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9" r:id="rId5"/>
    <p:sldId id="264" r:id="rId6"/>
    <p:sldId id="265" r:id="rId7"/>
    <p:sldId id="266" r:id="rId8"/>
    <p:sldId id="267" r:id="rId9"/>
    <p:sldId id="269" r:id="rId10"/>
    <p:sldId id="278" r:id="rId11"/>
    <p:sldId id="279" r:id="rId12"/>
    <p:sldId id="280" r:id="rId13"/>
    <p:sldId id="276" r:id="rId14"/>
  </p:sldIdLst>
  <p:sldSz cx="9144000" cy="6858000" type="screen4x3"/>
  <p:notesSz cx="6858000" cy="9144000"/>
  <p:custDataLst>
    <p:tags r:id="rId16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7EA"/>
    <a:srgbClr val="E93C09"/>
    <a:srgbClr val="F73609"/>
    <a:srgbClr val="F73C09"/>
    <a:srgbClr val="F74409"/>
    <a:srgbClr val="FF2700"/>
    <a:srgbClr val="E12700"/>
    <a:srgbClr val="EE2E00"/>
    <a:srgbClr val="EE3712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048" autoAdjust="0"/>
    <p:restoredTop sz="95474" autoAdjust="0"/>
  </p:normalViewPr>
  <p:slideViewPr>
    <p:cSldViewPr snapToGrid="0" showGuides="1">
      <p:cViewPr varScale="1">
        <p:scale>
          <a:sx n="106" d="100"/>
          <a:sy n="106" d="100"/>
        </p:scale>
        <p:origin x="131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DCE71-935A-4B2F-9675-B544ADAFEC1A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F26FC-DE6A-4FC9-A5DB-9FB181CF9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023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F26FC-DE6A-4FC9-A5DB-9FB181CF986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3087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F26FC-DE6A-4FC9-A5DB-9FB181CF986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2617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F26FC-DE6A-4FC9-A5DB-9FB181CF986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556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B51E59-C3A7-43C2-8714-3C881B19C885}" type="slidenum">
              <a:rPr lang="en-US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167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5CEE60-B249-489F-8E53-82636CE20910}" type="slidenum">
              <a:rPr lang="en-US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867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C74CFA-B916-4529-975B-C17C966B7479}" type="slidenum">
              <a:rPr lang="en-US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061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-2" y="1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10" name="Obdélník 9"/>
          <p:cNvSpPr/>
          <p:nvPr userDrawn="1"/>
        </p:nvSpPr>
        <p:spPr>
          <a:xfrm>
            <a:off x="0" y="6608558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pic>
        <p:nvPicPr>
          <p:cNvPr id="2050" name="Picture 2" descr="ustav_logoVSCHT_FPBT_323UAP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33" y="588555"/>
            <a:ext cx="7151730" cy="88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28330" y="2196252"/>
            <a:ext cx="7772400" cy="2387600"/>
          </a:xfrm>
        </p:spPr>
        <p:txBody>
          <a:bodyPr anchor="b"/>
          <a:lstStyle>
            <a:lvl1pPr algn="ctr">
              <a:defRPr sz="6000" b="1">
                <a:solidFill>
                  <a:srgbClr val="E93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185530" y="4675927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49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16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891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141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91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8270800" cy="900148"/>
          </a:xfrm>
        </p:spPr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477926"/>
            <a:ext cx="8270801" cy="4699037"/>
          </a:xfrm>
        </p:spPr>
        <p:txBody>
          <a:bodyPr/>
          <a:lstStyle>
            <a:lvl1pPr marL="228600" indent="-228600"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/>
            </a:lvl1pPr>
            <a:lvl2pPr>
              <a:buClr>
                <a:srgbClr val="E93C09"/>
              </a:buClr>
              <a:buSzPct val="134000"/>
              <a:defRPr/>
            </a:lvl2pPr>
            <a:lvl3pPr marL="1143000" indent="-228600">
              <a:buClr>
                <a:srgbClr val="E93C09"/>
              </a:buClr>
              <a:buFont typeface="Symbol" panose="05050102010706020507" pitchFamily="18" charset="2"/>
              <a:buChar char=""/>
              <a:defRPr/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-2" y="1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323528" y="400050"/>
            <a:ext cx="179387" cy="703536"/>
          </a:xfrm>
          <a:prstGeom prst="rect">
            <a:avLst/>
          </a:prstGeom>
          <a:solidFill>
            <a:srgbClr val="EE371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455233" y="6443104"/>
            <a:ext cx="621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lang="cs-CZ" sz="12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6053A2-2E3D-49F1-872A-1EFF434DFC22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4433"/>
            <a:ext cx="1481860" cy="32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4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-2" y="1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455233" y="6443104"/>
            <a:ext cx="621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lang="cs-CZ" sz="12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6053A2-2E3D-49F1-872A-1EFF434DFC22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4433"/>
            <a:ext cx="1481860" cy="32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59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044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753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09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63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17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7081D-E8E7-4222-ABB3-0A2A93151179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39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73" r:id="rId3"/>
    <p:sldLayoutId id="2147483661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jpe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685800" y="1754444"/>
            <a:ext cx="7772400" cy="2387600"/>
          </a:xfrm>
        </p:spPr>
        <p:txBody>
          <a:bodyPr>
            <a:normAutofit/>
          </a:bodyPr>
          <a:lstStyle/>
          <a:p>
            <a:r>
              <a:rPr lang="cs-CZ" sz="7200" dirty="0"/>
              <a:t>Double (split) píky </a:t>
            </a:r>
            <a:br>
              <a:rPr lang="cs-CZ" sz="7200" dirty="0"/>
            </a:br>
            <a:r>
              <a:rPr lang="cs-CZ" sz="7200" dirty="0"/>
              <a:t>rešerše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6586870" y="6211914"/>
            <a:ext cx="2557130" cy="38923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Barbora Zadražilová</a:t>
            </a:r>
          </a:p>
        </p:txBody>
      </p:sp>
      <p:pic>
        <p:nvPicPr>
          <p:cNvPr id="1026" name="Picture 2" descr="Figure 1: Examples of Abnormal Peak Shapes">
            <a:extLst>
              <a:ext uri="{FF2B5EF4-FFF2-40B4-BE49-F238E27FC236}">
                <a16:creationId xmlns:a16="http://schemas.microsoft.com/office/drawing/2014/main" id="{F869C499-8FC1-4B92-ABD8-F8B8B32C2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807" y="4309741"/>
            <a:ext cx="3156458" cy="192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0" t="8329" r="12723" b="35800"/>
          <a:stretch/>
        </p:blipFill>
        <p:spPr>
          <a:xfrm>
            <a:off x="317626" y="3164006"/>
            <a:ext cx="1192041" cy="1341982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238" y="4528770"/>
            <a:ext cx="1726857" cy="17268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57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7328C980-C465-4B2E-8445-1FF02D6B5CF8}"/>
              </a:ext>
            </a:extLst>
          </p:cNvPr>
          <p:cNvSpPr txBox="1"/>
          <p:nvPr/>
        </p:nvSpPr>
        <p:spPr>
          <a:xfrm>
            <a:off x="2723418" y="1043030"/>
            <a:ext cx="3518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Troubleshooting </a:t>
            </a:r>
            <a:r>
              <a:rPr lang="en-US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</a:t>
            </a:r>
            <a:r>
              <a:rPr lang="en-US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Inserty</a:t>
            </a:r>
            <a:r>
              <a:rPr lang="en-US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do </a:t>
            </a:r>
            <a:r>
              <a:rPr lang="en-US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vialek</a:t>
            </a:r>
            <a:endParaRPr lang="cs-CZ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" name="Picture 9" descr="Standard opening insert vial for 2ml vials-Aijiren HPLC Vials">
            <a:extLst>
              <a:ext uri="{FF2B5EF4-FFF2-40B4-BE49-F238E27FC236}">
                <a16:creationId xmlns:a16="http://schemas.microsoft.com/office/drawing/2014/main" id="{CDF8C18C-A554-4823-A1E2-3C6A36BB65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4" t="9414" r="6341" b="1252"/>
          <a:stretch/>
        </p:blipFill>
        <p:spPr bwMode="auto">
          <a:xfrm>
            <a:off x="298438" y="1440807"/>
            <a:ext cx="1746806" cy="218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ovéPole 65"/>
          <p:cNvSpPr txBox="1"/>
          <p:nvPr/>
        </p:nvSpPr>
        <p:spPr>
          <a:xfrm>
            <a:off x="3238673" y="5097577"/>
            <a:ext cx="564056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350" dirty="0"/>
              <a:t>Při přechodu na novou metodu nebyla upravena výška jehly. Zatímco standard ukazoval očekávaný výsledek, vzorky ukazovaly neustále nulovou koncentraci</a:t>
            </a:r>
            <a:r>
              <a:rPr lang="en-US" sz="1350" dirty="0"/>
              <a:t> API.</a:t>
            </a:r>
            <a:endParaRPr lang="cs-CZ" sz="1350" dirty="0"/>
          </a:p>
        </p:txBody>
      </p:sp>
      <p:grpSp>
        <p:nvGrpSpPr>
          <p:cNvPr id="84" name="Skupina 83"/>
          <p:cNvGrpSpPr/>
          <p:nvPr/>
        </p:nvGrpSpPr>
        <p:grpSpPr>
          <a:xfrm>
            <a:off x="5181600" y="1741210"/>
            <a:ext cx="3714750" cy="3158984"/>
            <a:chOff x="6908800" y="1178612"/>
            <a:chExt cx="4953000" cy="4211979"/>
          </a:xfrm>
        </p:grpSpPr>
        <p:grpSp>
          <p:nvGrpSpPr>
            <p:cNvPr id="60" name="Skupina 59"/>
            <p:cNvGrpSpPr/>
            <p:nvPr/>
          </p:nvGrpSpPr>
          <p:grpSpPr>
            <a:xfrm>
              <a:off x="7480300" y="1589315"/>
              <a:ext cx="4381500" cy="3263900"/>
              <a:chOff x="7480300" y="1066800"/>
              <a:chExt cx="4381500" cy="3263900"/>
            </a:xfrm>
          </p:grpSpPr>
          <p:grpSp>
            <p:nvGrpSpPr>
              <p:cNvPr id="29" name="Skupina 28"/>
              <p:cNvGrpSpPr/>
              <p:nvPr/>
            </p:nvGrpSpPr>
            <p:grpSpPr>
              <a:xfrm>
                <a:off x="8038777" y="1285427"/>
                <a:ext cx="1055189" cy="2817764"/>
                <a:chOff x="5990902" y="1352102"/>
                <a:chExt cx="1055189" cy="2817764"/>
              </a:xfrm>
            </p:grpSpPr>
            <p:sp>
              <p:nvSpPr>
                <p:cNvPr id="7" name="Obdélník 6"/>
                <p:cNvSpPr/>
                <p:nvPr/>
              </p:nvSpPr>
              <p:spPr>
                <a:xfrm>
                  <a:off x="6020355" y="2998926"/>
                  <a:ext cx="914400" cy="112014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54" name="Picture 4" descr="Enhancing Patient Safety through the Use of a Pharmaceutical Glass Designed  To Prevent Cracked Containers | PDA Journal of Pharmaceutical Science and  Technology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39575" b="89575" l="13672" r="32500">
                              <a14:foregroundMark x1="16875" y1="87551" x2="16875" y2="87551"/>
                              <a14:foregroundMark x1="17344" y1="87449" x2="17344" y2="87449"/>
                              <a14:foregroundMark x1="17813" y1="87449" x2="17813" y2="87449"/>
                              <a14:foregroundMark x1="15313" y1="65992" x2="15313" y2="73279"/>
                              <a14:foregroundMark x1="14297" y1="53239" x2="14531" y2="71356"/>
                              <a14:foregroundMark x1="29063" y1="87652" x2="30156" y2="87348"/>
                              <a14:foregroundMark x1="18828" y1="40385" x2="26563" y2="40385"/>
                              <a14:backgroundMark x1="23906" y1="67206" x2="23906" y2="67206"/>
                              <a14:backgroundMark x1="21172" y1="59109" x2="21172" y2="714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646" t="39698" r="66667" b="12258"/>
                <a:stretch/>
              </p:blipFill>
              <p:spPr bwMode="auto">
                <a:xfrm>
                  <a:off x="5990902" y="2182315"/>
                  <a:ext cx="1055189" cy="19875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0" name="Obdélník 69"/>
                <p:cNvSpPr/>
                <p:nvPr/>
              </p:nvSpPr>
              <p:spPr>
                <a:xfrm>
                  <a:off x="6446176" y="1352102"/>
                  <a:ext cx="50800" cy="175347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71" name="Obdélník 2"/>
                <p:cNvSpPr/>
                <p:nvPr/>
              </p:nvSpPr>
              <p:spPr>
                <a:xfrm>
                  <a:off x="6446176" y="3057990"/>
                  <a:ext cx="50800" cy="441090"/>
                </a:xfrm>
                <a:custGeom>
                  <a:avLst/>
                  <a:gdLst>
                    <a:gd name="connsiteX0" fmla="*/ 0 w 50800"/>
                    <a:gd name="connsiteY0" fmla="*/ 0 h 508000"/>
                    <a:gd name="connsiteX1" fmla="*/ 50800 w 50800"/>
                    <a:gd name="connsiteY1" fmla="*/ 0 h 508000"/>
                    <a:gd name="connsiteX2" fmla="*/ 50800 w 50800"/>
                    <a:gd name="connsiteY2" fmla="*/ 508000 h 508000"/>
                    <a:gd name="connsiteX3" fmla="*/ 0 w 50800"/>
                    <a:gd name="connsiteY3" fmla="*/ 508000 h 508000"/>
                    <a:gd name="connsiteX4" fmla="*/ 0 w 50800"/>
                    <a:gd name="connsiteY4" fmla="*/ 0 h 508000"/>
                    <a:gd name="connsiteX0" fmla="*/ 0 w 50800"/>
                    <a:gd name="connsiteY0" fmla="*/ 0 h 514350"/>
                    <a:gd name="connsiteX1" fmla="*/ 50800 w 50800"/>
                    <a:gd name="connsiteY1" fmla="*/ 0 h 514350"/>
                    <a:gd name="connsiteX2" fmla="*/ 0 w 50800"/>
                    <a:gd name="connsiteY2" fmla="*/ 514350 h 514350"/>
                    <a:gd name="connsiteX3" fmla="*/ 0 w 50800"/>
                    <a:gd name="connsiteY3" fmla="*/ 508000 h 514350"/>
                    <a:gd name="connsiteX4" fmla="*/ 0 w 50800"/>
                    <a:gd name="connsiteY4" fmla="*/ 0 h 514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00" h="514350">
                      <a:moveTo>
                        <a:pt x="0" y="0"/>
                      </a:moveTo>
                      <a:lnTo>
                        <a:pt x="50800" y="0"/>
                      </a:lnTo>
                      <a:lnTo>
                        <a:pt x="0" y="514350"/>
                      </a:lnTo>
                      <a:lnTo>
                        <a:pt x="0" y="508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FAB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28" name="Skupina 27"/>
              <p:cNvGrpSpPr/>
              <p:nvPr/>
            </p:nvGrpSpPr>
            <p:grpSpPr>
              <a:xfrm>
                <a:off x="10415031" y="1285427"/>
                <a:ext cx="1055189" cy="2817764"/>
                <a:chOff x="8367156" y="1352102"/>
                <a:chExt cx="1055189" cy="2817764"/>
              </a:xfrm>
            </p:grpSpPr>
            <p:sp>
              <p:nvSpPr>
                <p:cNvPr id="72" name="Obdélník 71"/>
                <p:cNvSpPr/>
                <p:nvPr/>
              </p:nvSpPr>
              <p:spPr>
                <a:xfrm>
                  <a:off x="8395270" y="3656104"/>
                  <a:ext cx="914400" cy="46296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73" name="Picture 4" descr="Enhancing Patient Safety through the Use of a Pharmaceutical Glass Designed  To Prevent Cracked Containers | PDA Journal of Pharmaceutical Science and  Technology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39575" b="89575" l="13672" r="32500">
                              <a14:foregroundMark x1="16875" y1="87551" x2="16875" y2="87551"/>
                              <a14:foregroundMark x1="17344" y1="87449" x2="17344" y2="87449"/>
                              <a14:foregroundMark x1="17813" y1="87449" x2="17813" y2="87449"/>
                              <a14:foregroundMark x1="15313" y1="65992" x2="15313" y2="73279"/>
                              <a14:foregroundMark x1="14297" y1="53239" x2="14531" y2="71356"/>
                              <a14:foregroundMark x1="29063" y1="87652" x2="30156" y2="87348"/>
                              <a14:foregroundMark x1="18828" y1="40385" x2="26563" y2="40385"/>
                              <a14:backgroundMark x1="23906" y1="67206" x2="23906" y2="67206"/>
                              <a14:backgroundMark x1="21172" y1="59109" x2="21172" y2="714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646" t="39698" r="66667" b="12258"/>
                <a:stretch/>
              </p:blipFill>
              <p:spPr bwMode="auto">
                <a:xfrm>
                  <a:off x="8367156" y="2182315"/>
                  <a:ext cx="1055189" cy="19875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4" name="Obdélník 73"/>
                <p:cNvSpPr/>
                <p:nvPr/>
              </p:nvSpPr>
              <p:spPr>
                <a:xfrm>
                  <a:off x="8821091" y="1352102"/>
                  <a:ext cx="50800" cy="175347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75" name="Obdélník 2"/>
                <p:cNvSpPr/>
                <p:nvPr/>
              </p:nvSpPr>
              <p:spPr>
                <a:xfrm>
                  <a:off x="8821091" y="3057990"/>
                  <a:ext cx="50800" cy="441090"/>
                </a:xfrm>
                <a:custGeom>
                  <a:avLst/>
                  <a:gdLst>
                    <a:gd name="connsiteX0" fmla="*/ 0 w 50800"/>
                    <a:gd name="connsiteY0" fmla="*/ 0 h 508000"/>
                    <a:gd name="connsiteX1" fmla="*/ 50800 w 50800"/>
                    <a:gd name="connsiteY1" fmla="*/ 0 h 508000"/>
                    <a:gd name="connsiteX2" fmla="*/ 50800 w 50800"/>
                    <a:gd name="connsiteY2" fmla="*/ 508000 h 508000"/>
                    <a:gd name="connsiteX3" fmla="*/ 0 w 50800"/>
                    <a:gd name="connsiteY3" fmla="*/ 508000 h 508000"/>
                    <a:gd name="connsiteX4" fmla="*/ 0 w 50800"/>
                    <a:gd name="connsiteY4" fmla="*/ 0 h 508000"/>
                    <a:gd name="connsiteX0" fmla="*/ 0 w 50800"/>
                    <a:gd name="connsiteY0" fmla="*/ 0 h 514350"/>
                    <a:gd name="connsiteX1" fmla="*/ 50800 w 50800"/>
                    <a:gd name="connsiteY1" fmla="*/ 0 h 514350"/>
                    <a:gd name="connsiteX2" fmla="*/ 0 w 50800"/>
                    <a:gd name="connsiteY2" fmla="*/ 514350 h 514350"/>
                    <a:gd name="connsiteX3" fmla="*/ 0 w 50800"/>
                    <a:gd name="connsiteY3" fmla="*/ 508000 h 514350"/>
                    <a:gd name="connsiteX4" fmla="*/ 0 w 50800"/>
                    <a:gd name="connsiteY4" fmla="*/ 0 h 514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00" h="514350">
                      <a:moveTo>
                        <a:pt x="0" y="0"/>
                      </a:moveTo>
                      <a:lnTo>
                        <a:pt x="50800" y="0"/>
                      </a:lnTo>
                      <a:lnTo>
                        <a:pt x="0" y="514350"/>
                      </a:lnTo>
                      <a:lnTo>
                        <a:pt x="0" y="508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FAB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30" name="Zaoblený obdélník 29"/>
              <p:cNvSpPr/>
              <p:nvPr/>
            </p:nvSpPr>
            <p:spPr>
              <a:xfrm>
                <a:off x="7480300" y="1066800"/>
                <a:ext cx="4381500" cy="3263900"/>
              </a:xfrm>
              <a:prstGeom prst="roundRect">
                <a:avLst>
                  <a:gd name="adj" fmla="val 5092"/>
                </a:avLst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83" name="TextovéPole 82"/>
            <p:cNvSpPr txBox="1"/>
            <p:nvPr/>
          </p:nvSpPr>
          <p:spPr>
            <a:xfrm>
              <a:off x="9093967" y="1178612"/>
              <a:ext cx="150784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350" dirty="0"/>
                <a:t>Nová metoda</a:t>
              </a:r>
            </a:p>
          </p:txBody>
        </p:sp>
        <p:sp>
          <p:nvSpPr>
            <p:cNvPr id="85" name="TextovéPole 84"/>
            <p:cNvSpPr txBox="1"/>
            <p:nvPr/>
          </p:nvSpPr>
          <p:spPr>
            <a:xfrm>
              <a:off x="10337095" y="4990482"/>
              <a:ext cx="121657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V = </a:t>
              </a:r>
              <a:r>
                <a:rPr lang="en-US" sz="1350" b="1" dirty="0"/>
                <a:t>20</a:t>
              </a:r>
              <a:r>
                <a:rPr lang="cs-CZ" sz="1350" b="1" dirty="0"/>
                <a:t>0</a:t>
              </a:r>
              <a:r>
                <a:rPr lang="cs-CZ" sz="1350" dirty="0"/>
                <a:t> </a:t>
              </a:r>
              <a:r>
                <a:rPr lang="cs-CZ" sz="1350" dirty="0" err="1"/>
                <a:t>uL</a:t>
              </a:r>
              <a:endParaRPr lang="cs-CZ" sz="1350" dirty="0"/>
            </a:p>
          </p:txBody>
        </p:sp>
        <p:sp>
          <p:nvSpPr>
            <p:cNvPr id="86" name="TextovéPole 85"/>
            <p:cNvSpPr txBox="1"/>
            <p:nvPr/>
          </p:nvSpPr>
          <p:spPr>
            <a:xfrm>
              <a:off x="7883261" y="4970358"/>
              <a:ext cx="133412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V = 1000</a:t>
              </a:r>
              <a:r>
                <a:rPr lang="cs-CZ" sz="1350" dirty="0"/>
                <a:t> </a:t>
              </a:r>
              <a:r>
                <a:rPr lang="cs-CZ" sz="1350" dirty="0" err="1"/>
                <a:t>uL</a:t>
              </a:r>
              <a:endParaRPr lang="cs-CZ" sz="1350" dirty="0"/>
            </a:p>
          </p:txBody>
        </p:sp>
        <p:sp>
          <p:nvSpPr>
            <p:cNvPr id="63" name="TextovéPole 62"/>
            <p:cNvSpPr txBox="1"/>
            <p:nvPr/>
          </p:nvSpPr>
          <p:spPr>
            <a:xfrm>
              <a:off x="8534993" y="2268823"/>
              <a:ext cx="1062684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STANDARD</a:t>
              </a:r>
            </a:p>
          </p:txBody>
        </p:sp>
        <p:sp>
          <p:nvSpPr>
            <p:cNvPr id="88" name="TextovéPole 87"/>
            <p:cNvSpPr txBox="1"/>
            <p:nvPr/>
          </p:nvSpPr>
          <p:spPr>
            <a:xfrm>
              <a:off x="10908413" y="2268823"/>
              <a:ext cx="831852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VZOREK</a:t>
              </a:r>
            </a:p>
          </p:txBody>
        </p:sp>
        <p:sp>
          <p:nvSpPr>
            <p:cNvPr id="68" name="Šipka doprava 67"/>
            <p:cNvSpPr/>
            <p:nvPr/>
          </p:nvSpPr>
          <p:spPr>
            <a:xfrm>
              <a:off x="6908800" y="3062514"/>
              <a:ext cx="362857" cy="39225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2" name="Skupina 81"/>
          <p:cNvGrpSpPr/>
          <p:nvPr/>
        </p:nvGrpSpPr>
        <p:grpSpPr>
          <a:xfrm>
            <a:off x="3238674" y="1741209"/>
            <a:ext cx="1795451" cy="3128799"/>
            <a:chOff x="4318231" y="1178612"/>
            <a:chExt cx="2393935" cy="4171732"/>
          </a:xfrm>
        </p:grpSpPr>
        <p:pic>
          <p:nvPicPr>
            <p:cNvPr id="2052" name="Picture 4" descr="Enhancing Patient Safety through the Use of a Pharmaceutical Glass Designed  To Prevent Cracked Containers | PDA Journal of Pharmaceutical Science and  Technology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46" t="39698" r="66667" b="12258"/>
            <a:stretch/>
          </p:blipFill>
          <p:spPr bwMode="auto">
            <a:xfrm>
              <a:off x="5069208" y="2659277"/>
              <a:ext cx="1041704" cy="1962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Zaoblený obdélník 78"/>
            <p:cNvSpPr/>
            <p:nvPr/>
          </p:nvSpPr>
          <p:spPr>
            <a:xfrm>
              <a:off x="4318231" y="1576615"/>
              <a:ext cx="2393935" cy="3263900"/>
            </a:xfrm>
            <a:prstGeom prst="roundRect">
              <a:avLst>
                <a:gd name="adj" fmla="val 7718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TextovéPole 60"/>
            <p:cNvSpPr txBox="1"/>
            <p:nvPr/>
          </p:nvSpPr>
          <p:spPr>
            <a:xfrm>
              <a:off x="4640624" y="1178612"/>
              <a:ext cx="178801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350" dirty="0"/>
                <a:t>Původní metoda</a:t>
              </a:r>
            </a:p>
          </p:txBody>
        </p:sp>
        <p:sp>
          <p:nvSpPr>
            <p:cNvPr id="62" name="TextovéPole 61"/>
            <p:cNvSpPr txBox="1"/>
            <p:nvPr/>
          </p:nvSpPr>
          <p:spPr>
            <a:xfrm>
              <a:off x="5000084" y="4950235"/>
              <a:ext cx="1099020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V = </a:t>
              </a:r>
              <a:r>
                <a:rPr lang="cs-CZ" sz="1350" dirty="0"/>
                <a:t>50 </a:t>
              </a:r>
              <a:r>
                <a:rPr lang="cs-CZ" sz="1350" dirty="0" err="1"/>
                <a:t>uL</a:t>
              </a:r>
              <a:endParaRPr lang="cs-CZ" sz="1350" dirty="0"/>
            </a:p>
          </p:txBody>
        </p:sp>
        <p:sp>
          <p:nvSpPr>
            <p:cNvPr id="89" name="TextovéPole 88"/>
            <p:cNvSpPr txBox="1"/>
            <p:nvPr/>
          </p:nvSpPr>
          <p:spPr>
            <a:xfrm>
              <a:off x="5564658" y="1826940"/>
              <a:ext cx="106268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STANDARD</a:t>
              </a:r>
            </a:p>
            <a:p>
              <a:pPr algn="ctr"/>
              <a:r>
                <a:rPr lang="en-US" sz="1050" dirty="0"/>
                <a:t>+</a:t>
              </a:r>
            </a:p>
            <a:p>
              <a:pPr algn="ctr"/>
              <a:r>
                <a:rPr lang="en-US" sz="1050" dirty="0"/>
                <a:t>VZOREK</a:t>
              </a:r>
            </a:p>
          </p:txBody>
        </p:sp>
        <p:pic>
          <p:nvPicPr>
            <p:cNvPr id="78" name="Obrázek 7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81802" y="3454766"/>
              <a:ext cx="280440" cy="1072989"/>
            </a:xfrm>
            <a:prstGeom prst="rect">
              <a:avLst/>
            </a:prstGeom>
          </p:spPr>
        </p:pic>
        <p:grpSp>
          <p:nvGrpSpPr>
            <p:cNvPr id="5" name="Skupina 4"/>
            <p:cNvGrpSpPr/>
            <p:nvPr/>
          </p:nvGrpSpPr>
          <p:grpSpPr>
            <a:xfrm>
              <a:off x="5503617" y="1782542"/>
              <a:ext cx="50800" cy="2194560"/>
              <a:chOff x="4356100" y="1231900"/>
              <a:chExt cx="50800" cy="2559050"/>
            </a:xfrm>
          </p:grpSpPr>
          <p:sp>
            <p:nvSpPr>
              <p:cNvPr id="3" name="Obdélník 2"/>
              <p:cNvSpPr/>
              <p:nvPr/>
            </p:nvSpPr>
            <p:spPr>
              <a:xfrm>
                <a:off x="4356100" y="3276600"/>
                <a:ext cx="50800" cy="514350"/>
              </a:xfrm>
              <a:custGeom>
                <a:avLst/>
                <a:gdLst>
                  <a:gd name="connsiteX0" fmla="*/ 0 w 50800"/>
                  <a:gd name="connsiteY0" fmla="*/ 0 h 508000"/>
                  <a:gd name="connsiteX1" fmla="*/ 50800 w 50800"/>
                  <a:gd name="connsiteY1" fmla="*/ 0 h 508000"/>
                  <a:gd name="connsiteX2" fmla="*/ 50800 w 50800"/>
                  <a:gd name="connsiteY2" fmla="*/ 508000 h 508000"/>
                  <a:gd name="connsiteX3" fmla="*/ 0 w 50800"/>
                  <a:gd name="connsiteY3" fmla="*/ 508000 h 508000"/>
                  <a:gd name="connsiteX4" fmla="*/ 0 w 50800"/>
                  <a:gd name="connsiteY4" fmla="*/ 0 h 508000"/>
                  <a:gd name="connsiteX0" fmla="*/ 0 w 50800"/>
                  <a:gd name="connsiteY0" fmla="*/ 0 h 514350"/>
                  <a:gd name="connsiteX1" fmla="*/ 50800 w 50800"/>
                  <a:gd name="connsiteY1" fmla="*/ 0 h 514350"/>
                  <a:gd name="connsiteX2" fmla="*/ 0 w 50800"/>
                  <a:gd name="connsiteY2" fmla="*/ 514350 h 514350"/>
                  <a:gd name="connsiteX3" fmla="*/ 0 w 50800"/>
                  <a:gd name="connsiteY3" fmla="*/ 508000 h 514350"/>
                  <a:gd name="connsiteX4" fmla="*/ 0 w 50800"/>
                  <a:gd name="connsiteY4" fmla="*/ 0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800" h="514350">
                    <a:moveTo>
                      <a:pt x="0" y="0"/>
                    </a:moveTo>
                    <a:lnTo>
                      <a:pt x="50800" y="0"/>
                    </a:lnTo>
                    <a:lnTo>
                      <a:pt x="0" y="514350"/>
                    </a:lnTo>
                    <a:lnTo>
                      <a:pt x="0" y="50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FAB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" name="Obdélník 1"/>
              <p:cNvSpPr/>
              <p:nvPr/>
            </p:nvSpPr>
            <p:spPr>
              <a:xfrm>
                <a:off x="4356100" y="1231900"/>
                <a:ext cx="50800" cy="20447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pic>
        <p:nvPicPr>
          <p:cNvPr id="87" name="Obrázek 8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8" t="27724" r="19016" b="35450"/>
          <a:stretch/>
        </p:blipFill>
        <p:spPr>
          <a:xfrm>
            <a:off x="270233" y="3622868"/>
            <a:ext cx="2392340" cy="2145708"/>
          </a:xfrm>
          <a:prstGeom prst="rect">
            <a:avLst/>
          </a:prstGeom>
        </p:spPr>
      </p:pic>
      <p:sp>
        <p:nvSpPr>
          <p:cNvPr id="100" name="TextovéPole 99"/>
          <p:cNvSpPr txBox="1"/>
          <p:nvPr/>
        </p:nvSpPr>
        <p:spPr>
          <a:xfrm>
            <a:off x="8741885" y="5769917"/>
            <a:ext cx="37382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5/</a:t>
            </a:r>
            <a:r>
              <a:rPr lang="cs-CZ" sz="1050" dirty="0"/>
              <a:t>7</a:t>
            </a:r>
            <a:endParaRPr lang="en-US" sz="105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problémy</a:t>
            </a:r>
            <a:endParaRPr lang="en-US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0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ED27E6-B899-49C6-8EAC-4BF2E0D19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Jeden nebo dva píky?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C89D26B-470F-4289-BC8B-207081C12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72789"/>
            <a:ext cx="4949191" cy="4699037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Jeden</a:t>
            </a:r>
            <a:r>
              <a:rPr lang="cs-CZ" sz="2400" dirty="0"/>
              <a:t> pík s abnormálním profilem/</a:t>
            </a:r>
            <a:r>
              <a:rPr lang="cs-CZ" sz="2400" b="1" dirty="0"/>
              <a:t>dva</a:t>
            </a:r>
            <a:r>
              <a:rPr lang="cs-CZ" sz="2400" dirty="0"/>
              <a:t> částečně rozdělené píky </a:t>
            </a:r>
          </a:p>
          <a:p>
            <a:pPr>
              <a:lnSpc>
                <a:spcPct val="150000"/>
              </a:lnSpc>
            </a:pPr>
            <a:r>
              <a:rPr lang="cs-CZ" sz="2600" cap="small" dirty="0">
                <a:solidFill>
                  <a:srgbClr val="C00000"/>
                </a:solidFill>
              </a:rPr>
              <a:t>MOŽNÁ PŘÍČINA</a:t>
            </a:r>
          </a:p>
          <a:p>
            <a:pPr lvl="1">
              <a:lnSpc>
                <a:spcPct val="150000"/>
              </a:lnSpc>
            </a:pPr>
            <a:r>
              <a:rPr lang="cs-CZ" sz="2000" dirty="0"/>
              <a:t>příliš vysoká koncentrace v nástřiku → špatná separace analytů</a:t>
            </a:r>
          </a:p>
          <a:p>
            <a:pPr>
              <a:lnSpc>
                <a:spcPct val="150000"/>
              </a:lnSpc>
            </a:pPr>
            <a:r>
              <a:rPr lang="cs-CZ" sz="2600" cap="small" dirty="0">
                <a:solidFill>
                  <a:schemeClr val="accent6"/>
                </a:solidFill>
              </a:rPr>
              <a:t>ŘEŠENÍ</a:t>
            </a:r>
          </a:p>
          <a:p>
            <a:pPr lvl="1">
              <a:lnSpc>
                <a:spcPct val="150000"/>
              </a:lnSpc>
            </a:pPr>
            <a:r>
              <a:rPr lang="cs-CZ" sz="2000" dirty="0"/>
              <a:t>naředění vzorku</a:t>
            </a:r>
          </a:p>
          <a:p>
            <a:pPr lvl="1">
              <a:lnSpc>
                <a:spcPct val="150000"/>
              </a:lnSpc>
            </a:pPr>
            <a:r>
              <a:rPr lang="cs-CZ" sz="2000" dirty="0"/>
              <a:t>snížení nastřikovaného objemu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511C511A-ECA8-4B7A-AF38-09D249CB195F}"/>
              </a:ext>
            </a:extLst>
          </p:cNvPr>
          <p:cNvGrpSpPr/>
          <p:nvPr/>
        </p:nvGrpSpPr>
        <p:grpSpPr>
          <a:xfrm>
            <a:off x="6159289" y="365127"/>
            <a:ext cx="2667361" cy="3957073"/>
            <a:chOff x="5632164" y="1734826"/>
            <a:chExt cx="3223333" cy="4818336"/>
          </a:xfrm>
        </p:grpSpPr>
        <p:pic>
          <p:nvPicPr>
            <p:cNvPr id="4" name="Zástupný symbol pro obsah 3">
              <a:extLst>
                <a:ext uri="{FF2B5EF4-FFF2-40B4-BE49-F238E27FC236}">
                  <a16:creationId xmlns:a16="http://schemas.microsoft.com/office/drawing/2014/main" id="{00134F18-CB65-489A-A64C-4072B1FEB3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638"/>
            <a:stretch/>
          </p:blipFill>
          <p:spPr>
            <a:xfrm>
              <a:off x="5632164" y="1734826"/>
              <a:ext cx="3166841" cy="4481048"/>
            </a:xfrm>
            <a:prstGeom prst="rect">
              <a:avLst/>
            </a:prstGeom>
          </p:spPr>
        </p:pic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81FAC963-BB21-4FC2-9017-965EBD5A17AD}"/>
                </a:ext>
              </a:extLst>
            </p:cNvPr>
            <p:cNvSpPr txBox="1"/>
            <p:nvPr/>
          </p:nvSpPr>
          <p:spPr>
            <a:xfrm>
              <a:off x="7017249" y="6215874"/>
              <a:ext cx="1023742" cy="337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Čas (min)</a:t>
              </a:r>
            </a:p>
          </p:txBody>
        </p: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E37C1C1D-2C26-4410-8E91-2A1D2B67F85C}"/>
                </a:ext>
              </a:extLst>
            </p:cNvPr>
            <p:cNvSpPr txBox="1"/>
            <p:nvPr/>
          </p:nvSpPr>
          <p:spPr>
            <a:xfrm>
              <a:off x="7580015" y="2181236"/>
              <a:ext cx="1275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C</a:t>
              </a:r>
              <a:r>
                <a:rPr lang="cs-CZ" sz="1200" baseline="-25000" dirty="0"/>
                <a:t>a </a:t>
              </a:r>
              <a:r>
                <a:rPr lang="cs-CZ" sz="1200" dirty="0"/>
                <a:t>= 25 </a:t>
              </a:r>
              <a:r>
                <a:rPr lang="cs-CZ" sz="1200" dirty="0" err="1"/>
                <a:t>ng</a:t>
              </a:r>
              <a:r>
                <a:rPr lang="cs-CZ" sz="1200" dirty="0"/>
                <a:t>/ml</a:t>
              </a:r>
            </a:p>
          </p:txBody>
        </p: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B29781F0-B57A-45DB-80B1-ACDD2C5A2CC2}"/>
                </a:ext>
              </a:extLst>
            </p:cNvPr>
            <p:cNvSpPr/>
            <p:nvPr/>
          </p:nvSpPr>
          <p:spPr>
            <a:xfrm>
              <a:off x="7580015" y="4528613"/>
              <a:ext cx="102374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200" dirty="0" err="1"/>
                <a:t>C</a:t>
              </a:r>
              <a:r>
                <a:rPr lang="cs-CZ" sz="1200" baseline="-25000" dirty="0" err="1"/>
                <a:t>b</a:t>
              </a:r>
              <a:r>
                <a:rPr lang="cs-CZ" sz="1200" baseline="-25000" dirty="0"/>
                <a:t> </a:t>
              </a:r>
              <a:r>
                <a:rPr lang="cs-CZ" sz="1200" dirty="0"/>
                <a:t>= 10 </a:t>
              </a:r>
              <a:r>
                <a:rPr lang="cs-CZ" sz="1200" dirty="0" err="1"/>
                <a:t>ng</a:t>
              </a:r>
              <a:r>
                <a:rPr lang="cs-CZ" sz="1200" dirty="0"/>
                <a:t>/ml</a:t>
              </a: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6D152A47-5519-48B4-8B41-946F9D0221E9}"/>
              </a:ext>
            </a:extLst>
          </p:cNvPr>
          <p:cNvGrpSpPr/>
          <p:nvPr/>
        </p:nvGrpSpPr>
        <p:grpSpPr>
          <a:xfrm>
            <a:off x="4781775" y="4459046"/>
            <a:ext cx="4044876" cy="2291872"/>
            <a:chOff x="395776" y="3804870"/>
            <a:chExt cx="6998522" cy="2963732"/>
          </a:xfrm>
        </p:grpSpPr>
        <p:pic>
          <p:nvPicPr>
            <p:cNvPr id="10" name="Picture 4" descr="http://www.hplc.cz/Troubles/Pictures/fig_7_2.png">
              <a:extLst>
                <a:ext uri="{FF2B5EF4-FFF2-40B4-BE49-F238E27FC236}">
                  <a16:creationId xmlns:a16="http://schemas.microsoft.com/office/drawing/2014/main" id="{ECF01A6E-46D5-4118-A213-E424E000AE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41" r="3195" b="20737"/>
            <a:stretch/>
          </p:blipFill>
          <p:spPr bwMode="auto">
            <a:xfrm>
              <a:off x="395776" y="3804870"/>
              <a:ext cx="6998522" cy="2963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C8703C47-36C1-4CB4-8246-AEF2DD86208E}"/>
                </a:ext>
              </a:extLst>
            </p:cNvPr>
            <p:cNvSpPr txBox="1"/>
            <p:nvPr/>
          </p:nvSpPr>
          <p:spPr>
            <a:xfrm>
              <a:off x="1059061" y="4140373"/>
              <a:ext cx="1389273" cy="4658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10 µl</a:t>
              </a:r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F141595E-54EB-4307-B258-FC6E77E287F6}"/>
                </a:ext>
              </a:extLst>
            </p:cNvPr>
            <p:cNvSpPr txBox="1"/>
            <p:nvPr/>
          </p:nvSpPr>
          <p:spPr>
            <a:xfrm>
              <a:off x="4480697" y="4140372"/>
              <a:ext cx="881235" cy="4658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3 µl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353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418FA4-E1CC-4DDC-8D13-FD0B5887D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Kolik </a:t>
            </a:r>
            <a:r>
              <a:rPr lang="cs-CZ" dirty="0" err="1"/>
              <a:t>píků</a:t>
            </a:r>
            <a:r>
              <a:rPr lang="cs-CZ" dirty="0"/>
              <a:t> je ovlivněno?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6D879F-4FE6-43C4-9F99-42EF2AF48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0769"/>
            <a:ext cx="8270800" cy="49323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Jeden pík v záznamu</a:t>
            </a:r>
          </a:p>
          <a:p>
            <a:pPr>
              <a:lnSpc>
                <a:spcPct val="150000"/>
              </a:lnSpc>
            </a:pPr>
            <a:r>
              <a:rPr lang="cs-CZ" dirty="0"/>
              <a:t>Všechny píky v záznamu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Kontaminovaná/degradovaná kolona nebo </a:t>
            </a:r>
            <a:r>
              <a:rPr lang="cs-CZ" dirty="0" err="1"/>
              <a:t>předkolona</a:t>
            </a:r>
            <a:endParaRPr lang="cs-CZ" dirty="0"/>
          </a:p>
          <a:p>
            <a:pPr lvl="1">
              <a:lnSpc>
                <a:spcPct val="150000"/>
              </a:lnSpc>
            </a:pPr>
            <a:r>
              <a:rPr lang="cs-CZ" dirty="0"/>
              <a:t>Ucpaná/blokovaná frita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Vysoká nástřiková hmotnostní koncentrace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Špatný výběr separačního systému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Rozpouštědlo nekompatibilní s MF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76D444B-D2F5-43E4-A2E4-908B1906D6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81"/>
          <a:stretch/>
        </p:blipFill>
        <p:spPr>
          <a:xfrm>
            <a:off x="4867131" y="1172586"/>
            <a:ext cx="4196185" cy="170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6FCF83-9A92-4849-A5E4-86168536C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37" y="365127"/>
            <a:ext cx="8761745" cy="900148"/>
          </a:xfrm>
        </p:spPr>
        <p:txBody>
          <a:bodyPr>
            <a:normAutofit fontScale="90000"/>
          </a:bodyPr>
          <a:lstStyle/>
          <a:p>
            <a:r>
              <a:rPr lang="cs-CZ" dirty="0"/>
              <a:t>Kontaminovaná/degradovaná (před)kolona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8D4133-0981-444A-A4E1-0B73E92D8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3731"/>
            <a:ext cx="7987812" cy="528914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cs-CZ" cap="small" dirty="0">
                <a:solidFill>
                  <a:srgbClr val="C00000"/>
                </a:solidFill>
              </a:rPr>
              <a:t>MOŽNÁ PŘÍČINA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Nedostatečné promytí kolony → ucpání kolony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Stárnutí kolony → vznik </a:t>
            </a:r>
            <a:r>
              <a:rPr lang="cs-CZ" dirty="0" err="1"/>
              <a:t>mikrokanálků</a:t>
            </a:r>
            <a:r>
              <a:rPr lang="cs-CZ" dirty="0"/>
              <a:t> na počátku kolony → stagnace MF a separující se látky</a:t>
            </a:r>
          </a:p>
          <a:p>
            <a:pPr>
              <a:lnSpc>
                <a:spcPct val="150000"/>
              </a:lnSpc>
            </a:pPr>
            <a:endParaRPr lang="cs-CZ" cap="small" dirty="0">
              <a:solidFill>
                <a:schemeClr val="accent6"/>
              </a:solidFill>
            </a:endParaRPr>
          </a:p>
          <a:p>
            <a:pPr>
              <a:lnSpc>
                <a:spcPct val="150000"/>
              </a:lnSpc>
            </a:pPr>
            <a:endParaRPr lang="cs-CZ" cap="small" dirty="0">
              <a:solidFill>
                <a:schemeClr val="accent6"/>
              </a:solidFill>
            </a:endParaRPr>
          </a:p>
          <a:p>
            <a:pPr>
              <a:lnSpc>
                <a:spcPct val="150000"/>
              </a:lnSpc>
            </a:pPr>
            <a:endParaRPr lang="cs-CZ" cap="small" dirty="0">
              <a:solidFill>
                <a:schemeClr val="accent6"/>
              </a:solidFill>
            </a:endParaRPr>
          </a:p>
          <a:p>
            <a:pPr>
              <a:lnSpc>
                <a:spcPct val="150000"/>
              </a:lnSpc>
            </a:pPr>
            <a:endParaRPr lang="cs-CZ" cap="small" dirty="0">
              <a:solidFill>
                <a:schemeClr val="accent6"/>
              </a:solidFill>
            </a:endParaRPr>
          </a:p>
          <a:p>
            <a:pPr>
              <a:lnSpc>
                <a:spcPct val="150000"/>
              </a:lnSpc>
            </a:pPr>
            <a:r>
              <a:rPr lang="cs-CZ" cap="small" dirty="0">
                <a:solidFill>
                  <a:schemeClr val="accent6"/>
                </a:solidFill>
              </a:rPr>
              <a:t>ŘEŠENÍ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Odstranění/výměna </a:t>
            </a:r>
            <a:r>
              <a:rPr lang="cs-CZ" dirty="0" err="1"/>
              <a:t>předkolony</a:t>
            </a:r>
            <a:r>
              <a:rPr lang="cs-CZ" dirty="0"/>
              <a:t> 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Promytí kolony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E4A3230-7465-4BF3-8EEC-ECC2C371D8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09"/>
          <a:stretch/>
        </p:blipFill>
        <p:spPr>
          <a:xfrm>
            <a:off x="1980583" y="2733645"/>
            <a:ext cx="5815879" cy="2531146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70DCFAE0-3B81-4F8E-8E1A-03C20FD7D56F}"/>
              </a:ext>
            </a:extLst>
          </p:cNvPr>
          <p:cNvSpPr/>
          <p:nvPr/>
        </p:nvSpPr>
        <p:spPr>
          <a:xfrm>
            <a:off x="4499463" y="4668715"/>
            <a:ext cx="246185" cy="422032"/>
          </a:xfrm>
          <a:prstGeom prst="ellipse">
            <a:avLst/>
          </a:prstGeom>
          <a:noFill/>
          <a:ln w="19050">
            <a:solidFill>
              <a:srgbClr val="D867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960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The Clog Blog">
            <a:extLst>
              <a:ext uri="{FF2B5EF4-FFF2-40B4-BE49-F238E27FC236}">
                <a16:creationId xmlns:a16="http://schemas.microsoft.com/office/drawing/2014/main" id="{A8E0DB0A-CCF4-4FC6-A13A-33E78D085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47" b="96912" l="3014" r="97534">
                        <a14:foregroundMark x1="3014" y1="70294" x2="10137" y2="70735"/>
                        <a14:foregroundMark x1="38219" y1="47059" x2="70411" y2="53529"/>
                        <a14:foregroundMark x1="35479" y1="46765" x2="72877" y2="46912"/>
                        <a14:foregroundMark x1="72877" y1="46912" x2="83425" y2="64118"/>
                        <a14:foregroundMark x1="83425" y1="64118" x2="83425" y2="83529"/>
                        <a14:foregroundMark x1="83425" y1="83529" x2="32192" y2="89412"/>
                        <a14:foregroundMark x1="27123" y1="92941" x2="44521" y2="92353"/>
                        <a14:foregroundMark x1="44521" y1="92353" x2="49315" y2="92353"/>
                        <a14:foregroundMark x1="43288" y1="45147" x2="90137" y2="44118"/>
                        <a14:foregroundMark x1="90137" y1="44118" x2="91370" y2="65882"/>
                        <a14:foregroundMark x1="91370" y1="65882" x2="79178" y2="96912"/>
                        <a14:foregroundMark x1="37671" y1="30588" x2="73973" y2="34118"/>
                        <a14:foregroundMark x1="73973" y1="34118" x2="87945" y2="32794"/>
                        <a14:foregroundMark x1="47534" y1="38676" x2="75342" y2="39265"/>
                        <a14:foregroundMark x1="32466" y1="13676" x2="75342" y2="15000"/>
                        <a14:foregroundMark x1="71096" y1="5294" x2="74932" y2="25735"/>
                        <a14:foregroundMark x1="60822" y1="7941" x2="77397" y2="6765"/>
                        <a14:foregroundMark x1="77397" y1="6765" x2="77671" y2="6618"/>
                        <a14:foregroundMark x1="69589" y1="2794" x2="73425" y2="12794"/>
                        <a14:foregroundMark x1="74932" y1="3382" x2="72877" y2="11176"/>
                        <a14:foregroundMark x1="89452" y1="24412" x2="97534" y2="37353"/>
                        <a14:foregroundMark x1="25890" y1="10882" x2="39726" y2="21176"/>
                        <a14:foregroundMark x1="39726" y1="21176" x2="42740" y2="21765"/>
                        <a14:foregroundMark x1="31644" y1="10441" x2="31918" y2="22500"/>
                        <a14:foregroundMark x1="27671" y1="14412" x2="28630" y2="19853"/>
                        <a14:foregroundMark x1="22877" y1="17353" x2="31918" y2="18529"/>
                        <a14:foregroundMark x1="26164" y1="11176" x2="25890" y2="16029"/>
                        <a14:foregroundMark x1="24932" y1="17941" x2="28630" y2="20882"/>
                        <a14:backgroundMark x1="11096" y1="26029" x2="10548" y2="416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322" y="463562"/>
            <a:ext cx="2917678" cy="271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FAC94FF-98AC-4108-9E46-775FFD8AD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Ucpaná frita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9E73AF-EE7D-4C12-A7DF-630D0AAC7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77926"/>
            <a:ext cx="6370027" cy="46990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Nejčastější příčina vzniku dvojitých </a:t>
            </a:r>
            <a:r>
              <a:rPr lang="cs-CZ" dirty="0" err="1"/>
              <a:t>píků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cap="small" dirty="0">
                <a:solidFill>
                  <a:srgbClr val="C00000"/>
                </a:solidFill>
              </a:rPr>
              <a:t>MOŽNÁ PŘÍČINA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Nedostatečně zfiltrovaný vzorek</a:t>
            </a:r>
          </a:p>
          <a:p>
            <a:pPr>
              <a:lnSpc>
                <a:spcPct val="150000"/>
              </a:lnSpc>
            </a:pPr>
            <a:r>
              <a:rPr lang="cs-CZ" cap="small" dirty="0">
                <a:solidFill>
                  <a:schemeClr val="accent6"/>
                </a:solidFill>
              </a:rPr>
              <a:t>ŘEŠENÍ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Promytí kolony</a:t>
            </a:r>
            <a:endParaRPr lang="cs-CZ" dirty="0"/>
          </a:p>
          <a:p>
            <a:pPr lvl="1">
              <a:lnSpc>
                <a:spcPct val="150000"/>
              </a:lnSpc>
            </a:pPr>
            <a:r>
              <a:rPr lang="cs-CZ" dirty="0"/>
              <a:t>Výměna frity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701CF40-CBAD-4454-8EE1-5FDAA309D8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390"/>
          <a:stretch/>
        </p:blipFill>
        <p:spPr>
          <a:xfrm>
            <a:off x="5448729" y="4541761"/>
            <a:ext cx="3038475" cy="1951112"/>
          </a:xfrm>
          <a:prstGeom prst="rect">
            <a:avLst/>
          </a:prstGeom>
        </p:spPr>
      </p:pic>
      <p:pic>
        <p:nvPicPr>
          <p:cNvPr id="3076" name="Picture 4" descr="The LCGC Blog">
            <a:extLst>
              <a:ext uri="{FF2B5EF4-FFF2-40B4-BE49-F238E27FC236}">
                <a16:creationId xmlns:a16="http://schemas.microsoft.com/office/drawing/2014/main" id="{DE555F2B-C197-432B-B2A6-4E82935A6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212" y="3330866"/>
            <a:ext cx="3616788" cy="10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6432AC3-D8A8-40B0-BF92-2260A453E2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1960" y="4945685"/>
            <a:ext cx="2182555" cy="178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9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A13D0A-19D5-41AA-AAE3-D6D2F8E94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32695"/>
            <a:ext cx="8270800" cy="46990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cap="small" dirty="0">
                <a:solidFill>
                  <a:srgbClr val="C00000"/>
                </a:solidFill>
              </a:rPr>
              <a:t>MOŽNÁ PŘÍČINA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pH ≈ </a:t>
            </a:r>
            <a:r>
              <a:rPr lang="cs-CZ" dirty="0" err="1"/>
              <a:t>pK</a:t>
            </a:r>
            <a:endParaRPr lang="cs-CZ" baseline="-25000" dirty="0"/>
          </a:p>
          <a:p>
            <a:pPr>
              <a:lnSpc>
                <a:spcPct val="150000"/>
              </a:lnSpc>
            </a:pPr>
            <a:r>
              <a:rPr lang="cs-CZ" cap="small" dirty="0">
                <a:solidFill>
                  <a:schemeClr val="accent6"/>
                </a:solidFill>
              </a:rPr>
              <a:t>ŘEŠENÍ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Změna </a:t>
            </a:r>
            <a:r>
              <a:rPr lang="en-US" dirty="0"/>
              <a:t>pH</a:t>
            </a:r>
            <a:r>
              <a:rPr lang="cs-CZ" dirty="0"/>
              <a:t> MF</a:t>
            </a:r>
            <a:r>
              <a:rPr lang="en-US" dirty="0"/>
              <a:t> </a:t>
            </a:r>
            <a:r>
              <a:rPr lang="cs-CZ" dirty="0"/>
              <a:t>(</a:t>
            </a:r>
            <a:r>
              <a:rPr lang="en-US" dirty="0"/>
              <a:t>+/- 2</a:t>
            </a:r>
            <a:r>
              <a:rPr lang="cs-CZ" dirty="0"/>
              <a:t>)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54A69FC-2052-48D7-BBE6-553F6D1A9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Špatný výběr separačního systému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1C7F656-EA42-4E03-9054-0240FF566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594" y="1370349"/>
            <a:ext cx="2890278" cy="200964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F9CA06B-4528-43A8-AD14-DB83172C03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82"/>
          <a:stretch/>
        </p:blipFill>
        <p:spPr>
          <a:xfrm>
            <a:off x="203816" y="4291805"/>
            <a:ext cx="4514366" cy="226377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4283D54-1195-47D7-BE00-201431A2AB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81" t="3471" r="346"/>
          <a:stretch/>
        </p:blipFill>
        <p:spPr>
          <a:xfrm>
            <a:off x="4840119" y="4291805"/>
            <a:ext cx="4303881" cy="22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5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323850" y="476250"/>
            <a:ext cx="179388" cy="466725"/>
          </a:xfrm>
          <a:prstGeom prst="rect">
            <a:avLst/>
          </a:prstGeom>
          <a:solidFill>
            <a:srgbClr val="F5131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8" name="Nadpis 1"/>
          <p:cNvSpPr txBox="1">
            <a:spLocks/>
          </p:cNvSpPr>
          <p:nvPr/>
        </p:nvSpPr>
        <p:spPr bwMode="auto">
          <a:xfrm>
            <a:off x="611188" y="404813"/>
            <a:ext cx="82296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b="1">
                <a:latin typeface="Arial" panose="020B0604020202020204" pitchFamily="34" charset="0"/>
              </a:rPr>
              <a:t>Stanovení kapsaicinu v chilli papričkách</a:t>
            </a:r>
          </a:p>
        </p:txBody>
      </p:sp>
      <p:sp>
        <p:nvSpPr>
          <p:cNvPr id="7173" name="Rectangle 12"/>
          <p:cNvSpPr>
            <a:spLocks noChangeArrowheads="1"/>
          </p:cNvSpPr>
          <p:nvPr/>
        </p:nvSpPr>
        <p:spPr bwMode="auto">
          <a:xfrm>
            <a:off x="179388" y="1125538"/>
            <a:ext cx="8713787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cs-CZ" altLang="cs-CZ" sz="1800" dirty="0" smtClean="0"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cs-CZ" altLang="cs-CZ" sz="1800" baseline="-25000" dirty="0" smtClean="0">
              <a:latin typeface="Arial" panose="020B0604020202020204" pitchFamily="34" charset="0"/>
            </a:endParaRPr>
          </a:p>
        </p:txBody>
      </p:sp>
      <p:pic>
        <p:nvPicPr>
          <p:cNvPr id="11270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49725"/>
            <a:ext cx="4176713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Obdélník 3"/>
          <p:cNvSpPr>
            <a:spLocks noChangeArrowheads="1"/>
          </p:cNvSpPr>
          <p:nvPr/>
        </p:nvSpPr>
        <p:spPr bwMode="auto">
          <a:xfrm>
            <a:off x="468313" y="6381750"/>
            <a:ext cx="28686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90600" indent="-5334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716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52600" indent="-3810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09800" indent="-3810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AutoNum type="alphaLcPeriod" startAt="2"/>
            </a:pPr>
            <a:r>
              <a:rPr lang="cs-CZ" altLang="cs-CZ" sz="1200">
                <a:latin typeface="Arial" panose="020B0604020202020204" pitchFamily="34" charset="0"/>
              </a:rPr>
              <a:t>0,03M H</a:t>
            </a:r>
            <a:r>
              <a:rPr lang="cs-CZ" altLang="cs-CZ" sz="1200" baseline="-25000">
                <a:latin typeface="Arial" panose="020B0604020202020204" pitchFamily="34" charset="0"/>
              </a:rPr>
              <a:t>3</a:t>
            </a:r>
            <a:r>
              <a:rPr lang="cs-CZ" altLang="cs-CZ" sz="1200">
                <a:latin typeface="Arial" panose="020B0604020202020204" pitchFamily="34" charset="0"/>
              </a:rPr>
              <a:t>PO</a:t>
            </a:r>
            <a:r>
              <a:rPr lang="cs-CZ" altLang="cs-CZ" sz="1200" baseline="-25000">
                <a:latin typeface="Arial" panose="020B0604020202020204" pitchFamily="34" charset="0"/>
              </a:rPr>
              <a:t>4 </a:t>
            </a:r>
            <a:r>
              <a:rPr lang="cs-CZ" altLang="cs-CZ" sz="1200">
                <a:latin typeface="Arial" panose="020B0604020202020204" pitchFamily="34" charset="0"/>
              </a:rPr>
              <a:t>: MeOH (30 : 70)</a:t>
            </a:r>
          </a:p>
        </p:txBody>
      </p:sp>
      <p:pic>
        <p:nvPicPr>
          <p:cNvPr id="11272" name="obrázek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4176713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Obdélník 10"/>
          <p:cNvSpPr>
            <a:spLocks noChangeArrowheads="1"/>
          </p:cNvSpPr>
          <p:nvPr/>
        </p:nvSpPr>
        <p:spPr bwMode="auto">
          <a:xfrm>
            <a:off x="395288" y="3284538"/>
            <a:ext cx="28686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90600" indent="-5334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716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52600" indent="-3810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09800" indent="-3810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AutoNum type="alphaLcPeriod"/>
            </a:pPr>
            <a:r>
              <a:rPr lang="cs-CZ" altLang="cs-CZ" sz="1200">
                <a:latin typeface="Arial" panose="020B0604020202020204" pitchFamily="34" charset="0"/>
              </a:rPr>
              <a:t>0,03M H</a:t>
            </a:r>
            <a:r>
              <a:rPr lang="cs-CZ" altLang="cs-CZ" sz="1200" baseline="-25000">
                <a:latin typeface="Arial" panose="020B0604020202020204" pitchFamily="34" charset="0"/>
              </a:rPr>
              <a:t>3</a:t>
            </a:r>
            <a:r>
              <a:rPr lang="cs-CZ" altLang="cs-CZ" sz="1200">
                <a:latin typeface="Arial" panose="020B0604020202020204" pitchFamily="34" charset="0"/>
              </a:rPr>
              <a:t>PO</a:t>
            </a:r>
            <a:r>
              <a:rPr lang="cs-CZ" altLang="cs-CZ" sz="1200" baseline="-25000">
                <a:latin typeface="Arial" panose="020B0604020202020204" pitchFamily="34" charset="0"/>
              </a:rPr>
              <a:t>4 </a:t>
            </a:r>
            <a:r>
              <a:rPr lang="cs-CZ" altLang="cs-CZ" sz="1200">
                <a:latin typeface="Arial" panose="020B0604020202020204" pitchFamily="34" charset="0"/>
              </a:rPr>
              <a:t>: MeOH (40 : 60)</a:t>
            </a:r>
          </a:p>
        </p:txBody>
      </p:sp>
      <p:pic>
        <p:nvPicPr>
          <p:cNvPr id="11274" name="obrázek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492375"/>
            <a:ext cx="4176712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Obdélník 12"/>
          <p:cNvSpPr>
            <a:spLocks noChangeArrowheads="1"/>
          </p:cNvSpPr>
          <p:nvPr/>
        </p:nvSpPr>
        <p:spPr bwMode="auto">
          <a:xfrm>
            <a:off x="4716463" y="4868863"/>
            <a:ext cx="43211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90600" indent="-5334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716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52600" indent="-3810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09800" indent="-3810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AutoNum type="alphaLcPeriod" startAt="3"/>
            </a:pPr>
            <a:r>
              <a:rPr lang="cs-CZ" altLang="cs-CZ" sz="1200" dirty="0" smtClean="0">
                <a:latin typeface="Arial" panose="020B0604020202020204" pitchFamily="34" charset="0"/>
              </a:rPr>
              <a:t>vzorek</a:t>
            </a:r>
            <a:endParaRPr lang="cs-CZ" altLang="cs-CZ" sz="1200" dirty="0">
              <a:latin typeface="Arial" panose="020B0604020202020204" pitchFamily="34" charset="0"/>
            </a:endParaRPr>
          </a:p>
        </p:txBody>
      </p:sp>
      <p:pic>
        <p:nvPicPr>
          <p:cNvPr id="11276" name="Picture 14" descr="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981075"/>
            <a:ext cx="2592387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Obráze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5207000"/>
            <a:ext cx="2633662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787901" y="1115624"/>
            <a:ext cx="1414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DAD, 282 nm</a:t>
            </a:r>
          </a:p>
        </p:txBody>
      </p:sp>
    </p:spTree>
    <p:extLst>
      <p:ext uri="{BB962C8B-B14F-4D97-AF65-F5344CB8AC3E}">
        <p14:creationId xmlns:p14="http://schemas.microsoft.com/office/powerpoint/2010/main" val="192646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323850" y="476250"/>
            <a:ext cx="179388" cy="466725"/>
          </a:xfrm>
          <a:prstGeom prst="rect">
            <a:avLst/>
          </a:prstGeom>
          <a:solidFill>
            <a:srgbClr val="F5131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6" name="Nadpis 1"/>
          <p:cNvSpPr txBox="1">
            <a:spLocks/>
          </p:cNvSpPr>
          <p:nvPr/>
        </p:nvSpPr>
        <p:spPr bwMode="auto">
          <a:xfrm>
            <a:off x="611188" y="404813"/>
            <a:ext cx="82296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b="1">
                <a:latin typeface="Arial" panose="020B0604020202020204" pitchFamily="34" charset="0"/>
              </a:rPr>
              <a:t>Stanovení kapsaicinu v chilli papričkách</a:t>
            </a:r>
          </a:p>
        </p:txBody>
      </p:sp>
      <p:sp>
        <p:nvSpPr>
          <p:cNvPr id="7173" name="Rectangle 12"/>
          <p:cNvSpPr>
            <a:spLocks noChangeArrowheads="1"/>
          </p:cNvSpPr>
          <p:nvPr/>
        </p:nvSpPr>
        <p:spPr bwMode="auto">
          <a:xfrm>
            <a:off x="179388" y="1125538"/>
            <a:ext cx="8713787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cs-CZ" altLang="cs-CZ" sz="1800" dirty="0" smtClean="0"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cs-CZ" altLang="cs-CZ" sz="1800" baseline="-25000" dirty="0" smtClean="0">
              <a:latin typeface="Arial" panose="020B0604020202020204" pitchFamily="34" charset="0"/>
            </a:endParaRPr>
          </a:p>
        </p:txBody>
      </p:sp>
      <p:sp>
        <p:nvSpPr>
          <p:cNvPr id="13318" name="Obdélník 12"/>
          <p:cNvSpPr>
            <a:spLocks noChangeArrowheads="1"/>
          </p:cNvSpPr>
          <p:nvPr/>
        </p:nvSpPr>
        <p:spPr bwMode="auto">
          <a:xfrm>
            <a:off x="4716463" y="1268413"/>
            <a:ext cx="4248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1200">
                <a:latin typeface="Arial" panose="020B0604020202020204" pitchFamily="34" charset="0"/>
              </a:rPr>
              <a:t>Modrá – vzorek+standard; zelená – (jiný) vzorek</a:t>
            </a:r>
          </a:p>
        </p:txBody>
      </p:sp>
      <p:pic>
        <p:nvPicPr>
          <p:cNvPr id="13319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4248150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obrázek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860800"/>
            <a:ext cx="42481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Obdélník 12"/>
          <p:cNvSpPr>
            <a:spLocks noChangeArrowheads="1"/>
          </p:cNvSpPr>
          <p:nvPr/>
        </p:nvSpPr>
        <p:spPr bwMode="auto">
          <a:xfrm>
            <a:off x="2771775" y="6308725"/>
            <a:ext cx="2016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1200">
                <a:latin typeface="Arial" panose="020B0604020202020204" pitchFamily="34" charset="0"/>
              </a:rPr>
              <a:t>spektrum kapsaicinu</a:t>
            </a:r>
          </a:p>
        </p:txBody>
      </p:sp>
      <p:pic>
        <p:nvPicPr>
          <p:cNvPr id="13322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50" y="1647825"/>
            <a:ext cx="2011363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Obráze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4916488"/>
            <a:ext cx="253365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TextovéPole 1"/>
          <p:cNvSpPr txBox="1">
            <a:spLocks noChangeArrowheads="1"/>
          </p:cNvSpPr>
          <p:nvPr/>
        </p:nvSpPr>
        <p:spPr bwMode="auto">
          <a:xfrm>
            <a:off x="323850" y="3960813"/>
            <a:ext cx="25034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altLang="cs-CZ" sz="1600"/>
              <a:t>LOD: 0,018 mg/l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1600"/>
              <a:t>LOQ: 0,062 mg/l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1600"/>
              <a:t>Linearita: 1 – 200 mg/l</a:t>
            </a:r>
          </a:p>
        </p:txBody>
      </p:sp>
    </p:spTree>
    <p:extLst>
      <p:ext uri="{BB962C8B-B14F-4D97-AF65-F5344CB8AC3E}">
        <p14:creationId xmlns:p14="http://schemas.microsoft.com/office/powerpoint/2010/main" val="428584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323850" y="476250"/>
            <a:ext cx="179388" cy="466725"/>
          </a:xfrm>
          <a:prstGeom prst="rect">
            <a:avLst/>
          </a:prstGeom>
          <a:solidFill>
            <a:srgbClr val="F5131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4" name="Nadpis 1"/>
          <p:cNvSpPr txBox="1">
            <a:spLocks/>
          </p:cNvSpPr>
          <p:nvPr/>
        </p:nvSpPr>
        <p:spPr bwMode="auto">
          <a:xfrm>
            <a:off x="611188" y="404813"/>
            <a:ext cx="82296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b="1">
                <a:latin typeface="Arial" panose="020B0604020202020204" pitchFamily="34" charset="0"/>
              </a:rPr>
              <a:t>Stanovení kapsaicinu v chilli papričkách</a:t>
            </a:r>
          </a:p>
        </p:txBody>
      </p:sp>
      <p:sp>
        <p:nvSpPr>
          <p:cNvPr id="7173" name="Rectangle 12"/>
          <p:cNvSpPr>
            <a:spLocks noChangeArrowheads="1"/>
          </p:cNvSpPr>
          <p:nvPr/>
        </p:nvSpPr>
        <p:spPr bwMode="auto">
          <a:xfrm>
            <a:off x="179388" y="1125538"/>
            <a:ext cx="8713787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cs-CZ" altLang="cs-CZ" sz="1800" dirty="0" smtClean="0"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cs-CZ" altLang="cs-CZ" sz="1800" baseline="-25000" dirty="0" smtClean="0">
              <a:latin typeface="Arial" panose="020B0604020202020204" pitchFamily="34" charset="0"/>
            </a:endParaRPr>
          </a:p>
        </p:txBody>
      </p:sp>
      <p:pic>
        <p:nvPicPr>
          <p:cNvPr id="1536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41767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11"/>
          <p:cNvSpPr>
            <a:spLocks noChangeArrowheads="1"/>
          </p:cNvSpPr>
          <p:nvPr/>
        </p:nvSpPr>
        <p:spPr bwMode="auto">
          <a:xfrm>
            <a:off x="4787900" y="1196975"/>
            <a:ext cx="4068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cs-CZ" altLang="cs-CZ" sz="1600"/>
              <a:t>detektor: FLD, ex. 280 nm, em. 320 nm</a:t>
            </a:r>
          </a:p>
        </p:txBody>
      </p:sp>
      <p:pic>
        <p:nvPicPr>
          <p:cNvPr id="15368" name="obrázek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149725"/>
            <a:ext cx="41767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Rectangle 13"/>
          <p:cNvSpPr>
            <a:spLocks noChangeArrowheads="1"/>
          </p:cNvSpPr>
          <p:nvPr/>
        </p:nvSpPr>
        <p:spPr bwMode="auto">
          <a:xfrm>
            <a:off x="395288" y="6381750"/>
            <a:ext cx="1717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AutoNum type="alphaLcPeriod" startAt="2"/>
            </a:pPr>
            <a:r>
              <a:rPr lang="cs-CZ" altLang="cs-CZ" sz="1200"/>
              <a:t>kalibrace, 25 mg/l</a:t>
            </a:r>
          </a:p>
        </p:txBody>
      </p:sp>
      <p:pic>
        <p:nvPicPr>
          <p:cNvPr id="1537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708275"/>
            <a:ext cx="41767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Rectangle 15"/>
          <p:cNvSpPr>
            <a:spLocks noChangeArrowheads="1"/>
          </p:cNvSpPr>
          <p:nvPr/>
        </p:nvSpPr>
        <p:spPr bwMode="auto">
          <a:xfrm>
            <a:off x="4716463" y="4941888"/>
            <a:ext cx="97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AutoNum type="alphaLcPeriod" startAt="3"/>
            </a:pPr>
            <a:r>
              <a:rPr lang="cs-CZ" altLang="cs-CZ" sz="1200"/>
              <a:t>vzorek</a:t>
            </a:r>
          </a:p>
        </p:txBody>
      </p:sp>
      <p:sp>
        <p:nvSpPr>
          <p:cNvPr id="15372" name="Rectangle 16"/>
          <p:cNvSpPr>
            <a:spLocks noChangeArrowheads="1"/>
          </p:cNvSpPr>
          <p:nvPr/>
        </p:nvSpPr>
        <p:spPr bwMode="auto">
          <a:xfrm>
            <a:off x="395288" y="3357563"/>
            <a:ext cx="18018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AutoNum type="alphaLcPeriod"/>
            </a:pPr>
            <a:r>
              <a:rPr lang="cs-CZ" altLang="cs-CZ" sz="1200"/>
              <a:t>kalibrace, 200 mg/l</a:t>
            </a:r>
          </a:p>
        </p:txBody>
      </p:sp>
      <p:pic>
        <p:nvPicPr>
          <p:cNvPr id="15373" name="Obrázek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5267325"/>
            <a:ext cx="2032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Obrázek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690688"/>
            <a:ext cx="3024188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1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c93c811a-859b-410e-b3c7-fb1be108f391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982A06D81B564B8765EBFF86DFDB41" ma:contentTypeVersion="2" ma:contentTypeDescription="Vytvoří nový dokument" ma:contentTypeScope="" ma:versionID="350bce44ea8dd95b323ea442f468e046">
  <xsd:schema xmlns:xsd="http://www.w3.org/2001/XMLSchema" xmlns:xs="http://www.w3.org/2001/XMLSchema" xmlns:p="http://schemas.microsoft.com/office/2006/metadata/properties" xmlns:ns2="cd2f524c-6319-41d9-8cf8-53ecd34db691" targetNamespace="http://schemas.microsoft.com/office/2006/metadata/properties" ma:root="true" ma:fieldsID="973eea7f4456ea6177620b5b30422adc" ns2:_="">
    <xsd:import namespace="cd2f524c-6319-41d9-8cf8-53ecd34db6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2f524c-6319-41d9-8cf8-53ecd34db6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06F441E-F10B-4379-B7FD-8F8A5363D3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2f524c-6319-41d9-8cf8-53ecd34db6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9935EA-8C84-4731-AC28-A02B5EC2F5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82A854-D2B9-4B1D-BFC2-64FCF2CDC755}">
  <ds:schemaRefs>
    <ds:schemaRef ds:uri="http://schemas.microsoft.com/office/2006/documentManagement/types"/>
    <ds:schemaRef ds:uri="http://schemas.microsoft.com/office/infopath/2007/PartnerControls"/>
    <ds:schemaRef ds:uri="cd2f524c-6319-41d9-8cf8-53ecd34db691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6084</TotalTime>
  <Words>297</Words>
  <Application>Microsoft Office PowerPoint</Application>
  <PresentationFormat>Předvádění na obrazovce (4:3)</PresentationFormat>
  <Paragraphs>83</Paragraphs>
  <Slides>10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Wingdings</vt:lpstr>
      <vt:lpstr>Motiv Office</vt:lpstr>
      <vt:lpstr>Double (split) píky  rešerše</vt:lpstr>
      <vt:lpstr>Jeden nebo dva píky?</vt:lpstr>
      <vt:lpstr>Kolik píků je ovlivněno?</vt:lpstr>
      <vt:lpstr>Kontaminovaná/degradovaná (před)kolona</vt:lpstr>
      <vt:lpstr>Ucpaná frita</vt:lpstr>
      <vt:lpstr>Špatný výběr separačního systému</vt:lpstr>
      <vt:lpstr>Prezentace aplikace PowerPoint</vt:lpstr>
      <vt:lpstr>Prezentace aplikace PowerPoint</vt:lpstr>
      <vt:lpstr>Prezentace aplikace PowerPoint</vt:lpstr>
      <vt:lpstr>Další problémy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Pulkrabova Jana</dc:creator>
  <cp:lastModifiedBy>Schulzova Vera</cp:lastModifiedBy>
  <cp:revision>81</cp:revision>
  <dcterms:created xsi:type="dcterms:W3CDTF">2014-09-16T12:28:36Z</dcterms:created>
  <dcterms:modified xsi:type="dcterms:W3CDTF">2022-04-21T07:21:34Z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0x010100D3982A06D81B564B8765EBFF86DFDB41</vt:lpwstr>
  </property>
</Properties>
</file>