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4"/>
    <p:sldMasterId id="2147483748" r:id="rId5"/>
  </p:sldMasterIdLst>
  <p:notesMasterIdLst>
    <p:notesMasterId r:id="rId39"/>
  </p:notesMasterIdLst>
  <p:handoutMasterIdLst>
    <p:handoutMasterId r:id="rId40"/>
  </p:handoutMasterIdLst>
  <p:sldIdLst>
    <p:sldId id="328" r:id="rId6"/>
    <p:sldId id="283" r:id="rId7"/>
    <p:sldId id="291" r:id="rId8"/>
    <p:sldId id="292" r:id="rId9"/>
    <p:sldId id="323" r:id="rId10"/>
    <p:sldId id="293" r:id="rId11"/>
    <p:sldId id="324" r:id="rId12"/>
    <p:sldId id="294" r:id="rId13"/>
    <p:sldId id="284" r:id="rId14"/>
    <p:sldId id="285" r:id="rId15"/>
    <p:sldId id="286" r:id="rId16"/>
    <p:sldId id="298" r:id="rId17"/>
    <p:sldId id="299" r:id="rId18"/>
    <p:sldId id="321" r:id="rId19"/>
    <p:sldId id="300" r:id="rId20"/>
    <p:sldId id="288" r:id="rId21"/>
    <p:sldId id="289" r:id="rId22"/>
    <p:sldId id="290" r:id="rId23"/>
    <p:sldId id="304" r:id="rId24"/>
    <p:sldId id="258" r:id="rId25"/>
    <p:sldId id="257" r:id="rId26"/>
    <p:sldId id="259" r:id="rId27"/>
    <p:sldId id="265" r:id="rId28"/>
    <p:sldId id="269" r:id="rId29"/>
    <p:sldId id="271" r:id="rId30"/>
    <p:sldId id="322" r:id="rId31"/>
    <p:sldId id="272" r:id="rId32"/>
    <p:sldId id="306" r:id="rId33"/>
    <p:sldId id="274" r:id="rId34"/>
    <p:sldId id="280" r:id="rId35"/>
    <p:sldId id="318" r:id="rId36"/>
    <p:sldId id="320" r:id="rId37"/>
    <p:sldId id="309" r:id="rId38"/>
  </p:sldIdLst>
  <p:sldSz cx="9144000" cy="6858000" type="screen4x3"/>
  <p:notesSz cx="9777413" cy="66452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41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7038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t" anchorCtr="0" compatLnSpc="1">
            <a:prstTxWarp prst="textNoShape">
              <a:avLst/>
            </a:prstTxWarp>
          </a:bodyPr>
          <a:lstStyle>
            <a:lvl1pPr algn="l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38788" y="0"/>
            <a:ext cx="4237037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t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11900"/>
            <a:ext cx="4237038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b" anchorCtr="0" compatLnSpc="1">
            <a:prstTxWarp prst="textNoShape">
              <a:avLst/>
            </a:prstTxWarp>
          </a:bodyPr>
          <a:lstStyle>
            <a:lvl1pPr algn="l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38788" y="6311900"/>
            <a:ext cx="4237037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b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3BBAB6E-3453-4DB9-823B-F98A8DC5536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7038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t" anchorCtr="0" compatLnSpc="1">
            <a:prstTxWarp prst="textNoShape">
              <a:avLst/>
            </a:prstTxWarp>
          </a:bodyPr>
          <a:lstStyle>
            <a:lvl1pPr algn="l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8788" y="0"/>
            <a:ext cx="4237037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t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7388" y="498475"/>
            <a:ext cx="3322637" cy="2492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3155950"/>
            <a:ext cx="7821613" cy="2990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1900"/>
            <a:ext cx="4237038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b" anchorCtr="0" compatLnSpc="1">
            <a:prstTxWarp prst="textNoShape">
              <a:avLst/>
            </a:prstTxWarp>
          </a:bodyPr>
          <a:lstStyle>
            <a:lvl1pPr algn="l" defTabSz="901700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8788" y="6311900"/>
            <a:ext cx="4237037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14" tIns="45057" rIns="90114" bIns="45057" numCol="1" anchor="b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B485D74-F8A3-46BA-86B4-CE80080052C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5" name="Obdélník 4"/>
          <p:cNvSpPr/>
          <p:nvPr userDrawn="1"/>
        </p:nvSpPr>
        <p:spPr>
          <a:xfrm>
            <a:off x="0" y="6608763"/>
            <a:ext cx="9144000" cy="249237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pic>
        <p:nvPicPr>
          <p:cNvPr id="6" name="Picture 2" descr="ustav_logoVSCHT_FPBT_323UAPV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588963"/>
            <a:ext cx="71532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728330" y="2196252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E93C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185530" y="4675927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6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E0D4D24-9873-422B-A03D-C1D732D48B38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52EF165C-774A-4E85-84B2-2A30EECAEC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45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E74B92A-7F1B-40D5-BA97-9161665AE81E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3096C09B-328D-400C-96BB-DB6826E645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958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54801E1-35A3-413B-865B-AEB8E32AC004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6C2D7017-CFF8-47EB-8CB0-2E3E7B4600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8183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76F7808-0D0D-4800-87C4-1540FE71B84B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A0D31FC8-E183-433C-8647-819C627315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5879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5" name="Obdélník 4"/>
          <p:cNvSpPr/>
          <p:nvPr userDrawn="1"/>
        </p:nvSpPr>
        <p:spPr>
          <a:xfrm>
            <a:off x="0" y="6608763"/>
            <a:ext cx="9144000" cy="249237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pic>
        <p:nvPicPr>
          <p:cNvPr id="6" name="Picture 2" descr="ustav_logoVSCHT_FPBT_323UAPV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588963"/>
            <a:ext cx="71532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728330" y="2196252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E93C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185530" y="4675927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04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323850" y="400050"/>
            <a:ext cx="179388" cy="703263"/>
          </a:xfrm>
          <a:prstGeom prst="rect">
            <a:avLst/>
          </a:prstGeom>
          <a:solidFill>
            <a:srgbClr val="EE371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 txBox="1">
            <a:spLocks/>
          </p:cNvSpPr>
          <p:nvPr userDrawn="1"/>
        </p:nvSpPr>
        <p:spPr>
          <a:xfrm>
            <a:off x="8455025" y="6443663"/>
            <a:ext cx="6223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5CF54A3D-5B90-4ED5-9E68-44FFD399FF16}" type="slidenum">
              <a:rPr lang="cs-CZ" altLang="cs-CZ" sz="1200" b="1">
                <a:solidFill>
                  <a:srgbClr val="7F7F7F"/>
                </a:solidFill>
                <a:latin typeface="Calibri" panose="020F0502020204030204" pitchFamily="34" charset="0"/>
              </a:rPr>
              <a:pPr algn="r" eaLnBrk="1" hangingPunct="1"/>
              <a:t>‹#›</a:t>
            </a:fld>
            <a:endParaRPr lang="cs-CZ" altLang="cs-CZ" sz="1200" b="1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1481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270800" cy="900148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77926"/>
            <a:ext cx="8270801" cy="4699037"/>
          </a:xfrm>
        </p:spPr>
        <p:txBody>
          <a:bodyPr/>
          <a:lstStyle>
            <a:lvl1pPr marL="228600" indent="-228600"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  <a:defRPr/>
            </a:lvl1pPr>
            <a:lvl2pPr>
              <a:buClr>
                <a:srgbClr val="E93C09"/>
              </a:buClr>
              <a:buSzPct val="134000"/>
              <a:defRPr/>
            </a:lvl2pPr>
            <a:lvl3pPr marL="1143000" indent="-228600">
              <a:buClr>
                <a:srgbClr val="E93C09"/>
              </a:buClr>
              <a:buFont typeface="Symbol" panose="05050102010706020507" pitchFamily="18" charset="2"/>
              <a:buChar char=""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688238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3" name="Zástupný symbol pro číslo snímku 5"/>
          <p:cNvSpPr txBox="1">
            <a:spLocks/>
          </p:cNvSpPr>
          <p:nvPr userDrawn="1"/>
        </p:nvSpPr>
        <p:spPr>
          <a:xfrm>
            <a:off x="8455025" y="6443663"/>
            <a:ext cx="6223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4A6CAA5F-60D9-41B5-A0F1-7562BDF813CB}" type="slidenum">
              <a:rPr lang="cs-CZ" altLang="cs-CZ" sz="1200" b="1">
                <a:solidFill>
                  <a:srgbClr val="7F7F7F"/>
                </a:solidFill>
                <a:latin typeface="Calibri" panose="020F0502020204030204" pitchFamily="34" charset="0"/>
              </a:rPr>
              <a:pPr algn="r" eaLnBrk="1" hangingPunct="1"/>
              <a:t>‹#›</a:t>
            </a:fld>
            <a:endParaRPr lang="cs-CZ" altLang="cs-CZ" sz="1200" b="1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1481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66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CC920A2-208A-444B-A1DE-942129FDB2A8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33DD0EDC-861E-405E-93C9-390BC750FC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616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C52E90-FD6C-44BD-A182-29377329745F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1D137894-AF73-4CE2-9863-6CF1D092DD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4023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C144913-EE35-44A3-9BC2-C3510DB2677D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9226F901-011C-4464-9577-035B987C40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554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323850" y="400050"/>
            <a:ext cx="179388" cy="703263"/>
          </a:xfrm>
          <a:prstGeom prst="rect">
            <a:avLst/>
          </a:prstGeom>
          <a:solidFill>
            <a:srgbClr val="EE371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 txBox="1">
            <a:spLocks/>
          </p:cNvSpPr>
          <p:nvPr userDrawn="1"/>
        </p:nvSpPr>
        <p:spPr>
          <a:xfrm>
            <a:off x="8455025" y="6443663"/>
            <a:ext cx="6223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B5D3BE3A-9688-4E8D-93EB-996AC0B70668}" type="slidenum">
              <a:rPr lang="cs-CZ" altLang="cs-CZ" sz="1200" b="1">
                <a:solidFill>
                  <a:srgbClr val="7F7F7F"/>
                </a:solidFill>
                <a:latin typeface="Calibri" panose="020F0502020204030204" pitchFamily="34" charset="0"/>
              </a:rPr>
              <a:pPr algn="r" eaLnBrk="1" hangingPunct="1"/>
              <a:t>‹#›</a:t>
            </a:fld>
            <a:endParaRPr lang="cs-CZ" altLang="cs-CZ" sz="1200" b="1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1481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270800" cy="900148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77926"/>
            <a:ext cx="8270801" cy="4699037"/>
          </a:xfrm>
        </p:spPr>
        <p:txBody>
          <a:bodyPr/>
          <a:lstStyle>
            <a:lvl1pPr marL="228600" indent="-228600"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  <a:defRPr/>
            </a:lvl1pPr>
            <a:lvl2pPr>
              <a:buClr>
                <a:srgbClr val="E93C09"/>
              </a:buClr>
              <a:buSzPct val="134000"/>
              <a:defRPr/>
            </a:lvl2pPr>
            <a:lvl3pPr marL="1143000" indent="-228600">
              <a:buClr>
                <a:srgbClr val="E93C09"/>
              </a:buClr>
              <a:buFont typeface="Symbol" panose="05050102010706020507" pitchFamily="18" charset="2"/>
              <a:buChar char=""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251435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A99313-BE3D-406F-8C1C-5954F67F8C8A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6B756456-2986-4265-B985-3EE775024C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4395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000241-08F7-47DD-9113-288366110583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D5229472-FD69-44B6-9AFF-9B1579CADD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7745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57FDB9D-C67E-4EC4-8CD1-6C4CCF9FA050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06395E29-BB33-4D93-AF12-166E2A8A93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8212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39BE964-A623-4F4C-8072-46B4529FC683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B766CBC6-2C25-4067-B498-C883C62AD3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0855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7310ACE-170E-4524-8464-A4C85E850A31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1C6FB8F-3995-49BD-B047-13354CCC7A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5512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2F5E73B-F22B-4607-AC3D-8F1E64DA327B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67F61AF-E0F0-4530-BD45-A7141AC964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00934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E8E2624-1495-4BA5-BEA3-F20C6C99D32E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AFC52EEC-DDF7-4A7F-9B60-70F8A9FEBB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534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0"/>
            <a:ext cx="9144000" cy="249238"/>
          </a:xfrm>
          <a:prstGeom prst="rect">
            <a:avLst/>
          </a:prstGeom>
          <a:solidFill>
            <a:srgbClr val="E93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350">
              <a:solidFill>
                <a:srgbClr val="FF3300"/>
              </a:solidFill>
            </a:endParaRPr>
          </a:p>
        </p:txBody>
      </p:sp>
      <p:sp>
        <p:nvSpPr>
          <p:cNvPr id="3" name="Zástupný symbol pro číslo snímku 5"/>
          <p:cNvSpPr txBox="1">
            <a:spLocks/>
          </p:cNvSpPr>
          <p:nvPr userDrawn="1"/>
        </p:nvSpPr>
        <p:spPr>
          <a:xfrm>
            <a:off x="8455025" y="6443663"/>
            <a:ext cx="6223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1FB0C03F-ACB6-4B00-A16F-222F8AFCEDDE}" type="slidenum">
              <a:rPr lang="cs-CZ" altLang="cs-CZ" sz="1200" b="1">
                <a:solidFill>
                  <a:srgbClr val="7F7F7F"/>
                </a:solidFill>
                <a:latin typeface="Calibri" panose="020F0502020204030204" pitchFamily="34" charset="0"/>
              </a:rPr>
              <a:pPr algn="r" eaLnBrk="1" hangingPunct="1"/>
              <a:t>‹#›</a:t>
            </a:fld>
            <a:endParaRPr lang="cs-CZ" altLang="cs-CZ" sz="1200" b="1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1481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18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BBE2AC7-9F3A-480D-AD74-38F75FD950A7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A5F7270A-3E95-4FCA-9903-56C860DFB8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966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7BD533D-CA28-4F98-85B8-81FBED53322D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173E2081-EFFC-4217-ABF0-CCC406E8AC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046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E87CB62-B2D2-4640-87D7-6C7F908F8419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FCABDF93-7071-4121-AFC8-6C4A1DB2DC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92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0C3FF41-4D27-4A8A-8E7D-637B2EBE03DE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22A95FCE-07B4-4F46-A1B2-3ACC5FCB80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80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59C5A00-B021-4895-B421-F9BA56CBA1F4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D7081747-F3F4-4EB5-ACF3-CAF221978B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79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121C6DB-14D6-4013-B91D-2A5C11690A05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290466ED-906C-4F6D-AE93-8F55EA42B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618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3AE9765A-B87C-4449-B377-2D8707F3DF0E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78284DC-E38B-4B96-B94F-465C71515D4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F9911427-BB7F-409B-A275-0E39BECCD169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1D66342-1772-44A5-9DB7-61AE634C5E8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sweb.cz/HPLC/Tip/Chrom/pcrs_photochem.p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Tip/Chrom/bg1_bg2a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Tip/Chrom/afla_off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sweb.cz/HPLC/Tip/Chrom/afla_on.gi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web.cz/HPLC/Tip/derivatizace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karbox_UV.htm" TargetMode="External"/><Relationship Id="rId2" Type="http://schemas.openxmlformats.org/officeDocument/2006/relationships/hyperlink" Target="http://sweb.cz/HPLC/Der/amin_UV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web.cz/HPLC/Der/karbonyl_UV.htm" TargetMode="External"/><Relationship Id="rId4" Type="http://schemas.openxmlformats.org/officeDocument/2006/relationships/hyperlink" Target="http://sweb.cz/HPLC/Der/hydroxyl_UV.ht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Picture/ninhydrin_II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sweb.cz/HPLC/Der/Picture/2_4_DNFH.GI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karbonyl_FL.htm" TargetMode="External"/><Relationship Id="rId2" Type="http://schemas.openxmlformats.org/officeDocument/2006/relationships/hyperlink" Target="http://sweb.cz/HPLC/Der/amin_F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web.cz/HPLC/Der/karboxyl_FL.htm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karbonyl_FL.htm" TargetMode="External"/><Relationship Id="rId2" Type="http://schemas.openxmlformats.org/officeDocument/2006/relationships/hyperlink" Target="http://sweb.cz/HPLC/Der/amin_F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web.cz/HPLC/Der/karboxyl_FL.ht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Picture/Dns-Cl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Picture/OPA.GI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Der/Picture/Dns-H.GI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web.cz/HPLC/Tip/Chrom/PCRS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28663" y="908720"/>
            <a:ext cx="7772400" cy="2387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DERIVATIZACE V HPLC</a:t>
            </a:r>
          </a:p>
        </p:txBody>
      </p:sp>
      <p:sp>
        <p:nvSpPr>
          <p:cNvPr id="30723" name="Podnadpis 4"/>
          <p:cNvSpPr>
            <a:spLocks noGrp="1"/>
          </p:cNvSpPr>
          <p:nvPr>
            <p:ph type="subTitle" idx="1"/>
          </p:nvPr>
        </p:nvSpPr>
        <p:spPr>
          <a:xfrm>
            <a:off x="1185863" y="4675188"/>
            <a:ext cx="6858000" cy="1655762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237512"/>
            <a:ext cx="2211115" cy="32837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/>
              <a:t>Průtokový kapilární reaktor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504237" cy="46926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/>
              <a:t>Pro standardní odchylku průtokového kapilárního reaktoru platí: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Rozmývání zón (rozšiřování píků) je závislé zejména na průměru reakční kapiláry </a:t>
            </a:r>
            <a:r>
              <a:rPr lang="cs-CZ" altLang="cs-CZ" sz="2400" i="1"/>
              <a:t>d</a:t>
            </a:r>
            <a:r>
              <a:rPr lang="cs-CZ" altLang="cs-CZ" sz="2400" i="1" baseline="-25000"/>
              <a:t>t</a:t>
            </a:r>
            <a:r>
              <a:rPr lang="cs-CZ" altLang="cs-CZ" sz="2400"/>
              <a:t> a objemovém průtoku </a:t>
            </a:r>
            <a:r>
              <a:rPr lang="cs-CZ" altLang="cs-CZ" sz="2400" i="1"/>
              <a:t>F</a:t>
            </a:r>
            <a:r>
              <a:rPr lang="cs-CZ" altLang="cs-CZ" sz="2400"/>
              <a:t>. Při konstantní hodnotě reakčního času se zmenšujícím se průtokem se rozmývání zón v kapilárním reaktoru zvyšuje.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Axiální disperzi je možné snížit geometrickým uspořádáním trubkového reaktoru např. jeho spletením, čímž dojde k rozrušení parabolického profilu toku (vlivem geometrické deformace proudnice). Změna geometrického uspořádání se realizuje u kapilárních reaktorů zhotovených z PTFE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/>
              <a:t>Trubkový náplňový reaktor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77963"/>
            <a:ext cx="8270875" cy="4699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Trubkový náplňový reaktor je trubice, stočená do spirály a naplněná neporézním materiálem. Je-li náplň trubkového reaktoru tvořena skleněnými kuličkami o velmi malém průměru (d</a:t>
            </a:r>
            <a:r>
              <a:rPr lang="cs-CZ" altLang="cs-CZ" sz="2400" baseline="-25000"/>
              <a:t>p</a:t>
            </a:r>
            <a:r>
              <a:rPr lang="cs-CZ" altLang="cs-CZ" sz="2400"/>
              <a:t> ≈10 </a:t>
            </a:r>
            <a:r>
              <a:rPr lang="el-GR" altLang="cs-CZ" sz="2400"/>
              <a:t>μ</a:t>
            </a:r>
            <a:r>
              <a:rPr lang="cs-CZ" altLang="cs-CZ" sz="2400"/>
              <a:t>m), pak axiální disperze je srovnatelná s disperzí v kapilárním reaktoru. 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dirty="0">
                <a:latin typeface="+mn-lt"/>
              </a:rPr>
              <a:t>Derivatizační techniky v průtokových reaktorech  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04237" cy="4908550"/>
          </a:xfrm>
        </p:spPr>
        <p:txBody>
          <a:bodyPr/>
          <a:lstStyle/>
          <a:p>
            <a:pPr marL="449263" indent="-4492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1. Derivatizační techniky využívající tvorby derivátů reakcí s činidly v kapalné fázi</a:t>
            </a:r>
          </a:p>
          <a:p>
            <a:pPr marL="449263" indent="-4492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dirty="0" smtClean="0"/>
              <a:t>do </a:t>
            </a:r>
            <a:r>
              <a:rPr lang="cs-CZ" altLang="cs-CZ" sz="2200" dirty="0"/>
              <a:t>proudu mobilní fáze vycházející z kolony je aplikováno ve směšovací </a:t>
            </a:r>
            <a:r>
              <a:rPr lang="cs-CZ" altLang="cs-CZ" sz="2200" dirty="0" smtClean="0"/>
              <a:t>cele </a:t>
            </a:r>
            <a:r>
              <a:rPr lang="cs-CZ" altLang="cs-CZ" sz="2200" dirty="0"/>
              <a:t>reakční médium, které vyvolá požadovanou reakci v samotném reaktoru, </a:t>
            </a:r>
            <a:r>
              <a:rPr lang="cs-CZ" altLang="cs-CZ" sz="2200" dirty="0" smtClean="0"/>
              <a:t>může </a:t>
            </a:r>
            <a:r>
              <a:rPr lang="cs-CZ" altLang="cs-CZ" sz="2200" dirty="0"/>
              <a:t>být </a:t>
            </a:r>
            <a:r>
              <a:rPr lang="cs-CZ" altLang="cs-CZ" sz="2200" dirty="0" err="1"/>
              <a:t>termostatován</a:t>
            </a:r>
            <a:endParaRPr lang="cs-CZ" altLang="cs-CZ" sz="2200" dirty="0"/>
          </a:p>
          <a:p>
            <a:pPr marL="449263" indent="-4492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dirty="0"/>
          </a:p>
          <a:p>
            <a:pPr marL="449263" indent="-449263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dirty="0" smtClean="0"/>
              <a:t>Požadavky</a:t>
            </a:r>
            <a:r>
              <a:rPr lang="cs-CZ" altLang="cs-CZ" sz="2200" dirty="0"/>
              <a:t>:</a:t>
            </a:r>
          </a:p>
          <a:p>
            <a:pPr marL="449263" indent="-449263" eaLnBrk="1" hangingPunct="1">
              <a:lnSpc>
                <a:spcPct val="80000"/>
              </a:lnSpc>
            </a:pPr>
            <a:r>
              <a:rPr lang="cs-CZ" altLang="cs-CZ" sz="2200" dirty="0"/>
              <a:t> kapalný </a:t>
            </a:r>
            <a:r>
              <a:rPr lang="cs-CZ" altLang="cs-CZ" sz="2200" dirty="0" err="1"/>
              <a:t>reagent</a:t>
            </a:r>
            <a:r>
              <a:rPr lang="cs-CZ" altLang="cs-CZ" sz="2200" dirty="0"/>
              <a:t> musí být mísitelný s mobilní fází</a:t>
            </a:r>
          </a:p>
          <a:p>
            <a:pPr marL="449263" indent="-449263" eaLnBrk="1" hangingPunct="1">
              <a:lnSpc>
                <a:spcPct val="80000"/>
              </a:lnSpc>
            </a:pPr>
            <a:r>
              <a:rPr lang="cs-CZ" altLang="cs-CZ" sz="2200" dirty="0"/>
              <a:t> nesmí docházet k reakci činidla a mobilní fáze</a:t>
            </a:r>
          </a:p>
          <a:p>
            <a:pPr marL="449263" indent="-449263" eaLnBrk="1" hangingPunct="1">
              <a:lnSpc>
                <a:spcPct val="80000"/>
              </a:lnSpc>
            </a:pPr>
            <a:r>
              <a:rPr lang="cs-CZ" altLang="cs-CZ" sz="2200" dirty="0"/>
              <a:t> musí vznikat struktury poskytující charakteristické absorpce v UV-VIS oblasti nebo vykazují fluorescenci </a:t>
            </a:r>
          </a:p>
          <a:p>
            <a:pPr marL="449263" indent="-449263" eaLnBrk="1" hangingPunct="1">
              <a:lnSpc>
                <a:spcPct val="80000"/>
              </a:lnSpc>
            </a:pPr>
            <a:r>
              <a:rPr lang="cs-CZ" altLang="cs-CZ" sz="2200" dirty="0"/>
              <a:t>využívají se i reakce redoxní nebo hydrolytické</a:t>
            </a:r>
          </a:p>
          <a:p>
            <a:pPr marL="449263" indent="-449263" eaLnBrk="1" hangingPunct="1">
              <a:lnSpc>
                <a:spcPct val="80000"/>
              </a:lnSpc>
            </a:pPr>
            <a:endParaRPr lang="cs-CZ" altLang="cs-CZ" sz="2200" dirty="0"/>
          </a:p>
          <a:p>
            <a:pPr marL="449263" indent="-449263" eaLnBrk="1" hangingPunct="1">
              <a:lnSpc>
                <a:spcPct val="80000"/>
              </a:lnSpc>
            </a:pPr>
            <a:endParaRPr lang="cs-CZ" altLang="cs-CZ" sz="21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dirty="0">
                <a:latin typeface="+mn-lt"/>
              </a:rPr>
              <a:t>Derivatizační techniky v průtokových reaktorech  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05731"/>
            <a:ext cx="8270875" cy="4699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2. Reakce vyvolaná změnou pH před vstupem do detektoru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/>
              <a:t>nevznikají </a:t>
            </a:r>
            <a:r>
              <a:rPr lang="cs-CZ" altLang="cs-CZ" sz="2400" dirty="0"/>
              <a:t>nové </a:t>
            </a:r>
            <a:r>
              <a:rPr lang="cs-CZ" altLang="cs-CZ" sz="2400" dirty="0" smtClean="0"/>
              <a:t>deriváty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/>
              <a:t>změnou </a:t>
            </a:r>
            <a:r>
              <a:rPr lang="cs-CZ" altLang="cs-CZ" sz="2400" dirty="0"/>
              <a:t>pH dojde k výrazné změně absorpce v oblasti </a:t>
            </a:r>
            <a:r>
              <a:rPr lang="cs-CZ" altLang="cs-CZ" sz="2400" dirty="0" smtClean="0"/>
              <a:t>UV</a:t>
            </a:r>
            <a:endParaRPr lang="cs-CZ" altLang="cs-CZ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 </a:t>
            </a:r>
          </a:p>
        </p:txBody>
      </p:sp>
      <p:sp>
        <p:nvSpPr>
          <p:cNvPr id="4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dirty="0">
                <a:latin typeface="+mn-lt"/>
              </a:rPr>
              <a:t>Derivatizační techniky v průtokových reaktorech  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4"/>
            <a:ext cx="8575675" cy="5256361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b="1" dirty="0"/>
              <a:t>3. </a:t>
            </a:r>
            <a:r>
              <a:rPr lang="cs-CZ" altLang="cs-CZ" sz="2000" b="1" dirty="0" err="1"/>
              <a:t>Derivatizační</a:t>
            </a:r>
            <a:r>
              <a:rPr lang="cs-CZ" altLang="cs-CZ" sz="2000" b="1" dirty="0"/>
              <a:t> reakce v systému tuhá látka kapalina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Vlastní reakce probíhá na povrchu tuhé fáze, která může vystupovat jako vlastní </a:t>
            </a:r>
            <a:r>
              <a:rPr lang="cs-CZ" altLang="cs-CZ" sz="2000" dirty="0" err="1"/>
              <a:t>reagent</a:t>
            </a:r>
            <a:r>
              <a:rPr lang="cs-CZ" altLang="cs-CZ" sz="2000" dirty="0"/>
              <a:t>, katalyzátor nebo nosič vázané látky (zpravidla enzymu). </a:t>
            </a:r>
            <a:r>
              <a:rPr lang="cs-CZ" altLang="cs-CZ" sz="2000" dirty="0" smtClean="0"/>
              <a:t>nedochází </a:t>
            </a:r>
            <a:r>
              <a:rPr lang="cs-CZ" altLang="cs-CZ" sz="2000" dirty="0"/>
              <a:t>ke zřeďování mobilní fáze činidlem a vliv na rozšíření chromatografické zóny je minimální.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b="1" dirty="0" smtClean="0"/>
              <a:t>Příklad</a:t>
            </a:r>
            <a:r>
              <a:rPr lang="cs-CZ" altLang="cs-CZ" sz="2000" dirty="0" smtClean="0"/>
              <a:t>: stanovení </a:t>
            </a:r>
            <a:r>
              <a:rPr lang="cs-CZ" altLang="cs-CZ" sz="2000" dirty="0"/>
              <a:t>nízkých hladin vitaminu K s </a:t>
            </a:r>
            <a:r>
              <a:rPr lang="cs-CZ" altLang="cs-CZ" sz="2000" dirty="0" err="1"/>
              <a:t>fluorimetrickou</a:t>
            </a:r>
            <a:r>
              <a:rPr lang="cs-CZ" altLang="cs-CZ" sz="2000" dirty="0"/>
              <a:t> detekcí. Vitamin K je redukován na </a:t>
            </a:r>
            <a:r>
              <a:rPr lang="cs-CZ" altLang="cs-CZ" sz="2000" dirty="0" err="1"/>
              <a:t>hydronaphtochinon</a:t>
            </a:r>
            <a:r>
              <a:rPr lang="cs-CZ" altLang="cs-CZ" sz="2000" dirty="0"/>
              <a:t> po předchozí hydrolýze. K redukci vitaminu K se používají tři způsoby redukce: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000" dirty="0" err="1"/>
              <a:t>pokolonová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derivatizace</a:t>
            </a:r>
            <a:r>
              <a:rPr lang="cs-CZ" altLang="cs-CZ" sz="2000" dirty="0"/>
              <a:t> s kovovým zinkem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000" dirty="0"/>
              <a:t>redukce elektrochemická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000" dirty="0"/>
              <a:t>fotochemická redukce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Vitamin K1 může být redukován na příslušný hydrochinon kovovým zinkem za přítomnosti iontů zinku. 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Zinkový reduktor se zařazuje mezi analytickou kolonu a detektor </a:t>
            </a:r>
          </a:p>
        </p:txBody>
      </p:sp>
      <p:sp>
        <p:nvSpPr>
          <p:cNvPr id="4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dirty="0">
                <a:latin typeface="+mn-lt"/>
              </a:rPr>
              <a:t>Derivatizační techniky v průtokových reaktorech  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4744"/>
            <a:ext cx="8504237" cy="49085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4. Fotochemické derivatizační reakce (působením UV záření)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/>
              <a:t>Výhoda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nedochází ke zředění </a:t>
            </a:r>
            <a:r>
              <a:rPr lang="cs-CZ" altLang="cs-CZ" sz="2000" dirty="0" err="1"/>
              <a:t>efluentu</a:t>
            </a:r>
            <a:r>
              <a:rPr lang="cs-CZ" altLang="cs-CZ" sz="2000" dirty="0"/>
              <a:t> derivatizačním činidlem a k rozmývání chromatografické </a:t>
            </a:r>
            <a:r>
              <a:rPr lang="cs-CZ" altLang="cs-CZ" sz="2000" dirty="0" smtClean="0"/>
              <a:t>zóny, </a:t>
            </a:r>
            <a:r>
              <a:rPr lang="cs-CZ" altLang="cs-CZ" sz="2000" dirty="0"/>
              <a:t>dochází pouze k difuzi v otevřené kapiláře.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/>
              <a:t>Nevýhoda: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zařazení příliš velkého mrtvého objemu (0,7-1,2 ml) za chromatografickou kolonu ve formě kapiláry, která propouští UV záření.  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/>
              <a:t>Vysoká specifičnost, selektivita a citlivost fluorescenční detekce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zabudované chromofory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fluorofory</a:t>
            </a:r>
            <a:r>
              <a:rPr lang="cs-CZ" altLang="cs-CZ" sz="2000" dirty="0"/>
              <a:t> nebo </a:t>
            </a:r>
            <a:r>
              <a:rPr lang="cs-CZ" altLang="cs-CZ" sz="2000" dirty="0" err="1"/>
              <a:t>elektroaktivní</a:t>
            </a:r>
            <a:r>
              <a:rPr lang="cs-CZ" altLang="cs-CZ" sz="2000" dirty="0"/>
              <a:t> skupinu, které umožní detekci nebo zvýší citlivost detekce.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minimální šum </a:t>
            </a:r>
            <a:r>
              <a:rPr lang="cs-CZ" altLang="cs-CZ" sz="2000" dirty="0"/>
              <a:t>základní linie a </a:t>
            </a:r>
            <a:r>
              <a:rPr lang="cs-CZ" altLang="cs-CZ" sz="2000" dirty="0" smtClean="0"/>
              <a:t>nízká </a:t>
            </a:r>
            <a:r>
              <a:rPr lang="cs-CZ" altLang="cs-CZ" sz="2000" dirty="0"/>
              <a:t>mezi detekce.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/>
              <a:t>Příklad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 </a:t>
            </a:r>
            <a:r>
              <a:rPr lang="cs-CZ" altLang="cs-CZ" sz="2000" dirty="0"/>
              <a:t>- stanovení barbiturátů s elektrochemickou detekcí, s UV detekcí při 270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- </a:t>
            </a:r>
            <a:r>
              <a:rPr lang="cs-CZ" altLang="cs-CZ" sz="2000" dirty="0"/>
              <a:t>stanovení beta-</a:t>
            </a:r>
            <a:r>
              <a:rPr lang="cs-CZ" altLang="cs-CZ" sz="2000" dirty="0" err="1"/>
              <a:t>laktamových</a:t>
            </a:r>
            <a:r>
              <a:rPr lang="cs-CZ" altLang="cs-CZ" sz="2000" dirty="0"/>
              <a:t> antibiotik s elektrochemickou </a:t>
            </a:r>
            <a:r>
              <a:rPr lang="cs-CZ" altLang="cs-CZ" sz="2000" dirty="0" smtClean="0"/>
              <a:t>detekcí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-  </a:t>
            </a:r>
            <a:r>
              <a:rPr lang="cs-CZ" altLang="cs-CZ" sz="2000" dirty="0" err="1" smtClean="0"/>
              <a:t>fotocyklodehydrogenace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stilbenu za vzniku derivátů </a:t>
            </a:r>
            <a:r>
              <a:rPr lang="cs-CZ" altLang="cs-CZ" sz="2000" dirty="0" err="1"/>
              <a:t>fenanthrenu</a:t>
            </a:r>
            <a:r>
              <a:rPr lang="cs-CZ" altLang="cs-CZ" sz="2000" dirty="0"/>
              <a:t> (vyšší fluorescence i absorpce v UV oblasti spektra)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400" dirty="0">
                <a:hlinkClick r:id="rId2" tooltip="Otevřít obrázek ..."/>
              </a:rPr>
              <a:t>Schéma </a:t>
            </a:r>
            <a:r>
              <a:rPr lang="cs-CZ" altLang="cs-CZ" sz="3400" dirty="0" err="1">
                <a:hlinkClick r:id="rId2" tooltip="Otevřít obrázek ..."/>
              </a:rPr>
              <a:t>pokolonové</a:t>
            </a:r>
            <a:r>
              <a:rPr lang="cs-CZ" altLang="cs-CZ" sz="3400" dirty="0">
                <a:hlinkClick r:id="rId2" tooltip="Otevřít obrázek ..."/>
              </a:rPr>
              <a:t> fotochemické </a:t>
            </a:r>
            <a:r>
              <a:rPr lang="cs-CZ" altLang="cs-CZ" sz="3400" dirty="0" err="1">
                <a:hlinkClick r:id="rId2" tooltip="Otevřít obrázek ..."/>
              </a:rPr>
              <a:t>derivatizace</a:t>
            </a:r>
            <a:endParaRPr lang="cs-CZ" altLang="cs-CZ" sz="3400" dirty="0"/>
          </a:p>
        </p:txBody>
      </p:sp>
      <p:pic>
        <p:nvPicPr>
          <p:cNvPr id="48131" name="Picture 4" descr="pcrs_photoche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0350" y="1628775"/>
            <a:ext cx="7912100" cy="3862388"/>
          </a:xfrm>
          <a:noFill/>
        </p:spPr>
      </p:pic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400"/>
              <a:t>Aplikace fotochemické derivatizace</a:t>
            </a:r>
          </a:p>
        </p:txBody>
      </p:sp>
      <p:pic>
        <p:nvPicPr>
          <p:cNvPr id="49155" name="Picture 4" descr="bg1_bg2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276475"/>
            <a:ext cx="5257800" cy="4114800"/>
          </a:xfrm>
          <a:noFill/>
        </p:spPr>
      </p:pic>
      <p:sp>
        <p:nvSpPr>
          <p:cNvPr id="4915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341438"/>
            <a:ext cx="8253413" cy="4267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Uplatnění fotochemické </a:t>
            </a:r>
            <a:r>
              <a:rPr lang="cs-CZ" altLang="cs-CZ" sz="2000" dirty="0" err="1"/>
              <a:t>derivatizace</a:t>
            </a:r>
            <a:r>
              <a:rPr lang="cs-CZ" altLang="cs-CZ" sz="2000" dirty="0"/>
              <a:t> při stanovení aflatoxinů, kdy dochází k fotolýze aflatoxinu G1 a B1 na jejich fluoreskující </a:t>
            </a:r>
            <a:r>
              <a:rPr lang="cs-CZ" altLang="cs-CZ" sz="2000" b="1" dirty="0">
                <a:hlinkClick r:id="rId3" tooltip="Otevřít ..."/>
              </a:rPr>
              <a:t>deriváty G2a a B2a</a:t>
            </a:r>
            <a:r>
              <a:rPr lang="cs-CZ" altLang="cs-CZ" sz="2000" dirty="0"/>
              <a:t>.</a:t>
            </a:r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1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  <a:noFill/>
        </p:spPr>
        <p:txBody>
          <a:bodyPr/>
          <a:lstStyle/>
          <a:p>
            <a:pPr eaLnBrk="1" hangingPunct="1"/>
            <a:r>
              <a:rPr lang="cs-CZ" altLang="cs-CZ" sz="3400"/>
              <a:t>Aplikace fotochemické derivatizace</a:t>
            </a:r>
          </a:p>
        </p:txBody>
      </p:sp>
      <p:pic>
        <p:nvPicPr>
          <p:cNvPr id="50179" name="Picture 4" descr="afla_of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2393" y="2022475"/>
            <a:ext cx="5849938" cy="4699000"/>
          </a:xfrm>
          <a:noFill/>
        </p:spPr>
      </p:pic>
      <p:sp>
        <p:nvSpPr>
          <p:cNvPr id="5018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528" y="1196752"/>
            <a:ext cx="8181975" cy="4267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Rozdíl ve fluorescenční odezvě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b="1" dirty="0">
                <a:hlinkClick r:id="rId3" tooltip="Otevřít ..."/>
              </a:rPr>
              <a:t>separace aflatoxinů před fotolýzou</a:t>
            </a:r>
            <a:r>
              <a:rPr lang="cs-CZ" altLang="cs-CZ" sz="1800" dirty="0"/>
              <a:t> a po </a:t>
            </a:r>
            <a:r>
              <a:rPr lang="cs-CZ" altLang="cs-CZ" sz="1800" b="1" dirty="0">
                <a:hlinkClick r:id="rId4" tooltip="Otevřít ..."/>
              </a:rPr>
              <a:t>fotolýze aflatoxinů</a:t>
            </a:r>
            <a:r>
              <a:rPr lang="cs-CZ" altLang="cs-CZ" sz="2600" dirty="0"/>
              <a:t> </a:t>
            </a:r>
          </a:p>
        </p:txBody>
      </p:sp>
      <p:pic>
        <p:nvPicPr>
          <p:cNvPr id="50181" name="Picture 8" descr="afla_on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4008" y="2947988"/>
            <a:ext cx="4572000" cy="3535362"/>
          </a:xfrm>
          <a:noFill/>
        </p:spPr>
      </p:pic>
      <p:sp>
        <p:nvSpPr>
          <p:cNvPr id="6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  <p:sp>
        <p:nvSpPr>
          <p:cNvPr id="50183" name="Zástupný symbol pro číslo snímku 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162800" y="6245225"/>
            <a:ext cx="1981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6E5D9F0-2698-440C-BC58-95B5298E99ED}" type="slidenum">
              <a:rPr lang="cs-CZ" altLang="cs-CZ">
                <a:solidFill>
                  <a:srgbClr val="898989"/>
                </a:solidFill>
              </a:rPr>
              <a:pPr/>
              <a:t>18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dirty="0"/>
              <a:t>Aplikace </a:t>
            </a:r>
            <a:r>
              <a:rPr lang="cs-CZ" altLang="cs-CZ" dirty="0" err="1"/>
              <a:t>derivatizace</a:t>
            </a:r>
            <a:endParaRPr lang="cs-CZ" altLang="cs-CZ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748712" cy="4699000"/>
          </a:xfrm>
        </p:spPr>
        <p:txBody>
          <a:bodyPr/>
          <a:lstStyle/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Aplikované derivatizační reakce vedoucí k tvorbě detekovatelných derivátů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V HPLC několik skupin: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endParaRPr lang="cs-CZ" altLang="cs-CZ" sz="2400"/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a) deriváty vhodné k detekci v oblasti UV-VIS spektra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b) deriváty vhodné k detekci fluorimetrické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c) deriváty vhodné k detekci radiochemické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d) deriváty vhodné k detekci elektrochemické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  <a:tabLst>
                <a:tab pos="355600" algn="l"/>
              </a:tabLst>
            </a:pPr>
            <a:r>
              <a:rPr lang="cs-CZ" altLang="cs-CZ" sz="2400"/>
              <a:t>e) deriváty vhodné k detekci atomovou absorpční spektrofotometrií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>
                <a:latin typeface="+mn-lt"/>
              </a:rPr>
              <a:t> </a:t>
            </a:r>
            <a:r>
              <a:rPr lang="cs-CZ" altLang="cs-CZ" sz="3600" dirty="0" err="1">
                <a:latin typeface="+mn-lt"/>
              </a:rPr>
              <a:t>Derivatizace</a:t>
            </a:r>
            <a:r>
              <a:rPr lang="cs-CZ" altLang="cs-CZ" sz="3600" dirty="0">
                <a:latin typeface="+mn-lt"/>
              </a:rPr>
              <a:t> v HPLC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77963"/>
            <a:ext cx="8270875" cy="4699000"/>
          </a:xfrm>
        </p:spPr>
        <p:txBody>
          <a:bodyPr/>
          <a:lstStyle/>
          <a:p>
            <a:pPr marL="266700" indent="-266700" algn="ctr" eaLnBrk="1" hangingPunct="1">
              <a:buFont typeface="Wingdings" panose="05000000000000000000" pitchFamily="2" charset="2"/>
              <a:buNone/>
            </a:pPr>
            <a:r>
              <a:rPr lang="cs-CZ" altLang="cs-CZ" sz="2400" b="1" dirty="0"/>
              <a:t>Obecný způsob </a:t>
            </a:r>
            <a:r>
              <a:rPr lang="cs-CZ" altLang="cs-CZ" sz="2400" b="1" dirty="0" err="1"/>
              <a:t>derivatizace</a:t>
            </a:r>
            <a:r>
              <a:rPr lang="cs-CZ" altLang="cs-CZ" sz="2400" b="1" dirty="0"/>
              <a:t> a </a:t>
            </a:r>
            <a:r>
              <a:rPr lang="cs-CZ" altLang="cs-CZ" sz="2400" b="1" dirty="0">
                <a:hlinkClick r:id="rId2" tooltip="Otevřít ..."/>
              </a:rPr>
              <a:t>derivatizační techniky v HPLC</a:t>
            </a:r>
            <a:endParaRPr lang="cs-CZ" altLang="cs-CZ" sz="2400" b="1" dirty="0"/>
          </a:p>
          <a:p>
            <a:pPr marL="266700" indent="-266700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Mnoho látek neprojevuje absorpci v UV oblasti nebo fluorescenci - mohou být převedeny na UV – absorbující nebo fluoreskující deriváty před nebo po kolonovou </a:t>
            </a:r>
            <a:r>
              <a:rPr lang="cs-CZ" altLang="cs-CZ" sz="2400" dirty="0" err="1"/>
              <a:t>derivatizací</a:t>
            </a:r>
            <a:endParaRPr lang="cs-CZ" altLang="cs-CZ" sz="2400" dirty="0"/>
          </a:p>
          <a:p>
            <a:pPr marL="266700" indent="-266700" eaLnBrk="1" hangingPunct="1">
              <a:buFont typeface="Wingdings" panose="05000000000000000000" pitchFamily="2" charset="2"/>
              <a:buNone/>
            </a:pPr>
            <a:r>
              <a:rPr lang="cs-CZ" altLang="cs-CZ" sz="2400" b="1" u="sng" dirty="0"/>
              <a:t>Způsob </a:t>
            </a:r>
            <a:r>
              <a:rPr lang="cs-CZ" altLang="cs-CZ" sz="2400" b="1" u="sng" dirty="0" err="1"/>
              <a:t>derivatizace</a:t>
            </a:r>
            <a:endParaRPr lang="cs-CZ" altLang="cs-CZ" sz="2400" b="1" u="sng" dirty="0"/>
          </a:p>
          <a:p>
            <a:pPr marL="266700" indent="-266700" eaLnBrk="1" hangingPunct="1"/>
            <a:r>
              <a:rPr lang="cs-CZ" altLang="cs-CZ" sz="2400" dirty="0" err="1"/>
              <a:t>Pokolonová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– nejsou změny v chromatografickém systému</a:t>
            </a:r>
          </a:p>
          <a:p>
            <a:pPr marL="266700" indent="-266700" eaLnBrk="1" hangingPunct="1"/>
            <a:r>
              <a:rPr lang="cs-CZ" altLang="cs-CZ" sz="2400" dirty="0" err="1"/>
              <a:t>Předkolonová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– umožní změny v chromatografickém procesu</a:t>
            </a:r>
          </a:p>
          <a:p>
            <a:pPr marL="266700" indent="-266700" eaLnBrk="1" hangingPunct="1"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0000FF"/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/>
              <a:t>Derivatizace v HPLC 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61294"/>
            <a:ext cx="8270875" cy="469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1. Deriváty pro detekci v ultrafialové a viditelné oblasti spektra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  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>
                <a:hlinkClick r:id="rId2" tooltip="Otevřít ..."/>
              </a:rPr>
              <a:t>  1.1 </a:t>
            </a:r>
            <a:r>
              <a:rPr lang="cs-CZ" altLang="cs-CZ" sz="2400" b="1" dirty="0">
                <a:hlinkClick r:id="rId2" tooltip="Otevřít ..."/>
              </a:rPr>
              <a:t>Činidla pro aminy a aminokyseliny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  </a:t>
            </a:r>
            <a:r>
              <a:rPr lang="cs-CZ" altLang="cs-CZ" sz="2400" b="1" dirty="0">
                <a:hlinkClick r:id="rId3" tooltip="Otevřít ..."/>
              </a:rPr>
              <a:t>1.2 Činidla pro karboxylové kyseliny 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  </a:t>
            </a:r>
            <a:r>
              <a:rPr lang="cs-CZ" altLang="cs-CZ" sz="2400" b="1" dirty="0">
                <a:hlinkClick r:id="rId4" tooltip="Otevřít ..."/>
              </a:rPr>
              <a:t>1.3 Činidla pro </a:t>
            </a:r>
            <a:r>
              <a:rPr lang="cs-CZ" altLang="cs-CZ" sz="2400" b="1" dirty="0" err="1">
                <a:hlinkClick r:id="rId4" tooltip="Otevřít ..."/>
              </a:rPr>
              <a:t>hydroxyderiváty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  </a:t>
            </a:r>
            <a:r>
              <a:rPr lang="cs-CZ" altLang="cs-CZ" sz="2400" b="1" dirty="0">
                <a:hlinkClick r:id="rId5" tooltip="Otevřít ..."/>
              </a:rPr>
              <a:t>1.4 Činidla pro </a:t>
            </a:r>
            <a:r>
              <a:rPr lang="cs-CZ" altLang="cs-CZ" sz="2400" b="1" dirty="0" err="1">
                <a:hlinkClick r:id="rId5" tooltip="Otevřít ..."/>
              </a:rPr>
              <a:t>karbonylskupinu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100" b="1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1.1 Činidla pro aminy a aminokyseliny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24863" cy="4699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Stanovení </a:t>
            </a:r>
            <a:r>
              <a:rPr lang="cs-CZ" altLang="cs-CZ" sz="2400" dirty="0" err="1"/>
              <a:t>aminosloučenin</a:t>
            </a:r>
            <a:r>
              <a:rPr lang="cs-CZ" altLang="cs-CZ" sz="2400" dirty="0"/>
              <a:t> metodou HPLC, pomineme-li problematickou přípravu vzorku, separaci těchto látek na chromatografické koloně (iontová chromatografie, separace na reverzní fázi), je limitováno detekcí a to nepřítomností vhodného chromoforu v molekule. Vlastní kvantifikace aminů  v HPLC není možná bez předchozího kroku  jejich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. 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Mechanismus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: primární a sekundární aminoskupina - nukleofilní substituční reakce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dirty="0" smtClean="0">
                <a:hlinkClick r:id="" action="ppaction://noaction"/>
              </a:rPr>
              <a:t>Ninhydrin</a:t>
            </a:r>
            <a:endParaRPr lang="cs-CZ" altLang="cs-CZ" sz="2400" dirty="0">
              <a:hlinkClick r:id="" action="ppaction://noaction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dirty="0" err="1">
                <a:hlinkClick r:id="" action="ppaction://noaction"/>
              </a:rPr>
              <a:t>Isokyanáty</a:t>
            </a:r>
            <a:r>
              <a:rPr lang="cs-CZ" altLang="cs-CZ" sz="2400" dirty="0">
                <a:hlinkClick r:id="" action="ppaction://noaction"/>
              </a:rPr>
              <a:t> a </a:t>
            </a:r>
            <a:r>
              <a:rPr lang="cs-CZ" altLang="cs-CZ" sz="2400" dirty="0" err="1">
                <a:hlinkClick r:id="" action="ppaction://noaction"/>
              </a:rPr>
              <a:t>isothiokyanáty</a:t>
            </a:r>
            <a:endParaRPr lang="cs-CZ" altLang="cs-CZ" sz="2400" dirty="0">
              <a:hlinkClick r:id="" action="ppaction://noaction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dirty="0" err="1">
                <a:hlinkClick r:id="" action="ppaction://noaction"/>
              </a:rPr>
              <a:t>Acylchloridy</a:t>
            </a:r>
            <a:endParaRPr lang="cs-CZ" altLang="cs-CZ" sz="2400" dirty="0">
              <a:hlinkClick r:id="" action="ppaction://noaction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dirty="0" err="1">
                <a:hlinkClick r:id="" action="ppaction://noaction"/>
              </a:rPr>
              <a:t>Arylsulfonylchloridy</a:t>
            </a:r>
            <a:endParaRPr lang="cs-CZ" altLang="cs-CZ" sz="2400" dirty="0">
              <a:hlinkClick r:id="" action="ppaction://noaction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cs-CZ" altLang="cs-CZ" sz="2400" dirty="0">
                <a:hlinkClick r:id="" action="ppaction://noaction"/>
              </a:rPr>
              <a:t>Nitrobenzeny</a:t>
            </a:r>
            <a:endParaRPr lang="cs-CZ" altLang="cs-CZ" sz="24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/>
              <a:t>Ninhydrin</a:t>
            </a:r>
          </a:p>
        </p:txBody>
      </p:sp>
      <p:pic>
        <p:nvPicPr>
          <p:cNvPr id="55299" name="Picture 5" descr="ninhydrin_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63245"/>
            <a:ext cx="5580062" cy="4630994"/>
          </a:xfrm>
          <a:noFill/>
        </p:spPr>
      </p:pic>
      <p:sp>
        <p:nvSpPr>
          <p:cNvPr id="5530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4694239"/>
            <a:ext cx="8388350" cy="4556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Separace aminokyselin na </a:t>
            </a:r>
            <a:r>
              <a:rPr lang="cs-CZ" altLang="cs-CZ" sz="2000" dirty="0" err="1"/>
              <a:t>ionexové</a:t>
            </a:r>
            <a:r>
              <a:rPr lang="cs-CZ" altLang="cs-CZ" sz="2000" dirty="0"/>
              <a:t> koloně s </a:t>
            </a:r>
            <a:r>
              <a:rPr lang="cs-CZ" altLang="cs-CZ" sz="2000" dirty="0" err="1"/>
              <a:t>pokolonovou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derivatizací</a:t>
            </a:r>
            <a:r>
              <a:rPr lang="cs-CZ" altLang="cs-CZ" sz="2000" dirty="0"/>
              <a:t> ninhydrinem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Molekula aminokyseliny reaguje s dvěma molekulami ninhydrinu za vzniku tzv. </a:t>
            </a:r>
            <a:r>
              <a:rPr lang="cs-CZ" altLang="cs-CZ" sz="2000" dirty="0" err="1"/>
              <a:t>Ruhemannova</a:t>
            </a:r>
            <a:r>
              <a:rPr lang="cs-CZ" altLang="cs-CZ" sz="2000" dirty="0"/>
              <a:t> purpuru jehož maximum absorbance je při 570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. Sekundární aminokyseliny jako prolin a hydroxyprolin poskytují poněkud odlišný komplex s maximem absorbance při 440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(</a:t>
            </a:r>
            <a:r>
              <a:rPr lang="cs-CZ" altLang="cs-CZ" sz="2000" b="1" u="sng" dirty="0">
                <a:hlinkClick r:id="rId3" tooltip="Otevřít ..."/>
              </a:rPr>
              <a:t>R=H - prolin, R=OH - hydroxyprolin</a:t>
            </a:r>
            <a:r>
              <a:rPr lang="cs-CZ" altLang="cs-CZ" sz="2000" dirty="0"/>
              <a:t>). </a:t>
            </a:r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400" b="0" dirty="0">
                <a:latin typeface="Arial" panose="020B0604020202020204" pitchFamily="34" charset="0"/>
                <a:cs typeface="Arial" panose="020B0604020202020204" pitchFamily="34" charset="0"/>
              </a:rPr>
              <a:t>1.2 Činidla pro karboxylové kyseliny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270875" cy="4699000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b="1" dirty="0"/>
              <a:t>Alifatické karboxylové kyseliny</a:t>
            </a:r>
            <a:r>
              <a:rPr lang="cs-CZ" altLang="cs-CZ" sz="2400" dirty="0"/>
              <a:t> neobsahují žádný chromofor a vykazují v ultrafialové oblasti spektra velmi nízké hodnoty absorbance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Je nutné do molekuly zavést chromofor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Jedná se o esterifikační reakce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Požadavek splňují deriváty, jejichž molekula obsahuje aromatické jádro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b="0" dirty="0">
                <a:latin typeface="Arial" panose="020B0604020202020204" pitchFamily="34" charset="0"/>
                <a:cs typeface="Arial" panose="020B0604020202020204" pitchFamily="34" charset="0"/>
              </a:rPr>
              <a:t>1.3 Činidla pro </a:t>
            </a:r>
            <a:r>
              <a:rPr lang="cs-CZ" altLang="cs-CZ" sz="3400" b="0" dirty="0" err="1">
                <a:latin typeface="Arial" panose="020B0604020202020204" pitchFamily="34" charset="0"/>
                <a:cs typeface="Arial" panose="020B0604020202020204" pitchFamily="34" charset="0"/>
              </a:rPr>
              <a:t>hydroxyderiváty</a:t>
            </a:r>
            <a:r>
              <a:rPr lang="cs-CZ" altLang="cs-CZ" sz="3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467544" y="1265238"/>
            <a:ext cx="8053313" cy="494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52352" bIns="38088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dirty="0" err="1" smtClean="0">
                <a:latin typeface="Arial" panose="020B0604020202020204" pitchFamily="34" charset="0"/>
              </a:rPr>
              <a:t>hydroxyderiváty</a:t>
            </a:r>
            <a:r>
              <a:rPr lang="cs-CZ" altLang="cs-CZ" dirty="0" smtClean="0">
                <a:latin typeface="Arial" panose="020B0604020202020204" pitchFamily="34" charset="0"/>
              </a:rPr>
              <a:t> - </a:t>
            </a:r>
            <a:r>
              <a:rPr lang="cs-CZ" altLang="cs-CZ" b="1" dirty="0">
                <a:latin typeface="Arial" panose="020B0604020202020204" pitchFamily="34" charset="0"/>
              </a:rPr>
              <a:t>alkoholy, fenoly cukry a </a:t>
            </a:r>
            <a:r>
              <a:rPr lang="cs-CZ" altLang="cs-CZ" b="1" dirty="0" smtClean="0">
                <a:latin typeface="Arial" panose="020B0604020202020204" pitchFamily="34" charset="0"/>
              </a:rPr>
              <a:t>steroidy</a:t>
            </a:r>
          </a:p>
          <a:p>
            <a:pPr algn="just" eaLnBrk="1" hangingPunct="1"/>
            <a:r>
              <a:rPr lang="cs-CZ" altLang="cs-CZ" dirty="0" smtClean="0">
                <a:latin typeface="Arial" panose="020B0604020202020204" pitchFamily="34" charset="0"/>
              </a:rPr>
              <a:t>Hydroxylová </a:t>
            </a:r>
            <a:r>
              <a:rPr lang="cs-CZ" altLang="cs-CZ" dirty="0">
                <a:latin typeface="Arial" panose="020B0604020202020204" pitchFamily="34" charset="0"/>
              </a:rPr>
              <a:t>skupina ochotně přechází na estery reakcí s </a:t>
            </a:r>
            <a:r>
              <a:rPr lang="cs-CZ" altLang="cs-CZ" dirty="0" err="1">
                <a:latin typeface="Arial" panose="020B0604020202020204" pitchFamily="34" charset="0"/>
              </a:rPr>
              <a:t>acylchloridy</a:t>
            </a:r>
            <a:r>
              <a:rPr lang="cs-CZ" altLang="cs-CZ" dirty="0">
                <a:latin typeface="Arial" panose="020B0604020202020204" pitchFamily="34" charset="0"/>
              </a:rPr>
              <a:t> nebo mohou být </a:t>
            </a:r>
            <a:r>
              <a:rPr lang="cs-CZ" altLang="cs-CZ" dirty="0" err="1">
                <a:latin typeface="Arial" panose="020B0604020202020204" pitchFamily="34" charset="0"/>
              </a:rPr>
              <a:t>derivatizovány</a:t>
            </a:r>
            <a:r>
              <a:rPr lang="cs-CZ" altLang="cs-CZ" dirty="0">
                <a:latin typeface="Arial" panose="020B0604020202020204" pitchFamily="34" charset="0"/>
              </a:rPr>
              <a:t> substituovanými </a:t>
            </a:r>
            <a:r>
              <a:rPr lang="cs-CZ" altLang="cs-CZ" dirty="0" err="1">
                <a:latin typeface="Arial" panose="020B0604020202020204" pitchFamily="34" charset="0"/>
              </a:rPr>
              <a:t>isokyanáty</a:t>
            </a:r>
            <a:r>
              <a:rPr lang="cs-CZ" altLang="cs-CZ" dirty="0">
                <a:latin typeface="Arial" panose="020B0604020202020204" pitchFamily="34" charset="0"/>
              </a:rPr>
              <a:t> na N,N´- alkyl disubstituovanou močovinu. </a:t>
            </a:r>
            <a:endParaRPr lang="cs-CZ" altLang="cs-CZ" dirty="0" smtClean="0">
              <a:latin typeface="Arial" panose="020B0604020202020204" pitchFamily="34" charset="0"/>
            </a:endParaRP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</a:pPr>
            <a:r>
              <a:rPr lang="cs-CZ" altLang="cs-CZ" b="1" dirty="0" smtClean="0">
                <a:solidFill>
                  <a:prstClr val="black"/>
                </a:solidFill>
                <a:latin typeface="Calibri"/>
              </a:rPr>
              <a:t>ACYLCHLORIDY:</a:t>
            </a: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</a:rPr>
              <a:t>esterifikační 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reakce s 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benzoylchloridem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a jeho analogy zavádí do molekuly vysoce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absorptivní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chromofor. </a:t>
            </a:r>
            <a:r>
              <a:rPr lang="cs-CZ" altLang="cs-CZ" dirty="0" smtClean="0">
                <a:solidFill>
                  <a:prstClr val="black"/>
                </a:solidFill>
                <a:latin typeface="Calibri"/>
              </a:rPr>
              <a:t> </a:t>
            </a:r>
            <a:endParaRPr lang="cs-CZ" altLang="cs-CZ" dirty="0">
              <a:solidFill>
                <a:prstClr val="black"/>
              </a:solidFill>
              <a:latin typeface="Calibri"/>
            </a:endParaRP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b="1" u="sng" dirty="0" err="1">
                <a:solidFill>
                  <a:prstClr val="black"/>
                </a:solidFill>
                <a:latin typeface="Calibri"/>
              </a:rPr>
              <a:t>Benzoylchlorid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 - 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 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derivatizace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cukrů, alkoholů a glykolů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. UV detekce je při 230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nm</a:t>
            </a:r>
            <a:endParaRPr lang="cs-CZ" altLang="cs-CZ" dirty="0">
              <a:solidFill>
                <a:prstClr val="black"/>
              </a:solidFill>
              <a:latin typeface="Calibri"/>
            </a:endParaRP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b="1" u="sng" dirty="0">
                <a:solidFill>
                  <a:prstClr val="black"/>
                </a:solidFill>
                <a:latin typeface="Calibri"/>
              </a:rPr>
              <a:t>p-</a:t>
            </a:r>
            <a:r>
              <a:rPr lang="cs-CZ" altLang="cs-CZ" b="1" u="sng" dirty="0" err="1">
                <a:solidFill>
                  <a:prstClr val="black"/>
                </a:solidFill>
                <a:latin typeface="Calibri"/>
              </a:rPr>
              <a:t>Methoxybenzoylchlorid</a:t>
            </a:r>
            <a:endParaRPr lang="cs-CZ" altLang="cs-CZ" b="1" u="sng" dirty="0">
              <a:solidFill>
                <a:prstClr val="black"/>
              </a:solidFill>
              <a:latin typeface="Calibri"/>
            </a:endParaRP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b="1" u="sng" dirty="0">
                <a:solidFill>
                  <a:prstClr val="black"/>
                </a:solidFill>
                <a:latin typeface="Calibri"/>
              </a:rPr>
              <a:t>p-</a:t>
            </a:r>
            <a:r>
              <a:rPr lang="cs-CZ" altLang="cs-CZ" b="1" u="sng" dirty="0" err="1">
                <a:solidFill>
                  <a:prstClr val="black"/>
                </a:solidFill>
                <a:latin typeface="Calibri"/>
              </a:rPr>
              <a:t>Nitrobenzoylchlorid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derivatizace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mono-, di- a trisacharidů,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deriváty vykazují maximum absorbance při 260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nm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. Relativně nepolární deriváty dovolují rychlou separaci na polární fázi (silikagel nebo oxid hlinitý).</a:t>
            </a: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b="1" u="sng" dirty="0">
                <a:solidFill>
                  <a:prstClr val="black"/>
                </a:solidFill>
                <a:latin typeface="Calibri"/>
              </a:rPr>
              <a:t>3,5-Dinitrobenzoylchlorid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  -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derivatizace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glykosidů (digitoxin, digoxin aj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.) Deriváty vykazují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absorbční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maximum při 230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nm</a:t>
            </a:r>
            <a:endParaRPr lang="cs-CZ" altLang="cs-CZ" dirty="0">
              <a:solidFill>
                <a:prstClr val="black"/>
              </a:solidFill>
              <a:latin typeface="Calibri"/>
            </a:endParaRPr>
          </a:p>
          <a:p>
            <a:pPr marL="228600" lvl="0" indent="-228600" eaLnBrk="1" hangingPunct="1">
              <a:lnSpc>
                <a:spcPct val="80000"/>
              </a:lnSpc>
              <a:spcBef>
                <a:spcPts val="1000"/>
              </a:spcBef>
              <a:buClr>
                <a:srgbClr val="E93C09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altLang="cs-CZ" b="1" u="sng" dirty="0">
                <a:solidFill>
                  <a:prstClr val="black"/>
                </a:solidFill>
                <a:latin typeface="Calibri"/>
              </a:rPr>
              <a:t>Anthracen-9-karbonylchlorid</a:t>
            </a:r>
            <a:r>
              <a:rPr lang="cs-CZ" altLang="cs-CZ" b="1" dirty="0">
                <a:solidFill>
                  <a:prstClr val="black"/>
                </a:solidFill>
                <a:latin typeface="Calibri"/>
              </a:rPr>
              <a:t> - 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deriváty vykazují </a:t>
            </a:r>
            <a:r>
              <a:rPr lang="cs-CZ" altLang="cs-CZ" dirty="0" err="1">
                <a:solidFill>
                  <a:prstClr val="black"/>
                </a:solidFill>
                <a:latin typeface="Calibri"/>
              </a:rPr>
              <a:t>absorbční</a:t>
            </a:r>
            <a:r>
              <a:rPr lang="cs-CZ" altLang="cs-CZ" dirty="0">
                <a:solidFill>
                  <a:prstClr val="black"/>
                </a:solidFill>
                <a:latin typeface="Calibri"/>
              </a:rPr>
              <a:t> maximum při 250 </a:t>
            </a:r>
            <a:r>
              <a:rPr lang="cs-CZ" altLang="cs-CZ" dirty="0" err="1" smtClean="0">
                <a:solidFill>
                  <a:prstClr val="black"/>
                </a:solidFill>
                <a:latin typeface="Calibri"/>
              </a:rPr>
              <a:t>nm</a:t>
            </a:r>
            <a:endParaRPr lang="cs-CZ" altLang="cs-CZ" dirty="0" smtClean="0">
              <a:latin typeface="Arial" panose="020B0604020202020204" pitchFamily="34" charset="0"/>
            </a:endParaRPr>
          </a:p>
          <a:p>
            <a:pPr algn="just" eaLnBrk="1" hangingPunct="1"/>
            <a:endParaRPr lang="cs-CZ" altLang="cs-CZ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b="0" dirty="0">
                <a:latin typeface="Arial" panose="020B0604020202020204" pitchFamily="34" charset="0"/>
                <a:cs typeface="Arial" panose="020B0604020202020204" pitchFamily="34" charset="0"/>
              </a:rPr>
              <a:t>1.4 Činidla pro </a:t>
            </a:r>
            <a:r>
              <a:rPr lang="cs-CZ" altLang="cs-CZ" sz="3400" b="0" dirty="0" err="1">
                <a:latin typeface="Arial" panose="020B0604020202020204" pitchFamily="34" charset="0"/>
                <a:cs typeface="Arial" panose="020B0604020202020204" pitchFamily="34" charset="0"/>
              </a:rPr>
              <a:t>karbonylskupinu</a:t>
            </a:r>
            <a:r>
              <a:rPr lang="cs-CZ" altLang="cs-CZ" sz="3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40084" y="1277839"/>
            <a:ext cx="8648005" cy="483619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/>
              <a:t>karbonylová </a:t>
            </a:r>
            <a:r>
              <a:rPr lang="cs-CZ" altLang="cs-CZ" sz="2000" dirty="0"/>
              <a:t>skupina </a:t>
            </a:r>
            <a:r>
              <a:rPr lang="cs-CZ" altLang="cs-CZ" sz="2000" dirty="0" smtClean="0"/>
              <a:t>absorpční maximum </a:t>
            </a:r>
            <a:r>
              <a:rPr lang="cs-CZ" altLang="cs-CZ" sz="2000" dirty="0"/>
              <a:t>vyšším než 225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(aceton </a:t>
            </a:r>
            <a:r>
              <a:rPr lang="el-GR" altLang="cs-CZ" sz="2000" dirty="0"/>
              <a:t>λ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max</a:t>
            </a:r>
            <a:r>
              <a:rPr lang="cs-CZ" altLang="cs-CZ" sz="2000" dirty="0"/>
              <a:t> = 270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), ale absorpční koeficient karbonylové skupiny je velmi nízký. Aldehydy a ketony reagují se substituovanými hydraziny a hydroxylaminy na příslušné deriváty absorbující v UV oblasti spektra. Jedná se o kysele katalyzovanou nukleofilní adici na karbonylovou skupinu. Při kyselé katalýze vzroste polarita vazby &gt;C=O v </a:t>
            </a:r>
            <a:r>
              <a:rPr lang="cs-CZ" altLang="cs-CZ" sz="2000" dirty="0" err="1"/>
              <a:t>protických</a:t>
            </a:r>
            <a:r>
              <a:rPr lang="cs-CZ" altLang="cs-CZ" sz="2000" dirty="0"/>
              <a:t> rozpouštědlech, za přítomnosti kyseliny může dojít k úplné </a:t>
            </a:r>
            <a:r>
              <a:rPr lang="cs-CZ" altLang="cs-CZ" sz="2000" dirty="0" err="1"/>
              <a:t>protonaci</a:t>
            </a:r>
            <a:r>
              <a:rPr lang="cs-CZ" altLang="cs-CZ" sz="2000" dirty="0"/>
              <a:t> karbonylu: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&gt;C=O(+)-H ―› &gt;C(+)-OH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2,4-dinitrofenylhydrazin (DNPH)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Ketony a aldehydy reagují s 2,4-dinitroafenylhydrazinem na příslušné </a:t>
            </a:r>
            <a:r>
              <a:rPr lang="cs-CZ" altLang="cs-CZ" sz="2000" dirty="0">
                <a:hlinkClick r:id="rId2" tooltip="Otevřít ..."/>
              </a:rPr>
              <a:t>2,4-dinitrofenylhydrazony</a:t>
            </a:r>
            <a:r>
              <a:rPr lang="cs-CZ" altLang="cs-CZ" sz="2000" dirty="0"/>
              <a:t>. Tvorba </a:t>
            </a:r>
            <a:r>
              <a:rPr lang="cs-CZ" altLang="cs-CZ" sz="2000" dirty="0" err="1"/>
              <a:t>hydrazonů</a:t>
            </a:r>
            <a:r>
              <a:rPr lang="cs-CZ" altLang="cs-CZ" sz="2000" dirty="0"/>
              <a:t> probíhá v kyselém prostředí a separace derivátů probíhá jak na normální tak reverzní fázi.</a:t>
            </a:r>
            <a:endParaRPr lang="cs-CZ" altLang="cs-CZ" sz="2000" b="1" dirty="0"/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/>
            </a:r>
            <a:br>
              <a:rPr lang="cs-CZ" altLang="cs-CZ" sz="2000" b="1" dirty="0"/>
            </a:br>
            <a:r>
              <a:rPr lang="cs-CZ" altLang="cs-CZ" sz="2000" b="1" i="1" dirty="0"/>
              <a:t>p</a:t>
            </a:r>
            <a:r>
              <a:rPr lang="cs-CZ" altLang="cs-CZ" sz="2000" b="1" dirty="0"/>
              <a:t>-</a:t>
            </a:r>
            <a:r>
              <a:rPr lang="cs-CZ" altLang="cs-CZ" sz="2000" b="1" dirty="0" err="1"/>
              <a:t>Nitrobenzylhydroxylamin</a:t>
            </a:r>
            <a:r>
              <a:rPr lang="cs-CZ" altLang="cs-CZ" sz="2000" b="1" dirty="0"/>
              <a:t> (NBHA)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Aldehydy a ketony reagují s </a:t>
            </a:r>
            <a:r>
              <a:rPr lang="cs-CZ" altLang="cs-CZ" sz="2000" i="1" dirty="0"/>
              <a:t>p</a:t>
            </a:r>
            <a:r>
              <a:rPr lang="cs-CZ" altLang="cs-CZ" sz="2000" dirty="0"/>
              <a:t>-</a:t>
            </a:r>
            <a:r>
              <a:rPr lang="cs-CZ" altLang="cs-CZ" sz="2000" dirty="0" err="1"/>
              <a:t>nitrobenzylhydroxylaminem</a:t>
            </a:r>
            <a:r>
              <a:rPr lang="cs-CZ" altLang="cs-CZ" sz="2000" dirty="0"/>
              <a:t> na příslušné oximy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Použití - stanovení </a:t>
            </a:r>
            <a:r>
              <a:rPr lang="cs-CZ" altLang="cs-CZ" sz="2000" b="1" dirty="0"/>
              <a:t>prostaglandinu</a:t>
            </a:r>
            <a:r>
              <a:rPr lang="cs-CZ" altLang="cs-CZ" sz="2000" dirty="0"/>
              <a:t> v biologickém materiálu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84784"/>
            <a:ext cx="8270875" cy="4699000"/>
          </a:xfrm>
        </p:spPr>
        <p:txBody>
          <a:bodyPr/>
          <a:lstStyle/>
          <a:p>
            <a:pPr marL="901700" indent="-901700" eaLnBrk="1" hangingPunct="1">
              <a:buFont typeface="Wingdings" panose="05000000000000000000" pitchFamily="2" charset="2"/>
              <a:buNone/>
            </a:pPr>
            <a:r>
              <a:rPr lang="cs-CZ" altLang="cs-CZ" sz="3600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2</a:t>
            </a:r>
            <a:r>
              <a:rPr lang="cs-CZ" altLang="cs-CZ" sz="3600" b="1" dirty="0">
                <a:solidFill>
                  <a:srgbClr val="FF3300"/>
                </a:solidFill>
                <a:latin typeface="Arial" panose="020B0604020202020204" pitchFamily="34" charset="0"/>
              </a:rPr>
              <a:t>. Deriváty pro </a:t>
            </a:r>
            <a:r>
              <a:rPr lang="cs-CZ" altLang="cs-CZ" sz="3600" b="1" dirty="0" err="1">
                <a:solidFill>
                  <a:srgbClr val="FF3300"/>
                </a:solidFill>
                <a:latin typeface="Arial" panose="020B0604020202020204" pitchFamily="34" charset="0"/>
              </a:rPr>
              <a:t>fluorimetrickou</a:t>
            </a:r>
            <a:r>
              <a:rPr lang="cs-CZ" altLang="cs-CZ" sz="3600" b="1" dirty="0">
                <a:solidFill>
                  <a:srgbClr val="FF3300"/>
                </a:solidFill>
                <a:latin typeface="Arial" panose="020B0604020202020204" pitchFamily="34" charset="0"/>
              </a:rPr>
              <a:t> detekci </a:t>
            </a:r>
            <a:endParaRPr lang="cs-CZ" altLang="cs-CZ" sz="3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b="1" dirty="0">
                <a:hlinkClick r:id="rId2" tooltip="Otevřít ..."/>
              </a:rPr>
              <a:t>2.1 Činidla pro aminy a aminokyseliny</a:t>
            </a:r>
            <a:endParaRPr lang="cs-CZ" altLang="cs-CZ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b="1" dirty="0">
                <a:hlinkClick r:id="rId3" tooltip="Otevřít ..."/>
              </a:rPr>
              <a:t>2.2 Činidla pro karbonylovou skupinu</a:t>
            </a:r>
            <a:endParaRPr lang="cs-CZ" altLang="cs-CZ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b="1" dirty="0">
                <a:hlinkClick r:id="rId4" tooltip="Otevřít ..."/>
              </a:rPr>
              <a:t>2.3 Činidla pro karboxylovou skupinu</a:t>
            </a:r>
            <a:endParaRPr lang="cs-CZ" altLang="cs-CZ" b="1" dirty="0"/>
          </a:p>
          <a:p>
            <a:pPr marL="901700" indent="-901700"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latin typeface="Arial" panose="020B0604020202020204" pitchFamily="34" charset="0"/>
              </a:rPr>
              <a:t>2. Deriváty pro </a:t>
            </a:r>
            <a:r>
              <a:rPr lang="cs-CZ" altLang="cs-CZ" sz="3200" dirty="0" err="1">
                <a:latin typeface="Arial" panose="020B0604020202020204" pitchFamily="34" charset="0"/>
              </a:rPr>
              <a:t>fluorimetrickou</a:t>
            </a:r>
            <a:r>
              <a:rPr lang="cs-CZ" altLang="cs-CZ" sz="3200" dirty="0">
                <a:latin typeface="Arial" panose="020B0604020202020204" pitchFamily="34" charset="0"/>
              </a:rPr>
              <a:t> detekci</a:t>
            </a:r>
            <a:r>
              <a:rPr lang="cs-CZ" altLang="cs-CZ" sz="3400" dirty="0">
                <a:solidFill>
                  <a:srgbClr val="FF3300"/>
                </a:solidFill>
              </a:rPr>
              <a:t> 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28832"/>
            <a:ext cx="8575675" cy="4979988"/>
          </a:xfrm>
        </p:spPr>
        <p:txBody>
          <a:bodyPr/>
          <a:lstStyle/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Účelem je zavést do molekuly takovou skupinu, která vykazuje fluorescenční vlastnosti, a umožní tak detekci těchto látek. Deriváty vykazují detekční limit až o tři řády nižší než deriváty detekované v ultrafialové a viditelné oblasti spektra. Pro praktické použití </a:t>
            </a:r>
            <a:r>
              <a:rPr lang="cs-CZ" altLang="cs-CZ" sz="2000" dirty="0" err="1"/>
              <a:t>fluoroderivátů</a:t>
            </a:r>
            <a:r>
              <a:rPr lang="cs-CZ" altLang="cs-CZ" sz="2000" dirty="0"/>
              <a:t> by měly platit určité předpoklady:</a:t>
            </a:r>
          </a:p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a) rychlá a kvantitativní reakce za mírných podmínek (vodně-organická rozpouštědla, laboratorní teplota)</a:t>
            </a:r>
          </a:p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b) tvorba nepolárních derivátů dovolující jejich extrakci do nepolárních rozpouštědel</a:t>
            </a:r>
          </a:p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c) specifičnost pro danou funkční skupinou</a:t>
            </a:r>
          </a:p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d) nadbytek derivatizačního činidla musí být snadno separován od jeho produktů</a:t>
            </a:r>
          </a:p>
          <a:p>
            <a:pPr marL="355600" indent="-355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e) deriváty by měly mít uspokojivé chromatografické vlastnosti a měly by být dostatečně stabilní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400">
                <a:solidFill>
                  <a:srgbClr val="FF3300"/>
                </a:solidFill>
              </a:rPr>
              <a:t>2. Deriváty pro fluorimetrickou detekci 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96126"/>
            <a:ext cx="8270875" cy="4699000"/>
          </a:xfrm>
        </p:spPr>
        <p:txBody>
          <a:bodyPr/>
          <a:lstStyle/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400" b="1" u="sng" dirty="0">
                <a:hlinkClick r:id="rId2" tooltip="Otevřít ..."/>
              </a:rPr>
              <a:t>2.1 Činidla pro aminy a aminokyseliny</a:t>
            </a:r>
            <a:endParaRPr lang="cs-CZ" altLang="cs-CZ" sz="2400" b="1" u="sng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 err="1"/>
              <a:t>Sulfonylchloridy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Karbonylchloridy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 err="1"/>
              <a:t>Halogennitrobenzofurany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 err="1"/>
              <a:t>Isokyanáty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isothiokyanáty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 err="1"/>
              <a:t>Fluorescamine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 err="1"/>
              <a:t>Schiffovy</a:t>
            </a:r>
            <a:r>
              <a:rPr lang="cs-CZ" altLang="cs-CZ" sz="1800" dirty="0"/>
              <a:t> báze a obdobná činidla</a:t>
            </a:r>
            <a:endParaRPr lang="cs-CZ" altLang="cs-CZ" sz="2400" b="1" u="sng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400" b="1" u="sng" dirty="0">
                <a:hlinkClick r:id="rId3" tooltip="Otevřít ..."/>
              </a:rPr>
              <a:t>2.2 Činidla pro karbonylovou skupinu</a:t>
            </a:r>
            <a:endParaRPr lang="cs-CZ" altLang="cs-CZ" sz="2400" b="1" u="sng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Substituované hydraziny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Činidla pro alfa-</a:t>
            </a:r>
            <a:r>
              <a:rPr lang="cs-CZ" altLang="cs-CZ" sz="1800" dirty="0" err="1"/>
              <a:t>ketokyseliny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Kondenzace alifatických aldehydů s 1,3-diketony a amoniaku na deriváty </a:t>
            </a:r>
            <a:r>
              <a:rPr lang="cs-CZ" altLang="cs-CZ" sz="1800" dirty="0" err="1"/>
              <a:t>lutidinu</a:t>
            </a:r>
            <a:endParaRPr lang="cs-CZ" altLang="cs-CZ" sz="1800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400" b="1" u="sng" dirty="0">
                <a:hlinkClick r:id="rId4" tooltip="Otevřít ..."/>
              </a:rPr>
              <a:t>2.3 Činidla pro karboxylovou skupinu</a:t>
            </a:r>
            <a:endParaRPr lang="cs-CZ" altLang="cs-CZ" sz="2400" b="1" u="sng" dirty="0"/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4-Bromomethyl-7-methoxykumarin (Br-</a:t>
            </a:r>
            <a:r>
              <a:rPr lang="cs-CZ" altLang="cs-CZ" sz="1800" dirty="0" err="1"/>
              <a:t>Mc</a:t>
            </a:r>
            <a:r>
              <a:rPr lang="cs-CZ" altLang="cs-CZ" sz="1800" dirty="0"/>
              <a:t>)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1-Bromacetylpyren</a:t>
            </a:r>
          </a:p>
          <a:p>
            <a:pPr marL="355600" indent="-355600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cs-CZ" altLang="cs-CZ" sz="1800" dirty="0"/>
              <a:t>9-anthryldiazomethan</a:t>
            </a:r>
          </a:p>
          <a:p>
            <a:pPr marL="355600" indent="-355600" eaLnBrk="1" hangingPunct="1">
              <a:buFont typeface="Wingdings" panose="05000000000000000000" pitchFamily="2" charset="2"/>
              <a:buNone/>
            </a:pPr>
            <a:endParaRPr lang="cs-CZ" altLang="cs-CZ" sz="2400" b="1" u="sng" dirty="0"/>
          </a:p>
          <a:p>
            <a:pPr marL="355600" indent="-355600" eaLnBrk="1" hangingPunct="1">
              <a:buFont typeface="Wingdings" panose="05000000000000000000" pitchFamily="2" charset="2"/>
              <a:buNone/>
            </a:pPr>
            <a:endParaRPr lang="cs-CZ" altLang="cs-CZ" sz="2400" b="1" u="sn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200">
                <a:latin typeface="Arial" panose="020B0604020202020204" pitchFamily="34" charset="0"/>
              </a:rPr>
              <a:t>Sulfonylchloridy</a:t>
            </a:r>
          </a:p>
        </p:txBody>
      </p:sp>
      <p:pic>
        <p:nvPicPr>
          <p:cNvPr id="70659" name="Picture 5" descr="Dns-C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873" y="4645607"/>
            <a:ext cx="5724128" cy="2212393"/>
          </a:xfrm>
          <a:noFill/>
        </p:spPr>
      </p:pic>
      <p:sp>
        <p:nvSpPr>
          <p:cNvPr id="706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199961"/>
            <a:ext cx="8720137" cy="1316037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5-N,N´-dimethylaminonaftalen-1-sulfonylchlorid (</a:t>
            </a:r>
            <a:r>
              <a:rPr lang="cs-CZ" altLang="cs-CZ" sz="1800" b="1" dirty="0" err="1"/>
              <a:t>Dns</a:t>
            </a:r>
            <a:r>
              <a:rPr lang="cs-CZ" altLang="cs-CZ" sz="1800" b="1" dirty="0"/>
              <a:t>-Cl)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err="1">
                <a:solidFill>
                  <a:srgbClr val="0000FF"/>
                </a:solidFill>
              </a:rPr>
              <a:t>Dansylchlorid</a:t>
            </a:r>
            <a:r>
              <a:rPr lang="cs-CZ" altLang="cs-CZ" sz="1800" b="1" dirty="0">
                <a:solidFill>
                  <a:srgbClr val="0000FF"/>
                </a:solidFill>
              </a:rPr>
              <a:t> (</a:t>
            </a:r>
            <a:r>
              <a:rPr lang="cs-CZ" altLang="cs-CZ" sz="1800" b="1" dirty="0" err="1">
                <a:solidFill>
                  <a:srgbClr val="0000FF"/>
                </a:solidFill>
              </a:rPr>
              <a:t>Dns</a:t>
            </a:r>
            <a:r>
              <a:rPr lang="cs-CZ" altLang="cs-CZ" sz="1800" b="1" dirty="0">
                <a:solidFill>
                  <a:srgbClr val="0000FF"/>
                </a:solidFill>
              </a:rPr>
              <a:t>-Cl)</a:t>
            </a:r>
            <a:r>
              <a:rPr lang="cs-CZ" altLang="cs-CZ" sz="1800" dirty="0"/>
              <a:t> je jedno z nejstarších a nejrozšířenějších derivatizačních činidel vůbec, který poskytuje deriváty s </a:t>
            </a:r>
            <a:r>
              <a:rPr lang="cs-CZ" altLang="cs-CZ" sz="1800" b="1" dirty="0"/>
              <a:t>aminy</a:t>
            </a:r>
            <a:r>
              <a:rPr lang="cs-CZ" altLang="cs-CZ" sz="1800" dirty="0"/>
              <a:t> i některými </a:t>
            </a:r>
            <a:r>
              <a:rPr lang="cs-CZ" altLang="cs-CZ" sz="1800" b="1" dirty="0"/>
              <a:t>fenoly</a:t>
            </a:r>
            <a:r>
              <a:rPr lang="cs-CZ" altLang="cs-CZ" sz="1800" dirty="0"/>
              <a:t>. 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Reakce s primárními, sekundárními aminy a aminokyselinami </a:t>
            </a:r>
            <a:r>
              <a:rPr lang="cs-CZ" altLang="cs-CZ" sz="1800" u="sng" dirty="0">
                <a:hlinkClick r:id="rId3" tooltip="Otevřít ..."/>
              </a:rPr>
              <a:t>probíhá v mírně alkalickém prostředí</a:t>
            </a:r>
            <a:r>
              <a:rPr lang="cs-CZ" altLang="cs-CZ" sz="1800" u="sng" dirty="0"/>
              <a:t>.</a:t>
            </a:r>
            <a:r>
              <a:rPr lang="cs-CZ" altLang="cs-CZ" sz="1800" dirty="0"/>
              <a:t> Za vyššího pH reaguje i s fenoly, imidazoly a pomalu dokonce i s alkoholy. Rychlost </a:t>
            </a:r>
            <a:r>
              <a:rPr lang="cs-CZ" altLang="cs-CZ" sz="1800" dirty="0" err="1"/>
              <a:t>dansylační</a:t>
            </a:r>
            <a:r>
              <a:rPr lang="cs-CZ" altLang="cs-CZ" sz="1800" dirty="0"/>
              <a:t> reakce vzrůstá se vzrůstajícím pH prostředí, ale současně vzrůstá rychlost hydrolýzy derivátů. Optimální pH prostředí  se pohybuje od pH 9,5 do 10.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err="1"/>
              <a:t>Dansylchlorid</a:t>
            </a:r>
            <a:r>
              <a:rPr lang="cs-CZ" altLang="cs-CZ" sz="1800" dirty="0"/>
              <a:t> reaguje jak s primárními tak sekundárními aminokyselinami za vzniku příslušných sulfonamidů s absorpčním maximem při 298 </a:t>
            </a:r>
            <a:r>
              <a:rPr lang="cs-CZ" altLang="cs-CZ" sz="1800" dirty="0" err="1"/>
              <a:t>nm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dansylderiváty</a:t>
            </a:r>
            <a:r>
              <a:rPr lang="cs-CZ" altLang="cs-CZ" sz="1800" dirty="0"/>
              <a:t> fluoreskují při hodnotě vlnové délky </a:t>
            </a:r>
            <a:r>
              <a:rPr lang="el-GR" altLang="cs-CZ" sz="1800" dirty="0"/>
              <a:t>λ</a:t>
            </a:r>
            <a:r>
              <a:rPr lang="cs-CZ" altLang="cs-CZ" sz="1800" dirty="0"/>
              <a:t> = 470 do 530 </a:t>
            </a:r>
            <a:r>
              <a:rPr lang="cs-CZ" altLang="cs-CZ" sz="1800" dirty="0" err="1"/>
              <a:t>nm</a:t>
            </a:r>
            <a:r>
              <a:rPr lang="cs-CZ" altLang="cs-CZ" sz="1800" dirty="0"/>
              <a:t> s excitačním zářením od </a:t>
            </a:r>
            <a:r>
              <a:rPr lang="el-GR" altLang="cs-CZ" sz="1800" dirty="0"/>
              <a:t>λ</a:t>
            </a:r>
            <a:r>
              <a:rPr lang="cs-CZ" altLang="cs-CZ" sz="1800" dirty="0"/>
              <a:t> = 340 do 380 </a:t>
            </a:r>
            <a:r>
              <a:rPr lang="cs-CZ" altLang="cs-CZ" sz="1800" dirty="0" err="1"/>
              <a:t>nm</a:t>
            </a:r>
            <a:r>
              <a:rPr lang="cs-CZ" altLang="cs-CZ" sz="1800" dirty="0"/>
              <a:t>. </a:t>
            </a:r>
            <a:r>
              <a:rPr lang="cs-CZ" altLang="cs-CZ" sz="1800" dirty="0" err="1"/>
              <a:t>Derivatizace</a:t>
            </a:r>
            <a:r>
              <a:rPr lang="cs-CZ" altLang="cs-CZ" sz="1800" dirty="0"/>
              <a:t> probíhá výhradně před kolonou. Největší </a:t>
            </a:r>
            <a:r>
              <a:rPr lang="cs-CZ" altLang="cs-CZ" sz="1800" u="sng" dirty="0"/>
              <a:t>nedostatek</a:t>
            </a:r>
            <a:r>
              <a:rPr lang="cs-CZ" altLang="cs-CZ" sz="1800" dirty="0"/>
              <a:t> je velmi dlouhý reakční čas (2 až 60 minut) a vysoká reakční teplota (60 až 100 °C). 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u="sng" dirty="0"/>
              <a:t>Výhoda</a:t>
            </a:r>
            <a:r>
              <a:rPr lang="cs-CZ" altLang="cs-CZ" sz="1800" dirty="0"/>
              <a:t> -  jednoduchý derivatizační krok, </a:t>
            </a:r>
            <a:r>
              <a:rPr lang="cs-CZ" altLang="cs-CZ" sz="1800" dirty="0" err="1"/>
              <a:t>Dansylderiváty</a:t>
            </a:r>
            <a:r>
              <a:rPr lang="cs-CZ" altLang="cs-CZ" sz="1800" dirty="0"/>
              <a:t> stabilní </a:t>
            </a:r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Derivatizace</a:t>
            </a:r>
            <a:endParaRPr lang="cs-CZ" alt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575675" cy="4979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Důvody použití </a:t>
            </a:r>
            <a:r>
              <a:rPr lang="cs-CZ" altLang="cs-CZ" sz="2400" b="1" dirty="0" err="1"/>
              <a:t>derivatizace</a:t>
            </a:r>
            <a:r>
              <a:rPr lang="cs-CZ" altLang="cs-CZ" sz="2400" b="1" dirty="0"/>
              <a:t> v HPLC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- zvýšení citlivosti nebo umožnění detekce vůbec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- zvýšení rozlišení nebo umožnění separace vůbec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- zamezení nežádoucí sorpce látek na koloně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Způsob </a:t>
            </a:r>
            <a:r>
              <a:rPr lang="cs-CZ" altLang="cs-CZ" sz="2400" b="1" dirty="0" err="1"/>
              <a:t>derivatizace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a)  </a:t>
            </a:r>
            <a:r>
              <a:rPr lang="cs-CZ" altLang="cs-CZ" sz="2400" dirty="0" err="1"/>
              <a:t>Předkolonová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pre-column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chromatography</a:t>
            </a:r>
            <a:r>
              <a:rPr lang="cs-CZ" altLang="cs-CZ" sz="2400" dirty="0"/>
              <a:t>); chemická reakce probíhá před kolonou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b)  </a:t>
            </a:r>
            <a:r>
              <a:rPr lang="cs-CZ" altLang="cs-CZ" sz="2400" dirty="0" err="1"/>
              <a:t>Pokolonová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(post-</a:t>
            </a:r>
            <a:r>
              <a:rPr lang="cs-CZ" altLang="cs-CZ" sz="2400" dirty="0" err="1"/>
              <a:t>column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chromatography</a:t>
            </a:r>
            <a:r>
              <a:rPr lang="cs-CZ" altLang="cs-CZ" sz="2400" dirty="0"/>
              <a:t>); chemická reakce probíhá za kolonou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c)  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na koloně; chemická reakce probíhá přímo v koloně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     Všechny způsoby </a:t>
            </a:r>
            <a:r>
              <a:rPr lang="cs-CZ" altLang="cs-CZ" sz="2400" dirty="0" err="1"/>
              <a:t>derivatizace</a:t>
            </a:r>
            <a:r>
              <a:rPr lang="cs-CZ" altLang="cs-CZ" sz="2400" dirty="0"/>
              <a:t> mají vliv na eluční charakteristiky separovaných látek (účinnost separace a dobu analýzy), ale požadavky na deriváty jsou poněkud odlišné.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200" dirty="0" err="1">
                <a:latin typeface="+mn-lt"/>
              </a:rPr>
              <a:t>Schiffovy</a:t>
            </a:r>
            <a:r>
              <a:rPr lang="cs-CZ" altLang="cs-CZ" sz="3200" dirty="0">
                <a:latin typeface="+mn-lt"/>
              </a:rPr>
              <a:t> báze a obdobná činidla </a:t>
            </a:r>
          </a:p>
        </p:txBody>
      </p:sp>
      <p:pic>
        <p:nvPicPr>
          <p:cNvPr id="74755" name="Picture 4" descr="OP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3" y="4130545"/>
            <a:ext cx="7164288" cy="2408368"/>
          </a:xfrm>
          <a:noFill/>
        </p:spPr>
      </p:pic>
      <p:sp>
        <p:nvSpPr>
          <p:cNvPr id="7475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1520" y="1412776"/>
            <a:ext cx="8785225" cy="180022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dirty="0"/>
              <a:t>o</a:t>
            </a:r>
            <a:r>
              <a:rPr lang="cs-CZ" altLang="cs-CZ" sz="2000" b="1" dirty="0"/>
              <a:t>-</a:t>
            </a:r>
            <a:r>
              <a:rPr lang="cs-CZ" altLang="cs-CZ" sz="2000" b="1" dirty="0" err="1"/>
              <a:t>Phthaldialdehyd</a:t>
            </a:r>
            <a:r>
              <a:rPr lang="cs-CZ" altLang="cs-CZ" sz="2000" b="1" dirty="0"/>
              <a:t> (OPA)/</a:t>
            </a:r>
            <a:r>
              <a:rPr lang="cs-CZ" altLang="cs-CZ" sz="2000" b="1" dirty="0" err="1"/>
              <a:t>alkylthiol</a:t>
            </a:r>
            <a:endParaRPr lang="cs-CZ" altLang="cs-CZ" sz="2000" b="1" i="1" dirty="0"/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u="sng" dirty="0">
                <a:hlinkClick r:id="rId3" tooltip="Otevřít ..."/>
              </a:rPr>
              <a:t>Reakce </a:t>
            </a:r>
            <a:r>
              <a:rPr lang="cs-CZ" altLang="cs-CZ" sz="2000" i="1" u="sng" dirty="0">
                <a:hlinkClick r:id="rId3" tooltip="Otevřít ..."/>
              </a:rPr>
              <a:t>o</a:t>
            </a:r>
            <a:r>
              <a:rPr lang="cs-CZ" altLang="cs-CZ" sz="2000" u="sng" dirty="0">
                <a:hlinkClick r:id="rId3" tooltip="Otevřít ..."/>
              </a:rPr>
              <a:t>-</a:t>
            </a:r>
            <a:r>
              <a:rPr lang="cs-CZ" altLang="cs-CZ" sz="2000" u="sng" dirty="0" err="1">
                <a:hlinkClick r:id="rId3" tooltip="Otevřít ..."/>
              </a:rPr>
              <a:t>phthaldialdehydu</a:t>
            </a:r>
            <a:r>
              <a:rPr lang="cs-CZ" altLang="cs-CZ" sz="2000" dirty="0"/>
              <a:t> za přítomnosti 2-merkaptoethanolu nebo jiných </a:t>
            </a:r>
            <a:r>
              <a:rPr lang="cs-CZ" altLang="cs-CZ" sz="2000" dirty="0" err="1"/>
              <a:t>thiolů</a:t>
            </a:r>
            <a:r>
              <a:rPr lang="cs-CZ" altLang="cs-CZ" sz="2000" dirty="0"/>
              <a:t> s primárními aminy a aminokyselinami. Reakce je poměrně rychlá a probíhá za laboratorní teploty při pH 10. 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i="1" dirty="0"/>
              <a:t>o</a:t>
            </a:r>
            <a:r>
              <a:rPr lang="cs-CZ" altLang="cs-CZ" sz="2000" dirty="0"/>
              <a:t>-</a:t>
            </a:r>
            <a:r>
              <a:rPr lang="cs-CZ" altLang="cs-CZ" sz="2000" dirty="0" err="1"/>
              <a:t>phthaldialdehydu</a:t>
            </a:r>
            <a:r>
              <a:rPr lang="cs-CZ" altLang="cs-CZ" sz="2000" dirty="0"/>
              <a:t> sám nefluoreskuje, deriváty s aminokyselinami mají vynikající fluorescenční výtěžky; excitační maxima derivátů se pohybují okolo 340 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, emisní maxima se pohybují okolo 450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. 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o-</a:t>
            </a:r>
            <a:r>
              <a:rPr lang="cs-CZ" altLang="cs-CZ" sz="2000" dirty="0" err="1"/>
              <a:t>phthaldialdehydu</a:t>
            </a:r>
            <a:r>
              <a:rPr lang="cs-CZ" altLang="cs-CZ" sz="2000" dirty="0"/>
              <a:t> reaguje pouze s </a:t>
            </a:r>
            <a:r>
              <a:rPr lang="cs-CZ" altLang="cs-CZ" sz="2000" b="1" dirty="0"/>
              <a:t>primárními aminokyselinami</a:t>
            </a:r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5"/>
          <p:cNvSpPr>
            <a:spLocks noChangeArrowheads="1"/>
          </p:cNvSpPr>
          <p:nvPr/>
        </p:nvSpPr>
        <p:spPr bwMode="auto">
          <a:xfrm>
            <a:off x="323850" y="1155700"/>
            <a:ext cx="77057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 altLang="cs-CZ" sz="2000" dirty="0">
                <a:latin typeface="+mn-lt"/>
                <a:cs typeface="Times New Roman" panose="02020603050405020304" pitchFamily="18" charset="0"/>
              </a:rPr>
              <a:t>Stanovení asparaginu metodou HPLC/FLD v reverzní fází</a:t>
            </a:r>
          </a:p>
          <a:p>
            <a:r>
              <a:rPr lang="cs-CZ" altLang="cs-CZ" sz="2000" dirty="0">
                <a:latin typeface="+mn-lt"/>
                <a:cs typeface="Times New Roman" panose="02020603050405020304" pitchFamily="18" charset="0"/>
              </a:rPr>
              <a:t>Schéma probíhající </a:t>
            </a:r>
            <a:r>
              <a:rPr lang="cs-CZ" altLang="cs-CZ" sz="2000" dirty="0" err="1">
                <a:latin typeface="+mn-lt"/>
                <a:cs typeface="Times New Roman" panose="02020603050405020304" pitchFamily="18" charset="0"/>
              </a:rPr>
              <a:t>derivatizace</a:t>
            </a:r>
            <a:r>
              <a:rPr lang="cs-CZ" altLang="cs-CZ" sz="2000" dirty="0">
                <a:latin typeface="+mn-lt"/>
                <a:cs typeface="Times New Roman" panose="02020603050405020304" pitchFamily="18" charset="0"/>
              </a:rPr>
              <a:t> asparaginu </a:t>
            </a:r>
          </a:p>
          <a:p>
            <a:endParaRPr lang="cs-CZ" altLang="cs-CZ" dirty="0">
              <a:latin typeface="Arial" panose="020B0604020202020204" pitchFamily="34" charset="0"/>
            </a:endParaRPr>
          </a:p>
        </p:txBody>
      </p:sp>
      <p:pic>
        <p:nvPicPr>
          <p:cNvPr id="7578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2519"/>
            <a:ext cx="8914153" cy="150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2" name="Rectangle 9"/>
          <p:cNvSpPr>
            <a:spLocks noChangeArrowheads="1"/>
          </p:cNvSpPr>
          <p:nvPr/>
        </p:nvSpPr>
        <p:spPr bwMode="auto">
          <a:xfrm>
            <a:off x="684213" y="404813"/>
            <a:ext cx="6480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3200" b="1">
                <a:latin typeface="Arial" panose="020B0604020202020204" pitchFamily="34" charset="0"/>
              </a:rPr>
              <a:t>Příklad: Stanovení asparaginu</a:t>
            </a:r>
          </a:p>
        </p:txBody>
      </p:sp>
      <p:sp>
        <p:nvSpPr>
          <p:cNvPr id="75783" name="Rectangle 10"/>
          <p:cNvSpPr>
            <a:spLocks noChangeArrowheads="1"/>
          </p:cNvSpPr>
          <p:nvPr/>
        </p:nvSpPr>
        <p:spPr bwMode="auto">
          <a:xfrm>
            <a:off x="304450" y="3384806"/>
            <a:ext cx="9144000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+mn-lt"/>
              </a:rPr>
              <a:t>Podmínky stanovení:</a:t>
            </a:r>
          </a:p>
          <a:p>
            <a:pPr eaLnBrk="1" hangingPunct="1"/>
            <a:r>
              <a:rPr lang="cs-CZ" altLang="cs-CZ" dirty="0">
                <a:latin typeface="+mn-lt"/>
              </a:rPr>
              <a:t>analytická kolona: MERCK, </a:t>
            </a:r>
            <a:r>
              <a:rPr lang="cs-CZ" altLang="cs-CZ" dirty="0" err="1">
                <a:latin typeface="+mn-lt"/>
              </a:rPr>
              <a:t>LichroCART</a:t>
            </a:r>
            <a:r>
              <a:rPr lang="cs-CZ" altLang="cs-CZ" dirty="0">
                <a:latin typeface="+mn-lt"/>
              </a:rPr>
              <a:t> (250x4 mm), </a:t>
            </a:r>
            <a:r>
              <a:rPr lang="cs-CZ" altLang="cs-CZ" dirty="0" err="1">
                <a:latin typeface="+mn-lt"/>
              </a:rPr>
              <a:t>LiChrospher</a:t>
            </a:r>
            <a:r>
              <a:rPr lang="cs-CZ" altLang="cs-CZ" dirty="0">
                <a:latin typeface="+mn-lt"/>
              </a:rPr>
              <a:t> 100 RP-18 (5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</a:t>
            </a:r>
            <a:r>
              <a:rPr lang="cs-CZ" altLang="cs-CZ" dirty="0">
                <a:latin typeface="+mn-lt"/>
              </a:rPr>
              <a:t>m)</a:t>
            </a:r>
            <a:endParaRPr lang="cs-CZ" altLang="cs-CZ" dirty="0">
              <a:latin typeface="+mn-lt"/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analytická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předkolona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: MERCK,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LichroCART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(4x4 mm),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LiChrospher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100 RP-18 (5 </a:t>
            </a:r>
            <a:r>
              <a:rPr lang="cs-CZ" altLang="cs-CZ" dirty="0">
                <a:latin typeface="+mn-lt"/>
              </a:rPr>
              <a:t>m)</a:t>
            </a:r>
            <a:endParaRPr lang="cs-CZ" altLang="cs-CZ" dirty="0">
              <a:latin typeface="+mn-lt"/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teplota kolony: </a:t>
            </a:r>
            <a:r>
              <a:rPr lang="en-US" altLang="cs-CZ" dirty="0">
                <a:latin typeface="+mn-lt"/>
                <a:sym typeface="Symbol" panose="05050102010706020507" pitchFamily="18" charset="2"/>
              </a:rPr>
              <a:t>30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°C</a:t>
            </a: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mobilní fáze: 0,01 M Na2HPO4; 0,013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mM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Na2EDTA;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methanol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(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Merck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); pH 6,4</a:t>
            </a:r>
          </a:p>
          <a:p>
            <a:pPr eaLnBrk="1" hangingPunct="1"/>
            <a:r>
              <a:rPr lang="cs-CZ" altLang="cs-CZ" i="1" dirty="0">
                <a:latin typeface="+mn-lt"/>
                <a:sym typeface="Symbol" panose="05050102010706020507" pitchFamily="18" charset="2"/>
              </a:rPr>
              <a:t>gradientová eluce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: 0 – 15 min.		28 - 50 %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methanolu</a:t>
            </a:r>
            <a:endParaRPr lang="cs-CZ" altLang="cs-CZ" dirty="0">
              <a:latin typeface="+mn-lt"/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                                 15 -20 min.	                    50 %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methanolu</a:t>
            </a:r>
            <a:endParaRPr lang="cs-CZ" altLang="cs-CZ" dirty="0">
              <a:latin typeface="+mn-lt"/>
              <a:sym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průtok: </a:t>
            </a:r>
            <a:r>
              <a:rPr lang="en-US" altLang="cs-CZ" dirty="0">
                <a:latin typeface="+mn-lt"/>
                <a:sym typeface="Symbol" panose="05050102010706020507" pitchFamily="18" charset="2"/>
              </a:rPr>
              <a:t>0,7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ml/min</a:t>
            </a: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nástřikový program: 10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μl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derivatizačního činidla a 10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μl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vzorku bylo v nástřikové smyčce desetkrát promícháno a po minutové prodlevě byl proveden nástřik na kolonu</a:t>
            </a:r>
          </a:p>
          <a:p>
            <a:pPr eaLnBrk="1" hangingPunct="1"/>
            <a:r>
              <a:rPr lang="cs-CZ" altLang="cs-CZ" dirty="0">
                <a:latin typeface="+mn-lt"/>
                <a:sym typeface="Symbol" panose="05050102010706020507" pitchFamily="18" charset="2"/>
              </a:rPr>
              <a:t>FLD detektor: </a:t>
            </a:r>
            <a:r>
              <a:rPr lang="cs-CZ" altLang="cs-CZ" dirty="0">
                <a:latin typeface="+mn-lt"/>
              </a:rPr>
              <a:t>ex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= 340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nm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;  </a:t>
            </a:r>
            <a:r>
              <a:rPr lang="cs-CZ" altLang="cs-CZ" dirty="0" err="1">
                <a:latin typeface="+mn-lt"/>
              </a:rPr>
              <a:t>em</a:t>
            </a:r>
            <a:r>
              <a:rPr lang="cs-CZ" altLang="cs-CZ" dirty="0">
                <a:latin typeface="+mn-lt"/>
                <a:sym typeface="Symbol" panose="05050102010706020507" pitchFamily="18" charset="2"/>
              </a:rPr>
              <a:t> = 455 </a:t>
            </a:r>
            <a:r>
              <a:rPr lang="cs-CZ" altLang="cs-CZ" dirty="0" err="1">
                <a:latin typeface="+mn-lt"/>
                <a:sym typeface="Symbol" panose="05050102010706020507" pitchFamily="18" charset="2"/>
              </a:rPr>
              <a:t>nm</a:t>
            </a:r>
            <a:endParaRPr lang="cs-CZ" altLang="cs-CZ" dirty="0">
              <a:latin typeface="+mn-lt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endParaRPr lang="cs-CZ" altLang="cs-CZ" dirty="0">
              <a:latin typeface="+mn-lt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173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082985"/>
              </p:ext>
            </p:extLst>
          </p:nvPr>
        </p:nvGraphicFramePr>
        <p:xfrm>
          <a:off x="-39624" y="575013"/>
          <a:ext cx="9144000" cy="319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Picture" r:id="rId3" imgW="5757480" imgH="2012400" progId="Word.Picture.8">
                  <p:embed/>
                </p:oleObj>
              </mc:Choice>
              <mc:Fallback>
                <p:oleObj name="Picture" r:id="rId3" imgW="5757480" imgH="20124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9624" y="575013"/>
                        <a:ext cx="9144000" cy="319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03175" y="3958079"/>
            <a:ext cx="799441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056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  <a:cs typeface="Times New Roman" panose="02020603050405020304" pitchFamily="18" charset="0"/>
              </a:rPr>
              <a:t>                       Chromatografický záznam aminokyselin ve vzorku brambor</a:t>
            </a:r>
            <a:endParaRPr lang="cs-CZ" altLang="cs-CZ" sz="2000" b="1" dirty="0">
              <a:latin typeface="+mn-lt"/>
              <a:cs typeface="Times New Roman" panose="02020603050405020304" pitchFamily="18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1331640" y="4527550"/>
            <a:ext cx="6965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cs-CZ" altLang="cs-CZ" sz="2000" b="1" dirty="0">
                <a:latin typeface="+mn-lt"/>
              </a:rPr>
              <a:t>Validace metody pro Asparagin</a:t>
            </a:r>
            <a:endParaRPr lang="cs-CZ" altLang="cs-CZ" sz="2000" dirty="0">
              <a:latin typeface="+mn-lt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n-lt"/>
              </a:rPr>
              <a:t>Výtěžnost : 92%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n-lt"/>
              </a:rPr>
              <a:t>Opakovatelnost metody(RSD): 4,3%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n-lt"/>
              </a:rPr>
              <a:t>LOD : 5 mg/kg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25261" y="260648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latin typeface="+mn-lt"/>
              </a:rPr>
              <a:t>Substituované hydraziny</a:t>
            </a:r>
          </a:p>
        </p:txBody>
      </p:sp>
      <p:pic>
        <p:nvPicPr>
          <p:cNvPr id="77827" name="Picture 5" descr="Dns-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9261" y="4365104"/>
            <a:ext cx="6900086" cy="2176279"/>
          </a:xfrm>
          <a:noFill/>
        </p:spPr>
      </p:pic>
      <p:sp>
        <p:nvSpPr>
          <p:cNvPr id="778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9698" y="1412776"/>
            <a:ext cx="8326438" cy="5805487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 err="1"/>
              <a:t>Dansylhydrazin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Dns</a:t>
            </a:r>
            <a:r>
              <a:rPr lang="cs-CZ" altLang="cs-CZ" sz="2000" b="1" dirty="0"/>
              <a:t>-H)</a:t>
            </a:r>
            <a:endParaRPr lang="cs-CZ" altLang="cs-CZ" sz="2000" dirty="0"/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Aldehydy a ketony</a:t>
            </a:r>
            <a:r>
              <a:rPr lang="cs-CZ" altLang="cs-CZ" sz="2000" dirty="0"/>
              <a:t> reagují se substituovanými hydraziny za vzniku </a:t>
            </a:r>
            <a:r>
              <a:rPr lang="cs-CZ" altLang="cs-CZ" sz="2000" dirty="0" err="1">
                <a:hlinkClick r:id="rId3" tooltip="Otevřít ..."/>
              </a:rPr>
              <a:t>hydrazonů</a:t>
            </a:r>
            <a:r>
              <a:rPr lang="cs-CZ" altLang="cs-CZ" sz="2000" dirty="0"/>
              <a:t> a jsou analogické 2,4-dinitrofenylhydrazinu. 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Stanovení </a:t>
            </a:r>
            <a:r>
              <a:rPr lang="cs-CZ" altLang="cs-CZ" sz="2000" b="1" dirty="0" err="1"/>
              <a:t>maduramicinu</a:t>
            </a:r>
            <a:r>
              <a:rPr lang="cs-CZ" altLang="cs-CZ" sz="2000" dirty="0"/>
              <a:t> v krmivech (fluoreskující derivát s excitačním maximem při 220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a emisním maximem 470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).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Stanovení </a:t>
            </a:r>
            <a:r>
              <a:rPr lang="cs-CZ" altLang="cs-CZ" sz="2000" b="1" dirty="0"/>
              <a:t>monosacharidů i polysacharidů</a:t>
            </a:r>
            <a:r>
              <a:rPr lang="cs-CZ" altLang="cs-CZ" sz="2000" dirty="0"/>
              <a:t>. Fluoreskující deriváty mají excitační maxima závislá na složení derivátu - 240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a 360-370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a emisní maxima 525 - 540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. </a:t>
            </a:r>
            <a:endParaRPr lang="cs-CZ" altLang="cs-CZ" sz="2000" b="1" dirty="0"/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 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4294967295"/>
          </p:nvPr>
        </p:nvSpPr>
        <p:spPr>
          <a:xfrm>
            <a:off x="0" y="6245225"/>
            <a:ext cx="2895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676456" cy="900113"/>
          </a:xfrm>
        </p:spPr>
        <p:txBody>
          <a:bodyPr/>
          <a:lstStyle/>
          <a:p>
            <a:pPr eaLnBrk="1" hangingPunct="1"/>
            <a:r>
              <a:rPr lang="cs-CZ" altLang="cs-CZ" sz="3300" dirty="0">
                <a:latin typeface="+mn-lt"/>
              </a:rPr>
              <a:t>Požadavky na deriváty </a:t>
            </a:r>
            <a:r>
              <a:rPr lang="cs-CZ" altLang="cs-CZ" sz="3300" dirty="0" err="1">
                <a:latin typeface="+mn-lt"/>
              </a:rPr>
              <a:t>předkolonové</a:t>
            </a:r>
            <a:r>
              <a:rPr lang="cs-CZ" altLang="cs-CZ" sz="3300" dirty="0">
                <a:latin typeface="+mn-lt"/>
              </a:rPr>
              <a:t> </a:t>
            </a:r>
            <a:r>
              <a:rPr lang="cs-CZ" altLang="cs-CZ" sz="3300" dirty="0" err="1">
                <a:latin typeface="+mn-lt"/>
              </a:rPr>
              <a:t>derivatizace</a:t>
            </a:r>
            <a:endParaRPr lang="cs-CZ" altLang="cs-CZ" sz="3300" dirty="0">
              <a:latin typeface="+mn-lt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820150" cy="469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derivát musí být chemické individuum a měl by být dostatečně stabilní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derivatizační reakce musí probíhat kvantitativně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derivatizační reakce nemusí probíhat rychle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reakce by měla být pokud možno selektivní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reakce by měla být bez vedlejších produktů a měla by probíhat za mírných reakčních podmínek (pH, teplota) tak, aby nebyla nutná </a:t>
            </a:r>
            <a:r>
              <a:rPr lang="cs-CZ" altLang="cs-CZ" sz="2400" dirty="0" err="1"/>
              <a:t>předseparace</a:t>
            </a:r>
            <a:r>
              <a:rPr lang="cs-CZ" altLang="cs-CZ" sz="2400" dirty="0"/>
              <a:t> vzniklého individua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při použití nadbytku derivatizačního činidla musí být dobře </a:t>
            </a:r>
            <a:r>
              <a:rPr lang="cs-CZ" altLang="cs-CZ" sz="2400" dirty="0" err="1"/>
              <a:t>separovatelné</a:t>
            </a:r>
            <a:r>
              <a:rPr lang="cs-CZ" altLang="cs-CZ" sz="2400" dirty="0"/>
              <a:t> od svých produktů na koloně a pokud možno by mělo mít jiné fyzikálně-chemické vlastnosti (nevykazuje fluorescenční vlastnosti)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 err="1"/>
              <a:t>Předkolonová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derivatizace</a:t>
            </a:r>
            <a:r>
              <a:rPr lang="cs-CZ" altLang="cs-CZ" sz="2400" b="1" dirty="0"/>
              <a:t> vyžaduje poměrně velkou experimentální náročnost a zkušenost operátora (reprodukovatelnost výsledků)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 sz="3700" dirty="0" err="1"/>
              <a:t>Předkolonová</a:t>
            </a:r>
            <a:r>
              <a:rPr lang="cs-CZ" altLang="cs-CZ" sz="3700" dirty="0"/>
              <a:t> </a:t>
            </a:r>
            <a:r>
              <a:rPr lang="cs-CZ" altLang="cs-CZ" sz="3700" dirty="0" err="1"/>
              <a:t>derivatizace</a:t>
            </a:r>
            <a:endParaRPr lang="cs-CZ" altLang="cs-CZ" sz="37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04237" cy="49085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FF3300"/>
                </a:solidFill>
              </a:rPr>
              <a:t>Výhody</a:t>
            </a:r>
          </a:p>
          <a:p>
            <a:pPr eaLnBrk="1" hangingPunct="1"/>
            <a:r>
              <a:rPr lang="cs-CZ" altLang="cs-CZ" sz="2200" dirty="0"/>
              <a:t>Reakční podmínky mohou být vybrány bez omezení</a:t>
            </a:r>
          </a:p>
          <a:p>
            <a:pPr eaLnBrk="1" hangingPunct="1"/>
            <a:r>
              <a:rPr lang="cs-CZ" altLang="cs-CZ" sz="2200" dirty="0"/>
              <a:t>Reakce může být pomalá</a:t>
            </a:r>
          </a:p>
          <a:p>
            <a:pPr eaLnBrk="1" hangingPunct="1"/>
            <a:r>
              <a:rPr lang="cs-CZ" altLang="cs-CZ" sz="2200" dirty="0" err="1"/>
              <a:t>Derivatizace</a:t>
            </a:r>
            <a:r>
              <a:rPr lang="cs-CZ" altLang="cs-CZ" sz="2200" dirty="0"/>
              <a:t> může sloužit jako krok přípravy a čištění vzorku</a:t>
            </a:r>
          </a:p>
          <a:p>
            <a:pPr eaLnBrk="1" hangingPunct="1"/>
            <a:r>
              <a:rPr lang="cs-CZ" altLang="cs-CZ" sz="2200" dirty="0"/>
              <a:t>Přebytek činidla může být odstraněn</a:t>
            </a:r>
          </a:p>
          <a:p>
            <a:pPr eaLnBrk="1" hangingPunct="1"/>
            <a:r>
              <a:rPr lang="cs-CZ" altLang="cs-CZ" sz="2200" dirty="0" err="1"/>
              <a:t>Derivatizace</a:t>
            </a:r>
            <a:r>
              <a:rPr lang="cs-CZ" altLang="cs-CZ" sz="2200" dirty="0"/>
              <a:t> může zlepšit chromatografické vlastnosti vzorku (rychlejší eluce …)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FF3300"/>
                </a:solidFill>
              </a:rPr>
              <a:t>Nevýhody</a:t>
            </a:r>
          </a:p>
          <a:p>
            <a:pPr eaLnBrk="1" hangingPunct="1"/>
            <a:r>
              <a:rPr lang="cs-CZ" altLang="cs-CZ" sz="2200" dirty="0"/>
              <a:t>V průběhu reakce mohou vznikat vedlejší produkty</a:t>
            </a:r>
          </a:p>
          <a:p>
            <a:pPr eaLnBrk="1" hangingPunct="1"/>
            <a:r>
              <a:rPr lang="cs-CZ" altLang="cs-CZ" sz="2200" dirty="0"/>
              <a:t>Reakce by měla být kvantitativní</a:t>
            </a:r>
          </a:p>
          <a:p>
            <a:pPr eaLnBrk="1" hangingPunct="1"/>
            <a:r>
              <a:rPr lang="cs-CZ" altLang="cs-CZ" sz="2200" dirty="0"/>
              <a:t>Po </a:t>
            </a:r>
            <a:r>
              <a:rPr lang="cs-CZ" altLang="cs-CZ" sz="2200" dirty="0" err="1"/>
              <a:t>derivatizaci</a:t>
            </a:r>
            <a:r>
              <a:rPr lang="cs-CZ" altLang="cs-CZ" sz="2200" dirty="0"/>
              <a:t> vzniká více podobných sloučenin – selektivita chromatografie může být nižší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407846" cy="900113"/>
          </a:xfrm>
        </p:spPr>
        <p:txBody>
          <a:bodyPr/>
          <a:lstStyle/>
          <a:p>
            <a:pPr eaLnBrk="1" hangingPunct="1"/>
            <a:r>
              <a:rPr lang="cs-CZ" altLang="cs-CZ" sz="3400" dirty="0">
                <a:latin typeface="+mn-lt"/>
              </a:rPr>
              <a:t>Požadavky na deriváty </a:t>
            </a:r>
            <a:r>
              <a:rPr lang="cs-CZ" altLang="cs-CZ" sz="3400" dirty="0" err="1">
                <a:latin typeface="+mn-lt"/>
              </a:rPr>
              <a:t>pokolonové</a:t>
            </a:r>
            <a:r>
              <a:rPr lang="cs-CZ" altLang="cs-CZ" sz="3400" dirty="0">
                <a:latin typeface="+mn-lt"/>
              </a:rPr>
              <a:t> </a:t>
            </a:r>
            <a:r>
              <a:rPr lang="cs-CZ" altLang="cs-CZ" sz="3400" dirty="0" err="1">
                <a:latin typeface="+mn-lt"/>
              </a:rPr>
              <a:t>derivatizace</a:t>
            </a:r>
            <a:endParaRPr lang="cs-CZ" altLang="cs-CZ" sz="3400" dirty="0">
              <a:latin typeface="+mn-lt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0389"/>
            <a:ext cx="8893175" cy="5051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derivatizační reakce nemusí poskytovat jednoznačné chemické individuum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derivatizační reakce nemusí probíhat kvantitativně, ale rozhodující je dobrá reprodukovatelnost chemické reakce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derivatizační reakce musí probíhat rychle, reakce může probíhat za extrémních podmínek (pH, teplota)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používá se nadbytek reakčního činidla a dochází tak ke zřeďování mobilní fáze činidlem a  dochází ke snížení účinnosti separace vlivem rozmytí chromatografické zóny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reakce může být neselektivní, vedlejší produkty reakce nejsou na závadu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není nutné hledat nové podmínky separace, neboť se vzorek separuje v nezměněné podobě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vysoké náklady na techniku, neboť se musí používat speciální zařízení a reaktory, v nichž je nutno provádět řadu operací, výhodou je automatizace procesu </a:t>
            </a:r>
            <a:r>
              <a:rPr lang="cs-CZ" altLang="cs-CZ" sz="2200" dirty="0" err="1"/>
              <a:t>derivatizace</a:t>
            </a:r>
            <a:r>
              <a:rPr lang="cs-CZ" altLang="cs-CZ" sz="22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veškeré manuální operace jsou eliminovány 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/>
          <a:lstStyle/>
          <a:p>
            <a:pPr eaLnBrk="1" hangingPunct="1"/>
            <a:r>
              <a:rPr lang="cs-CZ" altLang="cs-CZ"/>
              <a:t>Pokolonová derivatizace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70875" cy="469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rgbClr val="FF3300"/>
                </a:solidFill>
              </a:rPr>
              <a:t>Výhody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Reakce nemusí probíhat kvantitativně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Další detektor může být vložen před derivatizací (např. kolona – UV detektor – reakce s fluorescenčním činidlem – fluorescenční detektor)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Vysoce specifický detekční systém (např. immunoassay) může být instalován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Vzhledem k separaci před detekcí je možné stanovovat látky, které tvoří identické reakční produkty (např. formaldehyd)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rgbClr val="FF3300"/>
                </a:solidFill>
              </a:rPr>
              <a:t>Nevýhody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Reakce musí probíhat v prostředí mobilní fáze – omezení možností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Samotné derivatizační činidlo by nemělo vyvolávat odezvu detektoru. Pokolonová derivatizace s cílem zlepšit UV absorpci velmi relativní – všechna dostupná reakční činidla silně absorbují v UV oblasti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300" dirty="0">
                <a:latin typeface="+mn-lt"/>
              </a:rPr>
              <a:t>Reaktory používané za chromatografickou kolonou</a:t>
            </a:r>
          </a:p>
        </p:txBody>
      </p:sp>
      <p:pic>
        <p:nvPicPr>
          <p:cNvPr id="37891" name="Picture 4" descr="PCR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2778" y="1915679"/>
            <a:ext cx="7789182" cy="4942321"/>
          </a:xfrm>
          <a:noFill/>
        </p:spPr>
      </p:pic>
      <p:sp>
        <p:nvSpPr>
          <p:cNvPr id="378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512" y="1131888"/>
            <a:ext cx="8820150" cy="5589587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dirty="0" err="1"/>
              <a:t>Derivatizace</a:t>
            </a:r>
            <a:r>
              <a:rPr lang="cs-CZ" altLang="cs-CZ" sz="1800" dirty="0"/>
              <a:t> za kolonou (</a:t>
            </a:r>
            <a:r>
              <a:rPr lang="cs-CZ" altLang="cs-CZ" sz="1800" b="1" u="sng" dirty="0">
                <a:hlinkClick r:id="rId3" tooltip="Schéma ..."/>
              </a:rPr>
              <a:t>post-</a:t>
            </a:r>
            <a:r>
              <a:rPr lang="cs-CZ" altLang="cs-CZ" sz="1800" b="1" u="sng" dirty="0" err="1">
                <a:hlinkClick r:id="rId3" tooltip="Schéma ..."/>
              </a:rPr>
              <a:t>column</a:t>
            </a:r>
            <a:r>
              <a:rPr lang="cs-CZ" altLang="cs-CZ" sz="1800" b="1" u="sng" dirty="0">
                <a:hlinkClick r:id="rId3" tooltip="Schéma ..."/>
              </a:rPr>
              <a:t> </a:t>
            </a:r>
            <a:r>
              <a:rPr lang="cs-CZ" altLang="cs-CZ" sz="1800" b="1" u="sng" dirty="0" err="1">
                <a:hlinkClick r:id="rId3" tooltip="Schéma ..."/>
              </a:rPr>
              <a:t>derivatization</a:t>
            </a:r>
            <a:r>
              <a:rPr lang="cs-CZ" altLang="cs-CZ" sz="1800" dirty="0"/>
              <a:t>) </a:t>
            </a:r>
            <a:r>
              <a:rPr lang="cs-CZ" altLang="cs-CZ" sz="1800" dirty="0" smtClean="0"/>
              <a:t>on-line </a:t>
            </a:r>
            <a:r>
              <a:rPr lang="cs-CZ" altLang="cs-CZ" sz="1800" dirty="0" err="1"/>
              <a:t>derivatizace</a:t>
            </a:r>
            <a:r>
              <a:rPr lang="cs-CZ" altLang="cs-CZ" sz="1800" dirty="0"/>
              <a:t> </a:t>
            </a:r>
            <a:endParaRPr lang="cs-CZ" altLang="cs-CZ" sz="18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/>
              <a:t>Průtočný </a:t>
            </a:r>
            <a:r>
              <a:rPr lang="cs-CZ" altLang="cs-CZ" sz="1800" dirty="0"/>
              <a:t>reaktor, </a:t>
            </a:r>
            <a:r>
              <a:rPr lang="cs-CZ" altLang="cs-CZ" sz="1800" dirty="0" smtClean="0"/>
              <a:t>umístěn </a:t>
            </a:r>
            <a:r>
              <a:rPr lang="cs-CZ" altLang="cs-CZ" sz="1800" dirty="0"/>
              <a:t>za chromatografickou kolonu. </a:t>
            </a:r>
            <a:endParaRPr lang="cs-CZ" altLang="cs-CZ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8270875" cy="900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400" dirty="0"/>
              <a:t>Teorie toku mobilní fáze </a:t>
            </a:r>
            <a:r>
              <a:rPr lang="cs-CZ" altLang="cs-CZ" sz="3400" dirty="0" err="1"/>
              <a:t>pokolonovým</a:t>
            </a:r>
            <a:r>
              <a:rPr lang="cs-CZ" altLang="cs-CZ" sz="3400" dirty="0"/>
              <a:t> reaktorem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270875" cy="4699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dirty="0" err="1"/>
              <a:t>Derivatizace</a:t>
            </a:r>
            <a:r>
              <a:rPr lang="cs-CZ" altLang="cs-CZ" sz="2200" dirty="0"/>
              <a:t> za kolonou (post-</a:t>
            </a:r>
            <a:r>
              <a:rPr lang="cs-CZ" altLang="cs-CZ" sz="2200" dirty="0" err="1"/>
              <a:t>column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derivatization</a:t>
            </a:r>
            <a:r>
              <a:rPr lang="cs-CZ" altLang="cs-CZ" sz="2200" dirty="0"/>
              <a:t>) </a:t>
            </a:r>
            <a:r>
              <a:rPr lang="cs-CZ" altLang="cs-CZ" sz="2200" dirty="0" smtClean="0"/>
              <a:t>- v</a:t>
            </a:r>
            <a:r>
              <a:rPr lang="cs-CZ" altLang="cs-CZ" sz="2200" dirty="0"/>
              <a:t> průběhu reakce dochází k rozmývání zóny v celém systému, které je nutno potlačit na </a:t>
            </a:r>
            <a:r>
              <a:rPr lang="cs-CZ" altLang="cs-CZ" sz="2200" dirty="0" smtClean="0"/>
              <a:t>minimum - vhodná konstrukce </a:t>
            </a:r>
            <a:r>
              <a:rPr lang="cs-CZ" altLang="cs-CZ" sz="2200" dirty="0"/>
              <a:t>reaktoru, směšovačů a </a:t>
            </a:r>
            <a:r>
              <a:rPr lang="cs-CZ" altLang="cs-CZ" sz="2200" dirty="0" smtClean="0"/>
              <a:t>spojovacích kapilár.</a:t>
            </a:r>
            <a:r>
              <a:rPr lang="cs-CZ" altLang="cs-CZ" sz="2200" dirty="0"/>
              <a:t>              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dirty="0"/>
              <a:t>Tok kapaliny reaktorem by se měl svými vlastnostmi blížit pístovému toku bez axiálního promíchávání mobilní fáze.  </a:t>
            </a:r>
            <a:r>
              <a:rPr lang="cs-CZ" altLang="cs-CZ" sz="2200" dirty="0" smtClean="0"/>
              <a:t>Lze používat </a:t>
            </a:r>
            <a:r>
              <a:rPr lang="cs-CZ" altLang="cs-CZ" sz="2200" dirty="0"/>
              <a:t>různé typy reaktorů a to buď prázdné, které jsou vhodné pro rychlé reakce, kdy doba zdržení </a:t>
            </a:r>
            <a:r>
              <a:rPr lang="cs-CZ" altLang="cs-CZ" sz="2200" i="1" dirty="0" err="1"/>
              <a:t>t</a:t>
            </a:r>
            <a:r>
              <a:rPr lang="cs-CZ" altLang="cs-CZ" sz="2200" i="1" baseline="-25000" dirty="0" err="1"/>
              <a:t>r</a:t>
            </a:r>
            <a:r>
              <a:rPr lang="cs-CZ" altLang="cs-CZ" sz="2200" dirty="0"/>
              <a:t> v reaktoru je menší než 30 sekund, nebo náplňové, které jsou vhodné pro chemické reakce pomalé.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dirty="0"/>
              <a:t>Rozšiřování elučních pásů, které přicházejí do reaktoru z kolony a procházejí jím za současné tvorby derivátu, je uvnitř reaktoru způsobováno axiální disperzí, která se vyjadřuje rozptylem, resp. standardní odchylkou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altLang="cs-CZ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rPr>
              <a:t>HPLC derivatizace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18910FDEA5924BAEF9B2F906693486" ma:contentTypeVersion="14" ma:contentTypeDescription="Vytvoří nový dokument" ma:contentTypeScope="" ma:versionID="ad117f2efb2efbff2c747974d2b6df07">
  <xsd:schema xmlns:xsd="http://www.w3.org/2001/XMLSchema" xmlns:xs="http://www.w3.org/2001/XMLSchema" xmlns:p="http://schemas.microsoft.com/office/2006/metadata/properties" xmlns:ns3="11d992cc-89a2-4881-9672-2a95d30a60e3" targetNamespace="http://schemas.microsoft.com/office/2006/metadata/properties" ma:root="true" ma:fieldsID="ec7bb3ef707adebe059f5b3c6dcee5c4" ns3:_="">
    <xsd:import namespace="11d992cc-89a2-4881-9672-2a95d30a6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992cc-89a2-4881-9672-2a95d30a60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595ADA-F441-4C3D-9B62-A36436A7A2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d992cc-89a2-4881-9672-2a95d30a6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72D44C-994B-49FE-8C47-F391B48581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D9D370-0213-447E-AB80-206BDA556401}">
  <ds:schemaRefs>
    <ds:schemaRef ds:uri="11d992cc-89a2-4881-9672-2a95d30a60e3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5128</TotalTime>
  <Words>2620</Words>
  <Application>Microsoft Office PowerPoint</Application>
  <PresentationFormat>Předvádění na obrazovce (4:3)</PresentationFormat>
  <Paragraphs>258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Motiv Office</vt:lpstr>
      <vt:lpstr>1_Motiv Office</vt:lpstr>
      <vt:lpstr>Picture</vt:lpstr>
      <vt:lpstr>DERIVATIZACE V HPLC</vt:lpstr>
      <vt:lpstr> Derivatizace v HPLC</vt:lpstr>
      <vt:lpstr>Derivatizace</vt:lpstr>
      <vt:lpstr>Požadavky na deriváty předkolonové derivatizace</vt:lpstr>
      <vt:lpstr>Předkolonová derivatizace</vt:lpstr>
      <vt:lpstr>Požadavky na deriváty pokolonové derivatizace</vt:lpstr>
      <vt:lpstr>Pokolonová derivatizace</vt:lpstr>
      <vt:lpstr>Reaktory používané za chromatografickou kolonou</vt:lpstr>
      <vt:lpstr>Teorie toku mobilní fáze pokolonovým reaktorem</vt:lpstr>
      <vt:lpstr>Průtokový kapilární reaktor</vt:lpstr>
      <vt:lpstr>Trubkový náplňový reaktor</vt:lpstr>
      <vt:lpstr>Derivatizační techniky v průtokových reaktorech  </vt:lpstr>
      <vt:lpstr>Derivatizační techniky v průtokových reaktorech  </vt:lpstr>
      <vt:lpstr>Derivatizační techniky v průtokových reaktorech  </vt:lpstr>
      <vt:lpstr>Derivatizační techniky v průtokových reaktorech  </vt:lpstr>
      <vt:lpstr>Schéma pokolonové fotochemické derivatizace</vt:lpstr>
      <vt:lpstr>Aplikace fotochemické derivatizace</vt:lpstr>
      <vt:lpstr>Aplikace fotochemické derivatizace</vt:lpstr>
      <vt:lpstr>Aplikace derivatizace</vt:lpstr>
      <vt:lpstr>Derivatizace v HPLC </vt:lpstr>
      <vt:lpstr>1.1 Činidla pro aminy a aminokyseliny</vt:lpstr>
      <vt:lpstr>Ninhydrin</vt:lpstr>
      <vt:lpstr>1.2 Činidla pro karboxylové kyseliny</vt:lpstr>
      <vt:lpstr>1.3 Činidla pro hydroxyderiváty </vt:lpstr>
      <vt:lpstr>1.4 Činidla pro karbonylskupinu </vt:lpstr>
      <vt:lpstr>Prezentace aplikace PowerPoint</vt:lpstr>
      <vt:lpstr>2. Deriváty pro fluorimetrickou detekci </vt:lpstr>
      <vt:lpstr>2. Deriváty pro fluorimetrickou detekci </vt:lpstr>
      <vt:lpstr>Sulfonylchloridy</vt:lpstr>
      <vt:lpstr>Schiffovy báze a obdobná činidla </vt:lpstr>
      <vt:lpstr>Prezentace aplikace PowerPoint</vt:lpstr>
      <vt:lpstr>Prezentace aplikace PowerPoint</vt:lpstr>
      <vt:lpstr>Substituované hydraziny</vt:lpstr>
    </vt:vector>
  </TitlesOfParts>
  <Company>VŠCHT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Derivatizace v HPLC</dc:title>
  <dc:creator>schulzov</dc:creator>
  <cp:lastModifiedBy>Schulzova Vera</cp:lastModifiedBy>
  <cp:revision>65</cp:revision>
  <dcterms:created xsi:type="dcterms:W3CDTF">2006-01-11T12:14:40Z</dcterms:created>
  <dcterms:modified xsi:type="dcterms:W3CDTF">2025-03-11T15:40:11Z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0x0101005518910FDEA5924BAEF9B2F906693486</vt:lpwstr>
  </property>
</Properties>
</file>