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5" r:id="rId5"/>
  </p:sldMasterIdLst>
  <p:notesMasterIdLst>
    <p:notesMasterId r:id="rId77"/>
  </p:notesMasterIdLst>
  <p:handoutMasterIdLst>
    <p:handoutMasterId r:id="rId78"/>
  </p:handoutMasterIdLst>
  <p:sldIdLst>
    <p:sldId id="402" r:id="rId6"/>
    <p:sldId id="376" r:id="rId7"/>
    <p:sldId id="256" r:id="rId8"/>
    <p:sldId id="266" r:id="rId9"/>
    <p:sldId id="377" r:id="rId10"/>
    <p:sldId id="378" r:id="rId11"/>
    <p:sldId id="379" r:id="rId12"/>
    <p:sldId id="268" r:id="rId13"/>
    <p:sldId id="278" r:id="rId14"/>
    <p:sldId id="279" r:id="rId15"/>
    <p:sldId id="283" r:id="rId16"/>
    <p:sldId id="317" r:id="rId17"/>
    <p:sldId id="320" r:id="rId18"/>
    <p:sldId id="334" r:id="rId19"/>
    <p:sldId id="336" r:id="rId20"/>
    <p:sldId id="337" r:id="rId21"/>
    <p:sldId id="338" r:id="rId22"/>
    <p:sldId id="339" r:id="rId23"/>
    <p:sldId id="343" r:id="rId24"/>
    <p:sldId id="341" r:id="rId25"/>
    <p:sldId id="346" r:id="rId26"/>
    <p:sldId id="342" r:id="rId27"/>
    <p:sldId id="403" r:id="rId28"/>
    <p:sldId id="319" r:id="rId29"/>
    <p:sldId id="380" r:id="rId30"/>
    <p:sldId id="381" r:id="rId31"/>
    <p:sldId id="348" r:id="rId32"/>
    <p:sldId id="349" r:id="rId33"/>
    <p:sldId id="350" r:id="rId34"/>
    <p:sldId id="351" r:id="rId35"/>
    <p:sldId id="352" r:id="rId36"/>
    <p:sldId id="353" r:id="rId37"/>
    <p:sldId id="354" r:id="rId38"/>
    <p:sldId id="355" r:id="rId39"/>
    <p:sldId id="356" r:id="rId40"/>
    <p:sldId id="358" r:id="rId41"/>
    <p:sldId id="359" r:id="rId42"/>
    <p:sldId id="360" r:id="rId43"/>
    <p:sldId id="361" r:id="rId44"/>
    <p:sldId id="398" r:id="rId45"/>
    <p:sldId id="364" r:id="rId46"/>
    <p:sldId id="366" r:id="rId47"/>
    <p:sldId id="286" r:id="rId48"/>
    <p:sldId id="288" r:id="rId49"/>
    <p:sldId id="289" r:id="rId50"/>
    <p:sldId id="293" r:id="rId51"/>
    <p:sldId id="294" r:id="rId52"/>
    <p:sldId id="295" r:id="rId53"/>
    <p:sldId id="296" r:id="rId54"/>
    <p:sldId id="297" r:id="rId55"/>
    <p:sldId id="396" r:id="rId56"/>
    <p:sldId id="400" r:id="rId57"/>
    <p:sldId id="303" r:id="rId58"/>
    <p:sldId id="304" r:id="rId59"/>
    <p:sldId id="305" r:id="rId60"/>
    <p:sldId id="306" r:id="rId61"/>
    <p:sldId id="308" r:id="rId62"/>
    <p:sldId id="311" r:id="rId63"/>
    <p:sldId id="313" r:id="rId64"/>
    <p:sldId id="314" r:id="rId65"/>
    <p:sldId id="316" r:id="rId66"/>
    <p:sldId id="257" r:id="rId67"/>
    <p:sldId id="258" r:id="rId68"/>
    <p:sldId id="259" r:id="rId69"/>
    <p:sldId id="260" r:id="rId70"/>
    <p:sldId id="261" r:id="rId71"/>
    <p:sldId id="264" r:id="rId72"/>
    <p:sldId id="265" r:id="rId73"/>
    <p:sldId id="401" r:id="rId74"/>
    <p:sldId id="267" r:id="rId75"/>
    <p:sldId id="270" r:id="rId76"/>
  </p:sldIdLst>
  <p:sldSz cx="9144000" cy="6858000" type="screen4x3"/>
  <p:notesSz cx="9928225" cy="6797675"/>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43" autoAdjust="0"/>
  </p:normalViewPr>
  <p:slideViewPr>
    <p:cSldViewPr>
      <p:cViewPr>
        <p:scale>
          <a:sx n="100" d="100"/>
          <a:sy n="100" d="100"/>
        </p:scale>
        <p:origin x="2052"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4302392"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0163" name="Rectangle 3"/>
          <p:cNvSpPr>
            <a:spLocks noGrp="1" noChangeArrowheads="1"/>
          </p:cNvSpPr>
          <p:nvPr>
            <p:ph type="dt" sz="quarter" idx="1"/>
          </p:nvPr>
        </p:nvSpPr>
        <p:spPr bwMode="auto">
          <a:xfrm>
            <a:off x="5624223" y="0"/>
            <a:ext cx="4302391"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20164" name="Rectangle 4"/>
          <p:cNvSpPr>
            <a:spLocks noGrp="1" noChangeArrowheads="1"/>
          </p:cNvSpPr>
          <p:nvPr>
            <p:ph type="ftr" sz="quarter" idx="2"/>
          </p:nvPr>
        </p:nvSpPr>
        <p:spPr bwMode="auto">
          <a:xfrm>
            <a:off x="0" y="6456656"/>
            <a:ext cx="4302392"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0165" name="Rectangle 5"/>
          <p:cNvSpPr>
            <a:spLocks noGrp="1" noChangeArrowheads="1"/>
          </p:cNvSpPr>
          <p:nvPr>
            <p:ph type="sldNum" sz="quarter" idx="3"/>
          </p:nvPr>
        </p:nvSpPr>
        <p:spPr bwMode="auto">
          <a:xfrm>
            <a:off x="5624223" y="6456656"/>
            <a:ext cx="4302391"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algn="r" eaLnBrk="1" hangingPunct="1">
              <a:defRPr sz="1200"/>
            </a:lvl1pPr>
          </a:lstStyle>
          <a:p>
            <a:pPr>
              <a:defRPr/>
            </a:pPr>
            <a:fld id="{9B68CD75-54AD-43DD-9DEF-EC070972311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4302392"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74755" name="Rectangle 3"/>
          <p:cNvSpPr>
            <a:spLocks noGrp="1" noChangeArrowheads="1"/>
          </p:cNvSpPr>
          <p:nvPr>
            <p:ph type="dt" idx="1"/>
          </p:nvPr>
        </p:nvSpPr>
        <p:spPr bwMode="auto">
          <a:xfrm>
            <a:off x="5624223" y="0"/>
            <a:ext cx="4302391"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9700" name="Rectangle 4"/>
          <p:cNvSpPr>
            <a:spLocks noGrp="1" noRot="1" noChangeAspect="1" noChangeArrowheads="1" noTextEdit="1"/>
          </p:cNvSpPr>
          <p:nvPr>
            <p:ph type="sldImg" idx="2"/>
          </p:nvPr>
        </p:nvSpPr>
        <p:spPr bwMode="auto">
          <a:xfrm>
            <a:off x="3265488" y="509588"/>
            <a:ext cx="339725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992984" y="3228327"/>
            <a:ext cx="7942258" cy="3059441"/>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4758" name="Rectangle 6"/>
          <p:cNvSpPr>
            <a:spLocks noGrp="1" noChangeArrowheads="1"/>
          </p:cNvSpPr>
          <p:nvPr>
            <p:ph type="ftr" sz="quarter" idx="4"/>
          </p:nvPr>
        </p:nvSpPr>
        <p:spPr bwMode="auto">
          <a:xfrm>
            <a:off x="0" y="6456656"/>
            <a:ext cx="4302392"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74759" name="Rectangle 7"/>
          <p:cNvSpPr>
            <a:spLocks noGrp="1" noChangeArrowheads="1"/>
          </p:cNvSpPr>
          <p:nvPr>
            <p:ph type="sldNum" sz="quarter" idx="5"/>
          </p:nvPr>
        </p:nvSpPr>
        <p:spPr bwMode="auto">
          <a:xfrm>
            <a:off x="5624223" y="6456656"/>
            <a:ext cx="4302391"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algn="r" eaLnBrk="1" hangingPunct="1">
              <a:defRPr sz="1200"/>
            </a:lvl1pPr>
          </a:lstStyle>
          <a:p>
            <a:pPr>
              <a:defRPr/>
            </a:pPr>
            <a:fld id="{52D17BE6-EC5F-48EA-B62E-0E86F1F79B8D}"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EBFE37-057F-4C8E-83F5-0DBE2219E2FC}" type="slidenum">
              <a:rPr lang="cs-CZ" altLang="cs-CZ" smtClean="0"/>
              <a:pPr>
                <a:spcBef>
                  <a:spcPct val="0"/>
                </a:spcBef>
              </a:pPr>
              <a:t>3</a:t>
            </a:fld>
            <a:endParaRPr lang="cs-CZ" altLang="cs-CZ"/>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27B4A-29FD-4599-8E38-9F6B4221AE6B}" type="slidenum">
              <a:rPr lang="cs-CZ" altLang="cs-CZ" smtClean="0"/>
              <a:pPr>
                <a:spcBef>
                  <a:spcPct val="0"/>
                </a:spcBef>
              </a:pPr>
              <a:t>9</a:t>
            </a:fld>
            <a:endParaRPr lang="cs-CZ" altLang="cs-CZ"/>
          </a:p>
        </p:txBody>
      </p:sp>
      <p:sp>
        <p:nvSpPr>
          <p:cNvPr id="41987" name="Rectangle 2"/>
          <p:cNvSpPr>
            <a:spLocks noGrp="1" noRot="1" noChangeAspect="1" noChangeArrowheads="1" noTextEdit="1"/>
          </p:cNvSpPr>
          <p:nvPr>
            <p:ph type="sldImg"/>
          </p:nvPr>
        </p:nvSpPr>
        <p:spPr>
          <a:xfrm>
            <a:off x="3267075" y="511175"/>
            <a:ext cx="3395663" cy="2547938"/>
          </a:xfrm>
          <a:ln/>
        </p:spPr>
      </p:sp>
      <p:sp>
        <p:nvSpPr>
          <p:cNvPr id="41988" name="Rectangle 3"/>
          <p:cNvSpPr>
            <a:spLocks noGrp="1" noChangeArrowheads="1"/>
          </p:cNvSpPr>
          <p:nvPr>
            <p:ph type="body" idx="1"/>
          </p:nvPr>
        </p:nvSpPr>
        <p:spPr>
          <a:xfrm>
            <a:off x="1297649" y="3236447"/>
            <a:ext cx="7355494" cy="3072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79CC66-6CFD-4EA2-A86B-7363081D71AC}" type="slidenum">
              <a:rPr lang="cs-CZ" altLang="cs-CZ" smtClean="0"/>
              <a:pPr>
                <a:spcBef>
                  <a:spcPct val="0"/>
                </a:spcBef>
              </a:pPr>
              <a:t>10</a:t>
            </a:fld>
            <a:endParaRPr lang="cs-CZ" altLang="cs-CZ"/>
          </a:p>
        </p:txBody>
      </p:sp>
      <p:sp>
        <p:nvSpPr>
          <p:cNvPr id="44035" name="Rectangle 2"/>
          <p:cNvSpPr>
            <a:spLocks noGrp="1" noRot="1" noChangeAspect="1" noChangeArrowheads="1" noTextEdit="1"/>
          </p:cNvSpPr>
          <p:nvPr>
            <p:ph type="sldImg"/>
          </p:nvPr>
        </p:nvSpPr>
        <p:spPr>
          <a:xfrm>
            <a:off x="3265488" y="511175"/>
            <a:ext cx="3397250" cy="2549525"/>
          </a:xfrm>
          <a:ln w="12700" cap="flat">
            <a:solidFill>
              <a:schemeClr val="tx1"/>
            </a:solidFill>
          </a:ln>
        </p:spPr>
      </p:sp>
      <p:sp>
        <p:nvSpPr>
          <p:cNvPr id="44036" name="Rectangle 3"/>
          <p:cNvSpPr>
            <a:spLocks noGrp="1" noChangeArrowheads="1"/>
          </p:cNvSpPr>
          <p:nvPr>
            <p:ph type="body" idx="1"/>
          </p:nvPr>
        </p:nvSpPr>
        <p:spPr>
          <a:xfrm>
            <a:off x="1323442" y="3228327"/>
            <a:ext cx="7281342" cy="3059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7" tIns="47611" rIns="93637" bIns="47611"/>
          <a:lstStyle/>
          <a:p>
            <a:pPr defTabSz="987677" eaLnBrk="1" hangingPunct="1"/>
            <a:r>
              <a:rPr lang="en-US" altLang="cs-CZ" sz="600">
                <a:latin typeface="Arial" panose="020B0604020202020204" pitchFamily="34" charset="0"/>
              </a:rPr>
              <a:t>The fundamental resolution equation is shown here. The three terms are plates, selectivity and retention. Note that increasing the selectivity and retention terms are more effective in improving resolution than increasing the plate term (a square root term). </a:t>
            </a:r>
          </a:p>
          <a:p>
            <a:pPr defTabSz="987677" eaLnBrk="1" hangingPunct="1"/>
            <a:endParaRPr lang="en-US" altLang="cs-CZ" sz="600">
              <a:latin typeface="Arial" panose="020B0604020202020204" pitchFamily="34" charset="0"/>
            </a:endParaRPr>
          </a:p>
          <a:p>
            <a:pPr defTabSz="987677" eaLnBrk="1" hangingPunct="1"/>
            <a:r>
              <a:rPr lang="en-US" altLang="cs-CZ" sz="600">
                <a:latin typeface="Arial" panose="020B0604020202020204" pitchFamily="34" charset="0"/>
              </a:rPr>
              <a:t>Thus, a 4-fold increase in the selectivity or retention terms increases resolution by 4-fold, whereas a 4-fold increase in the plate term only increases resolution by 2-fold. </a:t>
            </a:r>
          </a:p>
          <a:p>
            <a:pPr defTabSz="987677" eaLnBrk="1" hangingPunct="1"/>
            <a:endParaRPr lang="en-US" altLang="cs-CZ" sz="600">
              <a:latin typeface="Arial" panose="020B0604020202020204" pitchFamily="34" charset="0"/>
            </a:endParaRPr>
          </a:p>
          <a:p>
            <a:pPr defTabSz="987677" eaLnBrk="1" hangingPunct="1"/>
            <a:r>
              <a:rPr lang="en-US" altLang="cs-CZ" sz="600">
                <a:latin typeface="Arial" panose="020B0604020202020204" pitchFamily="34" charset="0"/>
              </a:rPr>
              <a:t>Often resolution is only though of in terms of “plates.” As you can see by the equation, however, selectivity and resolution are more powerful to improve. We will discuss how to improve each of these terms in the method development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E68CA-8D56-43BF-8230-29D63806FCFC}" type="slidenum">
              <a:rPr lang="cs-CZ" altLang="cs-CZ" smtClean="0"/>
              <a:pPr>
                <a:spcBef>
                  <a:spcPct val="0"/>
                </a:spcBef>
              </a:pPr>
              <a:t>43</a:t>
            </a:fld>
            <a:endParaRPr lang="cs-CZ" altLang="cs-CZ"/>
          </a:p>
        </p:txBody>
      </p:sp>
      <p:sp>
        <p:nvSpPr>
          <p:cNvPr id="84995" name="Rectangle 2"/>
          <p:cNvSpPr>
            <a:spLocks noGrp="1" noRot="1" noChangeAspect="1" noChangeArrowheads="1" noTextEdit="1"/>
          </p:cNvSpPr>
          <p:nvPr>
            <p:ph type="sldImg"/>
          </p:nvPr>
        </p:nvSpPr>
        <p:spPr>
          <a:xfrm>
            <a:off x="3271838" y="509588"/>
            <a:ext cx="3397250" cy="2549525"/>
          </a:xfrm>
          <a:ln w="12700" cap="flat">
            <a:solidFill>
              <a:schemeClr val="tx1"/>
            </a:solidFill>
          </a:ln>
        </p:spPr>
      </p:sp>
      <p:sp>
        <p:nvSpPr>
          <p:cNvPr id="84996" name="Rectangle 3"/>
          <p:cNvSpPr>
            <a:spLocks noGrp="1" noChangeArrowheads="1"/>
          </p:cNvSpPr>
          <p:nvPr>
            <p:ph type="body" idx="1"/>
          </p:nvPr>
        </p:nvSpPr>
        <p:spPr>
          <a:xfrm>
            <a:off x="1323442" y="3229952"/>
            <a:ext cx="7281342" cy="3061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4" tIns="48746" rIns="95864" bIns="48746"/>
          <a:lstStyle/>
          <a:p>
            <a:pPr eaLnBrk="1" hangingPunct="1"/>
            <a:r>
              <a:rPr lang="en-US" altLang="cs-CZ">
                <a:latin typeface="Arial" panose="020B0604020202020204" pitchFamily="34" charset="0"/>
              </a:rPr>
              <a:t>At low pH, the siloxane bond is labile, especially with short chain bonded phases. This is the bond that breaks and causes bleeding of the bonded phase. Thus, the column is constantly changing, leading to irreproducible results. For LC/MS, bonded phase will bleed into the mass spec.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0CA56C-7A83-41D6-A2F1-8F7F669A0B02}" type="slidenum">
              <a:rPr lang="cs-CZ" altLang="cs-CZ" smtClean="0"/>
              <a:pPr>
                <a:spcBef>
                  <a:spcPct val="0"/>
                </a:spcBef>
              </a:pPr>
              <a:t>44</a:t>
            </a:fld>
            <a:endParaRPr lang="cs-CZ" altLang="cs-CZ"/>
          </a:p>
        </p:txBody>
      </p:sp>
      <p:sp>
        <p:nvSpPr>
          <p:cNvPr id="89091" name="Rectangle 2"/>
          <p:cNvSpPr>
            <a:spLocks noGrp="1" noRot="1" noChangeAspect="1" noChangeArrowheads="1" noTextEdit="1"/>
          </p:cNvSpPr>
          <p:nvPr>
            <p:ph type="sldImg"/>
          </p:nvPr>
        </p:nvSpPr>
        <p:spPr>
          <a:xfrm>
            <a:off x="3271838" y="509588"/>
            <a:ext cx="3397250" cy="2549525"/>
          </a:xfrm>
          <a:ln w="12700" cap="flat">
            <a:solidFill>
              <a:schemeClr val="tx1"/>
            </a:solidFill>
          </a:ln>
        </p:spPr>
      </p:sp>
      <p:sp>
        <p:nvSpPr>
          <p:cNvPr id="89092" name="Rectangle 3"/>
          <p:cNvSpPr>
            <a:spLocks noGrp="1" noChangeArrowheads="1"/>
          </p:cNvSpPr>
          <p:nvPr>
            <p:ph type="body" idx="1"/>
          </p:nvPr>
        </p:nvSpPr>
        <p:spPr>
          <a:xfrm>
            <a:off x="1323442" y="3229952"/>
            <a:ext cx="7281342" cy="3061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4" tIns="48746" rIns="95864" bIns="48746"/>
          <a:lstStyle/>
          <a:p>
            <a:pPr eaLnBrk="1" hangingPunct="1"/>
            <a:r>
              <a:rPr lang="en-US" altLang="cs-CZ">
                <a:latin typeface="Arial" panose="020B0604020202020204" pitchFamily="34" charset="0"/>
              </a:rPr>
              <a:t>The synthesis shown on this slide is monofunctional synthesis. This is because only one leaving group is on the initial silane used for synthesis. In difunctional or trifunctional synthesis, also referred to as “polymeric synthesis”, 2 or 3 leaving groups are used. This polymeric synthesis creates a branched network on the silica surface.</a:t>
            </a:r>
          </a:p>
          <a:p>
            <a:pPr eaLnBrk="1" hangingPunct="1"/>
            <a:endParaRPr lang="en-US" altLang="cs-CZ">
              <a:latin typeface="Arial" panose="020B0604020202020204" pitchFamily="34" charset="0"/>
            </a:endParaRPr>
          </a:p>
          <a:p>
            <a:pPr eaLnBrk="1" hangingPunct="1"/>
            <a:r>
              <a:rPr lang="en-US" altLang="cs-CZ">
                <a:latin typeface="Arial" panose="020B0604020202020204" pitchFamily="34" charset="0"/>
              </a:rPr>
              <a:t>Monofunctional synthesis is a </a:t>
            </a:r>
            <a:r>
              <a:rPr lang="en-US" altLang="cs-CZ" i="1" u="sng">
                <a:latin typeface="Arial" panose="020B0604020202020204" pitchFamily="34" charset="0"/>
              </a:rPr>
              <a:t>very reproducible, single-step reaction</a:t>
            </a:r>
            <a:r>
              <a:rPr lang="en-US" altLang="cs-CZ">
                <a:latin typeface="Arial" panose="020B0604020202020204" pitchFamily="34" charset="0"/>
              </a:rPr>
              <a:t>. Polymeric synthesis is less reproducible, often necessitating multiple bonding.</a:t>
            </a:r>
          </a:p>
          <a:p>
            <a:pPr eaLnBrk="1" hangingPunct="1"/>
            <a:endParaRPr lang="en-US" altLang="cs-CZ">
              <a:latin typeface="Arial" panose="020B0604020202020204" pitchFamily="34" charset="0"/>
            </a:endParaRPr>
          </a:p>
          <a:p>
            <a:pPr eaLnBrk="1" hangingPunct="1"/>
            <a:r>
              <a:rPr lang="en-US" altLang="cs-CZ">
                <a:latin typeface="Arial" panose="020B0604020202020204" pitchFamily="34" charset="0"/>
              </a:rPr>
              <a:t>To protect the silane from bleeding at low pH, isobutyl or isopropyl groups are substituted for methyl groups. This choice is the result of trying several side-chain alternatives. This patented procedure is </a:t>
            </a:r>
            <a:r>
              <a:rPr lang="en-US" altLang="cs-CZ" i="1" u="sng">
                <a:latin typeface="Arial" panose="020B0604020202020204" pitchFamily="34" charset="0"/>
              </a:rPr>
              <a:t>unique to StableBond</a:t>
            </a:r>
            <a:r>
              <a:rPr lang="en-US" altLang="cs-CZ">
                <a:latin typeface="Arial" panose="020B0604020202020204" pitchFamily="34" charset="0"/>
              </a:rPr>
              <a:t> RP-HPLC columns, and protects the siloxane bond from hydrolysis at low pH.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09C32B-B2B2-4817-8DE9-D2ED336E7C85}" type="slidenum">
              <a:rPr lang="cs-CZ" altLang="cs-CZ" smtClean="0"/>
              <a:pPr>
                <a:spcBef>
                  <a:spcPct val="0"/>
                </a:spcBef>
              </a:pPr>
              <a:t>58</a:t>
            </a:fld>
            <a:endParaRPr lang="cs-CZ" altLang="cs-CZ"/>
          </a:p>
        </p:txBody>
      </p:sp>
      <p:sp>
        <p:nvSpPr>
          <p:cNvPr id="115715" name="Rectangle 2"/>
          <p:cNvSpPr>
            <a:spLocks noGrp="1" noRot="1" noChangeAspect="1" noChangeArrowheads="1" noTextEdit="1"/>
          </p:cNvSpPr>
          <p:nvPr>
            <p:ph type="sldImg"/>
          </p:nvPr>
        </p:nvSpPr>
        <p:spPr>
          <a:xfrm>
            <a:off x="3270250" y="511175"/>
            <a:ext cx="3395663" cy="2547938"/>
          </a:xfrm>
          <a:ln/>
        </p:spPr>
      </p:sp>
      <p:sp>
        <p:nvSpPr>
          <p:cNvPr id="115716" name="Rectangle 3"/>
          <p:cNvSpPr>
            <a:spLocks noGrp="1" noChangeArrowheads="1"/>
          </p:cNvSpPr>
          <p:nvPr>
            <p:ph type="body" idx="1"/>
          </p:nvPr>
        </p:nvSpPr>
        <p:spPr>
          <a:xfrm>
            <a:off x="1323442" y="3228327"/>
            <a:ext cx="7281342" cy="3059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Obdélník 4"/>
          <p:cNvSpPr/>
          <p:nvPr userDrawn="1"/>
        </p:nvSpPr>
        <p:spPr>
          <a:xfrm>
            <a:off x="0" y="6608763"/>
            <a:ext cx="9144000" cy="249237"/>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pic>
        <p:nvPicPr>
          <p:cNvPr id="6" name="Picture 2" descr="ustav_logoVSCHT_FPBT_323UAPV"/>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363" y="588963"/>
            <a:ext cx="7153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199660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478E058-FCE4-446F-AD7A-BC632065D4AD}" type="datetimeFigureOut">
              <a:rPr lang="cs-CZ"/>
              <a:pPr>
                <a:defRPr/>
              </a:pPr>
              <a:t>11.03.2025</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59EF51DC-CD3F-4A0B-B84A-A68218EF987B}" type="slidenum">
              <a:rPr lang="cs-CZ"/>
              <a:pPr>
                <a:defRPr/>
              </a:pPr>
              <a:t>‹#›</a:t>
            </a:fld>
            <a:endParaRPr lang="cs-CZ"/>
          </a:p>
        </p:txBody>
      </p:sp>
    </p:spTree>
    <p:extLst>
      <p:ext uri="{BB962C8B-B14F-4D97-AF65-F5344CB8AC3E}">
        <p14:creationId xmlns:p14="http://schemas.microsoft.com/office/powerpoint/2010/main" val="11670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0F92D82-21B4-4473-AF0C-C0F7F88DB334}" type="datetimeFigureOut">
              <a:rPr lang="cs-CZ"/>
              <a:pPr>
                <a:defRPr/>
              </a:pPr>
              <a:t>11.03.2025</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7C574618-2EA6-4031-B98B-7D7E032CF02B}" type="slidenum">
              <a:rPr lang="cs-CZ"/>
              <a:pPr>
                <a:defRPr/>
              </a:pPr>
              <a:t>‹#›</a:t>
            </a:fld>
            <a:endParaRPr lang="cs-CZ"/>
          </a:p>
        </p:txBody>
      </p:sp>
    </p:spTree>
    <p:extLst>
      <p:ext uri="{BB962C8B-B14F-4D97-AF65-F5344CB8AC3E}">
        <p14:creationId xmlns:p14="http://schemas.microsoft.com/office/powerpoint/2010/main" val="127057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3E75CE4-4EBF-48F6-A62D-E029D086C627}"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1D75AEF0-734B-436D-8278-55E19B50C3A1}" type="slidenum">
              <a:rPr lang="cs-CZ"/>
              <a:pPr>
                <a:defRPr/>
              </a:pPr>
              <a:t>‹#›</a:t>
            </a:fld>
            <a:endParaRPr lang="cs-CZ"/>
          </a:p>
        </p:txBody>
      </p:sp>
    </p:spTree>
    <p:extLst>
      <p:ext uri="{BB962C8B-B14F-4D97-AF65-F5344CB8AC3E}">
        <p14:creationId xmlns:p14="http://schemas.microsoft.com/office/powerpoint/2010/main" val="400490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1E470EF-98C2-47AC-8456-72E362F0CA9B}"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615260E0-5066-4D58-A7FD-30883480C946}" type="slidenum">
              <a:rPr lang="cs-CZ"/>
              <a:pPr>
                <a:defRPr/>
              </a:pPr>
              <a:t>‹#›</a:t>
            </a:fld>
            <a:endParaRPr lang="cs-CZ"/>
          </a:p>
        </p:txBody>
      </p:sp>
    </p:spTree>
    <p:extLst>
      <p:ext uri="{BB962C8B-B14F-4D97-AF65-F5344CB8AC3E}">
        <p14:creationId xmlns:p14="http://schemas.microsoft.com/office/powerpoint/2010/main" val="2503820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Obdélník 4"/>
          <p:cNvSpPr/>
          <p:nvPr userDrawn="1"/>
        </p:nvSpPr>
        <p:spPr>
          <a:xfrm>
            <a:off x="0" y="6608763"/>
            <a:ext cx="9144000" cy="249237"/>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pic>
        <p:nvPicPr>
          <p:cNvPr id="6" name="Picture 2" descr="ustav_logoVSCHT_FPBT_323UAPV"/>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363" y="588963"/>
            <a:ext cx="7153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308053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Rectangle 3"/>
          <p:cNvSpPr>
            <a:spLocks noChangeArrowheads="1"/>
          </p:cNvSpPr>
          <p:nvPr userDrawn="1"/>
        </p:nvSpPr>
        <p:spPr bwMode="auto">
          <a:xfrm>
            <a:off x="323850" y="400050"/>
            <a:ext cx="179388" cy="703263"/>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cs-CZ">
              <a:solidFill>
                <a:prstClr val="black"/>
              </a:solidFill>
              <a:effectLst>
                <a:outerShdw blurRad="38100" dist="38100" dir="2700000" algn="tl">
                  <a:srgbClr val="000000">
                    <a:alpha val="43137"/>
                  </a:srgbClr>
                </a:outerShdw>
              </a:effectLst>
              <a:latin typeface="Calibri" panose="020F0502020204030204"/>
            </a:endParaRPr>
          </a:p>
        </p:txBody>
      </p:sp>
      <p:sp>
        <p:nvSpPr>
          <p:cNvPr id="6"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5DC881E-50E4-475B-B6BA-5D065AD4ECB4}"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7" name="Obráze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57311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Obdélník 1"/>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3"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A067637-5523-42CF-B72A-38CB667A10F5}"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4" name="Obráze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98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52E42F1-73F6-4659-867E-78DFABE8CDD1}"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6BB53A2-B63D-4AE9-99C2-7AAF40203389}" type="slidenum">
              <a:rPr lang="cs-CZ"/>
              <a:pPr>
                <a:defRPr/>
              </a:pPr>
              <a:t>‹#›</a:t>
            </a:fld>
            <a:endParaRPr lang="cs-CZ"/>
          </a:p>
        </p:txBody>
      </p:sp>
    </p:spTree>
    <p:extLst>
      <p:ext uri="{BB962C8B-B14F-4D97-AF65-F5344CB8AC3E}">
        <p14:creationId xmlns:p14="http://schemas.microsoft.com/office/powerpoint/2010/main" val="40871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F5240BE-A3A9-431B-B361-6B0191CD789C}"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9876C8BC-BA18-4631-8038-CD395CA7EFA5}" type="slidenum">
              <a:rPr lang="cs-CZ"/>
              <a:pPr>
                <a:defRPr/>
              </a:pPr>
              <a:t>‹#›</a:t>
            </a:fld>
            <a:endParaRPr lang="cs-CZ"/>
          </a:p>
        </p:txBody>
      </p:sp>
    </p:spTree>
    <p:extLst>
      <p:ext uri="{BB962C8B-B14F-4D97-AF65-F5344CB8AC3E}">
        <p14:creationId xmlns:p14="http://schemas.microsoft.com/office/powerpoint/2010/main" val="238644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F106A0A7-D63C-4610-9322-74133A24830F}" type="datetimeFigureOut">
              <a:rPr lang="cs-CZ"/>
              <a:pPr>
                <a:defRPr/>
              </a:pPr>
              <a:t>11.03.2025</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172BAFE-6346-4185-80DF-B3935228407C}" type="slidenum">
              <a:rPr lang="cs-CZ"/>
              <a:pPr>
                <a:defRPr/>
              </a:pPr>
              <a:t>‹#›</a:t>
            </a:fld>
            <a:endParaRPr lang="cs-CZ"/>
          </a:p>
        </p:txBody>
      </p:sp>
    </p:spTree>
    <p:extLst>
      <p:ext uri="{BB962C8B-B14F-4D97-AF65-F5344CB8AC3E}">
        <p14:creationId xmlns:p14="http://schemas.microsoft.com/office/powerpoint/2010/main" val="46924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Rectangle 3"/>
          <p:cNvSpPr>
            <a:spLocks noChangeArrowheads="1"/>
          </p:cNvSpPr>
          <p:nvPr userDrawn="1"/>
        </p:nvSpPr>
        <p:spPr bwMode="auto">
          <a:xfrm>
            <a:off x="323850" y="400050"/>
            <a:ext cx="179388" cy="703263"/>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cs-CZ">
              <a:solidFill>
                <a:prstClr val="black"/>
              </a:solidFill>
              <a:effectLst>
                <a:outerShdw blurRad="38100" dist="38100" dir="2700000" algn="tl">
                  <a:srgbClr val="000000">
                    <a:alpha val="43137"/>
                  </a:srgbClr>
                </a:outerShdw>
              </a:effectLst>
              <a:latin typeface="Calibri" panose="020F0502020204030204"/>
            </a:endParaRPr>
          </a:p>
        </p:txBody>
      </p:sp>
      <p:sp>
        <p:nvSpPr>
          <p:cNvPr id="6"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9FB3FAD-7B8A-40BE-9434-B670E346AE8D}"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7" name="Obráze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204084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88188121-E70A-4632-8513-A2D8C42D8461}" type="datetimeFigureOut">
              <a:rPr lang="cs-CZ"/>
              <a:pPr>
                <a:defRPr/>
              </a:pPr>
              <a:t>11.03.2025</a:t>
            </a:fld>
            <a:endParaRPr lang="cs-CZ"/>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AE3E6D1-F01E-4F58-9EC8-4FD94426647D}" type="slidenum">
              <a:rPr lang="cs-CZ"/>
              <a:pPr>
                <a:defRPr/>
              </a:pPr>
              <a:t>‹#›</a:t>
            </a:fld>
            <a:endParaRPr lang="cs-CZ"/>
          </a:p>
        </p:txBody>
      </p:sp>
    </p:spTree>
    <p:extLst>
      <p:ext uri="{BB962C8B-B14F-4D97-AF65-F5344CB8AC3E}">
        <p14:creationId xmlns:p14="http://schemas.microsoft.com/office/powerpoint/2010/main" val="230439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6122019-0D71-47B3-8DBD-DA7C82D4A72E}" type="datetimeFigureOut">
              <a:rPr lang="cs-CZ"/>
              <a:pPr>
                <a:defRPr/>
              </a:pPr>
              <a:t>11.03.2025</a:t>
            </a:fld>
            <a:endParaRPr lang="cs-CZ"/>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A0284203-0D9D-4035-A91C-B453184FC297}" type="slidenum">
              <a:rPr lang="cs-CZ"/>
              <a:pPr>
                <a:defRPr/>
              </a:pPr>
              <a:t>‹#›</a:t>
            </a:fld>
            <a:endParaRPr lang="cs-CZ"/>
          </a:p>
        </p:txBody>
      </p:sp>
    </p:spTree>
    <p:extLst>
      <p:ext uri="{BB962C8B-B14F-4D97-AF65-F5344CB8AC3E}">
        <p14:creationId xmlns:p14="http://schemas.microsoft.com/office/powerpoint/2010/main" val="214647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A929C17-B2A5-4D16-B8C4-D5EB3197FC98}" type="datetimeFigureOut">
              <a:rPr lang="cs-CZ"/>
              <a:pPr>
                <a:defRPr/>
              </a:pPr>
              <a:t>11.03.2025</a:t>
            </a:fld>
            <a:endParaRPr lang="cs-CZ"/>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7C0492FC-1969-4ACB-A442-EC49D5B1AADC}" type="slidenum">
              <a:rPr lang="cs-CZ"/>
              <a:pPr>
                <a:defRPr/>
              </a:pPr>
              <a:t>‹#›</a:t>
            </a:fld>
            <a:endParaRPr lang="cs-CZ"/>
          </a:p>
        </p:txBody>
      </p:sp>
    </p:spTree>
    <p:extLst>
      <p:ext uri="{BB962C8B-B14F-4D97-AF65-F5344CB8AC3E}">
        <p14:creationId xmlns:p14="http://schemas.microsoft.com/office/powerpoint/2010/main" val="2290281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1347FC6-B8E8-422C-87D4-F262D7FEE13B}" type="datetimeFigureOut">
              <a:rPr lang="cs-CZ"/>
              <a:pPr>
                <a:defRPr/>
              </a:pPr>
              <a:t>11.03.2025</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E6557E45-C4C6-4272-85D5-D6F98A5D81C0}" type="slidenum">
              <a:rPr lang="cs-CZ"/>
              <a:pPr>
                <a:defRPr/>
              </a:pPr>
              <a:t>‹#›</a:t>
            </a:fld>
            <a:endParaRPr lang="cs-CZ"/>
          </a:p>
        </p:txBody>
      </p:sp>
    </p:spTree>
    <p:extLst>
      <p:ext uri="{BB962C8B-B14F-4D97-AF65-F5344CB8AC3E}">
        <p14:creationId xmlns:p14="http://schemas.microsoft.com/office/powerpoint/2010/main" val="1692153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F40AEF2-DF18-46CF-9E2F-0D2C20E7BE5A}" type="datetimeFigureOut">
              <a:rPr lang="cs-CZ"/>
              <a:pPr>
                <a:defRPr/>
              </a:pPr>
              <a:t>11.03.2025</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BA499BBD-48A2-455B-84ED-752006C8CFE7}" type="slidenum">
              <a:rPr lang="cs-CZ"/>
              <a:pPr>
                <a:defRPr/>
              </a:pPr>
              <a:t>‹#›</a:t>
            </a:fld>
            <a:endParaRPr lang="cs-CZ"/>
          </a:p>
        </p:txBody>
      </p:sp>
    </p:spTree>
    <p:extLst>
      <p:ext uri="{BB962C8B-B14F-4D97-AF65-F5344CB8AC3E}">
        <p14:creationId xmlns:p14="http://schemas.microsoft.com/office/powerpoint/2010/main" val="1533963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90EC10F-E6AE-40B6-A816-2B47DCBC34C0}"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1EDCF50F-3AB4-47C3-8B75-9F145EDE661D}" type="slidenum">
              <a:rPr lang="cs-CZ"/>
              <a:pPr>
                <a:defRPr/>
              </a:pPr>
              <a:t>‹#›</a:t>
            </a:fld>
            <a:endParaRPr lang="cs-CZ"/>
          </a:p>
        </p:txBody>
      </p:sp>
    </p:spTree>
    <p:extLst>
      <p:ext uri="{BB962C8B-B14F-4D97-AF65-F5344CB8AC3E}">
        <p14:creationId xmlns:p14="http://schemas.microsoft.com/office/powerpoint/2010/main" val="2205897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CC2A3F2-1CB8-4F02-80D5-4AFD8366F325}"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DA1218A-4FE3-4DBF-A21C-0752385DD1F0}" type="slidenum">
              <a:rPr lang="cs-CZ"/>
              <a:pPr>
                <a:defRPr/>
              </a:pPr>
              <a:t>‹#›</a:t>
            </a:fld>
            <a:endParaRPr lang="cs-CZ"/>
          </a:p>
        </p:txBody>
      </p:sp>
    </p:spTree>
    <p:extLst>
      <p:ext uri="{BB962C8B-B14F-4D97-AF65-F5344CB8AC3E}">
        <p14:creationId xmlns:p14="http://schemas.microsoft.com/office/powerpoint/2010/main" val="100044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Obdélník 1"/>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3"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45561BB-649A-47EB-81CB-E181787C6475}"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4" name="Obráze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77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510625D-CCA4-42BD-9B1D-DFCD68875729}"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A4FF456D-7219-4086-8757-8A3B1709D7F8}" type="slidenum">
              <a:rPr lang="cs-CZ"/>
              <a:pPr>
                <a:defRPr/>
              </a:pPr>
              <a:t>‹#›</a:t>
            </a:fld>
            <a:endParaRPr lang="cs-CZ"/>
          </a:p>
        </p:txBody>
      </p:sp>
    </p:spTree>
    <p:extLst>
      <p:ext uri="{BB962C8B-B14F-4D97-AF65-F5344CB8AC3E}">
        <p14:creationId xmlns:p14="http://schemas.microsoft.com/office/powerpoint/2010/main" val="35227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86471314-5926-49C7-8F15-F4AA2F63303C}" type="datetimeFigureOut">
              <a:rPr lang="cs-CZ"/>
              <a:pPr>
                <a:defRPr/>
              </a:pPr>
              <a:t>11.03.2025</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C17705C2-1E8C-4552-8961-BB6A66C717C5}" type="slidenum">
              <a:rPr lang="cs-CZ"/>
              <a:pPr>
                <a:defRPr/>
              </a:pPr>
              <a:t>‹#›</a:t>
            </a:fld>
            <a:endParaRPr lang="cs-CZ"/>
          </a:p>
        </p:txBody>
      </p:sp>
    </p:spTree>
    <p:extLst>
      <p:ext uri="{BB962C8B-B14F-4D97-AF65-F5344CB8AC3E}">
        <p14:creationId xmlns:p14="http://schemas.microsoft.com/office/powerpoint/2010/main" val="23849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9CCBAC66-F092-4ED6-81DA-0BE5A7DEC4F5}" type="datetimeFigureOut">
              <a:rPr lang="cs-CZ"/>
              <a:pPr>
                <a:defRPr/>
              </a:pPr>
              <a:t>11.03.2025</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991CBA79-B279-431D-A4EB-4B50C9F30519}" type="slidenum">
              <a:rPr lang="cs-CZ"/>
              <a:pPr>
                <a:defRPr/>
              </a:pPr>
              <a:t>‹#›</a:t>
            </a:fld>
            <a:endParaRPr lang="cs-CZ"/>
          </a:p>
        </p:txBody>
      </p:sp>
    </p:spTree>
    <p:extLst>
      <p:ext uri="{BB962C8B-B14F-4D97-AF65-F5344CB8AC3E}">
        <p14:creationId xmlns:p14="http://schemas.microsoft.com/office/powerpoint/2010/main" val="254196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A6B7A5A-5448-4457-A1C8-E3D5DAF9264E}" type="datetimeFigureOut">
              <a:rPr lang="cs-CZ"/>
              <a:pPr>
                <a:defRPr/>
              </a:pPr>
              <a:t>11.03.2025</a:t>
            </a:fld>
            <a:endParaRPr lang="cs-CZ"/>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5754DAF-DEFC-4578-B577-6BCABB002134}" type="slidenum">
              <a:rPr lang="cs-CZ"/>
              <a:pPr>
                <a:defRPr/>
              </a:pPr>
              <a:t>‹#›</a:t>
            </a:fld>
            <a:endParaRPr lang="cs-CZ"/>
          </a:p>
        </p:txBody>
      </p:sp>
    </p:spTree>
    <p:extLst>
      <p:ext uri="{BB962C8B-B14F-4D97-AF65-F5344CB8AC3E}">
        <p14:creationId xmlns:p14="http://schemas.microsoft.com/office/powerpoint/2010/main" val="370954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7247A66-5719-4234-A5E0-6E5F100EDD6B}" type="datetimeFigureOut">
              <a:rPr lang="cs-CZ"/>
              <a:pPr>
                <a:defRPr/>
              </a:pPr>
              <a:t>11.03.2025</a:t>
            </a:fld>
            <a:endParaRPr lang="cs-CZ"/>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6641927F-F2CC-4A1D-AF34-42CCEA0E2F0D}" type="slidenum">
              <a:rPr lang="cs-CZ"/>
              <a:pPr>
                <a:defRPr/>
              </a:pPr>
              <a:t>‹#›</a:t>
            </a:fld>
            <a:endParaRPr lang="cs-CZ"/>
          </a:p>
        </p:txBody>
      </p:sp>
    </p:spTree>
    <p:extLst>
      <p:ext uri="{BB962C8B-B14F-4D97-AF65-F5344CB8AC3E}">
        <p14:creationId xmlns:p14="http://schemas.microsoft.com/office/powerpoint/2010/main" val="65957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79CC149-B6ED-4763-9D36-6E3C9EA4EBAC}" type="datetimeFigureOut">
              <a:rPr lang="cs-CZ"/>
              <a:pPr>
                <a:defRPr/>
              </a:pPr>
              <a:t>11.03.2025</a:t>
            </a:fld>
            <a:endParaRPr lang="cs-CZ"/>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0133697A-50FF-44C5-BE0A-2D999B2771F2}" type="slidenum">
              <a:rPr lang="cs-CZ"/>
              <a:pPr>
                <a:defRPr/>
              </a:pPr>
              <a:t>‹#›</a:t>
            </a:fld>
            <a:endParaRPr lang="cs-CZ"/>
          </a:p>
        </p:txBody>
      </p:sp>
    </p:spTree>
    <p:extLst>
      <p:ext uri="{BB962C8B-B14F-4D97-AF65-F5344CB8AC3E}">
        <p14:creationId xmlns:p14="http://schemas.microsoft.com/office/powerpoint/2010/main" val="359316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5D702783-0913-4CF9-B070-788CF665C4E6}" type="datetimeFigureOut">
              <a:rPr lang="cs-CZ"/>
              <a:pPr>
                <a:defRPr/>
              </a:pPr>
              <a:t>11.03.2025</a:t>
            </a:fld>
            <a:endParaRPr lang="cs-CZ"/>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cs-CZ"/>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A881077D-7E5B-41B2-9617-769132025A10}"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82F6BA77-1814-469C-8209-A3BC193C0DE7}" type="datetimeFigureOut">
              <a:rPr lang="cs-CZ"/>
              <a:pPr>
                <a:defRPr/>
              </a:pPr>
              <a:t>11.03.2025</a:t>
            </a:fld>
            <a:endParaRPr lang="cs-CZ"/>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cs-CZ"/>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EE8EB7A6-40E9-431D-A7BF-E3E5F6B966F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9.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4.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7.wmf"/><Relationship Id="rId5" Type="http://schemas.openxmlformats.org/officeDocument/2006/relationships/oleObject" Target="../embeddings/oleObject11.bin"/><Relationship Id="rId4" Type="http://schemas.openxmlformats.org/officeDocument/2006/relationships/image" Target="../media/image4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13.bin"/><Relationship Id="rId4" Type="http://schemas.openxmlformats.org/officeDocument/2006/relationships/image" Target="../media/image4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0.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1.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3.wmf"/><Relationship Id="rId5" Type="http://schemas.openxmlformats.org/officeDocument/2006/relationships/oleObject" Target="../embeddings/oleObject17.bin"/><Relationship Id="rId4" Type="http://schemas.openxmlformats.org/officeDocument/2006/relationships/image" Target="../media/image52.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54.emf"/><Relationship Id="rId4" Type="http://schemas.openxmlformats.org/officeDocument/2006/relationships/oleObject" Target="../embeddings/oleObject1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6.wmf"/></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eb.cz/HPLC/Tip/transfer_methods.htm#_2._Zm&#283;na_HPLC_syst&#233;mu_nebo_HPLC_pro#_2._Zm&#283;na_HPLC_syst&#233;mu_nebo_HPLC_pro" TargetMode="External"/><Relationship Id="rId2" Type="http://schemas.openxmlformats.org/officeDocument/2006/relationships/hyperlink" Target="http://sweb.cz/HPLC/Tip/transfer_methods.htm#_1._Zm&#283;na_chromatografick&#233;_kolony#_1._Zm&#283;na_chromatografick&#233;_kolony" TargetMode="External"/><Relationship Id="rId1" Type="http://schemas.openxmlformats.org/officeDocument/2006/relationships/slideLayout" Target="../slideLayouts/slideLayout2.xml"/><Relationship Id="rId4" Type="http://schemas.openxmlformats.org/officeDocument/2006/relationships/hyperlink" Target="http://sweb.cz/HPLC/Tip/transfer_methods.htm#_3._Zm&#283;na_v_chromatografick&#233;m_postup#_3._Zm&#283;na_v_chromatografick&#233;m_postup"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eb.cz/HPLC/Tip/transfer_methods.htm#_1.2_Variabilita_chromatografick&#253;ch_#_1.2_Variabilita_chromatografick&#253;ch_" TargetMode="External"/><Relationship Id="rId2" Type="http://schemas.openxmlformats.org/officeDocument/2006/relationships/hyperlink" Target="http://sweb.cz/HPLC/Tip/transfer_methods.htm#_1.1_Optimalizace_chromatografick&#253;ch#_1.1_Optimalizace_chromatografick&#253;ch" TargetMode="External"/><Relationship Id="rId1" Type="http://schemas.openxmlformats.org/officeDocument/2006/relationships/slideLayout" Target="../slideLayouts/slideLayout2.xml"/><Relationship Id="rId4" Type="http://schemas.openxmlformats.org/officeDocument/2006/relationships/hyperlink" Target="http://sweb.cz/HPLC/Tip/transfer_methods.htm#_1.3_V&#253;b&#283;r_podobn&#253;ch_kolon#_1.3_V&#253;b&#283;r_podobn&#253;ch_kol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2515014-F26A-434E-9065-7F1762EC0556}"/>
              </a:ext>
            </a:extLst>
          </p:cNvPr>
          <p:cNvSpPr/>
          <p:nvPr/>
        </p:nvSpPr>
        <p:spPr>
          <a:xfrm>
            <a:off x="1223963" y="1779588"/>
            <a:ext cx="6640512" cy="3540125"/>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1400" b="1" dirty="0">
                <a:latin typeface="Calibri" panose="020F0502020204030204" pitchFamily="34" charset="0"/>
                <a:cs typeface="Calibri" panose="020F0502020204030204" pitchFamily="34" charset="0"/>
              </a:rPr>
              <a:t>Tento výukový materiál je autorským dílem, které je chráněno autorským právem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Některé části přednášky vycházejí z autorských děl třetích osob, která VŠCHT Praha užívá pro účely výuky svých studentů na základě zákonné licence.</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této přednášky je určen výlučně pro výuku studentů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přednášky nesmí být rozmnožován, zaznamenáván, napodobován, publikován ani jinak rozšiřován bez písemného souhlasu majitele autorských práv.</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dirty="0">
                <a:latin typeface="Calibri" panose="020F0502020204030204" pitchFamily="34" charset="0"/>
                <a:cs typeface="Calibri" panose="020F0502020204030204" pitchFamily="34" charset="0"/>
              </a:rPr>
              <a:t>Autorské právo neporušuje ten student VŠCHT Praha, který výlučně pro svou osobní potřebu zhotoví záznam či napodobeninu díla nebo užije dílo jiným způsobem, který dle zákona autorské právo neporušuje.</a:t>
            </a: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solidFill>
                  <a:srgbClr val="FF3300"/>
                </a:solidFill>
                <a:latin typeface="Calibri" panose="020F0502020204030204" pitchFamily="34" charset="0"/>
                <a:cs typeface="Calibri" panose="020F0502020204030204" pitchFamily="34" charset="0"/>
              </a:rPr>
              <a:t>© VŠCHT Praha </a:t>
            </a:r>
            <a:r>
              <a:rPr lang="cs-CZ" altLang="cs-CZ" sz="1400" b="1" dirty="0" smtClean="0">
                <a:solidFill>
                  <a:srgbClr val="FF3300"/>
                </a:solidFill>
                <a:latin typeface="Calibri" panose="020F0502020204030204" pitchFamily="34" charset="0"/>
                <a:cs typeface="Calibri" panose="020F0502020204030204" pitchFamily="34" charset="0"/>
              </a:rPr>
              <a:t>2025</a:t>
            </a:r>
            <a:endParaRPr lang="cs-CZ" altLang="cs-CZ" sz="1400" dirty="0">
              <a:solidFill>
                <a:srgbClr val="FF3300"/>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a:xfrm>
            <a:off x="628650" y="365125"/>
            <a:ext cx="8270875" cy="900113"/>
          </a:xfrm>
        </p:spPr>
        <p:txBody>
          <a:bodyPr/>
          <a:lstStyle/>
          <a:p>
            <a:pPr eaLnBrk="1" hangingPunct="1"/>
            <a:endParaRPr lang="cs-CZ" altLang="cs-CZ"/>
          </a:p>
        </p:txBody>
      </p:sp>
      <p:sp>
        <p:nvSpPr>
          <p:cNvPr id="4301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43014" name="Rectangle 2"/>
          <p:cNvSpPr>
            <a:spLocks noChangeArrowheads="1"/>
          </p:cNvSpPr>
          <p:nvPr/>
        </p:nvSpPr>
        <p:spPr bwMode="auto">
          <a:xfrm>
            <a:off x="971550" y="476250"/>
            <a:ext cx="6892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cs-CZ" altLang="cs-CZ" sz="3600" b="1">
                <a:solidFill>
                  <a:srgbClr val="990033"/>
                </a:solidFill>
                <a:latin typeface="Arial" panose="020B0604020202020204" pitchFamily="34" charset="0"/>
              </a:rPr>
              <a:t>Základní rozlišení </a:t>
            </a:r>
          </a:p>
        </p:txBody>
      </p:sp>
      <p:sp>
        <p:nvSpPr>
          <p:cNvPr id="43015" name="Rectangle 3"/>
          <p:cNvSpPr>
            <a:spLocks noChangeArrowheads="1"/>
          </p:cNvSpPr>
          <p:nvPr/>
        </p:nvSpPr>
        <p:spPr bwMode="auto">
          <a:xfrm>
            <a:off x="1949450" y="1679575"/>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5400" b="1">
                <a:solidFill>
                  <a:srgbClr val="000000"/>
                </a:solidFill>
                <a:latin typeface="Arial" panose="020B0604020202020204" pitchFamily="34" charset="0"/>
              </a:rPr>
              <a:t>R</a:t>
            </a:r>
            <a:r>
              <a:rPr lang="en-US" altLang="cs-CZ" sz="4800" b="1">
                <a:solidFill>
                  <a:srgbClr val="000000"/>
                </a:solidFill>
                <a:latin typeface="Arial" panose="020B0604020202020204" pitchFamily="34" charset="0"/>
              </a:rPr>
              <a:t> =</a:t>
            </a:r>
          </a:p>
        </p:txBody>
      </p:sp>
      <p:sp>
        <p:nvSpPr>
          <p:cNvPr id="43016" name="Rectangle 4"/>
          <p:cNvSpPr>
            <a:spLocks noChangeArrowheads="1"/>
          </p:cNvSpPr>
          <p:nvPr/>
        </p:nvSpPr>
        <p:spPr bwMode="auto">
          <a:xfrm>
            <a:off x="3078163" y="1458913"/>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V</a:t>
            </a:r>
          </a:p>
        </p:txBody>
      </p:sp>
      <p:sp>
        <p:nvSpPr>
          <p:cNvPr id="43017" name="Rectangle 5"/>
          <p:cNvSpPr>
            <a:spLocks noChangeArrowheads="1"/>
          </p:cNvSpPr>
          <p:nvPr/>
        </p:nvSpPr>
        <p:spPr bwMode="auto">
          <a:xfrm>
            <a:off x="3394075" y="157956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000" b="1">
                <a:solidFill>
                  <a:srgbClr val="000000"/>
                </a:solidFill>
                <a:latin typeface="Arial" panose="020B0604020202020204" pitchFamily="34" charset="0"/>
              </a:rPr>
              <a:t>N</a:t>
            </a:r>
          </a:p>
        </p:txBody>
      </p:sp>
      <p:sp>
        <p:nvSpPr>
          <p:cNvPr id="43018" name="Line 6"/>
          <p:cNvSpPr>
            <a:spLocks noChangeShapeType="1"/>
          </p:cNvSpPr>
          <p:nvPr/>
        </p:nvSpPr>
        <p:spPr bwMode="auto">
          <a:xfrm>
            <a:off x="3505200" y="1676400"/>
            <a:ext cx="388938"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9" name="Rectangle 7"/>
          <p:cNvSpPr>
            <a:spLocks noChangeArrowheads="1"/>
          </p:cNvSpPr>
          <p:nvPr/>
        </p:nvSpPr>
        <p:spPr bwMode="auto">
          <a:xfrm>
            <a:off x="3282950" y="2163763"/>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4</a:t>
            </a:r>
          </a:p>
        </p:txBody>
      </p:sp>
      <p:sp>
        <p:nvSpPr>
          <p:cNvPr id="43020" name="Rectangle 8"/>
          <p:cNvSpPr>
            <a:spLocks noChangeArrowheads="1"/>
          </p:cNvSpPr>
          <p:nvPr/>
        </p:nvSpPr>
        <p:spPr bwMode="auto">
          <a:xfrm>
            <a:off x="5889625" y="1522413"/>
            <a:ext cx="628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k'</a:t>
            </a:r>
          </a:p>
        </p:txBody>
      </p:sp>
      <p:sp>
        <p:nvSpPr>
          <p:cNvPr id="43021" name="Rectangle 9"/>
          <p:cNvSpPr>
            <a:spLocks noChangeArrowheads="1"/>
          </p:cNvSpPr>
          <p:nvPr/>
        </p:nvSpPr>
        <p:spPr bwMode="auto">
          <a:xfrm>
            <a:off x="5653088" y="2174875"/>
            <a:ext cx="1266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k'+1</a:t>
            </a:r>
          </a:p>
        </p:txBody>
      </p:sp>
      <p:grpSp>
        <p:nvGrpSpPr>
          <p:cNvPr id="43022" name="Group 10"/>
          <p:cNvGrpSpPr>
            <a:grpSpLocks/>
          </p:cNvGrpSpPr>
          <p:nvPr/>
        </p:nvGrpSpPr>
        <p:grpSpPr bwMode="auto">
          <a:xfrm>
            <a:off x="4267200" y="1295400"/>
            <a:ext cx="1270000" cy="835025"/>
            <a:chOff x="4436" y="864"/>
            <a:chExt cx="800" cy="526"/>
          </a:xfrm>
        </p:grpSpPr>
        <p:sp>
          <p:nvSpPr>
            <p:cNvPr id="43043" name="Rectangle 11"/>
            <p:cNvSpPr>
              <a:spLocks noChangeArrowheads="1"/>
            </p:cNvSpPr>
            <p:nvPr/>
          </p:nvSpPr>
          <p:spPr bwMode="auto">
            <a:xfrm>
              <a:off x="4436" y="871"/>
              <a:ext cx="80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800">
                  <a:solidFill>
                    <a:srgbClr val="000000"/>
                  </a:solidFill>
                  <a:latin typeface="Arial" panose="020B0604020202020204" pitchFamily="34" charset="0"/>
                </a:rPr>
                <a:t>(    )</a:t>
              </a:r>
              <a:endParaRPr lang="en-US" altLang="cs-CZ" sz="8000">
                <a:solidFill>
                  <a:srgbClr val="000000"/>
                </a:solidFill>
                <a:latin typeface="Arial" panose="020B0604020202020204" pitchFamily="34" charset="0"/>
              </a:endParaRPr>
            </a:p>
          </p:txBody>
        </p:sp>
        <p:sp>
          <p:nvSpPr>
            <p:cNvPr id="43044" name="Rectangle 12"/>
            <p:cNvSpPr>
              <a:spLocks noChangeArrowheads="1"/>
            </p:cNvSpPr>
            <p:nvPr/>
          </p:nvSpPr>
          <p:spPr bwMode="auto">
            <a:xfrm>
              <a:off x="4560" y="864"/>
              <a:ext cx="59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Symbol" panose="05050102010706020507" pitchFamily="18" charset="2"/>
                </a:rPr>
                <a:t>a</a:t>
              </a:r>
              <a:r>
                <a:rPr lang="en-US" altLang="cs-CZ" sz="4400" b="1">
                  <a:solidFill>
                    <a:srgbClr val="000000"/>
                  </a:solidFill>
                  <a:latin typeface="Arial" panose="020B0604020202020204" pitchFamily="34" charset="0"/>
                </a:rPr>
                <a:t>-</a:t>
              </a:r>
              <a:r>
                <a:rPr lang="en-US" altLang="cs-CZ" sz="3200" b="1">
                  <a:solidFill>
                    <a:srgbClr val="000000"/>
                  </a:solidFill>
                  <a:latin typeface="Arial" panose="020B0604020202020204" pitchFamily="34" charset="0"/>
                </a:rPr>
                <a:t>1</a:t>
              </a:r>
              <a:endParaRPr lang="en-US" altLang="cs-CZ" sz="4400" b="1">
                <a:solidFill>
                  <a:srgbClr val="000000"/>
                </a:solidFill>
                <a:latin typeface="Arial" panose="020B0604020202020204" pitchFamily="34" charset="0"/>
              </a:endParaRPr>
            </a:p>
          </p:txBody>
        </p:sp>
      </p:grpSp>
      <p:sp>
        <p:nvSpPr>
          <p:cNvPr id="43023" name="Line 13"/>
          <p:cNvSpPr>
            <a:spLocks noChangeShapeType="1"/>
          </p:cNvSpPr>
          <p:nvPr/>
        </p:nvSpPr>
        <p:spPr bwMode="auto">
          <a:xfrm>
            <a:off x="3208338" y="2187575"/>
            <a:ext cx="750887"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14"/>
          <p:cNvSpPr>
            <a:spLocks noChangeShapeType="1"/>
          </p:cNvSpPr>
          <p:nvPr/>
        </p:nvSpPr>
        <p:spPr bwMode="auto">
          <a:xfrm>
            <a:off x="5715000" y="2209800"/>
            <a:ext cx="1143000"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15"/>
          <p:cNvSpPr>
            <a:spLocks noChangeShapeType="1"/>
          </p:cNvSpPr>
          <p:nvPr/>
        </p:nvSpPr>
        <p:spPr bwMode="auto">
          <a:xfrm flipH="1">
            <a:off x="1212850" y="2295525"/>
            <a:ext cx="757238" cy="293688"/>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6" name="Line 16"/>
          <p:cNvSpPr>
            <a:spLocks noChangeShapeType="1"/>
          </p:cNvSpPr>
          <p:nvPr/>
        </p:nvSpPr>
        <p:spPr bwMode="auto">
          <a:xfrm flipH="1">
            <a:off x="4724400" y="2819400"/>
            <a:ext cx="123825" cy="673100"/>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17"/>
          <p:cNvSpPr>
            <a:spLocks noChangeShapeType="1"/>
          </p:cNvSpPr>
          <p:nvPr/>
        </p:nvSpPr>
        <p:spPr bwMode="auto">
          <a:xfrm>
            <a:off x="6445250" y="2874963"/>
            <a:ext cx="465138" cy="593725"/>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8" name="Rectangle 18"/>
          <p:cNvSpPr>
            <a:spLocks noChangeArrowheads="1"/>
          </p:cNvSpPr>
          <p:nvPr/>
        </p:nvSpPr>
        <p:spPr bwMode="auto">
          <a:xfrm>
            <a:off x="4191000" y="3505200"/>
            <a:ext cx="136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Separation</a:t>
            </a:r>
          </a:p>
        </p:txBody>
      </p:sp>
      <p:sp>
        <p:nvSpPr>
          <p:cNvPr id="76819" name="Rectangle 19"/>
          <p:cNvSpPr>
            <a:spLocks noChangeArrowheads="1"/>
          </p:cNvSpPr>
          <p:nvPr/>
        </p:nvSpPr>
        <p:spPr bwMode="auto">
          <a:xfrm>
            <a:off x="4248150" y="391953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000000"/>
                </a:solidFill>
                <a:latin typeface="Symbol" panose="05050102010706020507" pitchFamily="18" charset="2"/>
              </a:rPr>
              <a:t>a  &gt; 1.2</a:t>
            </a:r>
            <a:endParaRPr lang="en-US" altLang="cs-CZ" sz="5400" b="1">
              <a:solidFill>
                <a:srgbClr val="000000"/>
              </a:solidFill>
              <a:latin typeface="Symbol" panose="05050102010706020507" pitchFamily="18" charset="2"/>
            </a:endParaRPr>
          </a:p>
        </p:txBody>
      </p:sp>
      <p:sp>
        <p:nvSpPr>
          <p:cNvPr id="43030" name="Rectangle 20"/>
          <p:cNvSpPr>
            <a:spLocks noChangeArrowheads="1"/>
          </p:cNvSpPr>
          <p:nvPr/>
        </p:nvSpPr>
        <p:spPr bwMode="auto">
          <a:xfrm>
            <a:off x="6451600" y="34671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Retention</a:t>
            </a:r>
            <a:endParaRPr lang="en-US" altLang="cs-CZ" sz="3200" b="1">
              <a:solidFill>
                <a:srgbClr val="000000"/>
              </a:solidFill>
              <a:latin typeface="Arial" panose="020B0604020202020204" pitchFamily="34" charset="0"/>
            </a:endParaRPr>
          </a:p>
        </p:txBody>
      </p:sp>
      <p:sp>
        <p:nvSpPr>
          <p:cNvPr id="76821" name="Text Box 21"/>
          <p:cNvSpPr txBox="1">
            <a:spLocks noChangeArrowheads="1"/>
          </p:cNvSpPr>
          <p:nvPr/>
        </p:nvSpPr>
        <p:spPr bwMode="auto">
          <a:xfrm>
            <a:off x="6400800" y="3810000"/>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800" b="1">
                <a:latin typeface="Arial" panose="020B0604020202020204" pitchFamily="34" charset="0"/>
              </a:rPr>
              <a:t>2 &lt; K &lt; 10</a:t>
            </a:r>
            <a:endParaRPr lang="en-US" altLang="cs-CZ" sz="1200" b="1">
              <a:latin typeface="Arial" panose="020B0604020202020204" pitchFamily="34" charset="0"/>
            </a:endParaRPr>
          </a:p>
        </p:txBody>
      </p:sp>
      <p:sp>
        <p:nvSpPr>
          <p:cNvPr id="76822" name="Text Box 22"/>
          <p:cNvSpPr txBox="1">
            <a:spLocks noChangeArrowheads="1"/>
          </p:cNvSpPr>
          <p:nvPr/>
        </p:nvSpPr>
        <p:spPr bwMode="auto">
          <a:xfrm>
            <a:off x="331788" y="2884488"/>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2400" b="1">
                <a:latin typeface="Univers Condensed" pitchFamily="34" charset="0"/>
              </a:rPr>
              <a:t>R</a:t>
            </a:r>
            <a:r>
              <a:rPr lang="en-US" altLang="cs-CZ" sz="1800" b="1">
                <a:latin typeface="Univers Condensed" pitchFamily="34" charset="0"/>
              </a:rPr>
              <a:t> </a:t>
            </a:r>
            <a:r>
              <a:rPr lang="en-US" altLang="cs-CZ" sz="1800">
                <a:latin typeface="Symbol" panose="05050102010706020507" pitchFamily="18" charset="2"/>
              </a:rPr>
              <a:t>³ </a:t>
            </a:r>
            <a:r>
              <a:rPr lang="en-US" altLang="cs-CZ" sz="2400">
                <a:latin typeface="Symbol" panose="05050102010706020507" pitchFamily="18" charset="2"/>
              </a:rPr>
              <a:t>1.5</a:t>
            </a:r>
            <a:endParaRPr lang="en-US" altLang="cs-CZ" sz="1800">
              <a:latin typeface="Symbol" panose="05050102010706020507" pitchFamily="18" charset="2"/>
            </a:endParaRPr>
          </a:p>
        </p:txBody>
      </p:sp>
      <p:sp>
        <p:nvSpPr>
          <p:cNvPr id="43033" name="Rectangle 23"/>
          <p:cNvSpPr>
            <a:spLocks noChangeArrowheads="1"/>
          </p:cNvSpPr>
          <p:nvPr/>
        </p:nvSpPr>
        <p:spPr bwMode="auto">
          <a:xfrm>
            <a:off x="284163" y="2535238"/>
            <a:ext cx="136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Resolution</a:t>
            </a:r>
            <a:endParaRPr lang="en-US" altLang="cs-CZ" sz="3200" b="1">
              <a:solidFill>
                <a:srgbClr val="000000"/>
              </a:solidFill>
              <a:latin typeface="Arial" panose="020B0604020202020204" pitchFamily="34" charset="0"/>
            </a:endParaRPr>
          </a:p>
        </p:txBody>
      </p:sp>
      <p:sp>
        <p:nvSpPr>
          <p:cNvPr id="43034" name="Line 24"/>
          <p:cNvSpPr>
            <a:spLocks noChangeShapeType="1"/>
          </p:cNvSpPr>
          <p:nvPr/>
        </p:nvSpPr>
        <p:spPr bwMode="auto">
          <a:xfrm flipH="1">
            <a:off x="2925763" y="2706688"/>
            <a:ext cx="358775" cy="627062"/>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35" name="Rectangle 25"/>
          <p:cNvSpPr>
            <a:spLocks noChangeArrowheads="1"/>
          </p:cNvSpPr>
          <p:nvPr/>
        </p:nvSpPr>
        <p:spPr bwMode="auto">
          <a:xfrm>
            <a:off x="2008188" y="32337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Efficiency</a:t>
            </a:r>
            <a:endParaRPr lang="en-US" altLang="cs-CZ" sz="3200" b="1">
              <a:solidFill>
                <a:srgbClr val="000000"/>
              </a:solidFill>
              <a:latin typeface="Arial" panose="020B0604020202020204" pitchFamily="34" charset="0"/>
            </a:endParaRPr>
          </a:p>
        </p:txBody>
      </p:sp>
      <p:sp>
        <p:nvSpPr>
          <p:cNvPr id="76826" name="Rectangle 26"/>
          <p:cNvSpPr>
            <a:spLocks noChangeArrowheads="1"/>
          </p:cNvSpPr>
          <p:nvPr/>
        </p:nvSpPr>
        <p:spPr bwMode="auto">
          <a:xfrm>
            <a:off x="1682750" y="3646488"/>
            <a:ext cx="2046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Avg. =   5.000</a:t>
            </a:r>
          </a:p>
          <a:p>
            <a:pPr>
              <a:lnSpc>
                <a:spcPct val="100000"/>
              </a:lnSpc>
              <a:spcBef>
                <a:spcPct val="0"/>
              </a:spcBef>
              <a:buFontTx/>
              <a:buNone/>
            </a:pPr>
            <a:r>
              <a:rPr lang="en-US" altLang="cs-CZ" sz="1800" b="1">
                <a:solidFill>
                  <a:srgbClr val="000000"/>
                </a:solidFill>
                <a:latin typeface="Arial" panose="020B0604020202020204" pitchFamily="34" charset="0"/>
              </a:rPr>
              <a:t>Best = 25.000</a:t>
            </a:r>
            <a:endParaRPr lang="en-US" altLang="cs-CZ" sz="3200" b="1">
              <a:solidFill>
                <a:srgbClr val="000000"/>
              </a:solidFill>
              <a:latin typeface="Arial" panose="020B0604020202020204" pitchFamily="34" charset="0"/>
            </a:endParaRPr>
          </a:p>
        </p:txBody>
      </p:sp>
      <p:sp>
        <p:nvSpPr>
          <p:cNvPr id="76827" name="Rectangle 27"/>
          <p:cNvSpPr>
            <a:spLocks noChangeArrowheads="1"/>
          </p:cNvSpPr>
          <p:nvPr/>
        </p:nvSpPr>
        <p:spPr bwMode="auto">
          <a:xfrm>
            <a:off x="4267200" y="4419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 </a:t>
            </a:r>
            <a:r>
              <a:rPr lang="en-US" altLang="cs-CZ" sz="1800" i="1">
                <a:solidFill>
                  <a:srgbClr val="000000"/>
                </a:solidFill>
                <a:latin typeface="Arial" panose="020B0604020202020204" pitchFamily="34" charset="0"/>
              </a:rPr>
              <a:t>S</a:t>
            </a:r>
            <a:r>
              <a:rPr lang="en-US" altLang="cs-CZ" sz="1800" b="1" i="1">
                <a:solidFill>
                  <a:srgbClr val="000000"/>
                </a:solidFill>
                <a:latin typeface="Univers Condensed" pitchFamily="34" charset="0"/>
              </a:rPr>
              <a:t>tationary</a:t>
            </a:r>
          </a:p>
          <a:p>
            <a:pPr>
              <a:lnSpc>
                <a:spcPct val="100000"/>
              </a:lnSpc>
              <a:spcBef>
                <a:spcPct val="0"/>
              </a:spcBef>
              <a:buFontTx/>
              <a:buNone/>
            </a:pPr>
            <a:r>
              <a:rPr lang="en-US" altLang="cs-CZ" sz="1800" b="1" i="1">
                <a:solidFill>
                  <a:srgbClr val="000000"/>
                </a:solidFill>
                <a:latin typeface="Univers Condensed" pitchFamily="34" charset="0"/>
              </a:rPr>
              <a:t>Mobile phase</a:t>
            </a:r>
            <a:endParaRPr lang="en-US" altLang="cs-CZ" sz="1800" b="1" i="1">
              <a:solidFill>
                <a:srgbClr val="000000"/>
              </a:solidFill>
              <a:latin typeface="Arial" panose="020B0604020202020204" pitchFamily="34" charset="0"/>
            </a:endParaRPr>
          </a:p>
        </p:txBody>
      </p:sp>
      <p:sp>
        <p:nvSpPr>
          <p:cNvPr id="76828" name="Rectangle 28"/>
          <p:cNvSpPr>
            <a:spLocks noChangeArrowheads="1"/>
          </p:cNvSpPr>
          <p:nvPr/>
        </p:nvSpPr>
        <p:spPr bwMode="auto">
          <a:xfrm>
            <a:off x="1768475" y="4260850"/>
            <a:ext cx="123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i="1">
                <a:solidFill>
                  <a:srgbClr val="000000"/>
                </a:solidFill>
                <a:latin typeface="Univers Condensed" pitchFamily="34" charset="0"/>
              </a:rPr>
              <a:t>Length</a:t>
            </a:r>
          </a:p>
          <a:p>
            <a:pPr>
              <a:lnSpc>
                <a:spcPct val="100000"/>
              </a:lnSpc>
              <a:spcBef>
                <a:spcPct val="0"/>
              </a:spcBef>
              <a:buFontTx/>
              <a:buNone/>
            </a:pPr>
            <a:r>
              <a:rPr lang="en-US" altLang="cs-CZ" sz="1800" b="1" i="1">
                <a:solidFill>
                  <a:srgbClr val="000000"/>
                </a:solidFill>
                <a:latin typeface="Univers Condensed" pitchFamily="34" charset="0"/>
              </a:rPr>
              <a:t>Particle size</a:t>
            </a:r>
          </a:p>
        </p:txBody>
      </p:sp>
      <p:sp>
        <p:nvSpPr>
          <p:cNvPr id="76829" name="Text Box 29"/>
          <p:cNvSpPr txBox="1">
            <a:spLocks noChangeArrowheads="1"/>
          </p:cNvSpPr>
          <p:nvPr/>
        </p:nvSpPr>
        <p:spPr bwMode="auto">
          <a:xfrm>
            <a:off x="6348413" y="4402138"/>
            <a:ext cx="1039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800" b="1" i="1">
                <a:latin typeface="Univers Condensed" pitchFamily="34" charset="0"/>
              </a:rPr>
              <a:t>% H2O</a:t>
            </a:r>
            <a:endParaRPr lang="en-US" altLang="cs-CZ" sz="1800" b="1">
              <a:latin typeface="Arial" panose="020B0604020202020204" pitchFamily="34" charset="0"/>
            </a:endParaRPr>
          </a:p>
        </p:txBody>
      </p:sp>
      <p:sp>
        <p:nvSpPr>
          <p:cNvPr id="43040" name="Line 30"/>
          <p:cNvSpPr>
            <a:spLocks noChangeShapeType="1"/>
          </p:cNvSpPr>
          <p:nvPr/>
        </p:nvSpPr>
        <p:spPr bwMode="auto">
          <a:xfrm>
            <a:off x="4343400" y="2209800"/>
            <a:ext cx="1066800"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41" name="Rectangle 31"/>
          <p:cNvSpPr>
            <a:spLocks noChangeArrowheads="1"/>
          </p:cNvSpPr>
          <p:nvPr/>
        </p:nvSpPr>
        <p:spPr bwMode="auto">
          <a:xfrm>
            <a:off x="4724400" y="2133600"/>
            <a:ext cx="4333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Symbol" panose="05050102010706020507" pitchFamily="18" charset="2"/>
              </a:rPr>
              <a:t>a</a:t>
            </a:r>
            <a:endParaRPr lang="en-US" altLang="cs-CZ" sz="5400" b="1">
              <a:solidFill>
                <a:srgbClr val="000000"/>
              </a:solidFill>
              <a:latin typeface="Symbol" panose="05050102010706020507" pitchFamily="18" charset="2"/>
            </a:endParaRPr>
          </a:p>
        </p:txBody>
      </p:sp>
      <p:sp>
        <p:nvSpPr>
          <p:cNvPr id="43042" name="Rectangle 33"/>
          <p:cNvSpPr>
            <a:spLocks noChangeArrowheads="1"/>
          </p:cNvSpPr>
          <p:nvPr/>
        </p:nvSpPr>
        <p:spPr bwMode="auto">
          <a:xfrm>
            <a:off x="3563938" y="5876925"/>
            <a:ext cx="475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2400" b="1">
                <a:solidFill>
                  <a:srgbClr val="990033"/>
                </a:solidFill>
                <a:latin typeface="Arial" panose="020B0604020202020204" pitchFamily="34" charset="0"/>
              </a:rPr>
              <a:t>Rovnice pro izokratickou eluci</a:t>
            </a:r>
            <a:endParaRPr lang="en-US" altLang="cs-CZ" sz="2400" b="1">
              <a:solidFill>
                <a:srgbClr val="990033"/>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22"/>
                                        </p:tgtEl>
                                        <p:attrNameLst>
                                          <p:attrName>style.visibility</p:attrName>
                                        </p:attrNameLst>
                                      </p:cBhvr>
                                      <p:to>
                                        <p:strVal val="visible"/>
                                      </p:to>
                                    </p:set>
                                    <p:anim calcmode="lin" valueType="num">
                                      <p:cBhvr additive="base">
                                        <p:cTn id="7" dur="500" fill="hold"/>
                                        <p:tgtEl>
                                          <p:spTgt spid="76822"/>
                                        </p:tgtEl>
                                        <p:attrNameLst>
                                          <p:attrName>ppt_x</p:attrName>
                                        </p:attrNameLst>
                                      </p:cBhvr>
                                      <p:tavLst>
                                        <p:tav tm="0">
                                          <p:val>
                                            <p:strVal val="0-#ppt_w/2"/>
                                          </p:val>
                                        </p:tav>
                                        <p:tav tm="100000">
                                          <p:val>
                                            <p:strVal val="#ppt_x"/>
                                          </p:val>
                                        </p:tav>
                                      </p:tavLst>
                                    </p:anim>
                                    <p:anim calcmode="lin" valueType="num">
                                      <p:cBhvr additive="base">
                                        <p:cTn id="8" dur="500" fill="hold"/>
                                        <p:tgtEl>
                                          <p:spTgt spid="768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6826"/>
                                        </p:tgtEl>
                                        <p:attrNameLst>
                                          <p:attrName>style.visibility</p:attrName>
                                        </p:attrNameLst>
                                      </p:cBhvr>
                                      <p:to>
                                        <p:strVal val="visible"/>
                                      </p:to>
                                    </p:set>
                                    <p:anim calcmode="lin" valueType="num">
                                      <p:cBhvr additive="base">
                                        <p:cTn id="13" dur="500" fill="hold"/>
                                        <p:tgtEl>
                                          <p:spTgt spid="76826"/>
                                        </p:tgtEl>
                                        <p:attrNameLst>
                                          <p:attrName>ppt_x</p:attrName>
                                        </p:attrNameLst>
                                      </p:cBhvr>
                                      <p:tavLst>
                                        <p:tav tm="0">
                                          <p:val>
                                            <p:strVal val="0-#ppt_w/2"/>
                                          </p:val>
                                        </p:tav>
                                        <p:tav tm="100000">
                                          <p:val>
                                            <p:strVal val="#ppt_x"/>
                                          </p:val>
                                        </p:tav>
                                      </p:tavLst>
                                    </p:anim>
                                    <p:anim calcmode="lin" valueType="num">
                                      <p:cBhvr additive="base">
                                        <p:cTn id="14" dur="500" fill="hold"/>
                                        <p:tgtEl>
                                          <p:spTgt spid="768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6819"/>
                                        </p:tgtEl>
                                        <p:attrNameLst>
                                          <p:attrName>style.visibility</p:attrName>
                                        </p:attrNameLst>
                                      </p:cBhvr>
                                      <p:to>
                                        <p:strVal val="visible"/>
                                      </p:to>
                                    </p:set>
                                    <p:anim calcmode="lin" valueType="num">
                                      <p:cBhvr additive="base">
                                        <p:cTn id="19" dur="500" fill="hold"/>
                                        <p:tgtEl>
                                          <p:spTgt spid="76819"/>
                                        </p:tgtEl>
                                        <p:attrNameLst>
                                          <p:attrName>ppt_x</p:attrName>
                                        </p:attrNameLst>
                                      </p:cBhvr>
                                      <p:tavLst>
                                        <p:tav tm="0">
                                          <p:val>
                                            <p:strVal val="1+#ppt_w/2"/>
                                          </p:val>
                                        </p:tav>
                                        <p:tav tm="100000">
                                          <p:val>
                                            <p:strVal val="#ppt_x"/>
                                          </p:val>
                                        </p:tav>
                                      </p:tavLst>
                                    </p:anim>
                                    <p:anim calcmode="lin" valueType="num">
                                      <p:cBhvr additive="base">
                                        <p:cTn id="20" dur="500" fill="hold"/>
                                        <p:tgtEl>
                                          <p:spTgt spid="768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6821"/>
                                        </p:tgtEl>
                                        <p:attrNameLst>
                                          <p:attrName>style.visibility</p:attrName>
                                        </p:attrNameLst>
                                      </p:cBhvr>
                                      <p:to>
                                        <p:strVal val="visible"/>
                                      </p:to>
                                    </p:set>
                                    <p:anim calcmode="lin" valueType="num">
                                      <p:cBhvr additive="base">
                                        <p:cTn id="25" dur="500" fill="hold"/>
                                        <p:tgtEl>
                                          <p:spTgt spid="76821"/>
                                        </p:tgtEl>
                                        <p:attrNameLst>
                                          <p:attrName>ppt_x</p:attrName>
                                        </p:attrNameLst>
                                      </p:cBhvr>
                                      <p:tavLst>
                                        <p:tav tm="0">
                                          <p:val>
                                            <p:strVal val="1+#ppt_w/2"/>
                                          </p:val>
                                        </p:tav>
                                        <p:tav tm="100000">
                                          <p:val>
                                            <p:strVal val="#ppt_x"/>
                                          </p:val>
                                        </p:tav>
                                      </p:tavLst>
                                    </p:anim>
                                    <p:anim calcmode="lin" valueType="num">
                                      <p:cBhvr additive="base">
                                        <p:cTn id="26" dur="500" fill="hold"/>
                                        <p:tgtEl>
                                          <p:spTgt spid="7682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76828"/>
                                        </p:tgtEl>
                                        <p:attrNameLst>
                                          <p:attrName>style.visibility</p:attrName>
                                        </p:attrNameLst>
                                      </p:cBhvr>
                                      <p:to>
                                        <p:strVal val="visible"/>
                                      </p:to>
                                    </p:set>
                                    <p:anim calcmode="lin" valueType="num">
                                      <p:cBhvr>
                                        <p:cTn id="31" dur="500" fill="hold"/>
                                        <p:tgtEl>
                                          <p:spTgt spid="76828"/>
                                        </p:tgtEl>
                                        <p:attrNameLst>
                                          <p:attrName>ppt_w</p:attrName>
                                        </p:attrNameLst>
                                      </p:cBhvr>
                                      <p:tavLst>
                                        <p:tav tm="0">
                                          <p:val>
                                            <p:fltVal val="0"/>
                                          </p:val>
                                        </p:tav>
                                        <p:tav tm="100000">
                                          <p:val>
                                            <p:strVal val="#ppt_w"/>
                                          </p:val>
                                        </p:tav>
                                      </p:tavLst>
                                    </p:anim>
                                    <p:anim calcmode="lin" valueType="num">
                                      <p:cBhvr>
                                        <p:cTn id="32" dur="500" fill="hold"/>
                                        <p:tgtEl>
                                          <p:spTgt spid="76828"/>
                                        </p:tgtEl>
                                        <p:attrNameLst>
                                          <p:attrName>ppt_h</p:attrName>
                                        </p:attrNameLst>
                                      </p:cBhvr>
                                      <p:tavLst>
                                        <p:tav tm="0">
                                          <p:val>
                                            <p:fltVal val="0"/>
                                          </p:val>
                                        </p:tav>
                                        <p:tav tm="100000">
                                          <p:val>
                                            <p:strVal val="#ppt_h"/>
                                          </p:val>
                                        </p:tav>
                                      </p:tavLst>
                                    </p:anim>
                                    <p:anim calcmode="lin" valueType="num">
                                      <p:cBhvr>
                                        <p:cTn id="33" dur="500" fill="hold"/>
                                        <p:tgtEl>
                                          <p:spTgt spid="76828"/>
                                        </p:tgtEl>
                                        <p:attrNameLst>
                                          <p:attrName>ppt_x</p:attrName>
                                        </p:attrNameLst>
                                      </p:cBhvr>
                                      <p:tavLst>
                                        <p:tav tm="0">
                                          <p:val>
                                            <p:fltVal val="0.5"/>
                                          </p:val>
                                        </p:tav>
                                        <p:tav tm="100000">
                                          <p:val>
                                            <p:strVal val="#ppt_x"/>
                                          </p:val>
                                        </p:tav>
                                      </p:tavLst>
                                    </p:anim>
                                    <p:anim calcmode="lin" valueType="num">
                                      <p:cBhvr>
                                        <p:cTn id="34" dur="500" fill="hold"/>
                                        <p:tgtEl>
                                          <p:spTgt spid="76828"/>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76827"/>
                                        </p:tgtEl>
                                        <p:attrNameLst>
                                          <p:attrName>style.visibility</p:attrName>
                                        </p:attrNameLst>
                                      </p:cBhvr>
                                      <p:to>
                                        <p:strVal val="visible"/>
                                      </p:to>
                                    </p:set>
                                    <p:anim calcmode="lin" valueType="num">
                                      <p:cBhvr>
                                        <p:cTn id="39" dur="500" fill="hold"/>
                                        <p:tgtEl>
                                          <p:spTgt spid="76827"/>
                                        </p:tgtEl>
                                        <p:attrNameLst>
                                          <p:attrName>ppt_w</p:attrName>
                                        </p:attrNameLst>
                                      </p:cBhvr>
                                      <p:tavLst>
                                        <p:tav tm="0">
                                          <p:val>
                                            <p:fltVal val="0"/>
                                          </p:val>
                                        </p:tav>
                                        <p:tav tm="100000">
                                          <p:val>
                                            <p:strVal val="#ppt_w"/>
                                          </p:val>
                                        </p:tav>
                                      </p:tavLst>
                                    </p:anim>
                                    <p:anim calcmode="lin" valueType="num">
                                      <p:cBhvr>
                                        <p:cTn id="40" dur="500" fill="hold"/>
                                        <p:tgtEl>
                                          <p:spTgt spid="76827"/>
                                        </p:tgtEl>
                                        <p:attrNameLst>
                                          <p:attrName>ppt_h</p:attrName>
                                        </p:attrNameLst>
                                      </p:cBhvr>
                                      <p:tavLst>
                                        <p:tav tm="0">
                                          <p:val>
                                            <p:fltVal val="0"/>
                                          </p:val>
                                        </p:tav>
                                        <p:tav tm="100000">
                                          <p:val>
                                            <p:strVal val="#ppt_h"/>
                                          </p:val>
                                        </p:tav>
                                      </p:tavLst>
                                    </p:anim>
                                    <p:anim calcmode="lin" valueType="num">
                                      <p:cBhvr>
                                        <p:cTn id="41" dur="500" fill="hold"/>
                                        <p:tgtEl>
                                          <p:spTgt spid="76827"/>
                                        </p:tgtEl>
                                        <p:attrNameLst>
                                          <p:attrName>ppt_x</p:attrName>
                                        </p:attrNameLst>
                                      </p:cBhvr>
                                      <p:tavLst>
                                        <p:tav tm="0">
                                          <p:val>
                                            <p:fltVal val="0.5"/>
                                          </p:val>
                                        </p:tav>
                                        <p:tav tm="100000">
                                          <p:val>
                                            <p:strVal val="#ppt_x"/>
                                          </p:val>
                                        </p:tav>
                                      </p:tavLst>
                                    </p:anim>
                                    <p:anim calcmode="lin" valueType="num">
                                      <p:cBhvr>
                                        <p:cTn id="42" dur="500" fill="hold"/>
                                        <p:tgtEl>
                                          <p:spTgt spid="76827"/>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6829"/>
                                        </p:tgtEl>
                                        <p:attrNameLst>
                                          <p:attrName>style.visibility</p:attrName>
                                        </p:attrNameLst>
                                      </p:cBhvr>
                                      <p:to>
                                        <p:strVal val="visible"/>
                                      </p:to>
                                    </p:set>
                                    <p:anim calcmode="lin" valueType="num">
                                      <p:cBhvr additive="base">
                                        <p:cTn id="47" dur="500" fill="hold"/>
                                        <p:tgtEl>
                                          <p:spTgt spid="76829"/>
                                        </p:tgtEl>
                                        <p:attrNameLst>
                                          <p:attrName>ppt_x</p:attrName>
                                        </p:attrNameLst>
                                      </p:cBhvr>
                                      <p:tavLst>
                                        <p:tav tm="0">
                                          <p:val>
                                            <p:strVal val="1+#ppt_w/2"/>
                                          </p:val>
                                        </p:tav>
                                        <p:tav tm="100000">
                                          <p:val>
                                            <p:strVal val="#ppt_x"/>
                                          </p:val>
                                        </p:tav>
                                      </p:tavLst>
                                    </p:anim>
                                    <p:anim calcmode="lin" valueType="num">
                                      <p:cBhvr additive="base">
                                        <p:cTn id="48" dur="500" fill="hold"/>
                                        <p:tgtEl>
                                          <p:spTgt spid="76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9" grpId="0" autoUpdateAnimBg="0"/>
      <p:bldP spid="76821" grpId="0" autoUpdateAnimBg="0"/>
      <p:bldP spid="76822" grpId="0" autoUpdateAnimBg="0"/>
      <p:bldP spid="76826" grpId="0" autoUpdateAnimBg="0"/>
      <p:bldP spid="76827" grpId="0" autoUpdateAnimBg="0"/>
      <p:bldP spid="76828" grpId="0" autoUpdateAnimBg="0"/>
      <p:bldP spid="768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365125"/>
            <a:ext cx="8270875" cy="900113"/>
          </a:xfrm>
        </p:spPr>
        <p:txBody>
          <a:bodyPr/>
          <a:lstStyle/>
          <a:p>
            <a:pPr eaLnBrk="1" hangingPunct="1"/>
            <a:r>
              <a:rPr lang="cs-CZ" altLang="cs-CZ" sz="3600" dirty="0">
                <a:solidFill>
                  <a:srgbClr val="FF0000"/>
                </a:solidFill>
                <a:latin typeface="Arial" panose="020B0604020202020204" pitchFamily="34" charset="0"/>
                <a:cs typeface="Arial" panose="020B0604020202020204" pitchFamily="34" charset="0"/>
              </a:rPr>
              <a:t>Doporučené cíle vývoje metody</a:t>
            </a:r>
            <a:endParaRPr lang="en-US" altLang="cs-CZ" sz="3600" dirty="0">
              <a:solidFill>
                <a:srgbClr val="FF0000"/>
              </a:solidFill>
              <a:latin typeface="Arial" panose="020B0604020202020204" pitchFamily="34" charset="0"/>
              <a:cs typeface="Arial" panose="020B0604020202020204" pitchFamily="34" charset="0"/>
            </a:endParaRPr>
          </a:p>
        </p:txBody>
      </p:sp>
      <p:sp>
        <p:nvSpPr>
          <p:cNvPr id="45062" name="Rectangle 3"/>
          <p:cNvSpPr>
            <a:spLocks noChangeArrowheads="1"/>
          </p:cNvSpPr>
          <p:nvPr/>
        </p:nvSpPr>
        <p:spPr bwMode="auto">
          <a:xfrm>
            <a:off x="628650" y="1556792"/>
            <a:ext cx="78136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Odpovídající rozlišení pro všechny píky</a:t>
            </a:r>
            <a:r>
              <a:rPr lang="en-US" altLang="cs-CZ" sz="2400" b="1" dirty="0">
                <a:latin typeface="Arial" panose="020B0604020202020204" pitchFamily="34" charset="0"/>
              </a:rPr>
              <a:t>, </a:t>
            </a:r>
            <a:r>
              <a:rPr lang="en-US" altLang="cs-CZ" sz="2400" b="1" dirty="0" err="1">
                <a:latin typeface="Arial" panose="020B0604020202020204" pitchFamily="34" charset="0"/>
              </a:rPr>
              <a:t>Rs</a:t>
            </a:r>
            <a:r>
              <a:rPr lang="en-US" altLang="cs-CZ" sz="2400" b="1" dirty="0">
                <a:latin typeface="Arial" panose="020B0604020202020204" pitchFamily="34" charset="0"/>
              </a:rPr>
              <a:t> </a:t>
            </a:r>
            <a:r>
              <a:rPr lang="en-US" altLang="cs-CZ" sz="2400" b="1" dirty="0">
                <a:latin typeface="Arial" panose="020B0604020202020204" pitchFamily="34" charset="0"/>
                <a:sym typeface="Symbol" panose="05050102010706020507" pitchFamily="18" charset="2"/>
              </a:rPr>
              <a:t></a:t>
            </a:r>
            <a:r>
              <a:rPr lang="en-US" altLang="cs-CZ" sz="2400" b="1" dirty="0">
                <a:latin typeface="Arial" panose="020B0604020202020204" pitchFamily="34" charset="0"/>
              </a:rPr>
              <a:t> </a:t>
            </a:r>
            <a:r>
              <a:rPr lang="cs-CZ" altLang="cs-CZ" sz="2400" b="1" dirty="0">
                <a:solidFill>
                  <a:srgbClr val="FF0000"/>
                </a:solidFill>
                <a:latin typeface="Arial" panose="020B0604020202020204" pitchFamily="34" charset="0"/>
              </a:rPr>
              <a:t>1</a:t>
            </a:r>
            <a:r>
              <a:rPr lang="en-US" altLang="cs-CZ" sz="2400" b="1" dirty="0">
                <a:solidFill>
                  <a:srgbClr val="FF0000"/>
                </a:solidFill>
                <a:latin typeface="Arial" panose="020B0604020202020204" pitchFamily="34" charset="0"/>
              </a:rPr>
              <a:t>.</a:t>
            </a:r>
            <a:r>
              <a:rPr lang="cs-CZ" altLang="cs-CZ" sz="2400" b="1" dirty="0">
                <a:solidFill>
                  <a:srgbClr val="FF0000"/>
                </a:solidFill>
                <a:latin typeface="Arial" panose="020B0604020202020204" pitchFamily="34" charset="0"/>
              </a:rPr>
              <a:t>7</a:t>
            </a:r>
            <a:endParaRPr lang="en-US" altLang="cs-CZ" sz="2400" b="1" dirty="0">
              <a:solidFill>
                <a:srgbClr val="FF0000"/>
              </a:solidFill>
              <a:latin typeface="Arial" panose="020B0604020202020204" pitchFamily="34" charset="0"/>
            </a:endParaRP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en-US" altLang="cs-CZ" sz="2400" b="1" dirty="0" err="1">
                <a:latin typeface="Arial" panose="020B0604020202020204" pitchFamily="34" charset="0"/>
              </a:rPr>
              <a:t>Reten</a:t>
            </a:r>
            <a:r>
              <a:rPr lang="cs-CZ" altLang="cs-CZ" sz="2400" b="1" dirty="0" err="1">
                <a:latin typeface="Arial" panose="020B0604020202020204" pitchFamily="34" charset="0"/>
              </a:rPr>
              <a:t>ce</a:t>
            </a:r>
            <a:r>
              <a:rPr lang="cs-CZ" altLang="cs-CZ" sz="2400" b="1" dirty="0">
                <a:latin typeface="Arial" panose="020B0604020202020204" pitchFamily="34" charset="0"/>
              </a:rPr>
              <a:t> prvního píku by měla být minimálně </a:t>
            </a:r>
            <a:r>
              <a:rPr lang="en-US" altLang="cs-CZ" sz="2400" b="1" dirty="0">
                <a:latin typeface="Arial" panose="020B0604020202020204" pitchFamily="34" charset="0"/>
              </a:rPr>
              <a:t>k=1</a:t>
            </a: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Doba analýzy kratší než </a:t>
            </a:r>
            <a:r>
              <a:rPr lang="en-US" altLang="cs-CZ" sz="2400" b="1" dirty="0">
                <a:latin typeface="Arial" panose="020B0604020202020204" pitchFamily="34" charset="0"/>
              </a:rPr>
              <a:t>30 </a:t>
            </a:r>
            <a:r>
              <a:rPr lang="en-US" altLang="cs-CZ" sz="2400" b="1" dirty="0" err="1">
                <a:latin typeface="Arial" panose="020B0604020202020204" pitchFamily="34" charset="0"/>
              </a:rPr>
              <a:t>minut</a:t>
            </a:r>
            <a:r>
              <a:rPr lang="en-US" altLang="cs-CZ" sz="2400" b="1" dirty="0">
                <a:latin typeface="Arial" panose="020B0604020202020204" pitchFamily="34" charset="0"/>
              </a:rPr>
              <a:t>, </a:t>
            </a:r>
            <a:r>
              <a:rPr lang="cs-CZ" altLang="cs-CZ" sz="2400" b="1" dirty="0">
                <a:latin typeface="Arial" panose="020B0604020202020204" pitchFamily="34" charset="0"/>
              </a:rPr>
              <a:t>raději </a:t>
            </a:r>
            <a:r>
              <a:rPr lang="en-US" altLang="cs-CZ" sz="2400" b="1" dirty="0">
                <a:latin typeface="Arial" panose="020B0604020202020204" pitchFamily="34" charset="0"/>
              </a:rPr>
              <a:t>20 </a:t>
            </a:r>
            <a:r>
              <a:rPr lang="en-US" altLang="cs-CZ" sz="2400" b="1" dirty="0" err="1">
                <a:latin typeface="Arial" panose="020B0604020202020204" pitchFamily="34" charset="0"/>
              </a:rPr>
              <a:t>minut</a:t>
            </a:r>
            <a:r>
              <a:rPr lang="en-US" altLang="cs-CZ" sz="2400" b="1" dirty="0">
                <a:latin typeface="Arial" panose="020B0604020202020204" pitchFamily="34" charset="0"/>
              </a:rPr>
              <a:t> </a:t>
            </a:r>
            <a:r>
              <a:rPr lang="cs-CZ" altLang="cs-CZ" sz="2400" b="1" dirty="0">
                <a:latin typeface="Arial" panose="020B0604020202020204" pitchFamily="34" charset="0"/>
              </a:rPr>
              <a:t>, </a:t>
            </a:r>
            <a:r>
              <a:rPr lang="cs-CZ" altLang="cs-CZ" sz="2400" b="1" dirty="0">
                <a:solidFill>
                  <a:srgbClr val="FF0000"/>
                </a:solidFill>
                <a:latin typeface="Arial" panose="020B0604020202020204" pitchFamily="34" charset="0"/>
              </a:rPr>
              <a:t>k 3-8 </a:t>
            </a:r>
            <a:r>
              <a:rPr lang="cs-CZ" altLang="cs-CZ" sz="2400" b="1" dirty="0">
                <a:latin typeface="Arial" panose="020B0604020202020204" pitchFamily="34" charset="0"/>
              </a:rPr>
              <a:t>(2-10)</a:t>
            </a: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(pro kolony s menší velikostí částic ještě kratší)</a:t>
            </a:r>
            <a:endParaRPr lang="en-US" altLang="cs-CZ" sz="2400" b="1" dirty="0">
              <a:latin typeface="Arial" panose="020B0604020202020204" pitchFamily="34" charset="0"/>
            </a:endParaRP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en-US" altLang="cs-CZ" sz="2400" b="1" dirty="0">
                <a:latin typeface="Arial" panose="020B0604020202020204" pitchFamily="34" charset="0"/>
              </a:rPr>
              <a:t>Robust</a:t>
            </a:r>
            <a:r>
              <a:rPr lang="cs-CZ" altLang="cs-CZ" sz="2400" b="1" dirty="0" err="1">
                <a:latin typeface="Arial" panose="020B0604020202020204" pitchFamily="34" charset="0"/>
              </a:rPr>
              <a:t>nost</a:t>
            </a:r>
            <a:r>
              <a:rPr lang="cs-CZ" altLang="cs-CZ" sz="2400" b="1" dirty="0">
                <a:latin typeface="Arial" panose="020B0604020202020204" pitchFamily="34" charset="0"/>
              </a:rPr>
              <a:t> a spolehlivost </a:t>
            </a:r>
            <a:r>
              <a:rPr lang="en-US" altLang="cs-CZ" sz="2400" b="1" dirty="0">
                <a:latin typeface="Arial" panose="020B0604020202020204" pitchFamily="34" charset="0"/>
              </a:rPr>
              <a:t>method</a:t>
            </a: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Použití pufrované mobilní fáze – nejdříve nízké </a:t>
            </a:r>
            <a:r>
              <a:rPr lang="en-US" altLang="cs-CZ" sz="2400" b="1" dirty="0">
                <a:latin typeface="Arial" panose="020B0604020202020204" pitchFamily="34" charset="0"/>
              </a:rPr>
              <a:t>pH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5472112"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4608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46087" name="Rectangle 5"/>
          <p:cNvSpPr>
            <a:spLocks noChangeArrowheads="1"/>
          </p:cNvSpPr>
          <p:nvPr/>
        </p:nvSpPr>
        <p:spPr bwMode="auto">
          <a:xfrm>
            <a:off x="5364163" y="1412875"/>
            <a:ext cx="345598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1800" dirty="0">
                <a:latin typeface="Arial" panose="020B0604020202020204" pitchFamily="34" charset="0"/>
              </a:rPr>
              <a:t>Kvalita separace</a:t>
            </a: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r>
              <a:rPr lang="cs-CZ" altLang="cs-CZ" sz="1800" b="1" dirty="0">
                <a:latin typeface="Arial" panose="020B0604020202020204" pitchFamily="34" charset="0"/>
              </a:rPr>
              <a:t>Kritické rozlišení </a:t>
            </a:r>
            <a:r>
              <a:rPr lang="cs-CZ" altLang="cs-CZ" sz="1800" dirty="0">
                <a:latin typeface="Arial" panose="020B0604020202020204" pitchFamily="34" charset="0"/>
              </a:rPr>
              <a:t>– rozlišení mezi nejhůře separovaným párem </a:t>
            </a:r>
            <a:r>
              <a:rPr lang="cs-CZ" altLang="cs-CZ" sz="1800" dirty="0" err="1">
                <a:latin typeface="Arial" panose="020B0604020202020204" pitchFamily="34" charset="0"/>
              </a:rPr>
              <a:t>píků</a:t>
            </a:r>
            <a:r>
              <a:rPr lang="cs-CZ" altLang="cs-CZ" sz="1800" dirty="0">
                <a:latin typeface="Arial" panose="020B0604020202020204" pitchFamily="34" charset="0"/>
              </a:rPr>
              <a:t> analyzovaných látek na chromatogramu</a:t>
            </a:r>
            <a:endParaRPr lang="en-US" altLang="cs-CZ" sz="1800" dirty="0">
              <a:latin typeface="Arial" panose="020B0604020202020204" pitchFamily="34" charset="0"/>
            </a:endParaRPr>
          </a:p>
        </p:txBody>
      </p:sp>
      <p:pic>
        <p:nvPicPr>
          <p:cNvPr id="460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24400"/>
            <a:ext cx="5761037"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628650" y="365125"/>
            <a:ext cx="8270875" cy="900113"/>
          </a:xfrm>
        </p:spPr>
        <p:txBody>
          <a:bodyPr/>
          <a:lstStyle/>
          <a:p>
            <a:pPr eaLnBrk="1" hangingPunct="1"/>
            <a:endParaRPr lang="cs-CZ" altLang="cs-CZ"/>
          </a:p>
        </p:txBody>
      </p:sp>
      <p:pic>
        <p:nvPicPr>
          <p:cNvPr id="491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99403"/>
            <a:ext cx="6324600" cy="3533775"/>
          </a:xfrm>
        </p:spPr>
      </p:pic>
      <p:sp>
        <p:nvSpPr>
          <p:cNvPr id="49157" name="Zástupný symbol pro číslo snímku 4"/>
          <p:cNvSpPr>
            <a:spLocks noGrp="1"/>
          </p:cNvSpPr>
          <p:nvPr>
            <p:ph type="sldNum" sz="quarter" idx="4294967295"/>
          </p:nvPr>
        </p:nvSpPr>
        <p:spPr bwMode="auto">
          <a:xfrm>
            <a:off x="70104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8BDD6A6-B8B9-416F-9F1B-1F104D023CC5}" type="slidenum">
              <a:rPr lang="cs-CZ" altLang="cs-CZ" sz="1200" smtClean="0">
                <a:latin typeface="Arial Black" panose="020B0A04020102020204" pitchFamily="34" charset="0"/>
              </a:rPr>
              <a:pPr fontAlgn="base">
                <a:lnSpc>
                  <a:spcPct val="100000"/>
                </a:lnSpc>
                <a:spcBef>
                  <a:spcPct val="0"/>
                </a:spcBef>
                <a:spcAft>
                  <a:spcPct val="0"/>
                </a:spcAft>
                <a:buFontTx/>
                <a:buNone/>
              </a:pPr>
              <a:t>13</a:t>
            </a:fld>
            <a:endParaRPr lang="cs-CZ" altLang="cs-CZ" sz="1200">
              <a:latin typeface="Arial Black" panose="020B0A04020102020204" pitchFamily="34" charset="0"/>
            </a:endParaRPr>
          </a:p>
        </p:txBody>
      </p:sp>
      <p:pic>
        <p:nvPicPr>
          <p:cNvPr id="491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568" y="2578428"/>
            <a:ext cx="5580063"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628650" y="365125"/>
            <a:ext cx="8270875" cy="900113"/>
          </a:xfrm>
        </p:spPr>
        <p:txBody>
          <a:bodyPr/>
          <a:lstStyle/>
          <a:p>
            <a:pPr eaLnBrk="1" hangingPunct="1"/>
            <a:r>
              <a:rPr lang="cs-CZ" altLang="cs-CZ" dirty="0"/>
              <a:t>Vliv změny pH na rozlišení</a:t>
            </a:r>
          </a:p>
        </p:txBody>
      </p:sp>
      <p:sp>
        <p:nvSpPr>
          <p:cNvPr id="50179"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0180"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01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87450"/>
            <a:ext cx="8280920" cy="56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628650" y="365125"/>
            <a:ext cx="8270875" cy="900113"/>
          </a:xfrm>
        </p:spPr>
        <p:txBody>
          <a:bodyPr/>
          <a:lstStyle/>
          <a:p>
            <a:pPr eaLnBrk="1" hangingPunct="1"/>
            <a:endParaRPr lang="cs-CZ" altLang="cs-CZ"/>
          </a:p>
        </p:txBody>
      </p:sp>
      <p:sp>
        <p:nvSpPr>
          <p:cNvPr id="5120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120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12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7692"/>
            <a:ext cx="7152330" cy="582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a:xfrm>
            <a:off x="628650" y="365125"/>
            <a:ext cx="8270875" cy="900113"/>
          </a:xfrm>
        </p:spPr>
        <p:txBody>
          <a:bodyPr/>
          <a:lstStyle/>
          <a:p>
            <a:pPr eaLnBrk="1" hangingPunct="1"/>
            <a:endParaRPr lang="cs-CZ" altLang="cs-CZ"/>
          </a:p>
        </p:txBody>
      </p:sp>
      <p:sp>
        <p:nvSpPr>
          <p:cNvPr id="52227" name="Zástupný symbol pro obsah 2"/>
          <p:cNvSpPr>
            <a:spLocks noGrp="1"/>
          </p:cNvSpPr>
          <p:nvPr>
            <p:ph idx="1"/>
          </p:nvPr>
        </p:nvSpPr>
        <p:spPr>
          <a:xfrm>
            <a:off x="628650" y="1477963"/>
            <a:ext cx="8270875" cy="4699000"/>
          </a:xfrm>
        </p:spPr>
        <p:txBody>
          <a:bodyPr/>
          <a:lstStyle/>
          <a:p>
            <a:pPr eaLnBrk="1" hangingPunct="1"/>
            <a:endParaRPr lang="cs-CZ" altLang="cs-CZ"/>
          </a:p>
        </p:txBody>
      </p:sp>
      <p:pic>
        <p:nvPicPr>
          <p:cNvPr id="522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17" y="476672"/>
            <a:ext cx="860425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a:xfrm>
            <a:off x="628650" y="365125"/>
            <a:ext cx="8270875" cy="900113"/>
          </a:xfrm>
        </p:spPr>
        <p:txBody>
          <a:bodyPr/>
          <a:lstStyle/>
          <a:p>
            <a:pPr eaLnBrk="1" hangingPunct="1"/>
            <a:endParaRPr lang="cs-CZ" altLang="cs-CZ"/>
          </a:p>
        </p:txBody>
      </p:sp>
      <p:sp>
        <p:nvSpPr>
          <p:cNvPr id="53251" name="Zástupný symbol pro obsah 2"/>
          <p:cNvSpPr>
            <a:spLocks noGrp="1"/>
          </p:cNvSpPr>
          <p:nvPr>
            <p:ph idx="1"/>
          </p:nvPr>
        </p:nvSpPr>
        <p:spPr>
          <a:xfrm>
            <a:off x="628650" y="1477963"/>
            <a:ext cx="8270875" cy="4699000"/>
          </a:xfrm>
        </p:spPr>
        <p:txBody>
          <a:bodyPr/>
          <a:lstStyle/>
          <a:p>
            <a:pPr eaLnBrk="1" hangingPunct="1"/>
            <a:endParaRPr lang="cs-CZ" altLang="cs-CZ"/>
          </a:p>
        </p:txBody>
      </p:sp>
      <p:pic>
        <p:nvPicPr>
          <p:cNvPr id="532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6737"/>
            <a:ext cx="7560840" cy="58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628650" y="365125"/>
            <a:ext cx="8270875" cy="900113"/>
          </a:xfrm>
        </p:spPr>
        <p:txBody>
          <a:bodyPr/>
          <a:lstStyle/>
          <a:p>
            <a:pPr eaLnBrk="1" hangingPunct="1"/>
            <a:endParaRPr lang="cs-CZ" altLang="cs-CZ"/>
          </a:p>
        </p:txBody>
      </p:sp>
      <p:sp>
        <p:nvSpPr>
          <p:cNvPr id="54275" name="Zástupný symbol pro obsah 2"/>
          <p:cNvSpPr>
            <a:spLocks noGrp="1"/>
          </p:cNvSpPr>
          <p:nvPr>
            <p:ph idx="1"/>
          </p:nvPr>
        </p:nvSpPr>
        <p:spPr>
          <a:xfrm>
            <a:off x="628650" y="1477963"/>
            <a:ext cx="8270875" cy="4699000"/>
          </a:xfrm>
        </p:spPr>
        <p:txBody>
          <a:bodyPr/>
          <a:lstStyle/>
          <a:p>
            <a:pPr eaLnBrk="1" hangingPunct="1"/>
            <a:endParaRPr lang="cs-CZ" altLang="cs-CZ"/>
          </a:p>
        </p:txBody>
      </p:sp>
      <p:pic>
        <p:nvPicPr>
          <p:cNvPr id="542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32" y="260648"/>
            <a:ext cx="8328693" cy="54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5734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734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73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72" y="476672"/>
            <a:ext cx="8569325"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728663" y="2195513"/>
            <a:ext cx="7772400" cy="2387600"/>
          </a:xfrm>
        </p:spPr>
        <p:txBody>
          <a:bodyPr rtlCol="0">
            <a:normAutofit/>
          </a:bodyPr>
          <a:lstStyle/>
          <a:p>
            <a:pPr eaLnBrk="1" fontAlgn="auto" hangingPunct="1">
              <a:spcAft>
                <a:spcPts val="0"/>
              </a:spcAft>
              <a:defRPr/>
            </a:pPr>
            <a:r>
              <a:rPr lang="cs-CZ" dirty="0"/>
              <a:t>VÝVOJ HPLC METODY </a:t>
            </a:r>
          </a:p>
        </p:txBody>
      </p:sp>
      <p:sp>
        <p:nvSpPr>
          <p:cNvPr id="31747" name="Podnadpis 4"/>
          <p:cNvSpPr>
            <a:spLocks noGrp="1"/>
          </p:cNvSpPr>
          <p:nvPr>
            <p:ph type="subTitle" idx="1"/>
          </p:nvPr>
        </p:nvSpPr>
        <p:spPr>
          <a:xfrm>
            <a:off x="1185863" y="4675188"/>
            <a:ext cx="6858000" cy="1655762"/>
          </a:xfrm>
        </p:spPr>
        <p:txBody>
          <a:bodyPr/>
          <a:lstStyle/>
          <a:p>
            <a:pPr eaLnBrk="1" hangingPunct="1"/>
            <a:endParaRPr lang="cs-CZ" alt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628650" y="365125"/>
            <a:ext cx="8270875" cy="900113"/>
          </a:xfrm>
        </p:spPr>
        <p:txBody>
          <a:bodyPr/>
          <a:lstStyle/>
          <a:p>
            <a:pPr eaLnBrk="1" hangingPunct="1"/>
            <a:endParaRPr lang="cs-CZ" altLang="cs-CZ"/>
          </a:p>
        </p:txBody>
      </p:sp>
      <p:sp>
        <p:nvSpPr>
          <p:cNvPr id="55299"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5300"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53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16" y="260648"/>
            <a:ext cx="7733768" cy="61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28650" y="365125"/>
            <a:ext cx="8270875" cy="900113"/>
          </a:xfrm>
        </p:spPr>
        <p:txBody>
          <a:bodyPr/>
          <a:lstStyle/>
          <a:p>
            <a:pPr eaLnBrk="1" hangingPunct="1"/>
            <a:endParaRPr lang="cs-CZ" altLang="cs-CZ"/>
          </a:p>
        </p:txBody>
      </p:sp>
      <p:sp>
        <p:nvSpPr>
          <p:cNvPr id="59395"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939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93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42" y="260648"/>
            <a:ext cx="7993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628650" y="365125"/>
            <a:ext cx="8270875" cy="900113"/>
          </a:xfrm>
        </p:spPr>
        <p:txBody>
          <a:bodyPr/>
          <a:lstStyle/>
          <a:p>
            <a:pPr eaLnBrk="1" hangingPunct="1"/>
            <a:endParaRPr lang="cs-CZ" altLang="cs-CZ"/>
          </a:p>
        </p:txBody>
      </p:sp>
      <p:sp>
        <p:nvSpPr>
          <p:cNvPr id="5632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632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63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 y="365125"/>
            <a:ext cx="85693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pic>
        <p:nvPicPr>
          <p:cNvPr id="4" name="Obrázek 3"/>
          <p:cNvPicPr>
            <a:picLocks noChangeAspect="1"/>
          </p:cNvPicPr>
          <p:nvPr/>
        </p:nvPicPr>
        <p:blipFill rotWithShape="1">
          <a:blip r:embed="rId2"/>
          <a:srcRect l="10630" t="5121" r="40550" b="28309"/>
          <a:stretch/>
        </p:blipFill>
        <p:spPr>
          <a:xfrm>
            <a:off x="107504" y="260648"/>
            <a:ext cx="8928992" cy="6552729"/>
          </a:xfrm>
          <a:prstGeom prst="rect">
            <a:avLst/>
          </a:prstGeom>
        </p:spPr>
      </p:pic>
      <p:pic>
        <p:nvPicPr>
          <p:cNvPr id="5" name="Obrázek 4"/>
          <p:cNvPicPr>
            <a:picLocks noChangeAspect="1"/>
          </p:cNvPicPr>
          <p:nvPr/>
        </p:nvPicPr>
        <p:blipFill>
          <a:blip r:embed="rId3"/>
          <a:stretch>
            <a:fillRect/>
          </a:stretch>
        </p:blipFill>
        <p:spPr>
          <a:xfrm>
            <a:off x="2123728" y="283890"/>
            <a:ext cx="5981700" cy="180975"/>
          </a:xfrm>
          <a:prstGeom prst="rect">
            <a:avLst/>
          </a:prstGeom>
        </p:spPr>
      </p:pic>
    </p:spTree>
    <p:extLst>
      <p:ext uri="{BB962C8B-B14F-4D97-AF65-F5344CB8AC3E}">
        <p14:creationId xmlns:p14="http://schemas.microsoft.com/office/powerpoint/2010/main" val="401661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628650" y="365125"/>
            <a:ext cx="8270875" cy="900113"/>
          </a:xfrm>
        </p:spPr>
        <p:txBody>
          <a:bodyPr/>
          <a:lstStyle/>
          <a:p>
            <a:pPr eaLnBrk="1" hangingPunct="1"/>
            <a:endParaRPr lang="cs-CZ" altLang="cs-CZ"/>
          </a:p>
        </p:txBody>
      </p:sp>
      <p:sp>
        <p:nvSpPr>
          <p:cNvPr id="4813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4813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 y="476672"/>
            <a:ext cx="7993063"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Method development</a:t>
            </a:r>
          </a:p>
        </p:txBody>
      </p:sp>
      <p:sp>
        <p:nvSpPr>
          <p:cNvPr id="3" name="Zástupný symbol pro obsah 2"/>
          <p:cNvSpPr>
            <a:spLocks noGrp="1"/>
          </p:cNvSpPr>
          <p:nvPr>
            <p:ph idx="1"/>
          </p:nvPr>
        </p:nvSpPr>
        <p:spPr>
          <a:xfrm>
            <a:off x="457200" y="1196752"/>
            <a:ext cx="8229600" cy="1656183"/>
          </a:xfrm>
        </p:spPr>
        <p:txBody>
          <a:bodyPr>
            <a:noAutofit/>
          </a:bodyPr>
          <a:lstStyle/>
          <a:p>
            <a:pPr>
              <a:buNone/>
            </a:pPr>
            <a:r>
              <a:rPr lang="en-GB" sz="2000" b="1" dirty="0"/>
              <a:t>Gradient optimization</a:t>
            </a:r>
          </a:p>
          <a:p>
            <a:r>
              <a:rPr lang="en-GB" sz="2000" dirty="0"/>
              <a:t>Baseline separation of all analytes in multi-</a:t>
            </a:r>
            <a:r>
              <a:rPr lang="en-GB" sz="2000" dirty="0" err="1"/>
              <a:t>analyte</a:t>
            </a:r>
            <a:r>
              <a:rPr lang="en-GB" sz="2000" dirty="0"/>
              <a:t> methods is not required (possible). The functions of gradient are different:</a:t>
            </a:r>
          </a:p>
          <a:p>
            <a:pPr lvl="1"/>
            <a:r>
              <a:rPr lang="en-GB" sz="2000" dirty="0"/>
              <a:t>Separation of the analytes to detect only limited analytes at once.</a:t>
            </a:r>
          </a:p>
          <a:p>
            <a:pPr lvl="1"/>
            <a:r>
              <a:rPr lang="en-GB" sz="2000" dirty="0"/>
              <a:t>Separation of the matrix co-extracts to minimize matrix effects.</a:t>
            </a:r>
          </a:p>
        </p:txBody>
      </p:sp>
      <p:pic>
        <p:nvPicPr>
          <p:cNvPr id="5" name="Picture 4"/>
          <p:cNvPicPr>
            <a:picLocks noChangeAspect="1" noChangeArrowheads="1"/>
          </p:cNvPicPr>
          <p:nvPr/>
        </p:nvPicPr>
        <p:blipFill>
          <a:blip r:embed="rId2" cstate="print"/>
          <a:srcRect/>
          <a:stretch>
            <a:fillRect/>
          </a:stretch>
        </p:blipFill>
        <p:spPr bwMode="auto">
          <a:xfrm>
            <a:off x="4217678" y="3272078"/>
            <a:ext cx="4926322" cy="3018191"/>
          </a:xfrm>
          <a:prstGeom prst="rect">
            <a:avLst/>
          </a:prstGeom>
          <a:noFill/>
          <a:ln w="9525">
            <a:noFill/>
            <a:miter lim="800000"/>
            <a:headEnd/>
            <a:tailEnd/>
          </a:ln>
          <a:effectLst/>
        </p:spPr>
      </p:pic>
      <p:pic>
        <p:nvPicPr>
          <p:cNvPr id="6" name="Obrázek 5" descr="RPC5.jpg"/>
          <p:cNvPicPr>
            <a:picLocks noChangeAspect="1"/>
          </p:cNvPicPr>
          <p:nvPr/>
        </p:nvPicPr>
        <p:blipFill>
          <a:blip r:embed="rId3" cstate="print"/>
          <a:stretch>
            <a:fillRect/>
          </a:stretch>
        </p:blipFill>
        <p:spPr>
          <a:xfrm>
            <a:off x="148837" y="3042048"/>
            <a:ext cx="4116081" cy="3464246"/>
          </a:xfrm>
          <a:prstGeom prst="rect">
            <a:avLst/>
          </a:prstGeom>
        </p:spPr>
      </p:pic>
    </p:spTree>
    <p:extLst>
      <p:ext uri="{BB962C8B-B14F-4D97-AF65-F5344CB8AC3E}">
        <p14:creationId xmlns:p14="http://schemas.microsoft.com/office/powerpoint/2010/main" val="3737343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22577"/>
            <a:ext cx="8270800" cy="900148"/>
          </a:xfrm>
        </p:spPr>
        <p:txBody>
          <a:bodyPr/>
          <a:lstStyle/>
          <a:p>
            <a:r>
              <a:rPr lang="en-GB" sz="3600" dirty="0">
                <a:latin typeface="Arial" panose="020B0604020202020204" pitchFamily="34" charset="0"/>
                <a:cs typeface="Arial" panose="020B0604020202020204" pitchFamily="34" charset="0"/>
              </a:rPr>
              <a:t>Gradient optimization</a:t>
            </a:r>
          </a:p>
        </p:txBody>
      </p:sp>
      <p:sp>
        <p:nvSpPr>
          <p:cNvPr id="4" name="Zástupný symbol pro obsah 2"/>
          <p:cNvSpPr>
            <a:spLocks noGrp="1"/>
          </p:cNvSpPr>
          <p:nvPr>
            <p:ph idx="1"/>
          </p:nvPr>
        </p:nvSpPr>
        <p:spPr>
          <a:xfrm>
            <a:off x="457200" y="1196752"/>
            <a:ext cx="8229600" cy="1656183"/>
          </a:xfrm>
        </p:spPr>
        <p:txBody>
          <a:bodyPr>
            <a:normAutofit/>
          </a:bodyPr>
          <a:lstStyle/>
          <a:p>
            <a:r>
              <a:rPr lang="en-GB" sz="2000" dirty="0"/>
              <a:t>The real gradient is always delayed after the program.</a:t>
            </a:r>
          </a:p>
          <a:p>
            <a:r>
              <a:rPr lang="en-GB" sz="2000" dirty="0"/>
              <a:t>Binary pump system produces more precise gradient, the </a:t>
            </a:r>
            <a:r>
              <a:rPr lang="cs-CZ" sz="2000" dirty="0"/>
              <a:t>gradient </a:t>
            </a:r>
            <a:r>
              <a:rPr lang="en-GB" sz="2000" dirty="0"/>
              <a:t>delay is lower than in </a:t>
            </a:r>
            <a:r>
              <a:rPr lang="en-GB" sz="2000" dirty="0" err="1"/>
              <a:t>quarternary</a:t>
            </a:r>
            <a:r>
              <a:rPr lang="en-GB" sz="2000" dirty="0"/>
              <a:t> system.</a:t>
            </a:r>
          </a:p>
        </p:txBody>
      </p:sp>
      <p:pic>
        <p:nvPicPr>
          <p:cNvPr id="5" name="Picture 4"/>
          <p:cNvPicPr>
            <a:picLocks noChangeAspect="1" noChangeArrowheads="1"/>
          </p:cNvPicPr>
          <p:nvPr/>
        </p:nvPicPr>
        <p:blipFill>
          <a:blip r:embed="rId2" cstate="print"/>
          <a:srcRect/>
          <a:stretch>
            <a:fillRect/>
          </a:stretch>
        </p:blipFill>
        <p:spPr bwMode="auto">
          <a:xfrm>
            <a:off x="1827157" y="2970428"/>
            <a:ext cx="5481147" cy="3410900"/>
          </a:xfrm>
          <a:prstGeom prst="rect">
            <a:avLst/>
          </a:prstGeom>
          <a:noFill/>
          <a:ln w="9525">
            <a:noFill/>
            <a:miter lim="800000"/>
            <a:headEnd/>
            <a:tailEnd/>
          </a:ln>
          <a:effectLst/>
        </p:spPr>
      </p:pic>
    </p:spTree>
    <p:extLst>
      <p:ext uri="{BB962C8B-B14F-4D97-AF65-F5344CB8AC3E}">
        <p14:creationId xmlns:p14="http://schemas.microsoft.com/office/powerpoint/2010/main" val="222692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628650" y="365125"/>
            <a:ext cx="8270875" cy="900113"/>
          </a:xfrm>
        </p:spPr>
        <p:txBody>
          <a:bodyPr/>
          <a:lstStyle/>
          <a:p>
            <a:pPr eaLnBrk="1" hangingPunct="1"/>
            <a:endParaRPr lang="cs-CZ" altLang="cs-CZ"/>
          </a:p>
        </p:txBody>
      </p:sp>
      <p:sp>
        <p:nvSpPr>
          <p:cNvPr id="6144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144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14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27" y="476672"/>
            <a:ext cx="8351837"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a:xfrm>
            <a:off x="628650" y="365125"/>
            <a:ext cx="8270875" cy="900113"/>
          </a:xfrm>
        </p:spPr>
        <p:txBody>
          <a:bodyPr/>
          <a:lstStyle/>
          <a:p>
            <a:pPr eaLnBrk="1" hangingPunct="1"/>
            <a:endParaRPr lang="cs-CZ" altLang="cs-CZ"/>
          </a:p>
        </p:txBody>
      </p:sp>
      <p:sp>
        <p:nvSpPr>
          <p:cNvPr id="6246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246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24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 y="376213"/>
            <a:ext cx="8208962"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628650" y="365125"/>
            <a:ext cx="8270875" cy="900113"/>
          </a:xfrm>
        </p:spPr>
        <p:txBody>
          <a:bodyPr/>
          <a:lstStyle/>
          <a:p>
            <a:pPr eaLnBrk="1" hangingPunct="1"/>
            <a:endParaRPr lang="cs-CZ" altLang="cs-CZ"/>
          </a:p>
        </p:txBody>
      </p:sp>
      <p:sp>
        <p:nvSpPr>
          <p:cNvPr id="6349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349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34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92125"/>
            <a:ext cx="80645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28650" y="365125"/>
            <a:ext cx="8270875" cy="900113"/>
          </a:xfrm>
        </p:spPr>
        <p:txBody>
          <a:bodyPr/>
          <a:lstStyle/>
          <a:p>
            <a:pPr eaLnBrk="1" hangingPunct="1"/>
            <a:r>
              <a:rPr lang="en-US" altLang="cs-CZ" sz="4600"/>
              <a:t>Princip</a:t>
            </a:r>
            <a:r>
              <a:rPr lang="cs-CZ" altLang="cs-CZ" sz="4600"/>
              <a:t>y vývoje </a:t>
            </a:r>
            <a:r>
              <a:rPr lang="en-US" altLang="cs-CZ" sz="4600"/>
              <a:t>HPLC </a:t>
            </a:r>
            <a:r>
              <a:rPr lang="cs-CZ" altLang="cs-CZ" sz="4600"/>
              <a:t>metod</a:t>
            </a:r>
          </a:p>
        </p:txBody>
      </p:sp>
      <p:sp>
        <p:nvSpPr>
          <p:cNvPr id="32771" name="Rectangle 6"/>
          <p:cNvSpPr>
            <a:spLocks noGrp="1" noChangeArrowheads="1"/>
          </p:cNvSpPr>
          <p:nvPr>
            <p:ph idx="1"/>
          </p:nvPr>
        </p:nvSpPr>
        <p:spPr>
          <a:xfrm>
            <a:off x="467544" y="1525132"/>
            <a:ext cx="8270875" cy="4699000"/>
          </a:xfrm>
        </p:spPr>
        <p:txBody>
          <a:bodyPr/>
          <a:lstStyle/>
          <a:p>
            <a:pPr marL="400050" indent="-400050" eaLnBrk="1" hangingPunct="1">
              <a:lnSpc>
                <a:spcPct val="80000"/>
              </a:lnSpc>
              <a:buFontTx/>
              <a:buAutoNum type="arabicPeriod"/>
            </a:pPr>
            <a:r>
              <a:rPr lang="en-US" sz="2400" dirty="0" err="1"/>
              <a:t>Definování</a:t>
            </a:r>
            <a:r>
              <a:rPr lang="en-US" sz="2400" dirty="0"/>
              <a:t> </a:t>
            </a:r>
            <a:r>
              <a:rPr lang="en-US" sz="2400" dirty="0" err="1"/>
              <a:t>cíle</a:t>
            </a:r>
            <a:r>
              <a:rPr lang="en-US" sz="2400" dirty="0"/>
              <a:t> </a:t>
            </a:r>
            <a:r>
              <a:rPr lang="en-US" sz="2400" dirty="0" err="1"/>
              <a:t>metody</a:t>
            </a:r>
            <a:r>
              <a:rPr lang="en-US" sz="2400" dirty="0"/>
              <a:t> </a:t>
            </a:r>
          </a:p>
          <a:p>
            <a:pPr marL="400050" indent="-400050" eaLnBrk="1" hangingPunct="1">
              <a:lnSpc>
                <a:spcPct val="80000"/>
              </a:lnSpc>
              <a:buFontTx/>
              <a:buAutoNum type="arabicPeriod"/>
            </a:pPr>
            <a:r>
              <a:rPr lang="en-US" sz="2400" dirty="0" err="1"/>
              <a:t>Informace</a:t>
            </a:r>
            <a:r>
              <a:rPr lang="en-US" sz="2400" dirty="0"/>
              <a:t> o </a:t>
            </a:r>
            <a:r>
              <a:rPr lang="en-US" sz="2400" dirty="0" err="1"/>
              <a:t>vzorku</a:t>
            </a:r>
            <a:r>
              <a:rPr lang="en-US" sz="2400" dirty="0"/>
              <a:t> </a:t>
            </a:r>
            <a:endParaRPr lang="cs-CZ" sz="2400" dirty="0"/>
          </a:p>
          <a:p>
            <a:pPr marL="400050" indent="-400050" eaLnBrk="1" hangingPunct="1">
              <a:lnSpc>
                <a:spcPct val="80000"/>
              </a:lnSpc>
              <a:buFontTx/>
              <a:buAutoNum type="arabicPeriod"/>
            </a:pPr>
            <a:r>
              <a:rPr lang="en-US" sz="2400" dirty="0" err="1"/>
              <a:t>Výběr</a:t>
            </a:r>
            <a:r>
              <a:rPr lang="en-US" sz="2400" dirty="0"/>
              <a:t> </a:t>
            </a:r>
            <a:r>
              <a:rPr lang="en-US" sz="2400" dirty="0" err="1"/>
              <a:t>vhodného</a:t>
            </a:r>
            <a:r>
              <a:rPr lang="en-US" sz="2400" dirty="0"/>
              <a:t> </a:t>
            </a:r>
            <a:r>
              <a:rPr lang="en-US" sz="2400" dirty="0" err="1"/>
              <a:t>detektoru</a:t>
            </a:r>
            <a:r>
              <a:rPr lang="en-US" sz="2400" dirty="0"/>
              <a:t> </a:t>
            </a:r>
            <a:endParaRPr lang="cs-CZ" sz="2400" dirty="0"/>
          </a:p>
          <a:p>
            <a:pPr marL="400050" indent="-400050" eaLnBrk="1" hangingPunct="1">
              <a:lnSpc>
                <a:spcPct val="80000"/>
              </a:lnSpc>
              <a:buFontTx/>
              <a:buAutoNum type="arabicPeriod"/>
            </a:pPr>
            <a:r>
              <a:rPr lang="en-US" sz="2400" dirty="0" err="1"/>
              <a:t>Výběr</a:t>
            </a:r>
            <a:r>
              <a:rPr lang="en-US" sz="2400" dirty="0"/>
              <a:t> LC </a:t>
            </a:r>
            <a:r>
              <a:rPr lang="en-US" sz="2400" dirty="0" err="1"/>
              <a:t>metody</a:t>
            </a:r>
            <a:r>
              <a:rPr lang="en-US" sz="2400" dirty="0"/>
              <a:t> </a:t>
            </a:r>
          </a:p>
          <a:p>
            <a:pPr marL="400050" indent="-400050" eaLnBrk="1" hangingPunct="1">
              <a:lnSpc>
                <a:spcPct val="80000"/>
              </a:lnSpc>
              <a:buFontTx/>
              <a:buAutoNum type="arabicPeriod"/>
            </a:pPr>
            <a:r>
              <a:rPr lang="en-US" sz="2400" dirty="0" err="1"/>
              <a:t>Prvotní</a:t>
            </a:r>
            <a:r>
              <a:rPr lang="en-US" sz="2400" dirty="0"/>
              <a:t> </a:t>
            </a:r>
            <a:r>
              <a:rPr lang="en-US" sz="2400" dirty="0" err="1"/>
              <a:t>experimenty</a:t>
            </a:r>
            <a:r>
              <a:rPr lang="en-US" sz="2400" dirty="0"/>
              <a:t> se </a:t>
            </a:r>
            <a:r>
              <a:rPr lang="en-US" sz="2400" dirty="0" err="1"/>
              <a:t>standardy</a:t>
            </a:r>
            <a:r>
              <a:rPr lang="en-US" sz="2400" dirty="0"/>
              <a:t> </a:t>
            </a:r>
          </a:p>
          <a:p>
            <a:pPr marL="400050" indent="-400050" eaLnBrk="1" hangingPunct="1">
              <a:lnSpc>
                <a:spcPct val="80000"/>
              </a:lnSpc>
              <a:buFontTx/>
              <a:buAutoNum type="arabicPeriod"/>
            </a:pPr>
            <a:r>
              <a:rPr lang="en-US" altLang="cs-CZ" sz="2200" dirty="0"/>
              <a:t>Experiment </a:t>
            </a:r>
            <a:r>
              <a:rPr lang="cs-CZ" altLang="cs-CZ" sz="2200" dirty="0"/>
              <a:t>s hlavními proměnnými</a:t>
            </a:r>
          </a:p>
          <a:p>
            <a:pPr marL="400050" indent="-400050" eaLnBrk="1" hangingPunct="1">
              <a:lnSpc>
                <a:spcPct val="80000"/>
              </a:lnSpc>
              <a:buFontTx/>
              <a:buAutoNum type="arabicPeriod"/>
            </a:pPr>
            <a:r>
              <a:rPr lang="en-US" sz="2400" dirty="0" err="1"/>
              <a:t>Reálné</a:t>
            </a:r>
            <a:r>
              <a:rPr lang="en-US" sz="2400" dirty="0"/>
              <a:t> </a:t>
            </a:r>
            <a:r>
              <a:rPr lang="en-US" sz="2400" dirty="0" err="1"/>
              <a:t>vzorky</a:t>
            </a:r>
            <a:r>
              <a:rPr lang="en-US" sz="2400" dirty="0"/>
              <a:t>; </a:t>
            </a:r>
            <a:r>
              <a:rPr lang="en-US" sz="2400" dirty="0" err="1"/>
              <a:t>úprava</a:t>
            </a:r>
            <a:r>
              <a:rPr lang="en-US" sz="2400" dirty="0"/>
              <a:t> </a:t>
            </a:r>
            <a:r>
              <a:rPr lang="en-US" sz="2400" dirty="0" err="1"/>
              <a:t>vzorku</a:t>
            </a:r>
            <a:r>
              <a:rPr lang="en-US" sz="2400" dirty="0"/>
              <a:t> </a:t>
            </a:r>
          </a:p>
          <a:p>
            <a:pPr marL="400050" indent="-400050" eaLnBrk="1" hangingPunct="1">
              <a:lnSpc>
                <a:spcPct val="80000"/>
              </a:lnSpc>
              <a:buFontTx/>
              <a:buAutoNum type="arabicPeriod"/>
            </a:pPr>
            <a:r>
              <a:rPr lang="en-US" altLang="cs-CZ" sz="2200" dirty="0" err="1"/>
              <a:t>Optim</a:t>
            </a:r>
            <a:r>
              <a:rPr lang="cs-CZ" altLang="cs-CZ" sz="2200" dirty="0" err="1"/>
              <a:t>alizace</a:t>
            </a:r>
            <a:endParaRPr lang="en-US" altLang="cs-CZ" sz="2200" dirty="0"/>
          </a:p>
          <a:p>
            <a:pPr marL="400050" indent="-400050" eaLnBrk="1" hangingPunct="1">
              <a:lnSpc>
                <a:spcPct val="80000"/>
              </a:lnSpc>
              <a:buFontTx/>
              <a:buAutoNum type="arabicPeriod"/>
            </a:pPr>
            <a:r>
              <a:rPr lang="cs-CZ" altLang="cs-CZ" sz="2200" dirty="0"/>
              <a:t>Řešení problémů</a:t>
            </a:r>
          </a:p>
          <a:p>
            <a:pPr marL="400050" indent="-400050" eaLnBrk="1" hangingPunct="1">
              <a:lnSpc>
                <a:spcPct val="80000"/>
              </a:lnSpc>
              <a:buFontTx/>
              <a:buAutoNum type="arabicPeriod"/>
            </a:pPr>
            <a:r>
              <a:rPr lang="cs-CZ" altLang="cs-CZ" sz="2200" dirty="0"/>
              <a:t>Validace metody</a:t>
            </a:r>
          </a:p>
          <a:p>
            <a:endParaRPr lang="en-US" dirty="0"/>
          </a:p>
        </p:txBody>
      </p:sp>
      <p:sp>
        <p:nvSpPr>
          <p:cNvPr id="2" name="Obdélník 1"/>
          <p:cNvSpPr/>
          <p:nvPr/>
        </p:nvSpPr>
        <p:spPr>
          <a:xfrm>
            <a:off x="6079866" y="1340768"/>
            <a:ext cx="2808312" cy="2215991"/>
          </a:xfrm>
          <a:prstGeom prst="rect">
            <a:avLst/>
          </a:prstGeom>
        </p:spPr>
        <p:txBody>
          <a:bodyPr wrap="square">
            <a:spAutoFit/>
          </a:bodyPr>
          <a:lstStyle/>
          <a:p>
            <a:endParaRPr lang="en-US" sz="1200" b="0" i="0" u="none" strike="noStrike" baseline="0" dirty="0">
              <a:solidFill>
                <a:srgbClr val="000000"/>
              </a:solidFill>
              <a:latin typeface="Calibri" panose="020F0502020204030204" pitchFamily="34" charset="0"/>
            </a:endParaRPr>
          </a:p>
          <a:p>
            <a:r>
              <a:rPr lang="en-US" sz="1800" b="0" i="0" u="none" strike="noStrike" baseline="0" dirty="0">
                <a:latin typeface="Calibri" panose="020F0502020204030204" pitchFamily="34" charset="0"/>
              </a:rPr>
              <a:t>Na </a:t>
            </a:r>
            <a:r>
              <a:rPr lang="en-US" sz="1800" b="0" i="0" u="none" strike="noStrike" baseline="0" dirty="0" err="1">
                <a:latin typeface="Calibri" panose="020F0502020204030204" pitchFamily="34" charset="0"/>
              </a:rPr>
              <a:t>základě</a:t>
            </a:r>
            <a:r>
              <a:rPr lang="en-US" sz="1800" b="0" i="0" u="none" strike="noStrike" baseline="0" dirty="0">
                <a:latin typeface="Calibri" panose="020F0502020204030204" pitchFamily="34" charset="0"/>
              </a:rPr>
              <a:t>: </a:t>
            </a:r>
          </a:p>
          <a:p>
            <a:r>
              <a:rPr lang="en-US" sz="1800" b="0" i="0" u="none" strike="noStrike" baseline="0" dirty="0" err="1">
                <a:latin typeface="Calibri" panose="020F0502020204030204" pitchFamily="34" charset="0"/>
              </a:rPr>
              <a:t>chemických</a:t>
            </a:r>
            <a:r>
              <a:rPr lang="en-US" sz="1800" b="0" i="0" u="none" strike="noStrike" baseline="0" dirty="0">
                <a:latin typeface="Calibri" panose="020F0502020204030204" pitchFamily="34" charset="0"/>
              </a:rPr>
              <a:t> a </a:t>
            </a:r>
            <a:r>
              <a:rPr lang="en-US" sz="1800" b="0" i="0" u="none" strike="noStrike" baseline="0" dirty="0" err="1">
                <a:latin typeface="Calibri" panose="020F0502020204030204" pitchFamily="34" charset="0"/>
              </a:rPr>
              <a:t>fyzikálních</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vlastností</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analytů</a:t>
            </a:r>
            <a:r>
              <a:rPr lang="en-US" sz="1800" b="0" i="0" u="none" strike="noStrike" baseline="0" dirty="0">
                <a:latin typeface="Calibri" panose="020F0502020204030204" pitchFamily="34" charset="0"/>
              </a:rPr>
              <a:t> </a:t>
            </a:r>
          </a:p>
          <a:p>
            <a:r>
              <a:rPr lang="cs-CZ" sz="1800" b="0" i="0" u="none" strike="noStrike" baseline="0" dirty="0">
                <a:latin typeface="Calibri" panose="020F0502020204030204" pitchFamily="34" charset="0"/>
              </a:rPr>
              <a:t>p</a:t>
            </a:r>
            <a:r>
              <a:rPr lang="en-US" sz="1800" b="0" i="0" u="none" strike="noStrike" baseline="0" dirty="0" err="1">
                <a:latin typeface="Calibri" panose="020F0502020204030204" pitchFamily="34" charset="0"/>
              </a:rPr>
              <a:t>ožadované</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citlivosti</a:t>
            </a:r>
            <a:r>
              <a:rPr lang="en-US" sz="1800" b="0" i="0" u="none" strike="noStrike" baseline="0" dirty="0">
                <a:latin typeface="Calibri" panose="020F0502020204030204" pitchFamily="34" charset="0"/>
              </a:rPr>
              <a:t> </a:t>
            </a:r>
          </a:p>
          <a:p>
            <a:r>
              <a:rPr lang="cs-CZ" sz="1800" b="0" i="0" u="none" strike="noStrike" baseline="0" dirty="0">
                <a:latin typeface="Calibri" panose="020F0502020204030204" pitchFamily="34" charset="0"/>
              </a:rPr>
              <a:t>r</a:t>
            </a:r>
            <a:r>
              <a:rPr lang="en-US" sz="1800" b="0" i="0" u="none" strike="noStrike" baseline="0" dirty="0" err="1">
                <a:latin typeface="Calibri" panose="020F0502020204030204" pitchFamily="34" charset="0"/>
              </a:rPr>
              <a:t>ůznorodosti</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vzorku</a:t>
            </a:r>
            <a:r>
              <a:rPr lang="en-US" sz="1800" b="0" i="0" u="none" strike="noStrike" baseline="0" dirty="0">
                <a:latin typeface="Calibri" panose="020F0502020204030204" pitchFamily="34" charset="0"/>
              </a:rPr>
              <a:t> (interference) </a:t>
            </a:r>
          </a:p>
          <a:p>
            <a:r>
              <a:rPr lang="cs-CZ" sz="1800" b="0" i="0" u="none" strike="noStrike" baseline="0" dirty="0">
                <a:latin typeface="Calibri" panose="020F0502020204030204" pitchFamily="34" charset="0"/>
              </a:rPr>
              <a:t>d</a:t>
            </a:r>
            <a:r>
              <a:rPr lang="en-US" sz="1800" b="0" i="0" u="none" strike="noStrike" baseline="0" dirty="0" err="1">
                <a:latin typeface="Calibri" panose="020F0502020204030204" pitchFamily="34" charset="0"/>
              </a:rPr>
              <a:t>ostupnosti</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detektoru</a:t>
            </a:r>
            <a:r>
              <a:rPr lang="en-US" sz="1800" b="0" i="0" u="none" strike="noStrike" baseline="0" dirty="0">
                <a:latin typeface="Calibri" panose="020F0502020204030204" pitchFamily="34" charset="0"/>
              </a:rPr>
              <a:t> </a:t>
            </a:r>
          </a:p>
        </p:txBody>
      </p:sp>
      <p:sp>
        <p:nvSpPr>
          <p:cNvPr id="3" name="Šipka doprava 2"/>
          <p:cNvSpPr/>
          <p:nvPr/>
        </p:nvSpPr>
        <p:spPr>
          <a:xfrm>
            <a:off x="4427984" y="2448763"/>
            <a:ext cx="15544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628650" y="1477963"/>
            <a:ext cx="8270875" cy="900113"/>
          </a:xfrm>
        </p:spPr>
        <p:txBody>
          <a:bodyPr/>
          <a:lstStyle/>
          <a:p>
            <a:pPr eaLnBrk="1" hangingPunct="1"/>
            <a:endParaRPr lang="cs-CZ" altLang="cs-CZ" dirty="0"/>
          </a:p>
        </p:txBody>
      </p:sp>
      <p:sp>
        <p:nvSpPr>
          <p:cNvPr id="64515"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451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45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26243"/>
            <a:ext cx="80645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65539" name="Zástupný symbol pro obsah 2"/>
          <p:cNvSpPr>
            <a:spLocks noGrp="1"/>
          </p:cNvSpPr>
          <p:nvPr>
            <p:ph idx="1"/>
          </p:nvPr>
        </p:nvSpPr>
        <p:spPr>
          <a:xfrm>
            <a:off x="628650" y="1477963"/>
            <a:ext cx="8270875" cy="4699000"/>
          </a:xfrm>
        </p:spPr>
        <p:txBody>
          <a:bodyPr/>
          <a:lstStyle/>
          <a:p>
            <a:pPr eaLnBrk="1" hangingPunct="1"/>
            <a:endParaRPr lang="cs-CZ" altLang="cs-CZ" dirty="0"/>
          </a:p>
        </p:txBody>
      </p:sp>
      <p:sp>
        <p:nvSpPr>
          <p:cNvPr id="65540"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55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3" y="365125"/>
            <a:ext cx="8607693" cy="498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a:xfrm>
            <a:off x="628650" y="365125"/>
            <a:ext cx="8270875" cy="900113"/>
          </a:xfrm>
        </p:spPr>
        <p:txBody>
          <a:bodyPr/>
          <a:lstStyle/>
          <a:p>
            <a:pPr eaLnBrk="1" hangingPunct="1"/>
            <a:endParaRPr lang="cs-CZ" altLang="cs-CZ"/>
          </a:p>
        </p:txBody>
      </p:sp>
      <p:sp>
        <p:nvSpPr>
          <p:cNvPr id="6656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656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65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74650"/>
            <a:ext cx="8101013"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628650" y="365125"/>
            <a:ext cx="8270875" cy="900113"/>
          </a:xfrm>
        </p:spPr>
        <p:txBody>
          <a:bodyPr/>
          <a:lstStyle/>
          <a:p>
            <a:pPr eaLnBrk="1" hangingPunct="1"/>
            <a:endParaRPr lang="cs-CZ" altLang="cs-CZ"/>
          </a:p>
        </p:txBody>
      </p:sp>
      <p:sp>
        <p:nvSpPr>
          <p:cNvPr id="6758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758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75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16706"/>
            <a:ext cx="7955997" cy="589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a:xfrm>
            <a:off x="628650" y="365125"/>
            <a:ext cx="8270875" cy="900113"/>
          </a:xfrm>
        </p:spPr>
        <p:txBody>
          <a:bodyPr/>
          <a:lstStyle/>
          <a:p>
            <a:pPr eaLnBrk="1" hangingPunct="1"/>
            <a:endParaRPr lang="cs-CZ" altLang="cs-CZ"/>
          </a:p>
        </p:txBody>
      </p:sp>
      <p:sp>
        <p:nvSpPr>
          <p:cNvPr id="6861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861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86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65125"/>
            <a:ext cx="8177271" cy="55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1831C59-B5A9-450B-B8E8-F460E7FC0805}"/>
              </a:ext>
            </a:extLst>
          </p:cNvPr>
          <p:cNvPicPr>
            <a:picLocks noChangeAspect="1"/>
          </p:cNvPicPr>
          <p:nvPr/>
        </p:nvPicPr>
        <p:blipFill>
          <a:blip r:embed="rId2"/>
          <a:stretch>
            <a:fillRect/>
          </a:stretch>
        </p:blipFill>
        <p:spPr>
          <a:xfrm>
            <a:off x="4067943" y="3319719"/>
            <a:ext cx="5076057" cy="3537079"/>
          </a:xfrm>
          <a:prstGeom prst="rect">
            <a:avLst/>
          </a:prstGeom>
        </p:spPr>
      </p:pic>
      <p:sp>
        <p:nvSpPr>
          <p:cNvPr id="69634"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69635" name="Zástupný symbol pro obsah 2"/>
          <p:cNvSpPr>
            <a:spLocks noGrp="1"/>
          </p:cNvSpPr>
          <p:nvPr>
            <p:ph idx="1"/>
          </p:nvPr>
        </p:nvSpPr>
        <p:spPr>
          <a:xfrm>
            <a:off x="628650" y="1477963"/>
            <a:ext cx="8270875" cy="4699000"/>
          </a:xfrm>
        </p:spPr>
        <p:txBody>
          <a:bodyPr/>
          <a:lstStyle/>
          <a:p>
            <a:pPr eaLnBrk="1" hangingPunct="1"/>
            <a:endParaRPr lang="cs-CZ" altLang="cs-CZ" dirty="0"/>
          </a:p>
        </p:txBody>
      </p:sp>
      <p:sp>
        <p:nvSpPr>
          <p:cNvPr id="6963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96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 y="0"/>
            <a:ext cx="5652120" cy="3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628650" y="365125"/>
            <a:ext cx="8270875" cy="900113"/>
          </a:xfrm>
        </p:spPr>
        <p:txBody>
          <a:bodyPr/>
          <a:lstStyle/>
          <a:p>
            <a:pPr eaLnBrk="1" hangingPunct="1"/>
            <a:endParaRPr lang="cs-CZ" altLang="cs-CZ"/>
          </a:p>
        </p:txBody>
      </p:sp>
      <p:sp>
        <p:nvSpPr>
          <p:cNvPr id="7168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168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16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15" y="406977"/>
            <a:ext cx="8488944" cy="567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628650" y="365125"/>
            <a:ext cx="8270875" cy="900113"/>
          </a:xfrm>
        </p:spPr>
        <p:txBody>
          <a:bodyPr/>
          <a:lstStyle/>
          <a:p>
            <a:pPr eaLnBrk="1" hangingPunct="1"/>
            <a:endParaRPr lang="cs-CZ" altLang="cs-CZ"/>
          </a:p>
        </p:txBody>
      </p:sp>
      <p:sp>
        <p:nvSpPr>
          <p:cNvPr id="7270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270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27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559"/>
            <a:ext cx="8899525" cy="628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595489" y="332656"/>
            <a:ext cx="8270875" cy="900113"/>
          </a:xfrm>
        </p:spPr>
        <p:txBody>
          <a:bodyPr/>
          <a:lstStyle/>
          <a:p>
            <a:pPr eaLnBrk="1" hangingPunct="1"/>
            <a:endParaRPr lang="cs-CZ" altLang="cs-CZ" dirty="0"/>
          </a:p>
        </p:txBody>
      </p:sp>
      <p:sp>
        <p:nvSpPr>
          <p:cNvPr id="7373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373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37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76" y="298450"/>
            <a:ext cx="835342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74755"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475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47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476672"/>
            <a:ext cx="8293179"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8650" y="365125"/>
            <a:ext cx="8270875" cy="900113"/>
          </a:xfrm>
        </p:spPr>
        <p:txBody>
          <a:bodyPr/>
          <a:lstStyle/>
          <a:p>
            <a:pPr eaLnBrk="1" hangingPunct="1"/>
            <a:r>
              <a:rPr lang="cs-CZ" altLang="cs-CZ" dirty="0"/>
              <a:t>Definice cíle </a:t>
            </a:r>
          </a:p>
        </p:txBody>
      </p:sp>
      <p:sp>
        <p:nvSpPr>
          <p:cNvPr id="34819" name="Rectangle 3"/>
          <p:cNvSpPr>
            <a:spLocks noGrp="1" noChangeArrowheads="1"/>
          </p:cNvSpPr>
          <p:nvPr>
            <p:ph idx="1"/>
          </p:nvPr>
        </p:nvSpPr>
        <p:spPr>
          <a:xfrm>
            <a:off x="395536" y="1124744"/>
            <a:ext cx="8126859" cy="6048672"/>
          </a:xfrm>
        </p:spPr>
        <p:txBody>
          <a:bodyPr/>
          <a:lstStyle/>
          <a:p>
            <a:pPr eaLnBrk="1" hangingPunct="1">
              <a:defRPr/>
            </a:pPr>
            <a:r>
              <a:rPr lang="cs-CZ" altLang="cs-CZ" dirty="0"/>
              <a:t>Jaký je účel</a:t>
            </a:r>
            <a:r>
              <a:rPr lang="en-US" altLang="cs-CZ" dirty="0"/>
              <a:t>?</a:t>
            </a:r>
            <a:r>
              <a:rPr lang="cs-CZ" altLang="cs-CZ" dirty="0"/>
              <a:t> Jaký je cíl metody?</a:t>
            </a:r>
            <a:endParaRPr lang="en-US" altLang="cs-CZ" dirty="0"/>
          </a:p>
          <a:p>
            <a:pPr lvl="1" eaLnBrk="1" hangingPunct="1">
              <a:buFont typeface="Wingdings" panose="05000000000000000000" pitchFamily="2" charset="2"/>
              <a:buNone/>
              <a:defRPr/>
            </a:pPr>
            <a:r>
              <a:rPr lang="en-US" altLang="cs-CZ" dirty="0"/>
              <a:t>Analytic</a:t>
            </a:r>
            <a:r>
              <a:rPr lang="cs-CZ" altLang="cs-CZ" dirty="0" err="1"/>
              <a:t>ký</a:t>
            </a:r>
            <a:r>
              <a:rPr lang="cs-CZ" altLang="cs-CZ" dirty="0"/>
              <a:t> x </a:t>
            </a:r>
            <a:r>
              <a:rPr lang="en-US" altLang="cs-CZ" dirty="0" err="1"/>
              <a:t>Preparativ</a:t>
            </a:r>
            <a:r>
              <a:rPr lang="cs-CZ" altLang="cs-CZ" dirty="0"/>
              <a:t>ní</a:t>
            </a:r>
          </a:p>
          <a:p>
            <a:pPr lvl="1" eaLnBrk="1" hangingPunct="1">
              <a:buFont typeface="Wingdings" panose="05000000000000000000" pitchFamily="2" charset="2"/>
              <a:buNone/>
              <a:defRPr/>
            </a:pPr>
            <a:r>
              <a:rPr lang="cs-CZ" altLang="cs-CZ" dirty="0"/>
              <a:t>Kvantitativní x kvalitativní analýza?</a:t>
            </a:r>
            <a:endParaRPr lang="en-US" altLang="cs-CZ" dirty="0"/>
          </a:p>
          <a:p>
            <a:pPr eaLnBrk="1" hangingPunct="1">
              <a:defRPr/>
            </a:pPr>
            <a:r>
              <a:rPr lang="cs-CZ" altLang="cs-CZ" dirty="0"/>
              <a:t>Jaké jsou vlastnosti analytu a vzorku</a:t>
            </a:r>
            <a:r>
              <a:rPr lang="en-US" altLang="cs-CZ" dirty="0"/>
              <a:t>?</a:t>
            </a:r>
            <a:endParaRPr lang="cs-CZ" altLang="cs-CZ" dirty="0"/>
          </a:p>
          <a:p>
            <a:pPr marL="0" indent="0" eaLnBrk="1" hangingPunct="1">
              <a:lnSpc>
                <a:spcPct val="100000"/>
              </a:lnSpc>
              <a:spcBef>
                <a:spcPts val="0"/>
              </a:spcBef>
              <a:buFont typeface="Wingdings" panose="05000000000000000000" pitchFamily="2" charset="2"/>
              <a:buNone/>
              <a:defRPr/>
            </a:pPr>
            <a:r>
              <a:rPr lang="cs-CZ" altLang="cs-CZ" sz="1800" dirty="0"/>
              <a:t>                 Očekávaná koncentrace ve vzorku?</a:t>
            </a:r>
          </a:p>
          <a:p>
            <a:pPr marL="0" indent="0" eaLnBrk="1" hangingPunct="1">
              <a:lnSpc>
                <a:spcPct val="100000"/>
              </a:lnSpc>
              <a:spcBef>
                <a:spcPts val="0"/>
              </a:spcBef>
              <a:buFont typeface="Wingdings" panose="05000000000000000000" pitchFamily="2" charset="2"/>
              <a:buNone/>
              <a:defRPr/>
            </a:pPr>
            <a:r>
              <a:rPr lang="cs-CZ" altLang="cs-CZ" sz="1800" dirty="0"/>
              <a:t>                 Jsou k dispozici standardy?</a:t>
            </a:r>
          </a:p>
          <a:p>
            <a:pPr marL="0" indent="0" eaLnBrk="1" hangingPunct="1">
              <a:lnSpc>
                <a:spcPct val="100000"/>
              </a:lnSpc>
              <a:spcBef>
                <a:spcPts val="0"/>
              </a:spcBef>
              <a:buFont typeface="Wingdings" panose="05000000000000000000" pitchFamily="2" charset="2"/>
              <a:buNone/>
              <a:defRPr/>
            </a:pPr>
            <a:r>
              <a:rPr lang="cs-CZ" altLang="cs-CZ" sz="1800" dirty="0"/>
              <a:t>                 Je nutné rozdělit všechny složky vzorku? </a:t>
            </a:r>
          </a:p>
          <a:p>
            <a:pPr marL="0" indent="0" eaLnBrk="1" hangingPunct="1">
              <a:lnSpc>
                <a:spcPct val="100000"/>
              </a:lnSpc>
              <a:spcBef>
                <a:spcPts val="0"/>
              </a:spcBef>
              <a:buFont typeface="Wingdings" panose="05000000000000000000" pitchFamily="2" charset="2"/>
              <a:buNone/>
              <a:defRPr/>
            </a:pPr>
            <a:endParaRPr lang="en-US" altLang="cs-CZ" sz="1800" dirty="0"/>
          </a:p>
          <a:p>
            <a:pPr marL="0" lvl="0" indent="0">
              <a:lnSpc>
                <a:spcPct val="100000"/>
              </a:lnSpc>
              <a:spcBef>
                <a:spcPct val="0"/>
              </a:spcBef>
              <a:buClrTx/>
              <a:buSzTx/>
              <a:buNone/>
            </a:pPr>
            <a:r>
              <a:rPr lang="en-US" sz="2400" b="1" dirty="0" err="1">
                <a:solidFill>
                  <a:prstClr val="black"/>
                </a:solidFill>
                <a:latin typeface="Calibri" panose="020F0502020204030204" pitchFamily="34" charset="0"/>
              </a:rPr>
              <a:t>Fyzikálně</a:t>
            </a:r>
            <a:r>
              <a:rPr lang="en-US" sz="2400" b="1" dirty="0">
                <a:solidFill>
                  <a:prstClr val="black"/>
                </a:solidFill>
                <a:latin typeface="Calibri" panose="020F0502020204030204" pitchFamily="34" charset="0"/>
              </a:rPr>
              <a:t> </a:t>
            </a:r>
            <a:r>
              <a:rPr lang="en-US" sz="2400" b="1" dirty="0" err="1">
                <a:solidFill>
                  <a:prstClr val="black"/>
                </a:solidFill>
                <a:latin typeface="Calibri" panose="020F0502020204030204" pitchFamily="34" charset="0"/>
              </a:rPr>
              <a:t>chemické</a:t>
            </a:r>
            <a:r>
              <a:rPr lang="en-US" sz="2400" b="1" dirty="0">
                <a:solidFill>
                  <a:prstClr val="black"/>
                </a:solidFill>
                <a:latin typeface="Calibri" panose="020F0502020204030204" pitchFamily="34" charset="0"/>
              </a:rPr>
              <a:t> </a:t>
            </a:r>
            <a:r>
              <a:rPr lang="en-US" sz="2400" b="1" dirty="0" err="1">
                <a:solidFill>
                  <a:prstClr val="black"/>
                </a:solidFill>
                <a:latin typeface="Calibri" panose="020F0502020204030204" pitchFamily="34" charset="0"/>
              </a:rPr>
              <a:t>vlastnosti</a:t>
            </a:r>
            <a:r>
              <a:rPr lang="en-US" sz="2400" b="1" dirty="0">
                <a:solidFill>
                  <a:prstClr val="black"/>
                </a:solidFill>
                <a:latin typeface="Calibri" panose="020F0502020204030204" pitchFamily="34" charset="0"/>
              </a:rPr>
              <a:t> </a:t>
            </a:r>
            <a:r>
              <a:rPr lang="en-US" sz="2400" b="1" dirty="0" err="1">
                <a:solidFill>
                  <a:prstClr val="black"/>
                </a:solidFill>
                <a:latin typeface="Calibri" panose="020F0502020204030204" pitchFamily="34" charset="0"/>
              </a:rPr>
              <a:t>vzorku</a:t>
            </a:r>
            <a:r>
              <a:rPr lang="en-US" sz="2400" b="1" dirty="0">
                <a:solidFill>
                  <a:prstClr val="black"/>
                </a:solidFill>
                <a:latin typeface="Calibri" panose="020F0502020204030204" pitchFamily="34" charset="0"/>
              </a:rPr>
              <a:t> </a:t>
            </a:r>
            <a:endParaRPr lang="en-US" sz="24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Molekulová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hmotnost</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Náboj</a:t>
            </a:r>
            <a:r>
              <a:rPr lang="en-US" sz="1800" dirty="0">
                <a:solidFill>
                  <a:prstClr val="black"/>
                </a:solidFill>
                <a:latin typeface="Calibri" panose="020F0502020204030204" pitchFamily="34" charset="0"/>
              </a:rPr>
              <a:t> – </a:t>
            </a:r>
            <a:r>
              <a:rPr lang="en-US" sz="1800" dirty="0" err="1">
                <a:solidFill>
                  <a:prstClr val="black"/>
                </a:solidFill>
                <a:latin typeface="Calibri" panose="020F0502020204030204" pitchFamily="34" charset="0"/>
              </a:rPr>
              <a:t>pozitivní</a:t>
            </a:r>
            <a:r>
              <a:rPr lang="en-US" sz="1800" dirty="0">
                <a:solidFill>
                  <a:prstClr val="black"/>
                </a:solidFill>
                <a:latin typeface="Calibri" panose="020F0502020204030204" pitchFamily="34" charset="0"/>
              </a:rPr>
              <a:t> / </a:t>
            </a:r>
            <a:r>
              <a:rPr lang="en-US" sz="1800" dirty="0" err="1">
                <a:solidFill>
                  <a:prstClr val="black"/>
                </a:solidFill>
                <a:latin typeface="Calibri" panose="020F0502020204030204" pitchFamily="34" charset="0"/>
              </a:rPr>
              <a:t>negativní</a:t>
            </a:r>
            <a:r>
              <a:rPr lang="en-US" sz="1800" dirty="0">
                <a:solidFill>
                  <a:prstClr val="black"/>
                </a:solidFill>
                <a:latin typeface="Calibri" panose="020F0502020204030204" pitchFamily="34" charset="0"/>
              </a:rPr>
              <a:t> </a:t>
            </a: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Hydrofobicita</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Affinita</a:t>
            </a:r>
            <a:r>
              <a:rPr lang="en-US" sz="1800" dirty="0">
                <a:solidFill>
                  <a:prstClr val="black"/>
                </a:solidFill>
                <a:latin typeface="Calibri" panose="020F0502020204030204" pitchFamily="34" charset="0"/>
              </a:rPr>
              <a:t> - “</a:t>
            </a:r>
            <a:r>
              <a:rPr lang="en-US" sz="1800" dirty="0" err="1">
                <a:solidFill>
                  <a:prstClr val="black"/>
                </a:solidFill>
                <a:latin typeface="Calibri" panose="020F0502020204030204" pitchFamily="34" charset="0"/>
              </a:rPr>
              <a:t>zámek</a:t>
            </a:r>
            <a:r>
              <a:rPr lang="en-US" sz="1800" dirty="0">
                <a:solidFill>
                  <a:prstClr val="black"/>
                </a:solidFill>
                <a:latin typeface="Calibri" panose="020F0502020204030204" pitchFamily="34" charset="0"/>
              </a:rPr>
              <a:t> a </a:t>
            </a:r>
            <a:r>
              <a:rPr lang="en-US" sz="1800" dirty="0" err="1">
                <a:solidFill>
                  <a:prstClr val="black"/>
                </a:solidFill>
                <a:latin typeface="Calibri" panose="020F0502020204030204" pitchFamily="34" charset="0"/>
              </a:rPr>
              <a:t>klíč</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vazebná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místa</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Rozpustnost</a:t>
            </a:r>
            <a:r>
              <a:rPr lang="en-US" sz="1800" dirty="0">
                <a:solidFill>
                  <a:prstClr val="black"/>
                </a:solidFill>
                <a:latin typeface="Calibri" panose="020F0502020204030204" pitchFamily="34" charset="0"/>
              </a:rPr>
              <a:t> </a:t>
            </a:r>
            <a:r>
              <a:rPr lang="cs-CZ" sz="1800" dirty="0">
                <a:solidFill>
                  <a:prstClr val="black"/>
                </a:solidFill>
                <a:latin typeface="Calibri" panose="020F0502020204030204" pitchFamily="34" charset="0"/>
              </a:rPr>
              <a:t>a</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stabilita</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a:solidFill>
                  <a:prstClr val="black"/>
                </a:solidFill>
                <a:latin typeface="Calibri" panose="020F0502020204030204" pitchFamily="34" charset="0"/>
              </a:rPr>
              <a:t>pH, </a:t>
            </a:r>
            <a:r>
              <a:rPr lang="en-US" sz="1800" dirty="0" err="1">
                <a:solidFill>
                  <a:prstClr val="black"/>
                </a:solidFill>
                <a:latin typeface="Calibri" panose="020F0502020204030204" pitchFamily="34" charset="0"/>
              </a:rPr>
              <a:t>iontová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síla</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organická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rozpouštědla</a:t>
            </a:r>
            <a:endParaRPr lang="cs-CZ"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cs-CZ" sz="1800" dirty="0">
                <a:solidFill>
                  <a:prstClr val="black"/>
                </a:solidFill>
                <a:latin typeface="Calibri" panose="020F0502020204030204" pitchFamily="34" charset="0"/>
              </a:rPr>
              <a:t>S</a:t>
            </a:r>
            <a:r>
              <a:rPr lang="en-US" sz="1800" dirty="0" err="1">
                <a:solidFill>
                  <a:prstClr val="black"/>
                </a:solidFill>
                <a:latin typeface="Calibri" panose="020F0502020204030204" pitchFamily="34" charset="0"/>
              </a:rPr>
              <a:t>truktura</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látky</a:t>
            </a:r>
            <a:r>
              <a:rPr lang="en-US" sz="1800" dirty="0">
                <a:solidFill>
                  <a:prstClr val="black"/>
                </a:solidFill>
                <a:latin typeface="Calibri" panose="020F0502020204030204" pitchFamily="34" charset="0"/>
              </a:rPr>
              <a:t> a </a:t>
            </a:r>
            <a:r>
              <a:rPr lang="en-US" sz="1800" dirty="0" err="1">
                <a:solidFill>
                  <a:prstClr val="black"/>
                </a:solidFill>
                <a:latin typeface="Calibri" panose="020F0502020204030204" pitchFamily="34" charset="0"/>
              </a:rPr>
              <a:t>její</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funkční</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skupiny</a:t>
            </a:r>
            <a:r>
              <a:rPr lang="cs-CZ" sz="1800" dirty="0">
                <a:solidFill>
                  <a:prstClr val="black"/>
                </a:solidFill>
                <a:latin typeface="Calibri" panose="020F0502020204030204" pitchFamily="34" charset="0"/>
              </a:rPr>
              <a:t>,</a:t>
            </a:r>
            <a:r>
              <a:rPr lang="en-US" sz="1800" dirty="0">
                <a:solidFill>
                  <a:prstClr val="black"/>
                </a:solidFill>
                <a:latin typeface="Calibri" panose="020F0502020204030204" pitchFamily="34" charset="0"/>
              </a:rPr>
              <a:t> UV </a:t>
            </a:r>
            <a:r>
              <a:rPr lang="en-US" sz="1800" dirty="0" err="1">
                <a:solidFill>
                  <a:prstClr val="black"/>
                </a:solidFill>
                <a:latin typeface="Calibri" panose="020F0502020204030204" pitchFamily="34" charset="0"/>
              </a:rPr>
              <a:t>spektrum</a:t>
            </a:r>
            <a:r>
              <a:rPr lang="cs-CZ" sz="1800" dirty="0">
                <a:solidFill>
                  <a:prstClr val="black"/>
                </a:solidFill>
                <a:latin typeface="Calibri" panose="020F0502020204030204" pitchFamily="34" charset="0"/>
              </a:rPr>
              <a:t>, …</a:t>
            </a:r>
            <a:r>
              <a:rPr lang="en-US" sz="1800" dirty="0">
                <a:solidFill>
                  <a:prstClr val="black"/>
                </a:solidFill>
                <a:latin typeface="Calibri" panose="020F0502020204030204" pitchFamily="34" charset="0"/>
              </a:rPr>
              <a:t> </a:t>
            </a:r>
          </a:p>
          <a:p>
            <a:pPr lvl="1" eaLnBrk="1" hangingPunct="1">
              <a:defRPr/>
            </a:pPr>
            <a:endParaRPr lang="en-US" altLang="cs-CZ" dirty="0"/>
          </a:p>
          <a:p>
            <a:pPr eaLnBrk="1" hangingPunct="1">
              <a:defRPr/>
            </a:pPr>
            <a:endParaRPr lang="cs-CZ" alt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9217024" cy="1695721"/>
          </a:xfrm>
        </p:spPr>
        <p:txBody>
          <a:bodyPr/>
          <a:lstStyle/>
          <a:p>
            <a:r>
              <a:rPr lang="cs-CZ" sz="3200" dirty="0">
                <a:latin typeface="Arial" panose="020B0604020202020204" pitchFamily="34" charset="0"/>
                <a:cs typeface="Arial" panose="020B0604020202020204" pitchFamily="34" charset="0"/>
              </a:rPr>
              <a:t>pH významný parametr při vývoji metody</a:t>
            </a:r>
            <a:r>
              <a:rPr lang="en-US" dirty="0"/>
              <a:t/>
            </a:r>
            <a:br>
              <a:rPr lang="en-US" dirty="0"/>
            </a:br>
            <a:endParaRPr lang="en-US" dirty="0"/>
          </a:p>
        </p:txBody>
      </p:sp>
      <p:sp>
        <p:nvSpPr>
          <p:cNvPr id="4" name="Zástupný symbol pro obsah 3"/>
          <p:cNvSpPr>
            <a:spLocks noGrp="1"/>
          </p:cNvSpPr>
          <p:nvPr>
            <p:ph idx="1"/>
          </p:nvPr>
        </p:nvSpPr>
        <p:spPr>
          <a:xfrm>
            <a:off x="251520" y="1222653"/>
            <a:ext cx="8784976" cy="4699037"/>
          </a:xfrm>
        </p:spPr>
        <p:txBody>
          <a:bodyPr/>
          <a:lstStyle/>
          <a:p>
            <a:pPr marL="0" indent="0">
              <a:lnSpc>
                <a:spcPct val="100000"/>
              </a:lnSpc>
              <a:spcBef>
                <a:spcPts val="0"/>
              </a:spcBef>
              <a:buNone/>
            </a:pPr>
            <a:r>
              <a:rPr lang="cs-CZ" sz="2400" b="1" dirty="0"/>
              <a:t>Nízké pH, 1-4             - střední pH, 3-8             - Vysoké pH, 7-12</a:t>
            </a:r>
            <a:endParaRPr lang="cs-CZ" altLang="cs-CZ" sz="2400" b="1" dirty="0"/>
          </a:p>
          <a:p>
            <a:pPr>
              <a:lnSpc>
                <a:spcPct val="100000"/>
              </a:lnSpc>
              <a:spcBef>
                <a:spcPts val="0"/>
              </a:spcBef>
            </a:pPr>
            <a:endParaRPr lang="cs-CZ" altLang="cs-CZ" sz="2000" dirty="0"/>
          </a:p>
          <a:p>
            <a:pPr>
              <a:lnSpc>
                <a:spcPct val="100000"/>
              </a:lnSpc>
              <a:spcBef>
                <a:spcPts val="0"/>
              </a:spcBef>
            </a:pPr>
            <a:r>
              <a:rPr lang="cs-CZ" altLang="cs-CZ" sz="2200" dirty="0"/>
              <a:t>Základem vývoje metody je změna retence </a:t>
            </a:r>
            <a:r>
              <a:rPr lang="cs-CZ" altLang="cs-CZ" sz="2200" dirty="0" err="1"/>
              <a:t>ionizovatelných</a:t>
            </a:r>
            <a:r>
              <a:rPr lang="cs-CZ" altLang="cs-CZ" sz="2200" dirty="0"/>
              <a:t> sloučenin změnou </a:t>
            </a:r>
            <a:r>
              <a:rPr lang="en-US" altLang="cs-CZ" sz="2200" dirty="0"/>
              <a:t>pH </a:t>
            </a:r>
            <a:endParaRPr lang="cs-CZ" altLang="cs-CZ" sz="2200" dirty="0"/>
          </a:p>
          <a:p>
            <a:pPr>
              <a:lnSpc>
                <a:spcPct val="100000"/>
              </a:lnSpc>
              <a:spcBef>
                <a:spcPts val="0"/>
              </a:spcBef>
            </a:pPr>
            <a:r>
              <a:rPr lang="cs-CZ" sz="2200" dirty="0"/>
              <a:t>Začátek vývoje metody při nízkém pH</a:t>
            </a:r>
          </a:p>
          <a:p>
            <a:pPr>
              <a:lnSpc>
                <a:spcPct val="100000"/>
              </a:lnSpc>
              <a:spcBef>
                <a:spcPts val="0"/>
              </a:spcBef>
            </a:pPr>
            <a:r>
              <a:rPr lang="en-US" altLang="cs-CZ" sz="2200" dirty="0"/>
              <a:t>pH </a:t>
            </a:r>
            <a:r>
              <a:rPr lang="cs-CZ" altLang="cs-CZ" sz="2200" dirty="0" smtClean="0"/>
              <a:t>hlavním </a:t>
            </a:r>
            <a:r>
              <a:rPr lang="cs-CZ" altLang="cs-CZ" sz="2200" dirty="0"/>
              <a:t>parametrem při výběru stacionární fáze</a:t>
            </a:r>
          </a:p>
          <a:p>
            <a:pPr>
              <a:lnSpc>
                <a:spcPct val="100000"/>
              </a:lnSpc>
              <a:spcBef>
                <a:spcPts val="0"/>
              </a:spcBef>
            </a:pPr>
            <a:endParaRPr lang="cs-CZ" altLang="cs-CZ" sz="2200" dirty="0"/>
          </a:p>
          <a:p>
            <a:pPr>
              <a:lnSpc>
                <a:spcPct val="100000"/>
              </a:lnSpc>
              <a:spcBef>
                <a:spcPts val="0"/>
              </a:spcBef>
              <a:buFontTx/>
              <a:buNone/>
            </a:pPr>
            <a:r>
              <a:rPr lang="cs-CZ" altLang="cs-CZ" sz="2200" b="1" dirty="0"/>
              <a:t>Výběr vhodné stacionární fáze pro dané pH</a:t>
            </a:r>
            <a:r>
              <a:rPr lang="cs-CZ" sz="2200" dirty="0"/>
              <a:t>          </a:t>
            </a:r>
          </a:p>
          <a:p>
            <a:pPr>
              <a:lnSpc>
                <a:spcPct val="100000"/>
              </a:lnSpc>
              <a:spcBef>
                <a:spcPts val="0"/>
              </a:spcBef>
              <a:buFont typeface="Arial" panose="020B0604020202020204" pitchFamily="34" charset="0"/>
              <a:buChar char="•"/>
            </a:pPr>
            <a:r>
              <a:rPr lang="cs-CZ" sz="2200" dirty="0" smtClean="0"/>
              <a:t>Volba reverzní </a:t>
            </a:r>
            <a:r>
              <a:rPr lang="cs-CZ" sz="2200" dirty="0"/>
              <a:t>stacionární fázi na základě požadavků separace a optimální životnosti kolony</a:t>
            </a:r>
          </a:p>
          <a:p>
            <a:pPr>
              <a:lnSpc>
                <a:spcPct val="100000"/>
              </a:lnSpc>
              <a:spcBef>
                <a:spcPts val="0"/>
              </a:spcBef>
              <a:buFont typeface="Arial" panose="020B0604020202020204" pitchFamily="34" charset="0"/>
              <a:buChar char="•"/>
            </a:pPr>
            <a:r>
              <a:rPr lang="cs-CZ" sz="2200" dirty="0"/>
              <a:t>Pokud je to možné, </a:t>
            </a:r>
            <a:r>
              <a:rPr lang="cs-CZ" sz="2200" dirty="0" smtClean="0"/>
              <a:t>nízké </a:t>
            </a:r>
            <a:r>
              <a:rPr lang="cs-CZ" sz="2200" dirty="0"/>
              <a:t>hodnoty </a:t>
            </a:r>
            <a:r>
              <a:rPr lang="cs-CZ" sz="2200" dirty="0" smtClean="0"/>
              <a:t>pH - nejlepší </a:t>
            </a:r>
            <a:r>
              <a:rPr lang="cs-CZ" sz="2200" dirty="0"/>
              <a:t>chromatografie pro </a:t>
            </a:r>
            <a:r>
              <a:rPr lang="cs-CZ" sz="2200" dirty="0" err="1"/>
              <a:t>ionizovatelné</a:t>
            </a:r>
            <a:r>
              <a:rPr lang="cs-CZ" sz="2200" dirty="0"/>
              <a:t> sloučeniny; pokud ne, </a:t>
            </a:r>
            <a:r>
              <a:rPr lang="cs-CZ" sz="2200" dirty="0" smtClean="0"/>
              <a:t>střední </a:t>
            </a:r>
            <a:r>
              <a:rPr lang="cs-CZ" sz="2200" dirty="0"/>
              <a:t>pH, v případě nedostatečné retence </a:t>
            </a:r>
            <a:r>
              <a:rPr lang="cs-CZ" sz="2200" dirty="0" smtClean="0"/>
              <a:t>vysoké </a:t>
            </a:r>
            <a:r>
              <a:rPr lang="cs-CZ" sz="2200" dirty="0"/>
              <a:t>pH</a:t>
            </a:r>
          </a:p>
          <a:p>
            <a:pPr>
              <a:lnSpc>
                <a:spcPct val="100000"/>
              </a:lnSpc>
              <a:spcBef>
                <a:spcPts val="0"/>
              </a:spcBef>
              <a:buFont typeface="Arial" panose="020B0604020202020204" pitchFamily="34" charset="0"/>
              <a:buChar char="•"/>
            </a:pPr>
            <a:r>
              <a:rPr lang="cs-CZ" sz="2200" dirty="0" smtClean="0"/>
              <a:t>Volba nejmenší velikosti </a:t>
            </a:r>
            <a:r>
              <a:rPr lang="cs-CZ" sz="2200" dirty="0"/>
              <a:t>částic v souladu s potřebami účinností separace; </a:t>
            </a:r>
            <a:endParaRPr lang="cs-CZ" sz="2200" dirty="0" smtClean="0"/>
          </a:p>
          <a:p>
            <a:pPr>
              <a:lnSpc>
                <a:spcPct val="100000"/>
              </a:lnSpc>
              <a:spcBef>
                <a:spcPts val="0"/>
              </a:spcBef>
              <a:buFont typeface="Arial" panose="020B0604020202020204" pitchFamily="34" charset="0"/>
              <a:buChar char="•"/>
            </a:pPr>
            <a:r>
              <a:rPr lang="cs-CZ" sz="2200" dirty="0" smtClean="0"/>
              <a:t>Optimalizace </a:t>
            </a:r>
            <a:r>
              <a:rPr lang="cs-CZ" sz="2200" dirty="0"/>
              <a:t>rozpouštědla, </a:t>
            </a:r>
            <a:r>
              <a:rPr lang="cs-CZ" sz="2200" dirty="0" smtClean="0"/>
              <a:t>typu </a:t>
            </a:r>
            <a:r>
              <a:rPr lang="cs-CZ" sz="2200" dirty="0"/>
              <a:t>pufru, </a:t>
            </a:r>
            <a:r>
              <a:rPr lang="cs-CZ" sz="2200" dirty="0" smtClean="0"/>
              <a:t>koncentrace pufru </a:t>
            </a:r>
            <a:r>
              <a:rPr lang="cs-CZ" sz="2200" dirty="0"/>
              <a:t>a </a:t>
            </a:r>
            <a:r>
              <a:rPr lang="cs-CZ" sz="2200" dirty="0" smtClean="0"/>
              <a:t>teploty</a:t>
            </a:r>
            <a:endParaRPr lang="en-US" sz="2200" dirty="0"/>
          </a:p>
        </p:txBody>
      </p:sp>
    </p:spTree>
    <p:extLst>
      <p:ext uri="{BB962C8B-B14F-4D97-AF65-F5344CB8AC3E}">
        <p14:creationId xmlns:p14="http://schemas.microsoft.com/office/powerpoint/2010/main" val="1214747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539552" y="365125"/>
            <a:ext cx="8604448" cy="900113"/>
          </a:xfrm>
        </p:spPr>
        <p:txBody>
          <a:bodyPr rtlCol="0">
            <a:noAutofit/>
          </a:bodyPr>
          <a:lstStyle/>
          <a:p>
            <a:pPr eaLnBrk="1" fontAlgn="auto" hangingPunct="1">
              <a:spcAft>
                <a:spcPts val="0"/>
              </a:spcAft>
              <a:defRPr/>
            </a:pPr>
            <a:r>
              <a:rPr lang="cs-CZ" altLang="cs-CZ" sz="3200" dirty="0">
                <a:latin typeface="Arial" panose="020B0604020202020204" pitchFamily="34" charset="0"/>
                <a:cs typeface="Arial" panose="020B0604020202020204" pitchFamily="34" charset="0"/>
              </a:rPr>
              <a:t>Změna retence </a:t>
            </a:r>
            <a:r>
              <a:rPr lang="cs-CZ" altLang="cs-CZ" sz="3200" dirty="0" err="1">
                <a:latin typeface="Arial" panose="020B0604020202020204" pitchFamily="34" charset="0"/>
                <a:cs typeface="Arial" panose="020B0604020202020204" pitchFamily="34" charset="0"/>
              </a:rPr>
              <a:t>ionizovatelných</a:t>
            </a:r>
            <a:r>
              <a:rPr lang="cs-CZ" altLang="cs-CZ" sz="3200" dirty="0">
                <a:latin typeface="Arial" panose="020B0604020202020204" pitchFamily="34" charset="0"/>
                <a:cs typeface="Arial" panose="020B0604020202020204" pitchFamily="34" charset="0"/>
              </a:rPr>
              <a:t> sloučenin změnou </a:t>
            </a:r>
            <a:r>
              <a:rPr lang="en-US" altLang="cs-CZ" sz="3200" dirty="0">
                <a:latin typeface="Arial" panose="020B0604020202020204" pitchFamily="34" charset="0"/>
                <a:cs typeface="Arial" panose="020B0604020202020204" pitchFamily="34" charset="0"/>
              </a:rPr>
              <a:t>pH </a:t>
            </a:r>
          </a:p>
        </p:txBody>
      </p:sp>
      <p:sp>
        <p:nvSpPr>
          <p:cNvPr id="7782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77830" name="Rectangle 3"/>
          <p:cNvSpPr>
            <a:spLocks noChangeArrowheads="1"/>
          </p:cNvSpPr>
          <p:nvPr/>
        </p:nvSpPr>
        <p:spPr bwMode="auto">
          <a:xfrm>
            <a:off x="503032" y="1700808"/>
            <a:ext cx="856895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92150" indent="-2301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Retence</a:t>
            </a:r>
            <a:r>
              <a:rPr lang="en-US" altLang="cs-CZ" sz="2200" dirty="0">
                <a:latin typeface="+mn-lt"/>
              </a:rPr>
              <a:t> </a:t>
            </a:r>
            <a:r>
              <a:rPr lang="en-US" altLang="cs-CZ" sz="2200" dirty="0" err="1">
                <a:latin typeface="+mn-lt"/>
              </a:rPr>
              <a:t>ionizovatelných</a:t>
            </a:r>
            <a:r>
              <a:rPr lang="en-US" altLang="cs-CZ" sz="2200" dirty="0">
                <a:latin typeface="+mn-lt"/>
              </a:rPr>
              <a:t> </a:t>
            </a:r>
            <a:r>
              <a:rPr lang="en-US" altLang="cs-CZ" sz="2200" dirty="0" err="1">
                <a:latin typeface="+mn-lt"/>
              </a:rPr>
              <a:t>sloučenin</a:t>
            </a:r>
            <a:r>
              <a:rPr lang="en-US" altLang="cs-CZ" sz="2200" dirty="0">
                <a:latin typeface="+mn-lt"/>
              </a:rPr>
              <a:t> je </a:t>
            </a:r>
            <a:r>
              <a:rPr lang="en-US" altLang="cs-CZ" sz="2200" dirty="0" err="1">
                <a:latin typeface="+mn-lt"/>
              </a:rPr>
              <a:t>výrazně</a:t>
            </a:r>
            <a:r>
              <a:rPr lang="en-US" altLang="cs-CZ" sz="2200" dirty="0">
                <a:latin typeface="+mn-lt"/>
              </a:rPr>
              <a:t> </a:t>
            </a:r>
            <a:r>
              <a:rPr lang="en-US" altLang="cs-CZ" sz="2200" dirty="0" err="1">
                <a:latin typeface="+mn-lt"/>
              </a:rPr>
              <a:t>ovlivněna</a:t>
            </a:r>
            <a:r>
              <a:rPr lang="en-US" altLang="cs-CZ" sz="2200" dirty="0">
                <a:latin typeface="+mn-lt"/>
              </a:rPr>
              <a:t> pH</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Ionizovatené</a:t>
            </a:r>
            <a:r>
              <a:rPr lang="en-US" altLang="cs-CZ" sz="2200" dirty="0">
                <a:latin typeface="+mn-lt"/>
              </a:rPr>
              <a:t> </a:t>
            </a:r>
            <a:r>
              <a:rPr lang="en-US" altLang="cs-CZ" sz="2200" dirty="0" err="1">
                <a:latin typeface="+mn-lt"/>
              </a:rPr>
              <a:t>sloučeniny</a:t>
            </a:r>
            <a:r>
              <a:rPr lang="en-US" altLang="cs-CZ" sz="2200" dirty="0">
                <a:latin typeface="+mn-lt"/>
              </a:rPr>
              <a:t> (</a:t>
            </a:r>
            <a:r>
              <a:rPr lang="en-US" altLang="cs-CZ" sz="2200" dirty="0" err="1">
                <a:latin typeface="+mn-lt"/>
              </a:rPr>
              <a:t>kyseliny</a:t>
            </a:r>
            <a:r>
              <a:rPr lang="en-US" altLang="cs-CZ" sz="2200" dirty="0">
                <a:latin typeface="+mn-lt"/>
              </a:rPr>
              <a:t> a </a:t>
            </a:r>
            <a:r>
              <a:rPr lang="en-US" altLang="cs-CZ" sz="2200" dirty="0" err="1">
                <a:latin typeface="+mn-lt"/>
              </a:rPr>
              <a:t>báze</a:t>
            </a:r>
            <a:r>
              <a:rPr lang="en-US" altLang="cs-CZ" sz="2200" dirty="0">
                <a:latin typeface="+mn-lt"/>
              </a:rPr>
              <a:t>) </a:t>
            </a:r>
            <a:r>
              <a:rPr lang="en-US" altLang="cs-CZ" sz="2200" dirty="0" err="1">
                <a:latin typeface="+mn-lt"/>
              </a:rPr>
              <a:t>mohou</a:t>
            </a:r>
            <a:r>
              <a:rPr lang="en-US" altLang="cs-CZ" sz="2200" dirty="0">
                <a:latin typeface="+mn-lt"/>
              </a:rPr>
              <a:t> </a:t>
            </a:r>
            <a:r>
              <a:rPr lang="en-US" altLang="cs-CZ" sz="2200" dirty="0" err="1">
                <a:latin typeface="+mn-lt"/>
              </a:rPr>
              <a:t>být</a:t>
            </a:r>
            <a:r>
              <a:rPr lang="en-US" altLang="cs-CZ" sz="2200" dirty="0">
                <a:latin typeface="+mn-lt"/>
              </a:rPr>
              <a:t> </a:t>
            </a:r>
            <a:r>
              <a:rPr lang="en-US" altLang="cs-CZ" sz="2200" dirty="0" err="1">
                <a:latin typeface="+mn-lt"/>
              </a:rPr>
              <a:t>analyty</a:t>
            </a:r>
            <a:r>
              <a:rPr lang="en-US" altLang="cs-CZ" sz="2200" dirty="0">
                <a:latin typeface="+mn-lt"/>
              </a:rPr>
              <a:t> </a:t>
            </a:r>
            <a:r>
              <a:rPr lang="en-US" altLang="cs-CZ" sz="2200" dirty="0" err="1">
                <a:latin typeface="+mn-lt"/>
              </a:rPr>
              <a:t>nebo</a:t>
            </a:r>
            <a:r>
              <a:rPr lang="en-US" altLang="cs-CZ" sz="2200" dirty="0">
                <a:latin typeface="+mn-lt"/>
              </a:rPr>
              <a:t> </a:t>
            </a:r>
            <a:r>
              <a:rPr lang="en-US" altLang="cs-CZ" sz="2200" dirty="0" err="1">
                <a:latin typeface="+mn-lt"/>
              </a:rPr>
              <a:t>součásti</a:t>
            </a:r>
            <a:r>
              <a:rPr lang="en-US" altLang="cs-CZ" sz="2200" dirty="0">
                <a:latin typeface="+mn-lt"/>
              </a:rPr>
              <a:t> </a:t>
            </a:r>
            <a:r>
              <a:rPr lang="en-US" altLang="cs-CZ" sz="2200" dirty="0" err="1">
                <a:latin typeface="+mn-lt"/>
              </a:rPr>
              <a:t>matrice</a:t>
            </a:r>
            <a:endParaRPr lang="en-US" altLang="cs-CZ" sz="2200" dirty="0">
              <a:latin typeface="+mn-lt"/>
            </a:endParaRP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cs-CZ" altLang="cs-CZ" sz="2200" dirty="0">
                <a:latin typeface="+mn-lt"/>
              </a:rPr>
              <a:t>Nenabité analyty mají lepší retenci </a:t>
            </a:r>
            <a:endParaRPr lang="en-US" altLang="cs-CZ" sz="2200" dirty="0">
              <a:latin typeface="+mn-lt"/>
            </a:endParaRPr>
          </a:p>
          <a:p>
            <a:pPr lvl="1" eaLnBrk="1" hangingPunct="1">
              <a:lnSpc>
                <a:spcPct val="100000"/>
              </a:lnSpc>
              <a:spcBef>
                <a:spcPts val="0"/>
              </a:spcBef>
              <a:spcAft>
                <a:spcPts val="0"/>
              </a:spcAft>
              <a:buClr>
                <a:schemeClr val="accent2"/>
              </a:buClr>
              <a:buSzPct val="80000"/>
              <a:buFont typeface="Wingdings" panose="05000000000000000000" pitchFamily="2" charset="2"/>
              <a:buNone/>
            </a:pPr>
            <a:r>
              <a:rPr lang="en-US" altLang="cs-CZ" sz="2200" dirty="0">
                <a:latin typeface="+mn-lt"/>
              </a:rPr>
              <a:t>(</a:t>
            </a:r>
            <a:r>
              <a:rPr lang="cs-CZ" altLang="cs-CZ" sz="2200" dirty="0">
                <a:latin typeface="+mn-lt"/>
              </a:rPr>
              <a:t>kyseliny při nízkém </a:t>
            </a:r>
            <a:r>
              <a:rPr lang="en-US" altLang="cs-CZ" sz="2200" dirty="0">
                <a:latin typeface="+mn-lt"/>
              </a:rPr>
              <a:t>pH a</a:t>
            </a:r>
            <a:r>
              <a:rPr lang="cs-CZ" altLang="cs-CZ" sz="2200" dirty="0">
                <a:latin typeface="+mn-lt"/>
              </a:rPr>
              <a:t> báze při vysokém </a:t>
            </a:r>
            <a:r>
              <a:rPr lang="en-US" altLang="cs-CZ" sz="2200" dirty="0">
                <a:latin typeface="+mn-lt"/>
              </a:rPr>
              <a:t>pH)</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Silanol</a:t>
            </a:r>
            <a:r>
              <a:rPr lang="cs-CZ" altLang="cs-CZ" sz="2200" dirty="0" err="1">
                <a:latin typeface="+mn-lt"/>
              </a:rPr>
              <a:t>ové</a:t>
            </a:r>
            <a:r>
              <a:rPr lang="cs-CZ" altLang="cs-CZ" sz="2200" dirty="0">
                <a:latin typeface="+mn-lt"/>
              </a:rPr>
              <a:t> skupiny na silikagelu ionizují při středním p</a:t>
            </a:r>
            <a:r>
              <a:rPr lang="en-US" altLang="cs-CZ" sz="2200" dirty="0">
                <a:latin typeface="+mn-lt"/>
              </a:rPr>
              <a:t>H, </a:t>
            </a:r>
            <a:r>
              <a:rPr lang="cs-CZ" altLang="cs-CZ" sz="2200" dirty="0">
                <a:latin typeface="+mn-lt"/>
              </a:rPr>
              <a:t>se vzrůstající retencí bazických analytů</a:t>
            </a:r>
            <a:r>
              <a:rPr lang="en-US" altLang="cs-CZ" sz="2200" dirty="0">
                <a:latin typeface="+mn-lt"/>
              </a:rPr>
              <a:t> (</a:t>
            </a:r>
            <a:r>
              <a:rPr lang="cs-CZ" altLang="cs-CZ" sz="2200" dirty="0">
                <a:latin typeface="+mn-lt"/>
              </a:rPr>
              <a:t>např. možné </a:t>
            </a:r>
            <a:r>
              <a:rPr lang="en-US" altLang="cs-CZ" sz="2200" dirty="0">
                <a:latin typeface="+mn-lt"/>
              </a:rPr>
              <a:t>ion-exchange </a:t>
            </a:r>
            <a:r>
              <a:rPr lang="en-US" altLang="cs-CZ" sz="2200" dirty="0" err="1">
                <a:latin typeface="+mn-lt"/>
              </a:rPr>
              <a:t>intera</a:t>
            </a:r>
            <a:r>
              <a:rPr lang="cs-CZ" altLang="cs-CZ" sz="2200" dirty="0" err="1">
                <a:latin typeface="+mn-lt"/>
              </a:rPr>
              <a:t>kce</a:t>
            </a:r>
            <a:r>
              <a:rPr lang="en-US" altLang="cs-CZ" sz="2200" dirty="0">
                <a:latin typeface="+mn-lt"/>
              </a:rPr>
              <a:t>)</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cs-CZ" altLang="cs-CZ" sz="2200" dirty="0">
                <a:latin typeface="+mn-lt"/>
              </a:rPr>
              <a:t>Výběr mobilní fáze a typu kolony pro optimalizaci retence a selektivity při vývoji metody</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Přesná</a:t>
            </a:r>
            <a:r>
              <a:rPr lang="en-US" altLang="cs-CZ" sz="2200" dirty="0">
                <a:latin typeface="+mn-lt"/>
              </a:rPr>
              <a:t> </a:t>
            </a:r>
            <a:r>
              <a:rPr lang="en-US" altLang="cs-CZ" sz="2200" dirty="0" err="1">
                <a:latin typeface="+mn-lt"/>
              </a:rPr>
              <a:t>kontrola</a:t>
            </a:r>
            <a:r>
              <a:rPr lang="en-US" altLang="cs-CZ" sz="2200" dirty="0">
                <a:latin typeface="+mn-lt"/>
              </a:rPr>
              <a:t> pH </a:t>
            </a:r>
            <a:r>
              <a:rPr lang="en-US" altLang="cs-CZ" sz="2200" dirty="0" err="1">
                <a:latin typeface="+mn-lt"/>
              </a:rPr>
              <a:t>zlepšuje</a:t>
            </a:r>
            <a:r>
              <a:rPr lang="en-US" altLang="cs-CZ" sz="2200" dirty="0">
                <a:latin typeface="+mn-lt"/>
              </a:rPr>
              <a:t> </a:t>
            </a:r>
            <a:r>
              <a:rPr lang="en-US" altLang="cs-CZ" sz="2200" dirty="0" err="1">
                <a:latin typeface="+mn-lt"/>
              </a:rPr>
              <a:t>reprodukovatelnost</a:t>
            </a:r>
            <a:r>
              <a:rPr lang="en-US" altLang="cs-CZ" sz="2200" dirty="0">
                <a:latin typeface="+mn-lt"/>
              </a:rPr>
              <a:t> </a:t>
            </a:r>
            <a:r>
              <a:rPr lang="en-US" altLang="cs-CZ" sz="2200" dirty="0" err="1">
                <a:latin typeface="+mn-lt"/>
              </a:rPr>
              <a:t>metody</a:t>
            </a:r>
            <a:endParaRPr lang="en-US" altLang="cs-CZ" sz="2200" dirty="0">
              <a:latin typeface="+mn-lt"/>
            </a:endParaRP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Rozsah</a:t>
            </a:r>
            <a:r>
              <a:rPr lang="en-US" altLang="cs-CZ" sz="2200" dirty="0">
                <a:latin typeface="+mn-lt"/>
              </a:rPr>
              <a:t> pH 1 – 12 </a:t>
            </a:r>
            <a:r>
              <a:rPr lang="en-US" altLang="cs-CZ" sz="2200" dirty="0" err="1">
                <a:latin typeface="+mn-lt"/>
              </a:rPr>
              <a:t>zajišťuje</a:t>
            </a:r>
            <a:r>
              <a:rPr lang="en-US" altLang="cs-CZ" sz="2200" dirty="0">
                <a:latin typeface="+mn-lt"/>
              </a:rPr>
              <a:t> </a:t>
            </a:r>
            <a:r>
              <a:rPr lang="en-US" altLang="cs-CZ" sz="2200" dirty="0" err="1">
                <a:latin typeface="+mn-lt"/>
              </a:rPr>
              <a:t>maximální</a:t>
            </a:r>
            <a:r>
              <a:rPr lang="en-US" altLang="cs-CZ" sz="2200" dirty="0">
                <a:latin typeface="+mn-lt"/>
              </a:rPr>
              <a:t> </a:t>
            </a:r>
            <a:r>
              <a:rPr lang="en-US" altLang="cs-CZ" sz="2200" dirty="0" err="1">
                <a:latin typeface="+mn-lt"/>
              </a:rPr>
              <a:t>flexibilitu</a:t>
            </a:r>
            <a:r>
              <a:rPr lang="en-US" altLang="cs-CZ" sz="2200" dirty="0">
                <a:latin typeface="+mn-lt"/>
              </a:rPr>
              <a:t> </a:t>
            </a:r>
            <a:r>
              <a:rPr lang="en-US" altLang="cs-CZ" sz="2200" dirty="0" err="1">
                <a:latin typeface="+mn-lt"/>
              </a:rPr>
              <a:t>při</a:t>
            </a:r>
            <a:r>
              <a:rPr lang="en-US" altLang="cs-CZ" sz="2200" dirty="0">
                <a:latin typeface="+mn-lt"/>
              </a:rPr>
              <a:t> </a:t>
            </a:r>
            <a:r>
              <a:rPr lang="en-US" altLang="cs-CZ" sz="2200" dirty="0" err="1">
                <a:latin typeface="+mn-lt"/>
              </a:rPr>
              <a:t>vývoji</a:t>
            </a:r>
            <a:r>
              <a:rPr lang="en-US" altLang="cs-CZ" sz="2200" dirty="0">
                <a:latin typeface="+mn-lt"/>
              </a:rPr>
              <a:t> </a:t>
            </a:r>
            <a:r>
              <a:rPr lang="en-US" altLang="cs-CZ" sz="2200" dirty="0" err="1">
                <a:latin typeface="+mn-lt"/>
              </a:rPr>
              <a:t>metody</a:t>
            </a:r>
            <a:r>
              <a:rPr lang="cs-CZ" altLang="cs-CZ" sz="2200" dirty="0">
                <a:latin typeface="+mn-lt"/>
              </a:rPr>
              <a:t> (omezení kolonou)</a:t>
            </a:r>
            <a:endParaRPr lang="en-US" altLang="cs-CZ" sz="2200" dirty="0">
              <a:latin typeface="+mn-lt"/>
            </a:endParaRPr>
          </a:p>
          <a:p>
            <a:pPr eaLnBrk="1" hangingPunct="1">
              <a:lnSpc>
                <a:spcPct val="125000"/>
              </a:lnSpc>
              <a:spcBef>
                <a:spcPct val="20000"/>
              </a:spcBef>
              <a:spcAft>
                <a:spcPct val="20000"/>
              </a:spcAft>
              <a:buClr>
                <a:schemeClr val="bg2"/>
              </a:buClr>
              <a:buSzPct val="75000"/>
              <a:buFont typeface="Wingdings" panose="05000000000000000000" pitchFamily="2" charset="2"/>
              <a:buChar char="n"/>
            </a:pPr>
            <a:endParaRPr lang="en-US" altLang="cs-CZ" sz="1800"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9552" y="365125"/>
            <a:ext cx="8568952" cy="900113"/>
          </a:xfrm>
        </p:spPr>
        <p:txBody>
          <a:bodyPr/>
          <a:lstStyle/>
          <a:p>
            <a:pPr eaLnBrk="1" hangingPunct="1"/>
            <a:r>
              <a:rPr lang="cs-CZ" altLang="cs-CZ" sz="3200" dirty="0">
                <a:latin typeface="Arial" panose="020B0604020202020204" pitchFamily="34" charset="0"/>
                <a:cs typeface="Arial" panose="020B0604020202020204" pitchFamily="34" charset="0"/>
              </a:rPr>
              <a:t>Proč nízké </a:t>
            </a:r>
            <a:r>
              <a:rPr lang="en-US" altLang="cs-CZ" sz="3200" dirty="0">
                <a:latin typeface="Arial" panose="020B0604020202020204" pitchFamily="34" charset="0"/>
                <a:cs typeface="Arial" panose="020B0604020202020204" pitchFamily="34" charset="0"/>
              </a:rPr>
              <a:t> pH?</a:t>
            </a:r>
            <a:r>
              <a:rPr lang="cs-CZ" altLang="cs-CZ" sz="3200" dirty="0">
                <a:latin typeface="Arial" panose="020B0604020202020204" pitchFamily="34" charset="0"/>
                <a:cs typeface="Arial" panose="020B0604020202020204" pitchFamily="34" charset="0"/>
              </a:rPr>
              <a:t> </a:t>
            </a:r>
            <a:r>
              <a:rPr lang="cs-CZ" altLang="cs-CZ" sz="3200" dirty="0" smtClean="0">
                <a:latin typeface="Arial" panose="020B0604020202020204" pitchFamily="34" charset="0"/>
                <a:cs typeface="Arial" panose="020B0604020202020204" pitchFamily="34" charset="0"/>
              </a:rPr>
              <a:t>začátek </a:t>
            </a:r>
            <a:r>
              <a:rPr lang="cs-CZ" altLang="cs-CZ" sz="3200" dirty="0">
                <a:latin typeface="Arial" panose="020B0604020202020204" pitchFamily="34" charset="0"/>
                <a:cs typeface="Arial" panose="020B0604020202020204" pitchFamily="34" charset="0"/>
              </a:rPr>
              <a:t>vývoje metody</a:t>
            </a:r>
            <a:endParaRPr lang="en-US" altLang="cs-CZ" sz="3200" dirty="0">
              <a:latin typeface="Arial" panose="020B0604020202020204" pitchFamily="34" charset="0"/>
              <a:cs typeface="Arial" panose="020B0604020202020204" pitchFamily="34" charset="0"/>
            </a:endParaRPr>
          </a:p>
        </p:txBody>
      </p:sp>
      <p:sp>
        <p:nvSpPr>
          <p:cNvPr id="81926" name="Rectangle 3"/>
          <p:cNvSpPr>
            <a:spLocks noChangeArrowheads="1"/>
          </p:cNvSpPr>
          <p:nvPr/>
        </p:nvSpPr>
        <p:spPr bwMode="auto">
          <a:xfrm>
            <a:off x="395536" y="1524000"/>
            <a:ext cx="7998147" cy="35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92150" indent="-2301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30000"/>
              </a:lnSpc>
              <a:spcBef>
                <a:spcPct val="20000"/>
              </a:spcBef>
              <a:buClr>
                <a:schemeClr val="bg2"/>
              </a:buClr>
              <a:buSzPct val="75000"/>
              <a:buFont typeface="Wingdings" panose="05000000000000000000" pitchFamily="2" charset="2"/>
              <a:buChar char="n"/>
            </a:pPr>
            <a:r>
              <a:rPr lang="en-US" altLang="cs-CZ" sz="1800" b="1" dirty="0" err="1">
                <a:latin typeface="Arial" panose="020B0604020202020204" pitchFamily="34" charset="0"/>
              </a:rPr>
              <a:t>Sil</a:t>
            </a:r>
            <a:r>
              <a:rPr lang="cs-CZ" altLang="cs-CZ" sz="1800" b="1" dirty="0" err="1">
                <a:latin typeface="Arial" panose="020B0604020202020204" pitchFamily="34" charset="0"/>
              </a:rPr>
              <a:t>anolové</a:t>
            </a:r>
            <a:r>
              <a:rPr lang="cs-CZ" altLang="cs-CZ" sz="1800" b="1" dirty="0">
                <a:latin typeface="Arial" panose="020B0604020202020204" pitchFamily="34" charset="0"/>
              </a:rPr>
              <a:t> skupiny oxidu křemičitého jsou </a:t>
            </a:r>
            <a:r>
              <a:rPr lang="cs-CZ" altLang="cs-CZ" sz="1800" b="1" dirty="0" err="1">
                <a:latin typeface="Arial" panose="020B0604020202020204" pitchFamily="34" charset="0"/>
              </a:rPr>
              <a:t>protonizované</a:t>
            </a:r>
            <a:r>
              <a:rPr lang="cs-CZ" altLang="cs-CZ" sz="1800" b="1" dirty="0">
                <a:latin typeface="Arial" panose="020B0604020202020204" pitchFamily="34" charset="0"/>
              </a:rPr>
              <a:t>, čímž jsou minimalizovány </a:t>
            </a:r>
            <a:r>
              <a:rPr lang="en-US" altLang="cs-CZ" sz="1800" b="1" dirty="0">
                <a:latin typeface="Arial" panose="020B0604020202020204" pitchFamily="34" charset="0"/>
              </a:rPr>
              <a:t>ion-exchange </a:t>
            </a:r>
            <a:r>
              <a:rPr lang="en-US" altLang="cs-CZ" sz="1800" b="1" dirty="0" err="1">
                <a:latin typeface="Arial" panose="020B0604020202020204" pitchFamily="34" charset="0"/>
              </a:rPr>
              <a:t>intera</a:t>
            </a:r>
            <a:r>
              <a:rPr lang="cs-CZ" altLang="cs-CZ" sz="1800" b="1" dirty="0" err="1">
                <a:latin typeface="Arial" panose="020B0604020202020204" pitchFamily="34" charset="0"/>
              </a:rPr>
              <a:t>kce</a:t>
            </a:r>
            <a:r>
              <a:rPr lang="cs-CZ" altLang="cs-CZ" sz="1800" b="1" dirty="0">
                <a:latin typeface="Arial" panose="020B0604020202020204" pitchFamily="34" charset="0"/>
              </a:rPr>
              <a:t> s bazickými sloučeninami</a:t>
            </a:r>
            <a:endParaRPr lang="en-US" altLang="cs-CZ" sz="1800" b="1" dirty="0">
              <a:latin typeface="Arial" panose="020B0604020202020204" pitchFamily="34" charset="0"/>
            </a:endParaRP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Dobrý tvar píku</a:t>
            </a:r>
            <a:r>
              <a:rPr lang="en-US" altLang="cs-CZ" sz="1800" b="1" dirty="0">
                <a:latin typeface="Arial" panose="020B0604020202020204" pitchFamily="34" charset="0"/>
              </a:rPr>
              <a:t> </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Reprodukovatelnost v dlouhém období</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Krátké retenční </a:t>
            </a:r>
            <a:r>
              <a:rPr lang="cs-CZ" altLang="cs-CZ" sz="1800" b="1" dirty="0" smtClean="0">
                <a:latin typeface="Arial" panose="020B0604020202020204" pitchFamily="34" charset="0"/>
              </a:rPr>
              <a:t>časy, </a:t>
            </a:r>
            <a:r>
              <a:rPr lang="cs-CZ" altLang="cs-CZ" sz="1800" b="1" dirty="0">
                <a:latin typeface="Arial" panose="020B0604020202020204" pitchFamily="34" charset="0"/>
              </a:rPr>
              <a:t>bazické látky jsou nabité</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Kyseliny  jsou v </a:t>
            </a:r>
            <a:r>
              <a:rPr lang="cs-CZ" altLang="cs-CZ" sz="1800" b="1" dirty="0" err="1">
                <a:latin typeface="Arial" panose="020B0604020202020204" pitchFamily="34" charset="0"/>
              </a:rPr>
              <a:t>protonované</a:t>
            </a:r>
            <a:r>
              <a:rPr lang="cs-CZ" altLang="cs-CZ" sz="1800" b="1" dirty="0">
                <a:latin typeface="Arial" panose="020B0604020202020204" pitchFamily="34" charset="0"/>
              </a:rPr>
              <a:t> formě -  zvýšená retence</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Retenční časy stabilní při malé změně pH, robustní metoda</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Výborný výběr mobilní fáze (</a:t>
            </a:r>
            <a:r>
              <a:rPr lang="cs-CZ" sz="1800" dirty="0">
                <a:latin typeface="&amp;quot"/>
              </a:rPr>
              <a:t>kyselina mravenčí, TFA s LC / MS).</a:t>
            </a:r>
            <a:endParaRPr lang="en-US" sz="1800" dirty="0"/>
          </a:p>
          <a:p>
            <a:pPr eaLnBrk="1" hangingPunct="1"/>
            <a:r>
              <a:rPr lang="cs-CZ" altLang="cs-CZ" sz="2000" b="1" dirty="0">
                <a:solidFill>
                  <a:srgbClr val="FF0000"/>
                </a:solidFill>
              </a:rPr>
              <a:t>Při nízkém </a:t>
            </a:r>
            <a:r>
              <a:rPr lang="en-US" altLang="cs-CZ" sz="2000" b="1" dirty="0">
                <a:solidFill>
                  <a:srgbClr val="FF0000"/>
                </a:solidFill>
              </a:rPr>
              <a:t>pH</a:t>
            </a:r>
          </a:p>
          <a:p>
            <a:pPr lvl="1" eaLnBrk="1" hangingPunct="1"/>
            <a:r>
              <a:rPr lang="cs-CZ" altLang="cs-CZ" sz="2000" dirty="0"/>
              <a:t>Dochází ke kolapsu (zhroucení) </a:t>
            </a:r>
            <a:r>
              <a:rPr lang="en-US" altLang="cs-CZ" sz="2000" dirty="0" err="1"/>
              <a:t>vázan</a:t>
            </a:r>
            <a:r>
              <a:rPr lang="cs-CZ" altLang="cs-CZ" sz="2000" dirty="0"/>
              <a:t>é</a:t>
            </a:r>
            <a:r>
              <a:rPr lang="en-US" altLang="cs-CZ" sz="2000" dirty="0"/>
              <a:t> </a:t>
            </a:r>
            <a:r>
              <a:rPr lang="en-US" altLang="cs-CZ" sz="2000" dirty="0" err="1"/>
              <a:t>fáze</a:t>
            </a:r>
            <a:r>
              <a:rPr lang="en-US" altLang="cs-CZ" sz="2000" dirty="0"/>
              <a:t> </a:t>
            </a:r>
            <a:r>
              <a:rPr lang="cs-CZ" altLang="cs-CZ" sz="2000" dirty="0"/>
              <a:t>- </a:t>
            </a:r>
            <a:r>
              <a:rPr lang="en-US" altLang="cs-CZ" sz="2000" dirty="0" err="1"/>
              <a:t>hydrolýz</a:t>
            </a:r>
            <a:r>
              <a:rPr lang="cs-CZ" altLang="cs-CZ" sz="2000" dirty="0"/>
              <a:t>a</a:t>
            </a:r>
            <a:r>
              <a:rPr lang="en-US" altLang="cs-CZ" sz="2000" dirty="0"/>
              <a:t> </a:t>
            </a:r>
            <a:r>
              <a:rPr lang="en-US" altLang="cs-CZ" sz="2000" dirty="0" err="1"/>
              <a:t>siloxanové</a:t>
            </a:r>
            <a:r>
              <a:rPr lang="en-US" altLang="cs-CZ" sz="2000" dirty="0"/>
              <a:t> </a:t>
            </a:r>
            <a:r>
              <a:rPr lang="en-US" altLang="cs-CZ" sz="2000" dirty="0" err="1"/>
              <a:t>vazby</a:t>
            </a:r>
            <a:endParaRPr lang="en-US" altLang="cs-CZ" sz="2000" dirty="0"/>
          </a:p>
          <a:p>
            <a:pPr lvl="1" eaLnBrk="1" hangingPunct="1"/>
            <a:r>
              <a:rPr lang="cs-CZ" altLang="cs-CZ" sz="2000" dirty="0"/>
              <a:t>kolaps</a:t>
            </a:r>
            <a:r>
              <a:rPr lang="en-US" altLang="cs-CZ" sz="2000" dirty="0"/>
              <a:t> je </a:t>
            </a:r>
            <a:r>
              <a:rPr lang="en-US" altLang="cs-CZ" sz="2000" dirty="0" err="1"/>
              <a:t>rychlejší</a:t>
            </a:r>
            <a:r>
              <a:rPr lang="en-US" altLang="cs-CZ" sz="2000" dirty="0"/>
              <a:t> </a:t>
            </a:r>
            <a:r>
              <a:rPr lang="en-US" altLang="cs-CZ" sz="2000" dirty="0" err="1"/>
              <a:t>při</a:t>
            </a:r>
            <a:r>
              <a:rPr lang="en-US" altLang="cs-CZ" sz="2000" dirty="0"/>
              <a:t> </a:t>
            </a:r>
            <a:r>
              <a:rPr lang="en-US" altLang="cs-CZ" sz="2000" dirty="0" err="1"/>
              <a:t>vyšší</a:t>
            </a:r>
            <a:r>
              <a:rPr lang="en-US" altLang="cs-CZ" sz="2000" dirty="0"/>
              <a:t> </a:t>
            </a:r>
            <a:r>
              <a:rPr lang="en-US" altLang="cs-CZ" sz="2000" dirty="0" err="1"/>
              <a:t>teplotě</a:t>
            </a:r>
            <a:endParaRPr lang="en-US" altLang="cs-CZ" sz="2000" dirty="0"/>
          </a:p>
          <a:p>
            <a:pPr lvl="1" eaLnBrk="1" hangingPunct="1"/>
            <a:r>
              <a:rPr lang="cs-CZ" altLang="cs-CZ" sz="2000" dirty="0"/>
              <a:t>kolaps</a:t>
            </a:r>
            <a:r>
              <a:rPr lang="en-US" altLang="cs-CZ" sz="2000" dirty="0"/>
              <a:t> je </a:t>
            </a:r>
            <a:r>
              <a:rPr lang="en-US" altLang="cs-CZ" sz="2000" dirty="0" err="1"/>
              <a:t>rychlejší</a:t>
            </a:r>
            <a:r>
              <a:rPr lang="en-US" altLang="cs-CZ" sz="2000" dirty="0"/>
              <a:t> pro </a:t>
            </a:r>
            <a:r>
              <a:rPr lang="en-US" altLang="cs-CZ" sz="2000" dirty="0" err="1"/>
              <a:t>fáze</a:t>
            </a:r>
            <a:r>
              <a:rPr lang="en-US" altLang="cs-CZ" sz="2000" dirty="0"/>
              <a:t> s </a:t>
            </a:r>
            <a:r>
              <a:rPr lang="en-US" altLang="cs-CZ" sz="2000" dirty="0" err="1"/>
              <a:t>kratším</a:t>
            </a:r>
            <a:r>
              <a:rPr lang="en-US" altLang="cs-CZ" sz="2000" dirty="0"/>
              <a:t> </a:t>
            </a:r>
            <a:r>
              <a:rPr lang="en-US" altLang="cs-CZ" sz="2000" dirty="0" err="1"/>
              <a:t>řetězcem</a:t>
            </a:r>
            <a:r>
              <a:rPr lang="en-US" altLang="cs-CZ" sz="2000" dirty="0"/>
              <a:t> (C3, CN, Phenyl)</a:t>
            </a:r>
          </a:p>
          <a:p>
            <a:pPr eaLnBrk="1" hangingPunct="1">
              <a:lnSpc>
                <a:spcPct val="130000"/>
              </a:lnSpc>
              <a:spcBef>
                <a:spcPct val="20000"/>
              </a:spcBef>
              <a:buClr>
                <a:schemeClr val="bg2"/>
              </a:buClr>
              <a:buSzPct val="75000"/>
              <a:buFont typeface="Wingdings" panose="05000000000000000000" pitchFamily="2" charset="2"/>
              <a:buChar char="n"/>
            </a:pPr>
            <a:endParaRPr lang="en-US" altLang="cs-CZ" sz="1800" b="1"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2"/>
          <p:cNvSpPr>
            <a:spLocks noChangeArrowheads="1"/>
          </p:cNvSpPr>
          <p:nvPr/>
        </p:nvSpPr>
        <p:spPr bwMode="auto">
          <a:xfrm>
            <a:off x="683568" y="332656"/>
            <a:ext cx="7467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9212" rIns="96838" bIns="49212" anchor="ctr"/>
          <a:lstStyle>
            <a:lvl1pPr defTabSz="9699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99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99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cs-CZ" sz="3200" b="1" dirty="0">
                <a:solidFill>
                  <a:schemeClr val="tx2"/>
                </a:solidFill>
                <a:latin typeface="Arial" panose="020B0604020202020204" pitchFamily="34" charset="0"/>
              </a:rPr>
              <a:t>With Dimethyl-Substituted Phases, Unprotected Siloxane Bonds Are Hydrolyzed at Low pH</a:t>
            </a:r>
            <a:endParaRPr lang="en-US" altLang="cs-CZ" sz="3200" b="1" dirty="0">
              <a:solidFill>
                <a:schemeClr val="accent1"/>
              </a:solidFill>
              <a:latin typeface="Arial" panose="020B0604020202020204" pitchFamily="34" charset="0"/>
            </a:endParaRPr>
          </a:p>
        </p:txBody>
      </p:sp>
      <p:graphicFrame>
        <p:nvGraphicFramePr>
          <p:cNvPr id="83975" name="Object 3"/>
          <p:cNvGraphicFramePr>
            <a:graphicFrameLocks/>
          </p:cNvGraphicFramePr>
          <p:nvPr/>
        </p:nvGraphicFramePr>
        <p:xfrm>
          <a:off x="2820988" y="2635250"/>
          <a:ext cx="3502025" cy="2905125"/>
        </p:xfrm>
        <a:graphic>
          <a:graphicData uri="http://schemas.openxmlformats.org/presentationml/2006/ole">
            <mc:AlternateContent xmlns:mc="http://schemas.openxmlformats.org/markup-compatibility/2006">
              <mc:Choice xmlns:v="urn:schemas-microsoft-com:vml" Requires="v">
                <p:oleObj spid="_x0000_s84024" name="CorelDRAW 6.0" r:id="rId4" imgW="4276661" imgH="3543260" progId="CorelDRAW.Graphic.6">
                  <p:embed/>
                </p:oleObj>
              </mc:Choice>
              <mc:Fallback>
                <p:oleObj name="CorelDRAW 6.0" r:id="rId4" imgW="4276661" imgH="3543260" progId="CorelDRAW.Graphic.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b="270"/>
                      <a:stretch>
                        <a:fillRect/>
                      </a:stretch>
                    </p:blipFill>
                    <p:spPr bwMode="auto">
                      <a:xfrm>
                        <a:off x="2820988" y="2635250"/>
                        <a:ext cx="3502025" cy="2905125"/>
                      </a:xfrm>
                      <a:prstGeom prst="rect">
                        <a:avLst/>
                      </a:prstGeom>
                      <a:solidFill>
                        <a:srgbClr val="DADA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6" name="Text Box 5"/>
          <p:cNvSpPr txBox="1">
            <a:spLocks noChangeArrowheads="1"/>
          </p:cNvSpPr>
          <p:nvPr/>
        </p:nvSpPr>
        <p:spPr bwMode="auto">
          <a:xfrm>
            <a:off x="6386513" y="3462338"/>
            <a:ext cx="24971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600" b="1">
                <a:latin typeface="Arial" panose="020B0604020202020204" pitchFamily="34" charset="0"/>
              </a:rPr>
              <a:t>Shorter chain phases hydrolyze more easily than longer chain phases. For example, R = C18 is more stable than R = C3.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88070" name="Rectangle 2"/>
          <p:cNvSpPr>
            <a:spLocks noChangeArrowheads="1"/>
          </p:cNvSpPr>
          <p:nvPr/>
        </p:nvSpPr>
        <p:spPr bwMode="auto">
          <a:xfrm>
            <a:off x="628650" y="300831"/>
            <a:ext cx="810736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9212" rIns="96838" bIns="49212" anchor="ctr"/>
          <a:lstStyle>
            <a:lvl1pPr defTabSz="9699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99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99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cs-CZ" sz="3600" b="1" dirty="0">
                <a:solidFill>
                  <a:schemeClr val="tx2"/>
                </a:solidFill>
                <a:latin typeface="Arial" panose="020B0604020202020204" pitchFamily="34" charset="0"/>
              </a:rPr>
              <a:t>Sterically Protected,</a:t>
            </a:r>
            <a:br>
              <a:rPr lang="en-US" altLang="cs-CZ" sz="3600" b="1" dirty="0">
                <a:solidFill>
                  <a:schemeClr val="tx2"/>
                </a:solidFill>
                <a:latin typeface="Arial" panose="020B0604020202020204" pitchFamily="34" charset="0"/>
              </a:rPr>
            </a:br>
            <a:r>
              <a:rPr lang="en-US" altLang="cs-CZ" sz="3600" b="1" dirty="0" err="1">
                <a:solidFill>
                  <a:schemeClr val="tx2"/>
                </a:solidFill>
                <a:latin typeface="Arial" panose="020B0604020202020204" pitchFamily="34" charset="0"/>
              </a:rPr>
              <a:t>Monofunctional</a:t>
            </a:r>
            <a:r>
              <a:rPr lang="en-US" altLang="cs-CZ" sz="3600" b="1" dirty="0">
                <a:solidFill>
                  <a:schemeClr val="tx2"/>
                </a:solidFill>
                <a:latin typeface="Arial" panose="020B0604020202020204" pitchFamily="34" charset="0"/>
              </a:rPr>
              <a:t> </a:t>
            </a:r>
            <a:r>
              <a:rPr lang="en-US" altLang="cs-CZ" sz="3600" b="1" dirty="0" err="1">
                <a:solidFill>
                  <a:schemeClr val="tx2"/>
                </a:solidFill>
                <a:latin typeface="Arial" panose="020B0604020202020204" pitchFamily="34" charset="0"/>
              </a:rPr>
              <a:t>Silane</a:t>
            </a:r>
            <a:r>
              <a:rPr lang="en-US" altLang="cs-CZ" sz="3600" b="1" dirty="0">
                <a:solidFill>
                  <a:schemeClr val="tx2"/>
                </a:solidFill>
                <a:latin typeface="Arial" panose="020B0604020202020204" pitchFamily="34" charset="0"/>
              </a:rPr>
              <a:t> Bonding</a:t>
            </a:r>
          </a:p>
        </p:txBody>
      </p:sp>
      <p:grpSp>
        <p:nvGrpSpPr>
          <p:cNvPr id="2" name="Group 3"/>
          <p:cNvGrpSpPr>
            <a:grpSpLocks/>
          </p:cNvGrpSpPr>
          <p:nvPr/>
        </p:nvGrpSpPr>
        <p:grpSpPr bwMode="auto">
          <a:xfrm>
            <a:off x="685800" y="1828800"/>
            <a:ext cx="3589338" cy="3657600"/>
            <a:chOff x="402" y="1248"/>
            <a:chExt cx="2261" cy="2304"/>
          </a:xfrm>
        </p:grpSpPr>
        <p:graphicFrame>
          <p:nvGraphicFramePr>
            <p:cNvPr id="88075" name="Object 4"/>
            <p:cNvGraphicFramePr>
              <a:graphicFrameLocks/>
            </p:cNvGraphicFramePr>
            <p:nvPr/>
          </p:nvGraphicFramePr>
          <p:xfrm>
            <a:off x="402" y="1680"/>
            <a:ext cx="2261" cy="1872"/>
          </p:xfrm>
          <a:graphic>
            <a:graphicData uri="http://schemas.openxmlformats.org/presentationml/2006/ole">
              <mc:AlternateContent xmlns:mc="http://schemas.openxmlformats.org/markup-compatibility/2006">
                <mc:Choice xmlns:v="urn:schemas-microsoft-com:vml" Requires="v">
                  <p:oleObj spid="_x0000_s88173" name="CorelDRAW 6.0" r:id="rId4" imgW="3552687" imgH="2171780" progId="CorelDRAW.Graphic.6">
                    <p:embed/>
                  </p:oleObj>
                </mc:Choice>
                <mc:Fallback>
                  <p:oleObj name="CorelDRAW 6.0" r:id="rId4" imgW="3552687" imgH="2171780" progId="CorelDRAW.Graphic.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 y="1680"/>
                          <a:ext cx="226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6" name="Rectangle 5"/>
            <p:cNvSpPr>
              <a:spLocks noChangeArrowheads="1"/>
            </p:cNvSpPr>
            <p:nvPr/>
          </p:nvSpPr>
          <p:spPr bwMode="auto">
            <a:xfrm>
              <a:off x="668" y="1248"/>
              <a:ext cx="17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400" b="1" dirty="0">
                  <a:latin typeface="Arial" panose="020B0604020202020204" pitchFamily="34" charset="0"/>
                </a:rPr>
                <a:t>HYDROLYTICALLY UNSTABLE</a:t>
              </a:r>
            </a:p>
            <a:p>
              <a:pPr algn="ctr">
                <a:lnSpc>
                  <a:spcPct val="100000"/>
                </a:lnSpc>
                <a:spcBef>
                  <a:spcPct val="0"/>
                </a:spcBef>
                <a:buFontTx/>
                <a:buNone/>
              </a:pPr>
              <a:r>
                <a:rPr lang="en-US" altLang="cs-CZ" sz="1400" b="1" u="sng" dirty="0">
                  <a:latin typeface="Arial" panose="020B0604020202020204" pitchFamily="34" charset="0"/>
                </a:rPr>
                <a:t>CONVENTIONAL</a:t>
              </a:r>
            </a:p>
          </p:txBody>
        </p:sp>
      </p:grpSp>
      <p:grpSp>
        <p:nvGrpSpPr>
          <p:cNvPr id="3" name="Group 6"/>
          <p:cNvGrpSpPr>
            <a:grpSpLocks/>
          </p:cNvGrpSpPr>
          <p:nvPr/>
        </p:nvGrpSpPr>
        <p:grpSpPr bwMode="auto">
          <a:xfrm>
            <a:off x="5029200" y="1828800"/>
            <a:ext cx="3522663" cy="3659188"/>
            <a:chOff x="3148" y="1248"/>
            <a:chExt cx="2219" cy="2305"/>
          </a:xfrm>
        </p:grpSpPr>
        <p:graphicFrame>
          <p:nvGraphicFramePr>
            <p:cNvPr id="88073" name="Object 7"/>
            <p:cNvGraphicFramePr>
              <a:graphicFrameLocks/>
            </p:cNvGraphicFramePr>
            <p:nvPr/>
          </p:nvGraphicFramePr>
          <p:xfrm>
            <a:off x="3148" y="1672"/>
            <a:ext cx="2219" cy="1881"/>
          </p:xfrm>
          <a:graphic>
            <a:graphicData uri="http://schemas.openxmlformats.org/presentationml/2006/ole">
              <mc:AlternateContent xmlns:mc="http://schemas.openxmlformats.org/markup-compatibility/2006">
                <mc:Choice xmlns:v="urn:schemas-microsoft-com:vml" Requires="v">
                  <p:oleObj spid="_x0000_s88174" name="CorelDRAW 6.0" r:id="rId6" imgW="3514601" imgH="2600165" progId="CorelDRAW.Graphic.6">
                    <p:embed/>
                  </p:oleObj>
                </mc:Choice>
                <mc:Fallback>
                  <p:oleObj name="CorelDRAW 6.0" r:id="rId6" imgW="3514601" imgH="2600165" progId="CorelDRAW.Graphic.6">
                    <p:embed/>
                    <p:pic>
                      <p:nvPicPr>
                        <p:cNvPr id="0" name="Objec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 y="1672"/>
                          <a:ext cx="2219" cy="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4" name="Rectangle 8"/>
            <p:cNvSpPr>
              <a:spLocks noChangeArrowheads="1"/>
            </p:cNvSpPr>
            <p:nvPr/>
          </p:nvSpPr>
          <p:spPr bwMode="auto">
            <a:xfrm>
              <a:off x="3431" y="1248"/>
              <a:ext cx="161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400" b="1">
                  <a:latin typeface="Arial" panose="020B0604020202020204" pitchFamily="34" charset="0"/>
                </a:rPr>
                <a:t>HYDROLYTICALLY STABLE</a:t>
              </a:r>
              <a:endParaRPr lang="en-US" altLang="cs-CZ" sz="1400" b="1" u="sng">
                <a:latin typeface="Arial" panose="020B0604020202020204" pitchFamily="34" charset="0"/>
              </a:endParaRPr>
            </a:p>
            <a:p>
              <a:pPr algn="ctr">
                <a:lnSpc>
                  <a:spcPct val="100000"/>
                </a:lnSpc>
                <a:spcBef>
                  <a:spcPct val="0"/>
                </a:spcBef>
                <a:buFontTx/>
                <a:buNone/>
              </a:pPr>
              <a:r>
                <a:rPr lang="en-US" altLang="cs-CZ" sz="1400" b="1" u="sng">
                  <a:latin typeface="Arial" panose="020B0604020202020204" pitchFamily="34" charset="0"/>
                </a:rPr>
                <a:t>STERICALLY  PROTECTED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519394" y="417521"/>
            <a:ext cx="8611681" cy="900113"/>
          </a:xfrm>
        </p:spPr>
        <p:txBody>
          <a:bodyPr rtlCol="0">
            <a:normAutofit/>
          </a:bodyPr>
          <a:lstStyle/>
          <a:p>
            <a:pPr eaLnBrk="1" fontAlgn="auto" hangingPunct="1">
              <a:spcAft>
                <a:spcPts val="0"/>
              </a:spcAft>
              <a:defRPr/>
            </a:pPr>
            <a:r>
              <a:rPr lang="cs-CZ" altLang="cs-CZ" sz="2800" dirty="0">
                <a:latin typeface="Arial" panose="020B0604020202020204" pitchFamily="34" charset="0"/>
                <a:cs typeface="Arial" panose="020B0604020202020204" pitchFamily="34" charset="0"/>
              </a:rPr>
              <a:t>Výběr vhodné stacionární fáze pro nízké pH</a:t>
            </a:r>
            <a:endParaRPr lang="en-US" altLang="cs-CZ" sz="2800" dirty="0">
              <a:latin typeface="Arial" panose="020B0604020202020204" pitchFamily="34" charset="0"/>
              <a:cs typeface="Arial" panose="020B0604020202020204" pitchFamily="34" charset="0"/>
            </a:endParaRPr>
          </a:p>
        </p:txBody>
      </p:sp>
      <p:sp>
        <p:nvSpPr>
          <p:cNvPr id="90115" name="Rectangle 3"/>
          <p:cNvSpPr>
            <a:spLocks noGrp="1" noChangeArrowheads="1"/>
          </p:cNvSpPr>
          <p:nvPr>
            <p:ph idx="1"/>
          </p:nvPr>
        </p:nvSpPr>
        <p:spPr>
          <a:xfrm>
            <a:off x="323528" y="1447668"/>
            <a:ext cx="8270875" cy="5589240"/>
          </a:xfrm>
        </p:spPr>
        <p:txBody>
          <a:bodyPr/>
          <a:lstStyle/>
          <a:p>
            <a:pPr marL="230188" indent="-230188" eaLnBrk="1" hangingPunct="1"/>
            <a:r>
              <a:rPr lang="en-US" altLang="cs-CZ" sz="1800" b="1" dirty="0" err="1"/>
              <a:t>StableBond</a:t>
            </a:r>
            <a:r>
              <a:rPr lang="en-US" altLang="cs-CZ" sz="1800" dirty="0"/>
              <a:t> (5 phases: C18, C8, C3, CN, Phenyl)</a:t>
            </a:r>
          </a:p>
          <a:p>
            <a:pPr marL="692150" lvl="1" indent="-230188" eaLnBrk="1" hangingPunct="1"/>
            <a:r>
              <a:rPr lang="en-US" altLang="cs-CZ" sz="1800" dirty="0"/>
              <a:t>designed for low pH</a:t>
            </a:r>
          </a:p>
          <a:p>
            <a:pPr marL="692150" lvl="1" indent="-230188" eaLnBrk="1" hangingPunct="1"/>
            <a:r>
              <a:rPr lang="en-US" altLang="cs-CZ" sz="1800" dirty="0"/>
              <a:t>sterically protected </a:t>
            </a:r>
            <a:r>
              <a:rPr lang="en-US" altLang="cs-CZ" sz="1800" dirty="0" err="1"/>
              <a:t>silanes</a:t>
            </a:r>
            <a:endParaRPr lang="en-US" altLang="cs-CZ" sz="1800" dirty="0"/>
          </a:p>
          <a:p>
            <a:pPr marL="692150" lvl="1" indent="-230188" eaLnBrk="1" hangingPunct="1"/>
            <a:r>
              <a:rPr lang="en-US" altLang="cs-CZ" sz="1800" dirty="0"/>
              <a:t>non-</a:t>
            </a:r>
            <a:r>
              <a:rPr lang="en-US" altLang="cs-CZ" sz="1800" dirty="0" err="1"/>
              <a:t>endcapped</a:t>
            </a:r>
            <a:r>
              <a:rPr lang="cs-CZ" altLang="cs-CZ" sz="1800" dirty="0"/>
              <a:t> </a:t>
            </a:r>
            <a:r>
              <a:rPr lang="cs-CZ" altLang="cs-CZ" sz="1800" dirty="0" err="1"/>
              <a:t>or</a:t>
            </a:r>
            <a:r>
              <a:rPr lang="cs-CZ" altLang="cs-CZ" sz="1800" dirty="0"/>
              <a:t> </a:t>
            </a:r>
            <a:r>
              <a:rPr lang="cs-CZ" altLang="cs-CZ" sz="1800" dirty="0" err="1"/>
              <a:t>endcapped</a:t>
            </a:r>
            <a:endParaRPr lang="en-US" altLang="cs-CZ" sz="1800" dirty="0"/>
          </a:p>
          <a:p>
            <a:pPr marL="692150" lvl="1" indent="-230188" eaLnBrk="1" hangingPunct="1"/>
            <a:r>
              <a:rPr lang="en-US" altLang="cs-CZ" sz="1800" dirty="0"/>
              <a:t>highly temperature stable</a:t>
            </a:r>
          </a:p>
          <a:p>
            <a:pPr marL="692150" lvl="1" indent="-230188" eaLnBrk="1" hangingPunct="1"/>
            <a:r>
              <a:rPr lang="en-US" altLang="cs-CZ" sz="1800" dirty="0"/>
              <a:t>short-chain phases very stable</a:t>
            </a:r>
          </a:p>
          <a:p>
            <a:pPr marL="692150" lvl="1" indent="-230188" eaLnBrk="1" hangingPunct="1"/>
            <a:r>
              <a:rPr lang="en-US" altLang="cs-CZ" sz="1800" dirty="0"/>
              <a:t>Extremely low LC/MS bleed</a:t>
            </a:r>
          </a:p>
        </p:txBody>
      </p:sp>
      <p:graphicFrame>
        <p:nvGraphicFramePr>
          <p:cNvPr id="90118" name="Object 4"/>
          <p:cNvGraphicFramePr>
            <a:graphicFrameLocks/>
          </p:cNvGraphicFramePr>
          <p:nvPr>
            <p:extLst>
              <p:ext uri="{D42A27DB-BD31-4B8C-83A1-F6EECF244321}">
                <p14:modId xmlns:p14="http://schemas.microsoft.com/office/powerpoint/2010/main" val="416907555"/>
              </p:ext>
            </p:extLst>
          </p:nvPr>
        </p:nvGraphicFramePr>
        <p:xfrm>
          <a:off x="7010400" y="1277013"/>
          <a:ext cx="1711325" cy="3016250"/>
        </p:xfrm>
        <a:graphic>
          <a:graphicData uri="http://schemas.openxmlformats.org/presentationml/2006/ole">
            <mc:AlternateContent xmlns:mc="http://schemas.openxmlformats.org/markup-compatibility/2006">
              <mc:Choice xmlns:v="urn:schemas-microsoft-com:vml" Requires="v">
                <p:oleObj spid="_x0000_s90170" name="CorelDRAW 6.0" r:id="rId3" imgW="2695414" imgH="4076673" progId="CorelDraw.Graphic.6">
                  <p:embed/>
                </p:oleObj>
              </mc:Choice>
              <mc:Fallback>
                <p:oleObj name="CorelDRAW 6.0" r:id="rId3" imgW="2695414" imgH="4076673" progId="CorelDraw.Graphic.6">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r="13589"/>
                      <a:stretch>
                        <a:fillRect/>
                      </a:stretch>
                    </p:blipFill>
                    <p:spPr bwMode="auto">
                      <a:xfrm>
                        <a:off x="7010400" y="1277013"/>
                        <a:ext cx="17113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9" name="Rectangle 5"/>
          <p:cNvSpPr>
            <a:spLocks noChangeArrowheads="1"/>
          </p:cNvSpPr>
          <p:nvPr/>
        </p:nvSpPr>
        <p:spPr bwMode="auto">
          <a:xfrm>
            <a:off x="7010400" y="287487"/>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cs-CZ" sz="2000" b="1" dirty="0">
                <a:solidFill>
                  <a:schemeClr val="hlink"/>
                </a:solidFill>
                <a:latin typeface="Arial" panose="020B0604020202020204" pitchFamily="34" charset="0"/>
              </a:rPr>
              <a:t>Low pH Range</a:t>
            </a:r>
            <a:endParaRPr lang="cs-CZ" altLang="cs-CZ" sz="2000" b="1" dirty="0">
              <a:solidFill>
                <a:schemeClr val="hlink"/>
              </a:solidFill>
              <a:latin typeface="Arial" panose="020B0604020202020204" pitchFamily="34" charset="0"/>
            </a:endParaRPr>
          </a:p>
        </p:txBody>
      </p:sp>
      <p:sp>
        <p:nvSpPr>
          <p:cNvPr id="9" name="Obdélník 8"/>
          <p:cNvSpPr/>
          <p:nvPr/>
        </p:nvSpPr>
        <p:spPr>
          <a:xfrm>
            <a:off x="348169" y="4671668"/>
            <a:ext cx="8611681" cy="1631216"/>
          </a:xfrm>
          <a:prstGeom prst="rect">
            <a:avLst/>
          </a:prstGeom>
        </p:spPr>
        <p:txBody>
          <a:bodyPr wrap="square">
            <a:spAutoFit/>
          </a:bodyPr>
          <a:lstStyle/>
          <a:p>
            <a:pPr marL="285750" indent="-285750">
              <a:buFont typeface="Arial" panose="020B0604020202020204" pitchFamily="34" charset="0"/>
              <a:buChar char="•"/>
            </a:pPr>
            <a:r>
              <a:rPr lang="en-US" sz="2000" dirty="0" err="1">
                <a:latin typeface="+mn-lt"/>
              </a:rPr>
              <a:t>Vynikající</a:t>
            </a:r>
            <a:r>
              <a:rPr lang="en-US" sz="2000" dirty="0">
                <a:latin typeface="+mn-lt"/>
              </a:rPr>
              <a:t> </a:t>
            </a:r>
            <a:r>
              <a:rPr lang="en-US" sz="2000" dirty="0" err="1">
                <a:latin typeface="+mn-lt"/>
              </a:rPr>
              <a:t>životnost</a:t>
            </a:r>
            <a:r>
              <a:rPr lang="en-US" sz="2000" dirty="0">
                <a:latin typeface="+mn-lt"/>
              </a:rPr>
              <a:t> </a:t>
            </a:r>
            <a:r>
              <a:rPr lang="en-US" sz="2000" dirty="0" err="1">
                <a:latin typeface="+mn-lt"/>
              </a:rPr>
              <a:t>kolony</a:t>
            </a:r>
            <a:r>
              <a:rPr lang="en-US" sz="2000" dirty="0">
                <a:latin typeface="+mn-lt"/>
              </a:rPr>
              <a:t> </a:t>
            </a:r>
            <a:r>
              <a:rPr lang="cs-CZ" sz="2000" dirty="0">
                <a:latin typeface="+mn-lt"/>
              </a:rPr>
              <a:t>- </a:t>
            </a:r>
            <a:r>
              <a:rPr lang="en-US" sz="2000" dirty="0" err="1">
                <a:latin typeface="+mn-lt"/>
              </a:rPr>
              <a:t>patentovan</a:t>
            </a:r>
            <a:r>
              <a:rPr lang="cs-CZ" sz="2000" dirty="0">
                <a:latin typeface="+mn-lt"/>
              </a:rPr>
              <a:t>á</a:t>
            </a:r>
            <a:r>
              <a:rPr lang="en-US" sz="2000" dirty="0">
                <a:latin typeface="+mn-lt"/>
              </a:rPr>
              <a:t> </a:t>
            </a:r>
            <a:r>
              <a:rPr lang="en-US" sz="2000" dirty="0" err="1">
                <a:latin typeface="+mn-lt"/>
              </a:rPr>
              <a:t>sterick</a:t>
            </a:r>
            <a:r>
              <a:rPr lang="cs-CZ" sz="2000" dirty="0">
                <a:latin typeface="+mn-lt"/>
              </a:rPr>
              <a:t>á</a:t>
            </a:r>
            <a:r>
              <a:rPr lang="en-US" sz="2000" dirty="0">
                <a:latin typeface="+mn-lt"/>
              </a:rPr>
              <a:t> </a:t>
            </a:r>
            <a:r>
              <a:rPr lang="en-US" sz="2000" dirty="0" err="1">
                <a:latin typeface="+mn-lt"/>
              </a:rPr>
              <a:t>technologi</a:t>
            </a:r>
            <a:r>
              <a:rPr lang="cs-CZ" sz="2000" dirty="0">
                <a:latin typeface="+mn-lt"/>
              </a:rPr>
              <a:t>e</a:t>
            </a:r>
            <a:r>
              <a:rPr lang="en-US" sz="2000" dirty="0">
                <a:latin typeface="+mn-lt"/>
              </a:rPr>
              <a:t> </a:t>
            </a:r>
            <a:r>
              <a:rPr lang="cs-CZ" sz="2000" dirty="0">
                <a:latin typeface="+mn-lt"/>
              </a:rPr>
              <a:t>o</a:t>
            </a:r>
            <a:r>
              <a:rPr lang="en-US" sz="2000" dirty="0" err="1">
                <a:latin typeface="+mn-lt"/>
              </a:rPr>
              <a:t>chr</a:t>
            </a:r>
            <a:r>
              <a:rPr lang="cs-CZ" sz="2000" dirty="0" err="1">
                <a:latin typeface="+mn-lt"/>
              </a:rPr>
              <a:t>any</a:t>
            </a:r>
            <a:endParaRPr lang="en-US" sz="2000" dirty="0">
              <a:latin typeface="+mn-lt"/>
            </a:endParaRPr>
          </a:p>
          <a:p>
            <a:pPr marL="285750" indent="-285750">
              <a:buFont typeface="Arial" panose="020B0604020202020204" pitchFamily="34" charset="0"/>
              <a:buChar char="•"/>
            </a:pPr>
            <a:r>
              <a:rPr lang="en-US" sz="2000" dirty="0" err="1">
                <a:latin typeface="+mn-lt"/>
              </a:rPr>
              <a:t>Plně</a:t>
            </a:r>
            <a:r>
              <a:rPr lang="en-US" sz="2000" dirty="0">
                <a:latin typeface="+mn-lt"/>
              </a:rPr>
              <a:t> </a:t>
            </a:r>
            <a:r>
              <a:rPr lang="en-US" sz="2000" dirty="0" err="1">
                <a:latin typeface="+mn-lt"/>
              </a:rPr>
              <a:t>hydroxylovaný</a:t>
            </a:r>
            <a:r>
              <a:rPr lang="en-US" sz="2000" dirty="0">
                <a:latin typeface="+mn-lt"/>
              </a:rPr>
              <a:t> ultra-</a:t>
            </a:r>
            <a:r>
              <a:rPr lang="en-US" sz="2000" dirty="0" err="1">
                <a:latin typeface="+mn-lt"/>
              </a:rPr>
              <a:t>čistý</a:t>
            </a:r>
            <a:r>
              <a:rPr lang="en-US" sz="2000" dirty="0">
                <a:latin typeface="+mn-lt"/>
              </a:rPr>
              <a:t> </a:t>
            </a:r>
            <a:r>
              <a:rPr lang="en-US" sz="2000" dirty="0" err="1">
                <a:latin typeface="+mn-lt"/>
              </a:rPr>
              <a:t>oxid</a:t>
            </a:r>
            <a:r>
              <a:rPr lang="en-US" sz="2000" dirty="0">
                <a:latin typeface="+mn-lt"/>
              </a:rPr>
              <a:t> </a:t>
            </a:r>
            <a:r>
              <a:rPr lang="en-US" sz="2000" dirty="0" err="1">
                <a:latin typeface="+mn-lt"/>
              </a:rPr>
              <a:t>křemičitý</a:t>
            </a:r>
            <a:r>
              <a:rPr lang="en-US" sz="2000" dirty="0">
                <a:latin typeface="+mn-lt"/>
              </a:rPr>
              <a:t> </a:t>
            </a:r>
            <a:r>
              <a:rPr lang="en-US" sz="2000" dirty="0" err="1">
                <a:latin typeface="+mn-lt"/>
              </a:rPr>
              <a:t>zlepšuje</a:t>
            </a:r>
            <a:r>
              <a:rPr lang="en-US" sz="2000" dirty="0">
                <a:latin typeface="+mn-lt"/>
              </a:rPr>
              <a:t> </a:t>
            </a:r>
            <a:r>
              <a:rPr lang="en-US" sz="2000" dirty="0" err="1">
                <a:latin typeface="+mn-lt"/>
              </a:rPr>
              <a:t>tvar</a:t>
            </a:r>
            <a:r>
              <a:rPr lang="en-US" sz="2000" dirty="0">
                <a:latin typeface="+mn-lt"/>
              </a:rPr>
              <a:t> </a:t>
            </a:r>
            <a:r>
              <a:rPr lang="en-US" sz="2000" dirty="0" err="1">
                <a:latin typeface="+mn-lt"/>
              </a:rPr>
              <a:t>píku</a:t>
            </a:r>
            <a:endParaRPr lang="en-US" sz="2000" dirty="0">
              <a:latin typeface="+mn-lt"/>
            </a:endParaRPr>
          </a:p>
          <a:p>
            <a:pPr marL="285750" indent="-285750">
              <a:buFont typeface="Arial" panose="020B0604020202020204" pitchFamily="34" charset="0"/>
              <a:buChar char="•"/>
            </a:pPr>
            <a:r>
              <a:rPr lang="cs-CZ" sz="2000" dirty="0">
                <a:latin typeface="+mn-lt"/>
              </a:rPr>
              <a:t>R</a:t>
            </a:r>
            <a:r>
              <a:rPr lang="en-US" sz="2000" dirty="0" err="1">
                <a:latin typeface="+mn-lt"/>
              </a:rPr>
              <a:t>ůzn</a:t>
            </a:r>
            <a:r>
              <a:rPr lang="cs-CZ" sz="2000" dirty="0">
                <a:latin typeface="+mn-lt"/>
              </a:rPr>
              <a:t>é</a:t>
            </a:r>
            <a:r>
              <a:rPr lang="en-US" sz="2000" dirty="0">
                <a:latin typeface="+mn-lt"/>
              </a:rPr>
              <a:t> </a:t>
            </a:r>
            <a:r>
              <a:rPr lang="en-US" sz="2000" dirty="0" err="1">
                <a:latin typeface="+mn-lt"/>
              </a:rPr>
              <a:t>stacionární</a:t>
            </a:r>
            <a:r>
              <a:rPr lang="en-US" sz="2000" dirty="0">
                <a:latin typeface="+mn-lt"/>
              </a:rPr>
              <a:t> </a:t>
            </a:r>
            <a:r>
              <a:rPr lang="en-US" sz="2000" dirty="0" err="1">
                <a:latin typeface="+mn-lt"/>
              </a:rPr>
              <a:t>fáz</a:t>
            </a:r>
            <a:r>
              <a:rPr lang="cs-CZ" sz="2000" dirty="0">
                <a:latin typeface="+mn-lt"/>
              </a:rPr>
              <a:t>e</a:t>
            </a:r>
            <a:r>
              <a:rPr lang="en-US" sz="2000" dirty="0">
                <a:latin typeface="+mn-lt"/>
              </a:rPr>
              <a:t> 80Å - SB-C18, SB-C8, SB-CN, SB-Phenyl, SB-C3 - </a:t>
            </a:r>
            <a:r>
              <a:rPr lang="en-US" sz="2000" dirty="0" err="1">
                <a:latin typeface="+mn-lt"/>
              </a:rPr>
              <a:t>optimální</a:t>
            </a:r>
            <a:r>
              <a:rPr lang="en-US" sz="2000" dirty="0">
                <a:latin typeface="+mn-lt"/>
              </a:rPr>
              <a:t> </a:t>
            </a:r>
            <a:r>
              <a:rPr lang="en-US" sz="2000" dirty="0" err="1">
                <a:latin typeface="+mn-lt"/>
              </a:rPr>
              <a:t>selektivit</a:t>
            </a:r>
            <a:r>
              <a:rPr lang="cs-CZ" sz="2000" dirty="0">
                <a:latin typeface="+mn-lt"/>
              </a:rPr>
              <a:t>a, vysoká </a:t>
            </a:r>
            <a:r>
              <a:rPr lang="en-US" sz="2000" dirty="0" err="1">
                <a:latin typeface="+mn-lt"/>
              </a:rPr>
              <a:t>životnost</a:t>
            </a:r>
            <a:endParaRPr lang="en-US" sz="2000" dirty="0">
              <a:latin typeface="+mn-lt"/>
            </a:endParaRPr>
          </a:p>
          <a:p>
            <a:pPr marL="285750" indent="-285750">
              <a:buFont typeface="Arial" panose="020B0604020202020204" pitchFamily="34" charset="0"/>
              <a:buChar char="•"/>
            </a:pPr>
            <a:r>
              <a:rPr lang="cs-CZ" sz="2000" dirty="0">
                <a:latin typeface="+mn-lt"/>
              </a:rPr>
              <a:t>R</a:t>
            </a:r>
            <a:r>
              <a:rPr lang="en-US" sz="2000" dirty="0" err="1">
                <a:latin typeface="+mn-lt"/>
              </a:rPr>
              <a:t>ůzné</a:t>
            </a:r>
            <a:r>
              <a:rPr lang="en-US" sz="2000" dirty="0">
                <a:latin typeface="+mn-lt"/>
              </a:rPr>
              <a:t> </a:t>
            </a:r>
            <a:r>
              <a:rPr lang="cs-CZ" sz="2000" dirty="0">
                <a:latin typeface="+mn-lt"/>
              </a:rPr>
              <a:t>(</a:t>
            </a:r>
            <a:r>
              <a:rPr lang="en-US" sz="2000" dirty="0">
                <a:latin typeface="+mn-lt"/>
              </a:rPr>
              <a:t>300</a:t>
            </a:r>
            <a:r>
              <a:rPr lang="cs-CZ" sz="2000" dirty="0">
                <a:latin typeface="+mn-lt"/>
              </a:rPr>
              <a:t> Å) </a:t>
            </a:r>
            <a:r>
              <a:rPr lang="en-US" sz="2000" dirty="0" err="1">
                <a:latin typeface="+mn-lt"/>
              </a:rPr>
              <a:t>vázané</a:t>
            </a:r>
            <a:r>
              <a:rPr lang="en-US" sz="2000" dirty="0">
                <a:latin typeface="+mn-lt"/>
              </a:rPr>
              <a:t> </a:t>
            </a:r>
            <a:r>
              <a:rPr lang="en-US" sz="2000" dirty="0" err="1">
                <a:latin typeface="+mn-lt"/>
              </a:rPr>
              <a:t>fáze</a:t>
            </a:r>
            <a:r>
              <a:rPr lang="en-US" sz="2000" dirty="0">
                <a:latin typeface="+mn-lt"/>
              </a:rPr>
              <a:t> </a:t>
            </a:r>
            <a:r>
              <a:rPr lang="cs-CZ" sz="2000" dirty="0">
                <a:latin typeface="+mn-lt"/>
              </a:rPr>
              <a:t>– </a:t>
            </a:r>
            <a:r>
              <a:rPr lang="en-US" sz="2000" dirty="0" err="1">
                <a:latin typeface="+mn-lt"/>
              </a:rPr>
              <a:t>selektivit</a:t>
            </a:r>
            <a:r>
              <a:rPr lang="cs-CZ" sz="2000" dirty="0">
                <a:latin typeface="+mn-lt"/>
              </a:rPr>
              <a:t>a pro </a:t>
            </a:r>
            <a:r>
              <a:rPr lang="en-US" sz="2000" dirty="0" err="1">
                <a:latin typeface="+mn-lt"/>
              </a:rPr>
              <a:t>separaci</a:t>
            </a:r>
            <a:r>
              <a:rPr lang="cs-CZ" sz="2000" dirty="0">
                <a:latin typeface="+mn-lt"/>
              </a:rPr>
              <a:t> p</a:t>
            </a:r>
            <a:r>
              <a:rPr lang="en-US" sz="2000" dirty="0" err="1">
                <a:latin typeface="+mn-lt"/>
              </a:rPr>
              <a:t>rotein</a:t>
            </a:r>
            <a:r>
              <a:rPr lang="cs-CZ" sz="2000" dirty="0">
                <a:latin typeface="+mn-lt"/>
              </a:rPr>
              <a:t>ů</a:t>
            </a:r>
            <a:r>
              <a:rPr lang="en-US" sz="2000" dirty="0">
                <a:latin typeface="+mn-lt"/>
              </a:rPr>
              <a:t> a </a:t>
            </a:r>
            <a:r>
              <a:rPr lang="en-US" sz="2000" dirty="0" err="1">
                <a:latin typeface="+mn-lt"/>
              </a:rPr>
              <a:t>peptid</a:t>
            </a:r>
            <a:r>
              <a:rPr lang="cs-CZ" sz="2000" dirty="0">
                <a:latin typeface="+mn-lt"/>
              </a:rPr>
              <a:t>ů</a:t>
            </a:r>
            <a:endParaRPr lang="en-US" sz="2000"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628650" y="417512"/>
            <a:ext cx="8270875" cy="900113"/>
          </a:xfrm>
        </p:spPr>
        <p:txBody>
          <a:bodyPr rtlCol="0">
            <a:normAutofit fontScale="90000"/>
          </a:bodyPr>
          <a:lstStyle/>
          <a:p>
            <a:pPr eaLnBrk="1" fontAlgn="auto" hangingPunct="1">
              <a:spcAft>
                <a:spcPts val="0"/>
              </a:spcAft>
              <a:defRPr/>
            </a:pPr>
            <a:r>
              <a:rPr lang="en-US" altLang="cs-CZ" sz="3200" dirty="0">
                <a:latin typeface="Arial Black" panose="020B0A04020102020204" pitchFamily="34" charset="0"/>
              </a:rPr>
              <a:t>Method Development – SB-C18 Low pH</a:t>
            </a:r>
            <a:br>
              <a:rPr lang="en-US" altLang="cs-CZ" sz="3200" dirty="0">
                <a:latin typeface="Arial Black" panose="020B0A04020102020204" pitchFamily="34" charset="0"/>
              </a:rPr>
            </a:br>
            <a:r>
              <a:rPr lang="en-US" altLang="cs-CZ" sz="3200" dirty="0">
                <a:latin typeface="Arial Black" panose="020B0A04020102020204" pitchFamily="34" charset="0"/>
              </a:rPr>
              <a:t>Separation of Steroids</a:t>
            </a:r>
          </a:p>
        </p:txBody>
      </p:sp>
      <p:sp>
        <p:nvSpPr>
          <p:cNvPr id="96260"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6262" name="Rectangle 3"/>
          <p:cNvSpPr>
            <a:spLocks noChangeArrowheads="1"/>
          </p:cNvSpPr>
          <p:nvPr/>
        </p:nvSpPr>
        <p:spPr bwMode="auto">
          <a:xfrm>
            <a:off x="1116013" y="5229225"/>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2200"/>
              </a:lnSpc>
              <a:spcBef>
                <a:spcPct val="20000"/>
              </a:spcBef>
              <a:buClr>
                <a:srgbClr val="FF0000"/>
              </a:buClr>
              <a:buSzPct val="75000"/>
              <a:buFont typeface="Wingdings" panose="05000000000000000000" pitchFamily="2" charset="2"/>
              <a:buChar char="n"/>
            </a:pPr>
            <a:r>
              <a:rPr lang="en-US" altLang="cs-CZ" sz="1800">
                <a:solidFill>
                  <a:srgbClr val="FF0000"/>
                </a:solidFill>
                <a:latin typeface="Arial" panose="020B0604020202020204" pitchFamily="34" charset="0"/>
              </a:rPr>
              <a:t>Method development scheme recommends starting with SB-C18 at low pH, which provides an excellent separation of these steroids and impurities.</a:t>
            </a:r>
          </a:p>
        </p:txBody>
      </p:sp>
      <p:sp>
        <p:nvSpPr>
          <p:cNvPr id="96263" name="Text Box 4"/>
          <p:cNvSpPr txBox="1">
            <a:spLocks noChangeArrowheads="1"/>
          </p:cNvSpPr>
          <p:nvPr/>
        </p:nvSpPr>
        <p:spPr bwMode="auto">
          <a:xfrm>
            <a:off x="5351463" y="2209800"/>
            <a:ext cx="36417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tabLst>
                <a:tab pos="977900" algn="ctr"/>
                <a:tab pos="11382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977900" algn="ctr"/>
                <a:tab pos="11382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977900" algn="ctr"/>
                <a:tab pos="11382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9pPr>
          </a:lstStyle>
          <a:p>
            <a:pPr>
              <a:lnSpc>
                <a:spcPts val="1400"/>
              </a:lnSpc>
              <a:spcBef>
                <a:spcPct val="0"/>
              </a:spcBef>
              <a:buFontTx/>
              <a:buNone/>
            </a:pPr>
            <a:r>
              <a:rPr lang="en-US" altLang="cs-CZ" sz="1100" b="1" dirty="0">
                <a:solidFill>
                  <a:schemeClr val="bg1"/>
                </a:solidFill>
                <a:latin typeface="Arial" panose="020B0604020202020204" pitchFamily="34" charset="0"/>
              </a:rPr>
              <a:t>Column:		</a:t>
            </a:r>
            <a:r>
              <a:rPr lang="en-US" altLang="cs-CZ" sz="1100" b="1" dirty="0">
                <a:latin typeface="Arial" panose="020B0604020202020204" pitchFamily="34" charset="0"/>
              </a:rPr>
              <a:t>ZORBAX Rapid Resolution SB-C18, </a:t>
            </a:r>
          </a:p>
          <a:p>
            <a:pPr>
              <a:lnSpc>
                <a:spcPts val="1400"/>
              </a:lnSpc>
              <a:spcBef>
                <a:spcPct val="0"/>
              </a:spcBef>
              <a:buFontTx/>
              <a:buNone/>
            </a:pPr>
            <a:r>
              <a:rPr lang="en-US" altLang="cs-CZ" sz="1100" b="1" dirty="0">
                <a:latin typeface="Arial" panose="020B0604020202020204" pitchFamily="34" charset="0"/>
              </a:rPr>
              <a:t>		4.6 x 75 mm, 3.5 µm</a:t>
            </a:r>
          </a:p>
          <a:p>
            <a:pPr>
              <a:lnSpc>
                <a:spcPts val="1800"/>
              </a:lnSpc>
              <a:spcBef>
                <a:spcPct val="0"/>
              </a:spcBef>
              <a:buFontTx/>
              <a:buNone/>
            </a:pPr>
            <a:r>
              <a:rPr lang="en-US" altLang="cs-CZ" sz="1100" b="1" dirty="0">
                <a:latin typeface="Arial" panose="020B0604020202020204" pitchFamily="34" charset="0"/>
              </a:rPr>
              <a:t>Mobile Phase:		50% ACN</a:t>
            </a:r>
          </a:p>
          <a:p>
            <a:pPr>
              <a:lnSpc>
                <a:spcPts val="1400"/>
              </a:lnSpc>
              <a:spcBef>
                <a:spcPct val="0"/>
              </a:spcBef>
              <a:buFontTx/>
              <a:buNone/>
            </a:pPr>
            <a:r>
              <a:rPr lang="en-US" altLang="cs-CZ" sz="1100" b="1" dirty="0">
                <a:latin typeface="Arial" panose="020B0604020202020204" pitchFamily="34" charset="0"/>
              </a:rPr>
              <a:t>	 	50% 20 mM NaH</a:t>
            </a:r>
            <a:r>
              <a:rPr lang="en-US" altLang="cs-CZ" sz="1100" b="1" baseline="-25000" dirty="0">
                <a:latin typeface="Arial" panose="020B0604020202020204" pitchFamily="34" charset="0"/>
              </a:rPr>
              <a:t>2</a:t>
            </a:r>
            <a:r>
              <a:rPr lang="en-US" altLang="cs-CZ" sz="1100" b="1" dirty="0">
                <a:latin typeface="Arial" panose="020B0604020202020204" pitchFamily="34" charset="0"/>
              </a:rPr>
              <a:t>PO</a:t>
            </a:r>
            <a:r>
              <a:rPr lang="en-US" altLang="cs-CZ" sz="1100" b="1" baseline="-25000" dirty="0">
                <a:latin typeface="Arial" panose="020B0604020202020204" pitchFamily="34" charset="0"/>
              </a:rPr>
              <a:t>4</a:t>
            </a:r>
            <a:r>
              <a:rPr lang="en-US" altLang="cs-CZ" sz="1100" b="1" dirty="0">
                <a:latin typeface="Arial" panose="020B0604020202020204" pitchFamily="34" charset="0"/>
              </a:rPr>
              <a:t>, pH 2.8</a:t>
            </a:r>
          </a:p>
          <a:p>
            <a:pPr>
              <a:lnSpc>
                <a:spcPts val="1800"/>
              </a:lnSpc>
              <a:spcBef>
                <a:spcPct val="0"/>
              </a:spcBef>
              <a:buFontTx/>
              <a:buNone/>
            </a:pPr>
            <a:r>
              <a:rPr lang="en-US" altLang="cs-CZ" sz="1100" b="1" dirty="0">
                <a:latin typeface="Arial" panose="020B0604020202020204" pitchFamily="34" charset="0"/>
              </a:rPr>
              <a:t>Flow Rate:		1.0 mL/min</a:t>
            </a:r>
          </a:p>
          <a:p>
            <a:pPr>
              <a:lnSpc>
                <a:spcPts val="1800"/>
              </a:lnSpc>
              <a:spcBef>
                <a:spcPct val="0"/>
              </a:spcBef>
              <a:buFontTx/>
              <a:buNone/>
            </a:pPr>
            <a:r>
              <a:rPr lang="en-US" altLang="cs-CZ" sz="1100" b="1" dirty="0">
                <a:latin typeface="Arial" panose="020B0604020202020204" pitchFamily="34" charset="0"/>
              </a:rPr>
              <a:t>Temperature:	 	RT</a:t>
            </a:r>
          </a:p>
          <a:p>
            <a:pPr>
              <a:lnSpc>
                <a:spcPts val="1800"/>
              </a:lnSpc>
              <a:spcBef>
                <a:spcPct val="0"/>
              </a:spcBef>
              <a:buFontTx/>
              <a:buNone/>
            </a:pPr>
            <a:r>
              <a:rPr lang="en-US" altLang="cs-CZ" sz="1100" b="1" dirty="0">
                <a:latin typeface="Arial" panose="020B0604020202020204" pitchFamily="34" charset="0"/>
              </a:rPr>
              <a:t>Detection:	 	UV 254 nm</a:t>
            </a:r>
          </a:p>
          <a:p>
            <a:pPr>
              <a:lnSpc>
                <a:spcPts val="1800"/>
              </a:lnSpc>
              <a:spcBef>
                <a:spcPct val="0"/>
              </a:spcBef>
              <a:buFontTx/>
              <a:buNone/>
            </a:pPr>
            <a:r>
              <a:rPr lang="en-US" altLang="cs-CZ" sz="1100" b="1" dirty="0">
                <a:latin typeface="Arial" panose="020B0604020202020204" pitchFamily="34" charset="0"/>
              </a:rPr>
              <a:t>Sample:		1.  Estradiol</a:t>
            </a:r>
          </a:p>
          <a:p>
            <a:pPr>
              <a:lnSpc>
                <a:spcPts val="1400"/>
              </a:lnSpc>
              <a:spcBef>
                <a:spcPct val="0"/>
              </a:spcBef>
              <a:buFontTx/>
              <a:buNone/>
            </a:pPr>
            <a:r>
              <a:rPr lang="en-US" altLang="cs-CZ" sz="1100" b="1" dirty="0">
                <a:latin typeface="Arial" panose="020B0604020202020204" pitchFamily="34" charset="0"/>
              </a:rPr>
              <a:t>		2.  </a:t>
            </a:r>
            <a:r>
              <a:rPr lang="en-US" altLang="cs-CZ" sz="1100" b="1" dirty="0" err="1">
                <a:latin typeface="Arial" panose="020B0604020202020204" pitchFamily="34" charset="0"/>
              </a:rPr>
              <a:t>Ethynylestradiol</a:t>
            </a:r>
            <a:endParaRPr lang="en-US" altLang="cs-CZ" sz="1100" b="1" dirty="0">
              <a:latin typeface="Arial" panose="020B0604020202020204" pitchFamily="34" charset="0"/>
            </a:endParaRPr>
          </a:p>
          <a:p>
            <a:pPr>
              <a:lnSpc>
                <a:spcPts val="1400"/>
              </a:lnSpc>
              <a:spcBef>
                <a:spcPct val="0"/>
              </a:spcBef>
              <a:buFontTx/>
              <a:buNone/>
            </a:pPr>
            <a:r>
              <a:rPr lang="en-US" altLang="cs-CZ" sz="1100" b="1" dirty="0">
                <a:latin typeface="Arial" panose="020B0604020202020204" pitchFamily="34" charset="0"/>
              </a:rPr>
              <a:t>		3.  </a:t>
            </a:r>
            <a:r>
              <a:rPr lang="en-US" altLang="cs-CZ" sz="1100" b="1" dirty="0" err="1">
                <a:latin typeface="Arial" panose="020B0604020202020204" pitchFamily="34" charset="0"/>
              </a:rPr>
              <a:t>Dienestrol</a:t>
            </a:r>
            <a:endParaRPr lang="en-US" altLang="cs-CZ" sz="1100" b="1" dirty="0">
              <a:latin typeface="Arial" panose="020B0604020202020204" pitchFamily="34" charset="0"/>
            </a:endParaRPr>
          </a:p>
          <a:p>
            <a:pPr>
              <a:lnSpc>
                <a:spcPts val="1400"/>
              </a:lnSpc>
              <a:spcBef>
                <a:spcPct val="0"/>
              </a:spcBef>
              <a:buFontTx/>
              <a:buNone/>
            </a:pPr>
            <a:r>
              <a:rPr lang="en-US" altLang="cs-CZ" sz="1100" b="1" dirty="0">
                <a:latin typeface="Arial" panose="020B0604020202020204" pitchFamily="34" charset="0"/>
              </a:rPr>
              <a:t>		4.  Norethindrone</a:t>
            </a:r>
          </a:p>
        </p:txBody>
      </p:sp>
      <p:graphicFrame>
        <p:nvGraphicFramePr>
          <p:cNvPr id="96264" name="Object 5"/>
          <p:cNvGraphicFramePr>
            <a:graphicFrameLocks noChangeAspect="1"/>
          </p:cNvGraphicFramePr>
          <p:nvPr>
            <p:extLst>
              <p:ext uri="{D42A27DB-BD31-4B8C-83A1-F6EECF244321}">
                <p14:modId xmlns:p14="http://schemas.microsoft.com/office/powerpoint/2010/main" val="443863333"/>
              </p:ext>
            </p:extLst>
          </p:nvPr>
        </p:nvGraphicFramePr>
        <p:xfrm>
          <a:off x="827584" y="2111375"/>
          <a:ext cx="4806950" cy="2635250"/>
        </p:xfrm>
        <a:graphic>
          <a:graphicData uri="http://schemas.openxmlformats.org/presentationml/2006/ole">
            <mc:AlternateContent xmlns:mc="http://schemas.openxmlformats.org/markup-compatibility/2006">
              <mc:Choice xmlns:v="urn:schemas-microsoft-com:vml" Requires="v">
                <p:oleObj spid="_x0000_s96312" name="CorelDRAW" r:id="rId3" imgW="4810125" imgH="2638425" progId="CorelDraw.Graphic.7">
                  <p:embed/>
                </p:oleObj>
              </mc:Choice>
              <mc:Fallback>
                <p:oleObj name="CorelDRAW" r:id="rId3" imgW="4810125" imgH="2638425" progId="CorelDraw.Graphic.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111375"/>
                        <a:ext cx="480695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Method Development – SB-C18 at Low pH Separation of Plant Extract</a:t>
            </a:r>
          </a:p>
        </p:txBody>
      </p:sp>
      <p:sp>
        <p:nvSpPr>
          <p:cNvPr id="97283"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97284"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7286" name="Text Box 3"/>
          <p:cNvSpPr txBox="1">
            <a:spLocks noChangeArrowheads="1"/>
          </p:cNvSpPr>
          <p:nvPr/>
        </p:nvSpPr>
        <p:spPr bwMode="auto">
          <a:xfrm>
            <a:off x="5148263" y="2146300"/>
            <a:ext cx="36131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tabLst>
                <a:tab pos="108902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08902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08902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08902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08902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9pPr>
          </a:lstStyle>
          <a:p>
            <a:pPr>
              <a:lnSpc>
                <a:spcPct val="110000"/>
              </a:lnSpc>
              <a:spcBef>
                <a:spcPct val="0"/>
              </a:spcBef>
              <a:buFontTx/>
              <a:buNone/>
            </a:pPr>
            <a:r>
              <a:rPr lang="en-US" altLang="cs-CZ" sz="1200" b="1">
                <a:latin typeface="Arial" panose="020B0604020202020204" pitchFamily="34" charset="0"/>
              </a:rPr>
              <a:t>Column:  	ZORBAX</a:t>
            </a:r>
            <a:r>
              <a:rPr lang="en-US" altLang="cs-CZ" sz="1200">
                <a:latin typeface="Arial" panose="020B0604020202020204" pitchFamily="34" charset="0"/>
              </a:rPr>
              <a:t> </a:t>
            </a:r>
            <a:r>
              <a:rPr lang="en-US" altLang="cs-CZ" sz="1200" b="1">
                <a:latin typeface="Arial" panose="020B0604020202020204" pitchFamily="34" charset="0"/>
              </a:rPr>
              <a:t>Rapid Resolution SB-C18</a:t>
            </a:r>
          </a:p>
          <a:p>
            <a:pPr>
              <a:lnSpc>
                <a:spcPct val="110000"/>
              </a:lnSpc>
              <a:spcBef>
                <a:spcPct val="0"/>
              </a:spcBef>
              <a:buFontTx/>
              <a:buNone/>
            </a:pPr>
            <a:r>
              <a:rPr lang="en-US" altLang="cs-CZ" sz="1200" b="1">
                <a:latin typeface="Arial" panose="020B0604020202020204" pitchFamily="34" charset="0"/>
              </a:rPr>
              <a:t>                	4.6 x 75 mm, 3.5 µm</a:t>
            </a:r>
          </a:p>
          <a:p>
            <a:pPr>
              <a:lnSpc>
                <a:spcPct val="110000"/>
              </a:lnSpc>
              <a:spcBef>
                <a:spcPct val="0"/>
              </a:spcBef>
              <a:buFontTx/>
              <a:buNone/>
            </a:pPr>
            <a:r>
              <a:rPr lang="en-US" altLang="cs-CZ" sz="1200">
                <a:latin typeface="Arial" panose="020B0604020202020204" pitchFamily="34" charset="0"/>
              </a:rPr>
              <a:t>Mobile Phase:  	22% ACN</a:t>
            </a:r>
          </a:p>
          <a:p>
            <a:pPr>
              <a:lnSpc>
                <a:spcPct val="110000"/>
              </a:lnSpc>
              <a:spcBef>
                <a:spcPct val="0"/>
              </a:spcBef>
              <a:buFontTx/>
              <a:buNone/>
            </a:pPr>
            <a:r>
              <a:rPr lang="en-US" altLang="cs-CZ" sz="1200">
                <a:latin typeface="Arial" panose="020B0604020202020204" pitchFamily="34" charset="0"/>
              </a:rPr>
              <a:t>	78% NaH</a:t>
            </a:r>
            <a:r>
              <a:rPr lang="en-US" altLang="cs-CZ" sz="1200" baseline="-25000">
                <a:latin typeface="Arial" panose="020B0604020202020204" pitchFamily="34" charset="0"/>
              </a:rPr>
              <a:t>2</a:t>
            </a:r>
            <a:r>
              <a:rPr lang="en-US" altLang="cs-CZ" sz="1200">
                <a:latin typeface="Arial" panose="020B0604020202020204" pitchFamily="34" charset="0"/>
              </a:rPr>
              <a:t>PO</a:t>
            </a:r>
            <a:r>
              <a:rPr lang="en-US" altLang="cs-CZ" sz="1200" baseline="-25000">
                <a:latin typeface="Arial" panose="020B0604020202020204" pitchFamily="34" charset="0"/>
              </a:rPr>
              <a:t>4</a:t>
            </a:r>
            <a:r>
              <a:rPr lang="en-US" altLang="cs-CZ" sz="1200">
                <a:latin typeface="Arial" panose="020B0604020202020204" pitchFamily="34" charset="0"/>
              </a:rPr>
              <a:t>, pH 2.5</a:t>
            </a:r>
          </a:p>
          <a:p>
            <a:pPr>
              <a:lnSpc>
                <a:spcPct val="110000"/>
              </a:lnSpc>
              <a:spcBef>
                <a:spcPct val="0"/>
              </a:spcBef>
              <a:buFontTx/>
              <a:buNone/>
            </a:pPr>
            <a:r>
              <a:rPr lang="en-US" altLang="cs-CZ" sz="1200">
                <a:latin typeface="Arial" panose="020B0604020202020204" pitchFamily="34" charset="0"/>
              </a:rPr>
              <a:t>Flow Rate:  	1.0 mL / min</a:t>
            </a:r>
          </a:p>
          <a:p>
            <a:pPr>
              <a:lnSpc>
                <a:spcPct val="110000"/>
              </a:lnSpc>
              <a:spcBef>
                <a:spcPct val="0"/>
              </a:spcBef>
              <a:buFontTx/>
              <a:buNone/>
            </a:pPr>
            <a:r>
              <a:rPr lang="en-US" altLang="cs-CZ" sz="1200">
                <a:latin typeface="Arial" panose="020B0604020202020204" pitchFamily="34" charset="0"/>
              </a:rPr>
              <a:t>Temperature:  	RT</a:t>
            </a:r>
          </a:p>
          <a:p>
            <a:pPr>
              <a:lnSpc>
                <a:spcPct val="110000"/>
              </a:lnSpc>
              <a:spcBef>
                <a:spcPct val="0"/>
              </a:spcBef>
              <a:buFontTx/>
              <a:buNone/>
            </a:pPr>
            <a:r>
              <a:rPr lang="en-US" altLang="cs-CZ" sz="1200">
                <a:latin typeface="Arial" panose="020B0604020202020204" pitchFamily="34" charset="0"/>
              </a:rPr>
              <a:t>Detection:  	UV 254 nm</a:t>
            </a:r>
          </a:p>
          <a:p>
            <a:pPr>
              <a:lnSpc>
                <a:spcPct val="110000"/>
              </a:lnSpc>
              <a:spcBef>
                <a:spcPct val="0"/>
              </a:spcBef>
              <a:buFontTx/>
              <a:buNone/>
            </a:pPr>
            <a:r>
              <a:rPr lang="en-US" altLang="cs-CZ" sz="1200">
                <a:latin typeface="Arial" panose="020B0604020202020204" pitchFamily="34" charset="0"/>
              </a:rPr>
              <a:t>Sample:	1.  Caffeic acid</a:t>
            </a:r>
          </a:p>
          <a:p>
            <a:pPr>
              <a:lnSpc>
                <a:spcPct val="110000"/>
              </a:lnSpc>
              <a:spcBef>
                <a:spcPct val="0"/>
              </a:spcBef>
              <a:buFontTx/>
              <a:buNone/>
            </a:pPr>
            <a:r>
              <a:rPr lang="en-US" altLang="cs-CZ" sz="1200">
                <a:latin typeface="Arial" panose="020B0604020202020204" pitchFamily="34" charset="0"/>
              </a:rPr>
              <a:t>	2.  Impurity</a:t>
            </a:r>
          </a:p>
          <a:p>
            <a:pPr>
              <a:lnSpc>
                <a:spcPct val="110000"/>
              </a:lnSpc>
              <a:spcBef>
                <a:spcPct val="0"/>
              </a:spcBef>
              <a:buFontTx/>
              <a:buNone/>
            </a:pPr>
            <a:r>
              <a:rPr lang="en-US" altLang="cs-CZ" sz="1200">
                <a:latin typeface="Arial" panose="020B0604020202020204" pitchFamily="34" charset="0"/>
              </a:rPr>
              <a:t>	3.  Luteolin</a:t>
            </a:r>
          </a:p>
          <a:p>
            <a:pPr>
              <a:lnSpc>
                <a:spcPct val="110000"/>
              </a:lnSpc>
              <a:spcBef>
                <a:spcPct val="0"/>
              </a:spcBef>
              <a:buFontTx/>
              <a:buNone/>
            </a:pPr>
            <a:r>
              <a:rPr lang="en-US" altLang="cs-CZ" sz="1200">
                <a:latin typeface="Arial" panose="020B0604020202020204" pitchFamily="34" charset="0"/>
              </a:rPr>
              <a:t>	4.  Naringenin</a:t>
            </a:r>
          </a:p>
          <a:p>
            <a:pPr>
              <a:lnSpc>
                <a:spcPct val="110000"/>
              </a:lnSpc>
              <a:spcBef>
                <a:spcPct val="0"/>
              </a:spcBef>
              <a:buFontTx/>
              <a:buNone/>
            </a:pPr>
            <a:r>
              <a:rPr lang="en-US" altLang="cs-CZ" sz="1200">
                <a:latin typeface="Arial" panose="020B0604020202020204" pitchFamily="34" charset="0"/>
              </a:rPr>
              <a:t>	5.  Apigenin</a:t>
            </a:r>
            <a:endParaRPr lang="en-US" altLang="cs-CZ" sz="1200" b="1">
              <a:latin typeface="Arial" panose="020B0604020202020204" pitchFamily="34" charset="0"/>
            </a:endParaRPr>
          </a:p>
        </p:txBody>
      </p:sp>
      <p:sp>
        <p:nvSpPr>
          <p:cNvPr id="97287" name="Text Box 4"/>
          <p:cNvSpPr txBox="1">
            <a:spLocks noChangeArrowheads="1"/>
          </p:cNvSpPr>
          <p:nvPr/>
        </p:nvSpPr>
        <p:spPr bwMode="auto">
          <a:xfrm>
            <a:off x="952500" y="5327650"/>
            <a:ext cx="711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cs-CZ" sz="2000">
                <a:solidFill>
                  <a:srgbClr val="FF0000"/>
                </a:solidFill>
                <a:latin typeface="Arial" panose="020B0604020202020204" pitchFamily="34" charset="0"/>
              </a:rPr>
              <a:t> To obtain k=1 for caffeic acid requires 22 minute analysis time</a:t>
            </a:r>
          </a:p>
        </p:txBody>
      </p:sp>
      <p:sp>
        <p:nvSpPr>
          <p:cNvPr id="97288" name="Text Box 5"/>
          <p:cNvSpPr txBox="1">
            <a:spLocks noChangeArrowheads="1"/>
          </p:cNvSpPr>
          <p:nvPr/>
        </p:nvSpPr>
        <p:spPr bwMode="auto">
          <a:xfrm>
            <a:off x="1331913" y="1773238"/>
            <a:ext cx="6245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0085D5"/>
                </a:solidFill>
                <a:latin typeface="Arial" panose="020B0604020202020204" pitchFamily="34" charset="0"/>
              </a:rPr>
              <a:t>Flavones, Flavanones, and Phenolic Esters</a:t>
            </a:r>
          </a:p>
        </p:txBody>
      </p:sp>
      <p:graphicFrame>
        <p:nvGraphicFramePr>
          <p:cNvPr id="97289" name="Object 6"/>
          <p:cNvGraphicFramePr>
            <a:graphicFrameLocks noChangeAspect="1"/>
          </p:cNvGraphicFramePr>
          <p:nvPr/>
        </p:nvGraphicFramePr>
        <p:xfrm>
          <a:off x="1143000" y="2933700"/>
          <a:ext cx="4602163" cy="2157413"/>
        </p:xfrm>
        <a:graphic>
          <a:graphicData uri="http://schemas.openxmlformats.org/presentationml/2006/ole">
            <mc:AlternateContent xmlns:mc="http://schemas.openxmlformats.org/markup-compatibility/2006">
              <mc:Choice xmlns:v="urn:schemas-microsoft-com:vml" Requires="v">
                <p:oleObj spid="_x0000_s97337" name="CorelDRAW" r:id="rId3" imgW="4600575" imgH="2162175" progId="CorelDraw.Graphic.7">
                  <p:embed/>
                </p:oleObj>
              </mc:Choice>
              <mc:Fallback>
                <p:oleObj name="CorelDRAW" r:id="rId3" imgW="4600575" imgH="2162175" progId="CorelDraw.Graphic.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33700"/>
                        <a:ext cx="460216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28650" y="503521"/>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Method Development – Change Organic Modifier</a:t>
            </a:r>
            <a:r>
              <a:rPr lang="cs-CZ" altLang="cs-CZ" sz="3200" dirty="0">
                <a:latin typeface="Arial" panose="020B0604020202020204" pitchFamily="34" charset="0"/>
                <a:cs typeface="Arial" panose="020B0604020202020204" pitchFamily="34" charset="0"/>
              </a:rPr>
              <a:t> : </a:t>
            </a:r>
            <a:r>
              <a:rPr lang="en-US" altLang="cs-CZ" sz="3200" dirty="0">
                <a:latin typeface="Arial" panose="020B0604020202020204" pitchFamily="34" charset="0"/>
                <a:cs typeface="Arial" panose="020B0604020202020204" pitchFamily="34" charset="0"/>
              </a:rPr>
              <a:t>Separation of Plant Extract </a:t>
            </a:r>
            <a:r>
              <a:rPr lang="en-US" altLang="cs-CZ" sz="3200" dirty="0"/>
              <a:t/>
            </a:r>
            <a:br>
              <a:rPr lang="en-US" altLang="cs-CZ" sz="3200" dirty="0"/>
            </a:br>
            <a:endParaRPr lang="en-US" altLang="cs-CZ" sz="3200" dirty="0"/>
          </a:p>
        </p:txBody>
      </p:sp>
      <p:sp>
        <p:nvSpPr>
          <p:cNvPr id="98307"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9830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8310" name="Rectangle 3"/>
          <p:cNvSpPr>
            <a:spLocks noChangeArrowheads="1"/>
          </p:cNvSpPr>
          <p:nvPr/>
        </p:nvSpPr>
        <p:spPr bwMode="auto">
          <a:xfrm>
            <a:off x="2324100" y="2476500"/>
            <a:ext cx="1447800" cy="2819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cs-CZ" sz="1800">
              <a:latin typeface="Arial" panose="020B0604020202020204" pitchFamily="34" charset="0"/>
            </a:endParaRPr>
          </a:p>
        </p:txBody>
      </p:sp>
      <p:sp>
        <p:nvSpPr>
          <p:cNvPr id="98311" name="Text Box 4"/>
          <p:cNvSpPr txBox="1">
            <a:spLocks noChangeArrowheads="1"/>
          </p:cNvSpPr>
          <p:nvPr/>
        </p:nvSpPr>
        <p:spPr bwMode="auto">
          <a:xfrm>
            <a:off x="5432425" y="2159000"/>
            <a:ext cx="36226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tabLst>
                <a:tab pos="102711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02711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02711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02711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02711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9pPr>
          </a:lstStyle>
          <a:p>
            <a:pPr>
              <a:lnSpc>
                <a:spcPts val="1400"/>
              </a:lnSpc>
              <a:spcBef>
                <a:spcPct val="0"/>
              </a:spcBef>
              <a:buFontTx/>
              <a:buNone/>
            </a:pPr>
            <a:r>
              <a:rPr lang="en-US" altLang="cs-CZ" sz="1200" b="1">
                <a:latin typeface="Arial" panose="020B0604020202020204" pitchFamily="34" charset="0"/>
              </a:rPr>
              <a:t>Column: 	ZORBAX Rapid Resolution SB-C18</a:t>
            </a:r>
          </a:p>
          <a:p>
            <a:pPr>
              <a:lnSpc>
                <a:spcPts val="1400"/>
              </a:lnSpc>
              <a:spcBef>
                <a:spcPct val="0"/>
              </a:spcBef>
              <a:buFontTx/>
              <a:buNone/>
            </a:pPr>
            <a:r>
              <a:rPr lang="en-US" altLang="cs-CZ" sz="1200" b="1">
                <a:latin typeface="Arial" panose="020B0604020202020204" pitchFamily="34" charset="0"/>
              </a:rPr>
              <a:t>                	4.6 x 75 mm, 3.5 µm</a:t>
            </a:r>
          </a:p>
          <a:p>
            <a:pPr>
              <a:lnSpc>
                <a:spcPts val="1800"/>
              </a:lnSpc>
              <a:spcBef>
                <a:spcPct val="0"/>
              </a:spcBef>
              <a:buFontTx/>
              <a:buNone/>
            </a:pPr>
            <a:r>
              <a:rPr lang="en-US" altLang="cs-CZ" sz="1200">
                <a:latin typeface="Arial" panose="020B0604020202020204" pitchFamily="34" charset="0"/>
              </a:rPr>
              <a:t>Mobile Phase: 	40% MeOH</a:t>
            </a:r>
          </a:p>
          <a:p>
            <a:pPr>
              <a:lnSpc>
                <a:spcPts val="1400"/>
              </a:lnSpc>
              <a:spcBef>
                <a:spcPct val="0"/>
              </a:spcBef>
              <a:buFontTx/>
              <a:buNone/>
            </a:pPr>
            <a:r>
              <a:rPr lang="en-US" altLang="cs-CZ" sz="1200">
                <a:latin typeface="Arial" panose="020B0604020202020204" pitchFamily="34" charset="0"/>
              </a:rPr>
              <a:t>	60% NaH</a:t>
            </a:r>
            <a:r>
              <a:rPr lang="en-US" altLang="cs-CZ" sz="1200" baseline="-25000">
                <a:latin typeface="Arial" panose="020B0604020202020204" pitchFamily="34" charset="0"/>
              </a:rPr>
              <a:t>2</a:t>
            </a:r>
            <a:r>
              <a:rPr lang="en-US" altLang="cs-CZ" sz="1200">
                <a:latin typeface="Arial" panose="020B0604020202020204" pitchFamily="34" charset="0"/>
              </a:rPr>
              <a:t>PO</a:t>
            </a:r>
            <a:r>
              <a:rPr lang="en-US" altLang="cs-CZ" sz="1200" baseline="-25000">
                <a:latin typeface="Arial" panose="020B0604020202020204" pitchFamily="34" charset="0"/>
              </a:rPr>
              <a:t>4</a:t>
            </a:r>
            <a:r>
              <a:rPr lang="en-US" altLang="cs-CZ" sz="1200">
                <a:latin typeface="Arial" panose="020B0604020202020204" pitchFamily="34" charset="0"/>
              </a:rPr>
              <a:t>, pH 2.5</a:t>
            </a:r>
          </a:p>
          <a:p>
            <a:pPr>
              <a:lnSpc>
                <a:spcPts val="1800"/>
              </a:lnSpc>
              <a:spcBef>
                <a:spcPct val="0"/>
              </a:spcBef>
              <a:buFontTx/>
              <a:buNone/>
            </a:pPr>
            <a:r>
              <a:rPr lang="en-US" altLang="cs-CZ" sz="1200">
                <a:latin typeface="Arial" panose="020B0604020202020204" pitchFamily="34" charset="0"/>
              </a:rPr>
              <a:t>Flow Rate:  	1.0 mL/min</a:t>
            </a:r>
          </a:p>
          <a:p>
            <a:pPr>
              <a:lnSpc>
                <a:spcPts val="1800"/>
              </a:lnSpc>
              <a:spcBef>
                <a:spcPct val="0"/>
              </a:spcBef>
              <a:buFontTx/>
              <a:buNone/>
            </a:pPr>
            <a:r>
              <a:rPr lang="en-US" altLang="cs-CZ" sz="1200">
                <a:latin typeface="Arial" panose="020B0604020202020204" pitchFamily="34" charset="0"/>
              </a:rPr>
              <a:t>Temperature: 	RT</a:t>
            </a:r>
          </a:p>
          <a:p>
            <a:pPr>
              <a:lnSpc>
                <a:spcPts val="1800"/>
              </a:lnSpc>
              <a:spcBef>
                <a:spcPct val="0"/>
              </a:spcBef>
              <a:buFontTx/>
              <a:buNone/>
            </a:pPr>
            <a:r>
              <a:rPr lang="en-US" altLang="cs-CZ" sz="1200">
                <a:latin typeface="Arial" panose="020B0604020202020204" pitchFamily="34" charset="0"/>
              </a:rPr>
              <a:t>Detection:  	UV 254 nm</a:t>
            </a:r>
          </a:p>
          <a:p>
            <a:pPr>
              <a:lnSpc>
                <a:spcPts val="1800"/>
              </a:lnSpc>
              <a:spcBef>
                <a:spcPct val="0"/>
              </a:spcBef>
              <a:buFontTx/>
              <a:buNone/>
            </a:pPr>
            <a:r>
              <a:rPr lang="en-US" altLang="cs-CZ" sz="1200">
                <a:latin typeface="Arial" panose="020B0604020202020204" pitchFamily="34" charset="0"/>
              </a:rPr>
              <a:t>Sample:	1.  Caffeic acid</a:t>
            </a:r>
          </a:p>
          <a:p>
            <a:pPr>
              <a:lnSpc>
                <a:spcPts val="1400"/>
              </a:lnSpc>
              <a:spcBef>
                <a:spcPct val="0"/>
              </a:spcBef>
              <a:buFontTx/>
              <a:buNone/>
            </a:pPr>
            <a:r>
              <a:rPr lang="en-US" altLang="cs-CZ" sz="1200">
                <a:latin typeface="Arial" panose="020B0604020202020204" pitchFamily="34" charset="0"/>
              </a:rPr>
              <a:t>	2.  Impurity</a:t>
            </a:r>
          </a:p>
          <a:p>
            <a:pPr>
              <a:lnSpc>
                <a:spcPts val="1400"/>
              </a:lnSpc>
              <a:spcBef>
                <a:spcPct val="0"/>
              </a:spcBef>
              <a:buFontTx/>
              <a:buNone/>
            </a:pPr>
            <a:r>
              <a:rPr lang="en-US" altLang="cs-CZ" sz="1200">
                <a:latin typeface="Arial" panose="020B0604020202020204" pitchFamily="34" charset="0"/>
              </a:rPr>
              <a:t>	3.  Naringenin</a:t>
            </a:r>
          </a:p>
          <a:p>
            <a:pPr>
              <a:lnSpc>
                <a:spcPts val="1400"/>
              </a:lnSpc>
              <a:spcBef>
                <a:spcPct val="0"/>
              </a:spcBef>
              <a:buFontTx/>
              <a:buNone/>
            </a:pPr>
            <a:r>
              <a:rPr lang="en-US" altLang="cs-CZ" sz="1200">
                <a:latin typeface="Arial" panose="020B0604020202020204" pitchFamily="34" charset="0"/>
              </a:rPr>
              <a:t>	4.  Luteolin</a:t>
            </a:r>
          </a:p>
          <a:p>
            <a:pPr>
              <a:lnSpc>
                <a:spcPts val="1400"/>
              </a:lnSpc>
              <a:spcBef>
                <a:spcPct val="0"/>
              </a:spcBef>
              <a:buFontTx/>
              <a:buNone/>
            </a:pPr>
            <a:r>
              <a:rPr lang="en-US" altLang="cs-CZ" sz="1200">
                <a:latin typeface="Arial" panose="020B0604020202020204" pitchFamily="34" charset="0"/>
              </a:rPr>
              <a:t>	5.  Apigenin</a:t>
            </a:r>
            <a:endParaRPr lang="en-US" altLang="cs-CZ" sz="1200" b="1">
              <a:latin typeface="Arial" panose="020B0604020202020204" pitchFamily="34" charset="0"/>
            </a:endParaRPr>
          </a:p>
        </p:txBody>
      </p:sp>
      <p:sp>
        <p:nvSpPr>
          <p:cNvPr id="98312" name="Text Box 5"/>
          <p:cNvSpPr txBox="1">
            <a:spLocks noChangeArrowheads="1"/>
          </p:cNvSpPr>
          <p:nvPr/>
        </p:nvSpPr>
        <p:spPr bwMode="auto">
          <a:xfrm>
            <a:off x="355600" y="5643563"/>
            <a:ext cx="8402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cs-CZ" sz="1600" b="1" dirty="0">
                <a:solidFill>
                  <a:srgbClr val="FF0000"/>
                </a:solidFill>
                <a:latin typeface="Arial" panose="020B0604020202020204" pitchFamily="34" charset="0"/>
              </a:rPr>
              <a:t> </a:t>
            </a:r>
            <a:r>
              <a:rPr lang="en-US" altLang="cs-CZ" sz="1600" b="1" u="sng" dirty="0">
                <a:solidFill>
                  <a:srgbClr val="FF0000"/>
                </a:solidFill>
                <a:latin typeface="Arial" panose="020B0604020202020204" pitchFamily="34" charset="0"/>
              </a:rPr>
              <a:t>Methanol</a:t>
            </a:r>
            <a:r>
              <a:rPr lang="en-US" altLang="cs-CZ" sz="1600" b="1" dirty="0">
                <a:solidFill>
                  <a:srgbClr val="FF0000"/>
                </a:solidFill>
                <a:latin typeface="Arial" panose="020B0604020202020204" pitchFamily="34" charset="0"/>
              </a:rPr>
              <a:t> as the organic modifier changes selectivity and increases the analysis time.</a:t>
            </a:r>
          </a:p>
        </p:txBody>
      </p:sp>
      <p:sp>
        <p:nvSpPr>
          <p:cNvPr id="98313" name="Text Box 6"/>
          <p:cNvSpPr txBox="1">
            <a:spLocks noChangeArrowheads="1"/>
          </p:cNvSpPr>
          <p:nvPr/>
        </p:nvSpPr>
        <p:spPr bwMode="auto">
          <a:xfrm>
            <a:off x="611188" y="1700213"/>
            <a:ext cx="6245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2400" b="1">
                <a:solidFill>
                  <a:srgbClr val="0085D5"/>
                </a:solidFill>
                <a:latin typeface="Arial" panose="020B0604020202020204" pitchFamily="34" charset="0"/>
              </a:rPr>
              <a:t>Flavones, Flavanones, and Phenolic Esters</a:t>
            </a:r>
          </a:p>
        </p:txBody>
      </p:sp>
      <p:graphicFrame>
        <p:nvGraphicFramePr>
          <p:cNvPr id="98314" name="Object 7"/>
          <p:cNvGraphicFramePr>
            <a:graphicFrameLocks noChangeAspect="1"/>
          </p:cNvGraphicFramePr>
          <p:nvPr/>
        </p:nvGraphicFramePr>
        <p:xfrm>
          <a:off x="1028700" y="2628900"/>
          <a:ext cx="4779963" cy="2549525"/>
        </p:xfrm>
        <a:graphic>
          <a:graphicData uri="http://schemas.openxmlformats.org/presentationml/2006/ole">
            <mc:AlternateContent xmlns:mc="http://schemas.openxmlformats.org/markup-compatibility/2006">
              <mc:Choice xmlns:v="urn:schemas-microsoft-com:vml" Requires="v">
                <p:oleObj spid="_x0000_s98362" name="CorelDRAW" r:id="rId3" imgW="4781550" imgH="2552700" progId="CorelDraw.Graphic.7">
                  <p:embed/>
                </p:oleObj>
              </mc:Choice>
              <mc:Fallback>
                <p:oleObj name="CorelDRAW" r:id="rId3" imgW="4781550" imgH="2552700" progId="CorelDraw.Graphic.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628900"/>
                        <a:ext cx="4779963"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628650" y="357188"/>
            <a:ext cx="8676456" cy="900113"/>
          </a:xfrm>
        </p:spPr>
        <p:txBody>
          <a:bodyPr rtlCol="0">
            <a:noAutofit/>
          </a:bodyPr>
          <a:lstStyle/>
          <a:p>
            <a:pPr eaLnBrk="1" fontAlgn="auto" hangingPunct="1">
              <a:spcAft>
                <a:spcPts val="0"/>
              </a:spcAft>
              <a:defRPr/>
            </a:pPr>
            <a:r>
              <a:rPr lang="en-US" altLang="cs-CZ" sz="2800" dirty="0">
                <a:latin typeface="Arial" panose="020B0604020202020204" pitchFamily="34" charset="0"/>
                <a:cs typeface="Arial" panose="020B0604020202020204" pitchFamily="34" charset="0"/>
              </a:rPr>
              <a:t>Bonded-Phase Separation on SB-CN </a:t>
            </a:r>
            <a:br>
              <a:rPr lang="en-US" altLang="cs-CZ" sz="2800" dirty="0">
                <a:latin typeface="Arial" panose="020B0604020202020204" pitchFamily="34" charset="0"/>
                <a:cs typeface="Arial" panose="020B0604020202020204" pitchFamily="34" charset="0"/>
              </a:rPr>
            </a:br>
            <a:r>
              <a:rPr lang="en-US" altLang="cs-CZ" sz="2800" dirty="0">
                <a:latin typeface="Arial" panose="020B0604020202020204" pitchFamily="34" charset="0"/>
                <a:cs typeface="Arial" panose="020B0604020202020204" pitchFamily="34" charset="0"/>
              </a:rPr>
              <a:t>Flavones, Flavanones, Phenolic Esters</a:t>
            </a:r>
          </a:p>
        </p:txBody>
      </p:sp>
      <p:sp>
        <p:nvSpPr>
          <p:cNvPr id="99331" name="Zástupný symbol pro obsah 1"/>
          <p:cNvSpPr>
            <a:spLocks noGrp="1"/>
          </p:cNvSpPr>
          <p:nvPr>
            <p:ph idx="1"/>
          </p:nvPr>
        </p:nvSpPr>
        <p:spPr>
          <a:xfrm>
            <a:off x="368300" y="1340768"/>
            <a:ext cx="8534400" cy="4836195"/>
          </a:xfrm>
        </p:spPr>
        <p:txBody>
          <a:bodyPr/>
          <a:lstStyle/>
          <a:p>
            <a:pPr eaLnBrk="1" hangingPunct="1"/>
            <a:endParaRPr lang="cs-CZ" altLang="cs-CZ" dirty="0"/>
          </a:p>
        </p:txBody>
      </p:sp>
      <p:sp>
        <p:nvSpPr>
          <p:cNvPr id="99332"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9334" name="Text Box 3"/>
          <p:cNvSpPr txBox="1">
            <a:spLocks noChangeArrowheads="1"/>
          </p:cNvSpPr>
          <p:nvPr/>
        </p:nvSpPr>
        <p:spPr bwMode="auto">
          <a:xfrm>
            <a:off x="241300" y="1989138"/>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000" b="1">
                <a:latin typeface="Arial" panose="020B0604020202020204" pitchFamily="34" charset="0"/>
              </a:rPr>
              <a:t>Column:  ZORBAX Rapid Resolution SB-CN, 4.6 x 75 mm, 3.5 µm       Mobile Phase:  ACN: NaH</a:t>
            </a:r>
            <a:r>
              <a:rPr lang="en-US" altLang="cs-CZ" sz="1000" b="1" baseline="-25000">
                <a:latin typeface="Arial" panose="020B0604020202020204" pitchFamily="34" charset="0"/>
              </a:rPr>
              <a:t>2</a:t>
            </a:r>
            <a:r>
              <a:rPr lang="en-US" altLang="cs-CZ" sz="1000" b="1">
                <a:latin typeface="Arial" panose="020B0604020202020204" pitchFamily="34" charset="0"/>
              </a:rPr>
              <a:t>PO</a:t>
            </a:r>
            <a:r>
              <a:rPr lang="en-US" altLang="cs-CZ" sz="1000" b="1" baseline="-25000">
                <a:latin typeface="Arial" panose="020B0604020202020204" pitchFamily="34" charset="0"/>
              </a:rPr>
              <a:t>4</a:t>
            </a:r>
            <a:r>
              <a:rPr lang="en-US" altLang="cs-CZ" sz="1000" b="1">
                <a:latin typeface="Arial" panose="020B0604020202020204" pitchFamily="34" charset="0"/>
              </a:rPr>
              <a:t>, pH 2.5      Flow Rate:  1.0 mL/min</a:t>
            </a:r>
          </a:p>
          <a:p>
            <a:pPr algn="ctr">
              <a:lnSpc>
                <a:spcPct val="100000"/>
              </a:lnSpc>
              <a:spcBef>
                <a:spcPct val="0"/>
              </a:spcBef>
              <a:buFontTx/>
              <a:buNone/>
            </a:pPr>
            <a:r>
              <a:rPr lang="en-US" altLang="cs-CZ" sz="1000" b="1">
                <a:latin typeface="Arial" panose="020B0604020202020204" pitchFamily="34" charset="0"/>
              </a:rPr>
              <a:t>Temperature:  RT      Detection:  UV 254 nm      Sample:  1. Caffeic acid    2. Impurity    3. Luteolin    4. Naringenin    5.  Apigenin</a:t>
            </a:r>
          </a:p>
        </p:txBody>
      </p:sp>
      <p:sp>
        <p:nvSpPr>
          <p:cNvPr id="99335" name="Text Box 4"/>
          <p:cNvSpPr txBox="1">
            <a:spLocks noChangeArrowheads="1"/>
          </p:cNvSpPr>
          <p:nvPr/>
        </p:nvSpPr>
        <p:spPr bwMode="auto">
          <a:xfrm>
            <a:off x="1390650" y="2514600"/>
            <a:ext cx="276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000" b="1">
                <a:solidFill>
                  <a:srgbClr val="CC00CC"/>
                </a:solidFill>
                <a:latin typeface="Arial" panose="020B0604020202020204" pitchFamily="34" charset="0"/>
              </a:rPr>
              <a:t>22% ACN: 78% Buffer</a:t>
            </a:r>
          </a:p>
        </p:txBody>
      </p:sp>
      <p:sp>
        <p:nvSpPr>
          <p:cNvPr id="99336" name="Text Box 5"/>
          <p:cNvSpPr txBox="1">
            <a:spLocks noChangeArrowheads="1"/>
          </p:cNvSpPr>
          <p:nvPr/>
        </p:nvSpPr>
        <p:spPr bwMode="auto">
          <a:xfrm>
            <a:off x="5229225" y="2508250"/>
            <a:ext cx="286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000" b="1">
                <a:solidFill>
                  <a:srgbClr val="CC00CC"/>
                </a:solidFill>
                <a:latin typeface="Arial" panose="020B0604020202020204" pitchFamily="34" charset="0"/>
              </a:rPr>
              <a:t>25% ACN: 75% Buffer</a:t>
            </a:r>
          </a:p>
        </p:txBody>
      </p:sp>
      <p:sp>
        <p:nvSpPr>
          <p:cNvPr id="99337" name="Rectangle 6"/>
          <p:cNvSpPr>
            <a:spLocks noChangeArrowheads="1"/>
          </p:cNvSpPr>
          <p:nvPr/>
        </p:nvSpPr>
        <p:spPr bwMode="auto">
          <a:xfrm>
            <a:off x="2195736" y="5385738"/>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20000"/>
              </a:spcBef>
              <a:buClr>
                <a:srgbClr val="FF0000"/>
              </a:buClr>
              <a:buSzPct val="75000"/>
              <a:buFont typeface="Wingdings" panose="05000000000000000000" pitchFamily="2" charset="2"/>
              <a:buChar char="n"/>
            </a:pPr>
            <a:r>
              <a:rPr lang="en-US" altLang="cs-CZ" sz="1800" dirty="0">
                <a:solidFill>
                  <a:srgbClr val="FF0000"/>
                </a:solidFill>
                <a:latin typeface="Arial" panose="020B0604020202020204" pitchFamily="34" charset="0"/>
              </a:rPr>
              <a:t>SB-CN with stronger mobile phase reduces analysis time by 50% and maintains retention of k=1 on 1</a:t>
            </a:r>
            <a:r>
              <a:rPr lang="en-US" altLang="cs-CZ" sz="1800" baseline="30000" dirty="0">
                <a:solidFill>
                  <a:srgbClr val="FF0000"/>
                </a:solidFill>
                <a:latin typeface="Arial" panose="020B0604020202020204" pitchFamily="34" charset="0"/>
              </a:rPr>
              <a:t>st</a:t>
            </a:r>
            <a:r>
              <a:rPr lang="en-US" altLang="cs-CZ" sz="1800" dirty="0">
                <a:solidFill>
                  <a:srgbClr val="FF0000"/>
                </a:solidFill>
                <a:latin typeface="Arial" panose="020B0604020202020204" pitchFamily="34" charset="0"/>
              </a:rPr>
              <a:t> peak.</a:t>
            </a:r>
          </a:p>
        </p:txBody>
      </p:sp>
      <p:graphicFrame>
        <p:nvGraphicFramePr>
          <p:cNvPr id="99338" name="Object 7"/>
          <p:cNvGraphicFramePr>
            <a:graphicFrameLocks noChangeAspect="1"/>
          </p:cNvGraphicFramePr>
          <p:nvPr/>
        </p:nvGraphicFramePr>
        <p:xfrm>
          <a:off x="838200" y="3098800"/>
          <a:ext cx="7110413" cy="2019300"/>
        </p:xfrm>
        <a:graphic>
          <a:graphicData uri="http://schemas.openxmlformats.org/presentationml/2006/ole">
            <mc:AlternateContent xmlns:mc="http://schemas.openxmlformats.org/markup-compatibility/2006">
              <mc:Choice xmlns:v="urn:schemas-microsoft-com:vml" Requires="v">
                <p:oleObj spid="_x0000_s99386" name="CorelDRAW" r:id="rId3" imgW="7105650" imgH="2019300" progId="CorelDraw.Graphic.7">
                  <p:embed/>
                </p:oleObj>
              </mc:Choice>
              <mc:Fallback>
                <p:oleObj name="CorelDRAW" r:id="rId3" imgW="7105650" imgH="2019300" progId="CorelDraw.Graphic.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98800"/>
                        <a:ext cx="7110413"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a:t/>
            </a:r>
            <a:br>
              <a:rPr lang="cs-CZ" b="0"/>
            </a:br>
            <a:r>
              <a:rPr lang="cs-CZ"/>
              <a:t>Metoda analytická x preparativní </a:t>
            </a:r>
            <a:br>
              <a:rPr lang="cs-CZ"/>
            </a:br>
            <a:endParaRPr lang="cs-CZ"/>
          </a:p>
        </p:txBody>
      </p:sp>
      <p:sp>
        <p:nvSpPr>
          <p:cNvPr id="5" name="Obdélník 4"/>
          <p:cNvSpPr/>
          <p:nvPr/>
        </p:nvSpPr>
        <p:spPr>
          <a:xfrm>
            <a:off x="323528" y="1043641"/>
            <a:ext cx="8712968" cy="2723823"/>
          </a:xfrm>
          <a:prstGeom prst="rect">
            <a:avLst/>
          </a:prstGeom>
        </p:spPr>
        <p:txBody>
          <a:bodyPr wrap="square">
            <a:spAutoFit/>
          </a:bodyPr>
          <a:lstStyle/>
          <a:p>
            <a:endParaRPr lang="cs-CZ" sz="1100" b="0" i="0" u="none" strike="noStrike" baseline="0">
              <a:solidFill>
                <a:srgbClr val="000000"/>
              </a:solidFill>
              <a:latin typeface="Wingdings" panose="05000000000000000000" pitchFamily="2" charset="2"/>
            </a:endParaRPr>
          </a:p>
          <a:p>
            <a:r>
              <a:rPr lang="cs-CZ" sz="2000" b="1" i="0" u="none" strike="noStrike" baseline="0">
                <a:latin typeface="Calibri" panose="020F0502020204030204" pitchFamily="34" charset="0"/>
              </a:rPr>
              <a:t>Kvantitativní analýza - </a:t>
            </a:r>
            <a:r>
              <a:rPr lang="cs-CZ" sz="2000" b="0" i="0" u="none" strike="noStrike" baseline="0">
                <a:latin typeface="Calibri" panose="020F0502020204030204" pitchFamily="34" charset="0"/>
              </a:rPr>
              <a:t>jaké jsou vyžadovány míry správnosti a přesnosti? </a:t>
            </a:r>
          </a:p>
          <a:p>
            <a:r>
              <a:rPr lang="cs-CZ" sz="2000" b="0" i="0" u="none" strike="noStrike" baseline="0">
                <a:latin typeface="Calibri" panose="020F0502020204030204" pitchFamily="34" charset="0"/>
              </a:rPr>
              <a:t>Jaké jsou očekávaná rozmezí koncentrací analytů? </a:t>
            </a:r>
          </a:p>
          <a:p>
            <a:r>
              <a:rPr lang="cs-CZ" sz="2000" b="1" i="0" u="none" strike="noStrike" baseline="0">
                <a:latin typeface="Calibri" panose="020F0502020204030204" pitchFamily="34" charset="0"/>
              </a:rPr>
              <a:t>Kvalitativní analýza - </a:t>
            </a:r>
            <a:r>
              <a:rPr lang="cs-CZ" sz="2000" b="0" i="0" u="none" strike="noStrike" baseline="0">
                <a:latin typeface="Calibri" panose="020F0502020204030204" pitchFamily="34" charset="0"/>
              </a:rPr>
              <a:t>mají byt identifikovány pouze hlavní píky nebo i minoritní? </a:t>
            </a:r>
          </a:p>
          <a:p>
            <a:r>
              <a:rPr lang="cs-CZ" sz="2000" b="0" i="0" u="none" strike="noStrike" baseline="0">
                <a:latin typeface="Calibri" panose="020F0502020204030204" pitchFamily="34" charset="0"/>
              </a:rPr>
              <a:t>Je nutné rozdělit všechny složky vzorku? </a:t>
            </a:r>
          </a:p>
          <a:p>
            <a:r>
              <a:rPr lang="cs-CZ" sz="2000" b="0" i="0" u="none" strike="noStrike" baseline="0">
                <a:latin typeface="Calibri" panose="020F0502020204030204" pitchFamily="34" charset="0"/>
              </a:rPr>
              <a:t>Jaká bude matrice vzorku? </a:t>
            </a:r>
          </a:p>
          <a:p>
            <a:r>
              <a:rPr lang="cs-CZ" sz="2000" b="0" i="0" u="none" strike="noStrike" baseline="0">
                <a:latin typeface="Calibri" panose="020F0502020204030204" pitchFamily="34" charset="0"/>
              </a:rPr>
              <a:t>Kolik vzorků bude nutno analyzovat? </a:t>
            </a:r>
          </a:p>
          <a:p>
            <a:r>
              <a:rPr lang="cs-CZ" sz="2000" b="0" i="0" u="none" strike="noStrike" baseline="0">
                <a:latin typeface="Calibri" panose="020F0502020204030204" pitchFamily="34" charset="0"/>
              </a:rPr>
              <a:t>Jsou dostupné standardy? </a:t>
            </a:r>
          </a:p>
          <a:p>
            <a:r>
              <a:rPr lang="cs-CZ" sz="2000" b="0" i="0" u="none" strike="noStrike" baseline="0">
                <a:latin typeface="Calibri" panose="020F0502020204030204" pitchFamily="34" charset="0"/>
              </a:rPr>
              <a:t>Jaký HPLC systém mám k dispozici? </a:t>
            </a:r>
          </a:p>
        </p:txBody>
      </p:sp>
      <p:sp>
        <p:nvSpPr>
          <p:cNvPr id="6" name="Rectangle 3"/>
          <p:cNvSpPr>
            <a:spLocks noGrp="1" noChangeArrowheads="1"/>
          </p:cNvSpPr>
          <p:nvPr>
            <p:ph idx="1"/>
          </p:nvPr>
        </p:nvSpPr>
        <p:spPr>
          <a:xfrm>
            <a:off x="4757050" y="3501008"/>
            <a:ext cx="3861537" cy="2520280"/>
          </a:xfrm>
        </p:spPr>
        <p:txBody>
          <a:bodyPr/>
          <a:lstStyle/>
          <a:p>
            <a:pPr eaLnBrk="1" hangingPunct="1">
              <a:buFont typeface="Wingdings" panose="05000000000000000000" pitchFamily="2" charset="2"/>
              <a:buNone/>
            </a:pPr>
            <a:r>
              <a:rPr lang="cs-CZ" altLang="cs-CZ" sz="2000" dirty="0"/>
              <a:t>      </a:t>
            </a:r>
            <a:r>
              <a:rPr lang="cs-CZ" altLang="cs-CZ" sz="2400" b="1" dirty="0">
                <a:solidFill>
                  <a:srgbClr val="FF0000"/>
                </a:solidFill>
              </a:rPr>
              <a:t>Analytická - požadavky</a:t>
            </a:r>
          </a:p>
          <a:p>
            <a:pPr lvl="1" eaLnBrk="1" hangingPunct="1">
              <a:buFont typeface="Wingdings" panose="05000000000000000000" pitchFamily="2" charset="2"/>
              <a:buNone/>
            </a:pPr>
            <a:r>
              <a:rPr lang="cs-CZ" altLang="cs-CZ" dirty="0"/>
              <a:t>Linearita</a:t>
            </a:r>
          </a:p>
          <a:p>
            <a:pPr lvl="1" eaLnBrk="1" hangingPunct="1">
              <a:buFont typeface="Wingdings" panose="05000000000000000000" pitchFamily="2" charset="2"/>
              <a:buNone/>
            </a:pPr>
            <a:r>
              <a:rPr lang="cs-CZ" altLang="cs-CZ" dirty="0"/>
              <a:t>Přesnost</a:t>
            </a:r>
          </a:p>
          <a:p>
            <a:pPr lvl="1" eaLnBrk="1" hangingPunct="1">
              <a:buFont typeface="Wingdings" panose="05000000000000000000" pitchFamily="2" charset="2"/>
              <a:buNone/>
            </a:pPr>
            <a:r>
              <a:rPr lang="cs-CZ" altLang="cs-CZ" dirty="0"/>
              <a:t>Správnost</a:t>
            </a:r>
          </a:p>
          <a:p>
            <a:pPr lvl="1" eaLnBrk="1" hangingPunct="1">
              <a:buFont typeface="Wingdings" panose="05000000000000000000" pitchFamily="2" charset="2"/>
              <a:buNone/>
            </a:pPr>
            <a:r>
              <a:rPr lang="cs-CZ" altLang="cs-CZ" dirty="0"/>
              <a:t>Citlivost</a:t>
            </a:r>
          </a:p>
          <a:p>
            <a:pPr lvl="1" eaLnBrk="1" hangingPunct="1">
              <a:buFont typeface="Wingdings" panose="05000000000000000000" pitchFamily="2" charset="2"/>
              <a:buNone/>
            </a:pPr>
            <a:r>
              <a:rPr lang="cs-CZ" altLang="cs-CZ" dirty="0"/>
              <a:t>Opakovatelnost</a:t>
            </a:r>
          </a:p>
          <a:p>
            <a:pPr lvl="1" eaLnBrk="1" hangingPunct="1">
              <a:buFont typeface="Wingdings" panose="05000000000000000000" pitchFamily="2" charset="2"/>
              <a:buNone/>
            </a:pPr>
            <a:r>
              <a:rPr lang="cs-CZ" altLang="cs-CZ" dirty="0"/>
              <a:t>Robustnost</a:t>
            </a:r>
            <a:endParaRPr lang="cs-CZ" altLang="cs-CZ" sz="2000" dirty="0"/>
          </a:p>
        </p:txBody>
      </p:sp>
      <p:sp>
        <p:nvSpPr>
          <p:cNvPr id="7" name="Rectangle 4"/>
          <p:cNvSpPr>
            <a:spLocks noChangeArrowheads="1"/>
          </p:cNvSpPr>
          <p:nvPr/>
        </p:nvSpPr>
        <p:spPr bwMode="auto">
          <a:xfrm>
            <a:off x="755576" y="3767464"/>
            <a:ext cx="535548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400" b="1" dirty="0">
                <a:solidFill>
                  <a:srgbClr val="FF0000"/>
                </a:solidFill>
                <a:latin typeface="Arial" panose="020B0604020202020204" pitchFamily="34" charset="0"/>
              </a:rPr>
              <a:t>Preparativní - požadavky</a:t>
            </a:r>
          </a:p>
          <a:p>
            <a:pPr eaLnBrk="1" hangingPunct="1">
              <a:lnSpc>
                <a:spcPct val="100000"/>
              </a:lnSpc>
              <a:spcBef>
                <a:spcPct val="0"/>
              </a:spcBef>
              <a:buFontTx/>
              <a:buNone/>
            </a:pPr>
            <a:r>
              <a:rPr lang="cs-CZ" altLang="cs-CZ" sz="2400" dirty="0">
                <a:latin typeface="Arial" panose="020B0604020202020204" pitchFamily="34" charset="0"/>
              </a:rPr>
              <a:t>Výtěžnost</a:t>
            </a:r>
          </a:p>
          <a:p>
            <a:pPr eaLnBrk="1" hangingPunct="1">
              <a:lnSpc>
                <a:spcPct val="100000"/>
              </a:lnSpc>
              <a:spcBef>
                <a:spcPct val="0"/>
              </a:spcBef>
              <a:buFontTx/>
              <a:buNone/>
            </a:pPr>
            <a:r>
              <a:rPr lang="cs-CZ" altLang="cs-CZ" sz="2400" dirty="0">
                <a:latin typeface="Arial" panose="020B0604020202020204" pitchFamily="34" charset="0"/>
              </a:rPr>
              <a:t>Čistota produktu</a:t>
            </a:r>
          </a:p>
          <a:p>
            <a:pPr eaLnBrk="1" hangingPunct="1">
              <a:lnSpc>
                <a:spcPct val="100000"/>
              </a:lnSpc>
              <a:spcBef>
                <a:spcPct val="0"/>
              </a:spcBef>
              <a:buFontTx/>
              <a:buNone/>
            </a:pPr>
            <a:r>
              <a:rPr lang="cs-CZ" altLang="cs-CZ" sz="2400" dirty="0">
                <a:latin typeface="Arial" panose="020B0604020202020204" pitchFamily="34" charset="0"/>
              </a:rPr>
              <a:t>Kapacita</a:t>
            </a:r>
          </a:p>
          <a:p>
            <a:pPr eaLnBrk="1" hangingPunct="1">
              <a:lnSpc>
                <a:spcPct val="100000"/>
              </a:lnSpc>
              <a:spcBef>
                <a:spcPct val="0"/>
              </a:spcBef>
              <a:buFontTx/>
              <a:buNone/>
            </a:pPr>
            <a:r>
              <a:rPr lang="cs-CZ" altLang="cs-CZ" sz="2400" dirty="0">
                <a:latin typeface="Arial" panose="020B0604020202020204" pitchFamily="34" charset="0"/>
              </a:rPr>
              <a:t>Cena</a:t>
            </a:r>
          </a:p>
          <a:p>
            <a:pPr eaLnBrk="1" hangingPunct="1">
              <a:lnSpc>
                <a:spcPct val="100000"/>
              </a:lnSpc>
              <a:spcBef>
                <a:spcPct val="0"/>
              </a:spcBef>
              <a:buFontTx/>
              <a:buNone/>
            </a:pPr>
            <a:r>
              <a:rPr lang="cs-CZ" altLang="cs-CZ" sz="2400" dirty="0">
                <a:latin typeface="Arial" panose="020B0604020202020204" pitchFamily="34" charset="0"/>
              </a:rPr>
              <a:t>Rychlost</a:t>
            </a:r>
          </a:p>
          <a:p>
            <a:pPr eaLnBrk="1" hangingPunct="1">
              <a:lnSpc>
                <a:spcPct val="100000"/>
              </a:lnSpc>
              <a:spcBef>
                <a:spcPct val="0"/>
              </a:spcBef>
              <a:buFontTx/>
              <a:buNone/>
            </a:pPr>
            <a:endParaRPr lang="cs-CZ" altLang="cs-CZ" sz="2000" dirty="0">
              <a:latin typeface="Arial" panose="020B0604020202020204" pitchFamily="34" charset="0"/>
            </a:endParaRPr>
          </a:p>
        </p:txBody>
      </p:sp>
    </p:spTree>
    <p:extLst>
      <p:ext uri="{BB962C8B-B14F-4D97-AF65-F5344CB8AC3E}">
        <p14:creationId xmlns:p14="http://schemas.microsoft.com/office/powerpoint/2010/main" val="2656237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SB-CN Optimizes Retention and Resolution</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Phytoestrogens and Isoflavones</a:t>
            </a:r>
          </a:p>
        </p:txBody>
      </p:sp>
      <p:sp>
        <p:nvSpPr>
          <p:cNvPr id="100355" name="Zástupný symbol pro obsah 1"/>
          <p:cNvSpPr>
            <a:spLocks noGrp="1"/>
          </p:cNvSpPr>
          <p:nvPr>
            <p:ph idx="1"/>
          </p:nvPr>
        </p:nvSpPr>
        <p:spPr>
          <a:xfrm>
            <a:off x="628650" y="1477963"/>
            <a:ext cx="8270875" cy="4699000"/>
          </a:xfrm>
        </p:spPr>
        <p:txBody>
          <a:bodyPr/>
          <a:lstStyle/>
          <a:p>
            <a:pPr eaLnBrk="1" hangingPunct="1"/>
            <a:endParaRPr lang="cs-CZ" altLang="cs-CZ" dirty="0"/>
          </a:p>
        </p:txBody>
      </p:sp>
      <p:sp>
        <p:nvSpPr>
          <p:cNvPr id="100356"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graphicFrame>
        <p:nvGraphicFramePr>
          <p:cNvPr id="100358" name="Object 3"/>
          <p:cNvGraphicFramePr>
            <a:graphicFrameLocks noChangeAspect="1"/>
          </p:cNvGraphicFramePr>
          <p:nvPr/>
        </p:nvGraphicFramePr>
        <p:xfrm>
          <a:off x="1066800" y="2374900"/>
          <a:ext cx="3417888" cy="2605088"/>
        </p:xfrm>
        <a:graphic>
          <a:graphicData uri="http://schemas.openxmlformats.org/presentationml/2006/ole">
            <mc:AlternateContent xmlns:mc="http://schemas.openxmlformats.org/markup-compatibility/2006">
              <mc:Choice xmlns:v="urn:schemas-microsoft-com:vml" Requires="v">
                <p:oleObj spid="_x0000_s100460" name="CorelDRAW" r:id="rId3" imgW="3419475" imgH="2609850" progId="CorelDraw.Graphic.7">
                  <p:embed/>
                </p:oleObj>
              </mc:Choice>
              <mc:Fallback>
                <p:oleObj name="CorelDRAW" r:id="rId3" imgW="3419475" imgH="2609850" progId="CorelDraw.Graphic.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74900"/>
                        <a:ext cx="3417888"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9" name="Object 4"/>
          <p:cNvGraphicFramePr>
            <a:graphicFrameLocks noChangeAspect="1"/>
          </p:cNvGraphicFramePr>
          <p:nvPr/>
        </p:nvGraphicFramePr>
        <p:xfrm>
          <a:off x="5486400" y="2374900"/>
          <a:ext cx="2322513" cy="2601913"/>
        </p:xfrm>
        <a:graphic>
          <a:graphicData uri="http://schemas.openxmlformats.org/presentationml/2006/ole">
            <mc:AlternateContent xmlns:mc="http://schemas.openxmlformats.org/markup-compatibility/2006">
              <mc:Choice xmlns:v="urn:schemas-microsoft-com:vml" Requires="v">
                <p:oleObj spid="_x0000_s100461" name="CorelDRAW" r:id="rId5" imgW="2324100" imgH="2600325" progId="CorelDraw.Graphic.7">
                  <p:embed/>
                </p:oleObj>
              </mc:Choice>
              <mc:Fallback>
                <p:oleObj name="CorelDRAW" r:id="rId5" imgW="2324100" imgH="2600325" progId="CorelDraw.Graphic.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74900"/>
                        <a:ext cx="2322513"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60" name="Rectangle 5"/>
          <p:cNvSpPr>
            <a:spLocks noChangeArrowheads="1"/>
          </p:cNvSpPr>
          <p:nvPr/>
        </p:nvSpPr>
        <p:spPr bwMode="auto">
          <a:xfrm>
            <a:off x="457200" y="304800"/>
            <a:ext cx="8213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ndParaRPr>
          </a:p>
        </p:txBody>
      </p:sp>
      <p:sp>
        <p:nvSpPr>
          <p:cNvPr id="100361" name="Rectangle 6"/>
          <p:cNvSpPr>
            <a:spLocks noChangeArrowheads="1"/>
          </p:cNvSpPr>
          <p:nvPr/>
        </p:nvSpPr>
        <p:spPr bwMode="auto">
          <a:xfrm>
            <a:off x="342900" y="53086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spcAft>
                <a:spcPct val="10000"/>
              </a:spcAft>
              <a:buClr>
                <a:srgbClr val="FF0000"/>
              </a:buClr>
              <a:buSzPct val="75000"/>
              <a:buFont typeface="Wingdings" panose="05000000000000000000" pitchFamily="2" charset="2"/>
              <a:buChar char="n"/>
            </a:pPr>
            <a:r>
              <a:rPr lang="en-US" altLang="cs-CZ" sz="1800" b="1" dirty="0">
                <a:solidFill>
                  <a:srgbClr val="FF0000"/>
                </a:solidFill>
                <a:latin typeface="Arial" panose="020B0604020202020204" pitchFamily="34" charset="0"/>
              </a:rPr>
              <a:t>SB-CN reduces analysis time by 50% and increases retention of early eluting peaks.</a:t>
            </a:r>
          </a:p>
        </p:txBody>
      </p:sp>
      <p:sp>
        <p:nvSpPr>
          <p:cNvPr id="100362" name="Text Box 7"/>
          <p:cNvSpPr txBox="1">
            <a:spLocks noChangeArrowheads="1"/>
          </p:cNvSpPr>
          <p:nvPr/>
        </p:nvSpPr>
        <p:spPr bwMode="auto">
          <a:xfrm>
            <a:off x="2209800" y="24511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2000" b="1">
                <a:solidFill>
                  <a:srgbClr val="CC00CC"/>
                </a:solidFill>
                <a:latin typeface="Arial" panose="020B0604020202020204" pitchFamily="34" charset="0"/>
              </a:rPr>
              <a:t>SB-C18</a:t>
            </a:r>
          </a:p>
        </p:txBody>
      </p:sp>
      <p:sp>
        <p:nvSpPr>
          <p:cNvPr id="100363" name="Text Box 8"/>
          <p:cNvSpPr txBox="1">
            <a:spLocks noChangeArrowheads="1"/>
          </p:cNvSpPr>
          <p:nvPr/>
        </p:nvSpPr>
        <p:spPr bwMode="auto">
          <a:xfrm>
            <a:off x="6324600" y="2444750"/>
            <a:ext cx="80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000" b="1">
                <a:solidFill>
                  <a:srgbClr val="CC00CC"/>
                </a:solidFill>
                <a:latin typeface="Arial" panose="020B0604020202020204" pitchFamily="34" charset="0"/>
              </a:rPr>
              <a:t>SB-CN</a:t>
            </a:r>
          </a:p>
        </p:txBody>
      </p:sp>
      <p:sp>
        <p:nvSpPr>
          <p:cNvPr id="100364" name="Text Box 9"/>
          <p:cNvSpPr txBox="1">
            <a:spLocks noChangeArrowheads="1"/>
          </p:cNvSpPr>
          <p:nvPr/>
        </p:nvSpPr>
        <p:spPr bwMode="auto">
          <a:xfrm>
            <a:off x="827088" y="1773238"/>
            <a:ext cx="7524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b="1">
                <a:latin typeface="Arial" panose="020B0604020202020204" pitchFamily="34" charset="0"/>
              </a:rPr>
              <a:t>Columns:  4.6 x 75 mm, 3.5 µm      </a:t>
            </a:r>
            <a:r>
              <a:rPr lang="en-US" altLang="cs-CZ" sz="1200">
                <a:latin typeface="Arial" panose="020B0604020202020204" pitchFamily="34" charset="0"/>
              </a:rPr>
              <a:t>Mobile Phase: 30% ACN: 70% NaH</a:t>
            </a:r>
            <a:r>
              <a:rPr lang="en-US" altLang="cs-CZ" sz="1200" baseline="-25000">
                <a:latin typeface="Arial" panose="020B0604020202020204" pitchFamily="34" charset="0"/>
              </a:rPr>
              <a:t>2</a:t>
            </a:r>
            <a:r>
              <a:rPr lang="en-US" altLang="cs-CZ" sz="1200">
                <a:latin typeface="Arial" panose="020B0604020202020204" pitchFamily="34" charset="0"/>
              </a:rPr>
              <a:t>PO</a:t>
            </a:r>
            <a:r>
              <a:rPr lang="en-US" altLang="cs-CZ" sz="1200" baseline="-25000">
                <a:latin typeface="Arial" panose="020B0604020202020204" pitchFamily="34" charset="0"/>
              </a:rPr>
              <a:t>4</a:t>
            </a:r>
            <a:r>
              <a:rPr lang="en-US" altLang="cs-CZ" sz="1200">
                <a:latin typeface="Arial" panose="020B0604020202020204" pitchFamily="34" charset="0"/>
              </a:rPr>
              <a:t>, pH 2.5      Flow Rate: 1.0 mL/min</a:t>
            </a:r>
          </a:p>
          <a:p>
            <a:pPr algn="ctr">
              <a:lnSpc>
                <a:spcPct val="100000"/>
              </a:lnSpc>
              <a:spcBef>
                <a:spcPct val="0"/>
              </a:spcBef>
              <a:buFontTx/>
              <a:buNone/>
            </a:pPr>
            <a:r>
              <a:rPr lang="en-US" altLang="cs-CZ" sz="1200">
                <a:latin typeface="Arial" panose="020B0604020202020204" pitchFamily="34" charset="0"/>
              </a:rPr>
              <a:t>Temperature: 35°C      Sample:  1. Estriol   2. Daidzen   3. Quercetin   4. Genistein   5. Diethylstilbestrol</a:t>
            </a:r>
          </a:p>
        </p:txBody>
      </p:sp>
      <p:sp>
        <p:nvSpPr>
          <p:cNvPr id="100365" name="Text Box 10"/>
          <p:cNvSpPr txBox="1">
            <a:spLocks noChangeArrowheads="1"/>
          </p:cNvSpPr>
          <p:nvPr/>
        </p:nvSpPr>
        <p:spPr bwMode="auto">
          <a:xfrm>
            <a:off x="914400" y="5272088"/>
            <a:ext cx="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cs-CZ" sz="3000" b="1">
              <a:solidFill>
                <a:srgbClr val="0085D5"/>
              </a:solidFill>
              <a:latin typeface="Univers Condensed"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628650" y="365125"/>
            <a:ext cx="8270875" cy="900113"/>
          </a:xfrm>
        </p:spPr>
        <p:txBody>
          <a:bodyPr rtlCol="0">
            <a:normAutofit/>
          </a:bodyPr>
          <a:lstStyle/>
          <a:p>
            <a:pPr eaLnBrk="1" fontAlgn="auto" hangingPunct="1">
              <a:spcAft>
                <a:spcPts val="0"/>
              </a:spcAft>
              <a:defRPr/>
            </a:pPr>
            <a:r>
              <a:rPr lang="cs-CZ" altLang="cs-CZ" sz="3600" dirty="0">
                <a:latin typeface="Arial" panose="020B0604020202020204" pitchFamily="34" charset="0"/>
                <a:cs typeface="Arial" panose="020B0604020202020204" pitchFamily="34" charset="0"/>
              </a:rPr>
              <a:t>Vývoj metody při neutrálním </a:t>
            </a:r>
            <a:r>
              <a:rPr lang="en-US" altLang="cs-CZ" sz="3600" dirty="0">
                <a:latin typeface="Arial" panose="020B0604020202020204" pitchFamily="34" charset="0"/>
                <a:cs typeface="Arial" panose="020B0604020202020204" pitchFamily="34" charset="0"/>
              </a:rPr>
              <a:t>pH</a:t>
            </a:r>
          </a:p>
        </p:txBody>
      </p:sp>
      <p:sp>
        <p:nvSpPr>
          <p:cNvPr id="216067" name="Text Box 3"/>
          <p:cNvSpPr txBox="1">
            <a:spLocks noChangeArrowheads="1"/>
          </p:cNvSpPr>
          <p:nvPr/>
        </p:nvSpPr>
        <p:spPr bwMode="auto">
          <a:xfrm>
            <a:off x="656715" y="1484784"/>
            <a:ext cx="79200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ts val="0"/>
              </a:spcBef>
              <a:spcAft>
                <a:spcPts val="0"/>
              </a:spcAft>
              <a:buClr>
                <a:schemeClr val="bg2"/>
              </a:buClr>
              <a:buSzPct val="75000"/>
              <a:buNone/>
            </a:pPr>
            <a:r>
              <a:rPr lang="cs-CZ" sz="2200" b="1" dirty="0"/>
              <a:t>Proč vyvíjet RP-HPLC metody při střední hodnotě pH?</a:t>
            </a:r>
          </a:p>
          <a:p>
            <a:pPr marL="285750" indent="-285750" eaLnBrk="1" hangingPunct="1">
              <a:lnSpc>
                <a:spcPct val="100000"/>
              </a:lnSpc>
              <a:spcBef>
                <a:spcPts val="0"/>
              </a:spcBef>
              <a:spcAft>
                <a:spcPts val="0"/>
              </a:spcAft>
              <a:buSzPct val="75000"/>
            </a:pPr>
            <a:r>
              <a:rPr lang="cs-CZ" sz="2200" dirty="0"/>
              <a:t>Analyty jsou při nízkém pH nestabilní</a:t>
            </a:r>
          </a:p>
          <a:p>
            <a:pPr marL="285750" indent="-285750" eaLnBrk="1" hangingPunct="1">
              <a:lnSpc>
                <a:spcPct val="100000"/>
              </a:lnSpc>
              <a:spcBef>
                <a:spcPts val="0"/>
              </a:spcBef>
              <a:spcAft>
                <a:spcPts val="0"/>
              </a:spcAft>
              <a:buSzPct val="75000"/>
            </a:pPr>
            <a:r>
              <a:rPr lang="cs-CZ" sz="2200" dirty="0"/>
              <a:t>Lepší rozpustnost analytů při střední hodnotě pH</a:t>
            </a:r>
          </a:p>
          <a:p>
            <a:pPr marL="285750" indent="-285750" eaLnBrk="1" hangingPunct="1">
              <a:lnSpc>
                <a:spcPct val="100000"/>
              </a:lnSpc>
              <a:spcBef>
                <a:spcPts val="0"/>
              </a:spcBef>
              <a:spcAft>
                <a:spcPts val="0"/>
              </a:spcAft>
              <a:buSzPct val="75000"/>
            </a:pPr>
            <a:r>
              <a:rPr lang="cs-CZ" sz="2200" dirty="0"/>
              <a:t>Vyšší retence základních analytů</a:t>
            </a:r>
          </a:p>
          <a:p>
            <a:pPr marL="285750" indent="-285750" eaLnBrk="1" hangingPunct="1">
              <a:lnSpc>
                <a:spcPct val="100000"/>
              </a:lnSpc>
              <a:spcBef>
                <a:spcPts val="0"/>
              </a:spcBef>
              <a:spcAft>
                <a:spcPts val="0"/>
              </a:spcAft>
              <a:buSzPct val="75000"/>
            </a:pPr>
            <a:r>
              <a:rPr lang="cs-CZ" sz="2200" dirty="0"/>
              <a:t>Lepší selektivita v rozmezí pH 3 – 8</a:t>
            </a:r>
          </a:p>
          <a:p>
            <a:pPr eaLnBrk="1" hangingPunct="1">
              <a:lnSpc>
                <a:spcPct val="100000"/>
              </a:lnSpc>
              <a:spcBef>
                <a:spcPts val="0"/>
              </a:spcBef>
              <a:spcAft>
                <a:spcPts val="0"/>
              </a:spcAft>
              <a:buClr>
                <a:schemeClr val="bg2"/>
              </a:buClr>
              <a:buSzPct val="75000"/>
              <a:buNone/>
            </a:pPr>
            <a:endParaRPr lang="cs-CZ" sz="2200" dirty="0"/>
          </a:p>
          <a:p>
            <a:pPr eaLnBrk="1" hangingPunct="1">
              <a:lnSpc>
                <a:spcPct val="100000"/>
              </a:lnSpc>
              <a:spcBef>
                <a:spcPts val="0"/>
              </a:spcBef>
              <a:spcAft>
                <a:spcPts val="0"/>
              </a:spcAft>
              <a:buClr>
                <a:schemeClr val="bg2"/>
              </a:buClr>
              <a:buSzPct val="75000"/>
              <a:buNone/>
            </a:pPr>
            <a:r>
              <a:rPr lang="cs-CZ" altLang="cs-CZ" sz="2200" b="1" dirty="0"/>
              <a:t>Výběr vhodné stacionární fáze pro neutrální pH</a:t>
            </a:r>
          </a:p>
          <a:p>
            <a:pPr eaLnBrk="1" hangingPunct="1">
              <a:lnSpc>
                <a:spcPct val="100000"/>
              </a:lnSpc>
              <a:spcBef>
                <a:spcPts val="0"/>
              </a:spcBef>
              <a:spcAft>
                <a:spcPts val="0"/>
              </a:spcAft>
              <a:buClr>
                <a:schemeClr val="bg2"/>
              </a:buClr>
              <a:buSzPct val="75000"/>
              <a:buNone/>
            </a:pPr>
            <a:r>
              <a:rPr lang="cs-CZ" sz="2200" dirty="0"/>
              <a:t>Dlouhá životnost kolon s dvojitým </a:t>
            </a:r>
            <a:r>
              <a:rPr lang="en-US" altLang="cs-CZ" sz="2200" dirty="0" err="1"/>
              <a:t>endcapping</a:t>
            </a:r>
            <a:r>
              <a:rPr lang="cs-CZ" altLang="cs-CZ" sz="2200" dirty="0" err="1"/>
              <a:t>em</a:t>
            </a:r>
            <a:r>
              <a:rPr lang="en-US" altLang="cs-CZ" sz="2200" dirty="0"/>
              <a:t> </a:t>
            </a:r>
            <a:r>
              <a:rPr lang="cs-CZ" sz="2200" dirty="0"/>
              <a:t>při středním pH </a:t>
            </a:r>
          </a:p>
          <a:p>
            <a:pPr eaLnBrk="1" hangingPunct="1">
              <a:lnSpc>
                <a:spcPct val="100000"/>
              </a:lnSpc>
              <a:spcBef>
                <a:spcPts val="0"/>
              </a:spcBef>
              <a:spcAft>
                <a:spcPts val="0"/>
              </a:spcAft>
              <a:buClr>
                <a:schemeClr val="bg2"/>
              </a:buClr>
              <a:buSzPct val="75000"/>
              <a:buNone/>
            </a:pPr>
            <a:r>
              <a:rPr lang="cs-CZ" sz="2200" dirty="0"/>
              <a:t>Dlouhá životnost oxidu křemičitého</a:t>
            </a:r>
            <a:br>
              <a:rPr lang="cs-CZ" sz="2200" dirty="0"/>
            </a:br>
            <a:r>
              <a:rPr lang="cs-CZ" sz="2200" dirty="0"/>
              <a:t>Dvojitý </a:t>
            </a:r>
            <a:r>
              <a:rPr lang="en-US" altLang="cs-CZ" sz="2200" dirty="0" err="1"/>
              <a:t>endcapping</a:t>
            </a:r>
            <a:r>
              <a:rPr lang="en-US" altLang="cs-CZ" sz="2200" dirty="0"/>
              <a:t> </a:t>
            </a:r>
            <a:r>
              <a:rPr lang="cs-CZ" altLang="cs-CZ" sz="2200" dirty="0"/>
              <a:t> - </a:t>
            </a:r>
            <a:r>
              <a:rPr lang="cs-CZ" sz="2200" dirty="0"/>
              <a:t>vynikající tvar </a:t>
            </a:r>
            <a:r>
              <a:rPr lang="cs-CZ" sz="2200" dirty="0" err="1"/>
              <a:t>píků</a:t>
            </a:r>
            <a:r>
              <a:rPr lang="cs-CZ" sz="2200" dirty="0"/>
              <a:t/>
            </a:r>
            <a:br>
              <a:rPr lang="cs-CZ" sz="2200" dirty="0"/>
            </a:br>
            <a:r>
              <a:rPr lang="cs-CZ" sz="2200" dirty="0"/>
              <a:t>Různé stacionární fáze (C18, C8, fenyl) pro optimalizaci selektivity</a:t>
            </a:r>
            <a:endParaRPr lang="cs-CZ" altLang="cs-CZ" sz="2200" dirty="0"/>
          </a:p>
          <a:p>
            <a:pPr eaLnBrk="1" hangingPunct="1">
              <a:lnSpc>
                <a:spcPct val="100000"/>
              </a:lnSpc>
              <a:spcBef>
                <a:spcPts val="0"/>
              </a:spcBef>
              <a:spcAft>
                <a:spcPts val="0"/>
              </a:spcAft>
              <a:buClr>
                <a:schemeClr val="bg2"/>
              </a:buClr>
              <a:buSzPct val="75000"/>
              <a:buNone/>
            </a:pPr>
            <a:endParaRPr lang="cs-CZ" altLang="cs-CZ" sz="2200" b="1" dirty="0">
              <a:latin typeface="Arial" panose="020B0604020202020204" pitchFamily="34" charset="0"/>
            </a:endParaRPr>
          </a:p>
        </p:txBody>
      </p:sp>
    </p:spTree>
    <p:extLst>
      <p:ext uri="{BB962C8B-B14F-4D97-AF65-F5344CB8AC3E}">
        <p14:creationId xmlns:p14="http://schemas.microsoft.com/office/powerpoint/2010/main" val="251412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16067"/>
                                        </p:tgtEl>
                                        <p:attrNameLst>
                                          <p:attrName>style.visibility</p:attrName>
                                        </p:attrNameLst>
                                      </p:cBhvr>
                                      <p:to>
                                        <p:strVal val="visible"/>
                                      </p:to>
                                    </p:set>
                                    <p:anim calcmode="lin" valueType="num">
                                      <p:cBhvr>
                                        <p:cTn id="7" dur="500" fill="hold"/>
                                        <p:tgtEl>
                                          <p:spTgt spid="216067"/>
                                        </p:tgtEl>
                                        <p:attrNameLst>
                                          <p:attrName>ppt_w</p:attrName>
                                        </p:attrNameLst>
                                      </p:cBhvr>
                                      <p:tavLst>
                                        <p:tav tm="0">
                                          <p:val>
                                            <p:fltVal val="0"/>
                                          </p:val>
                                        </p:tav>
                                        <p:tav tm="100000">
                                          <p:val>
                                            <p:strVal val="#ppt_w"/>
                                          </p:val>
                                        </p:tav>
                                      </p:tavLst>
                                    </p:anim>
                                    <p:anim calcmode="lin" valueType="num">
                                      <p:cBhvr>
                                        <p:cTn id="8" dur="500" fill="hold"/>
                                        <p:tgtEl>
                                          <p:spTgt spid="216067"/>
                                        </p:tgtEl>
                                        <p:attrNameLst>
                                          <p:attrName>ppt_h</p:attrName>
                                        </p:attrNameLst>
                                      </p:cBhvr>
                                      <p:tavLst>
                                        <p:tav tm="0">
                                          <p:val>
                                            <p:fltVal val="0"/>
                                          </p:val>
                                        </p:tav>
                                        <p:tav tm="100000">
                                          <p:val>
                                            <p:strVal val="#ppt_h"/>
                                          </p:val>
                                        </p:tav>
                                      </p:tavLst>
                                    </p:anim>
                                    <p:anim calcmode="lin" valueType="num">
                                      <p:cBhvr>
                                        <p:cTn id="9" dur="500" fill="hold"/>
                                        <p:tgtEl>
                                          <p:spTgt spid="216067"/>
                                        </p:tgtEl>
                                        <p:attrNameLst>
                                          <p:attrName>ppt_x</p:attrName>
                                        </p:attrNameLst>
                                      </p:cBhvr>
                                      <p:tavLst>
                                        <p:tav tm="0">
                                          <p:val>
                                            <p:fltVal val="0.5"/>
                                          </p:val>
                                        </p:tav>
                                        <p:tav tm="100000">
                                          <p:val>
                                            <p:strVal val="#ppt_x"/>
                                          </p:val>
                                        </p:tav>
                                      </p:tavLst>
                                    </p:anim>
                                    <p:anim calcmode="lin" valueType="num">
                                      <p:cBhvr>
                                        <p:cTn id="10" dur="500" fill="hold"/>
                                        <p:tgtEl>
                                          <p:spTgt spid="2160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latin typeface="Arial" panose="020B0604020202020204" pitchFamily="34" charset="0"/>
                <a:cs typeface="Arial" panose="020B0604020202020204" pitchFamily="34" charset="0"/>
              </a:rPr>
              <a:t>Neutrální pH - problémy</a:t>
            </a:r>
            <a:endParaRPr lang="en-US" sz="36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p:txBody>
          <a:bodyPr/>
          <a:lstStyle/>
          <a:p>
            <a:r>
              <a:rPr lang="cs-CZ" sz="2200" dirty="0" smtClean="0"/>
              <a:t>kolem </a:t>
            </a:r>
            <a:r>
              <a:rPr lang="cs-CZ" sz="2200" dirty="0" err="1"/>
              <a:t>pKa</a:t>
            </a:r>
            <a:r>
              <a:rPr lang="cs-CZ" sz="2200" dirty="0"/>
              <a:t> analytu - </a:t>
            </a:r>
            <a:r>
              <a:rPr lang="cs-CZ" sz="2200" dirty="0" smtClean="0"/>
              <a:t>velké změny </a:t>
            </a:r>
            <a:r>
              <a:rPr lang="cs-CZ" sz="2200" dirty="0"/>
              <a:t>retence s malými změnami pH</a:t>
            </a:r>
          </a:p>
          <a:p>
            <a:r>
              <a:rPr lang="cs-CZ" sz="2200" dirty="0"/>
              <a:t>Nosič - oxid křemičitý se nabije (přibližně pH 4-6); </a:t>
            </a:r>
            <a:r>
              <a:rPr lang="cs-CZ" sz="2200" dirty="0" err="1"/>
              <a:t>silanoly</a:t>
            </a:r>
            <a:r>
              <a:rPr lang="cs-CZ" sz="2200" dirty="0"/>
              <a:t> mohou způsobit „</a:t>
            </a:r>
            <a:r>
              <a:rPr lang="cs-CZ" sz="2200" dirty="0" err="1"/>
              <a:t>chvostování</a:t>
            </a:r>
            <a:r>
              <a:rPr lang="cs-CZ" sz="2200" dirty="0"/>
              <a:t>“ bazických sloučenin</a:t>
            </a:r>
          </a:p>
          <a:p>
            <a:r>
              <a:rPr lang="cs-CZ" sz="2200" dirty="0" err="1"/>
              <a:t>Silanoly</a:t>
            </a:r>
            <a:r>
              <a:rPr lang="cs-CZ" sz="2200" dirty="0"/>
              <a:t> musí být pokryty - </a:t>
            </a:r>
            <a:r>
              <a:rPr lang="cs-CZ" sz="2200" dirty="0" err="1"/>
              <a:t>endcapping</a:t>
            </a:r>
            <a:r>
              <a:rPr lang="cs-CZ" sz="2200" dirty="0"/>
              <a:t> kolony, mohou být použita aditiva jako je TEA (méně žádoucí) nebo polární stacionární fáze</a:t>
            </a:r>
          </a:p>
          <a:p>
            <a:r>
              <a:rPr lang="cs-CZ" sz="2200" dirty="0"/>
              <a:t>Při zvyšování pH je nutno zabránit rozpouštění oxidu křemičitého silným pokrytím kolony – </a:t>
            </a:r>
            <a:r>
              <a:rPr lang="en-US" altLang="cs-CZ" sz="2200" dirty="0" err="1"/>
              <a:t>encapping</a:t>
            </a:r>
            <a:endParaRPr lang="cs-CZ" altLang="cs-CZ" sz="2200" dirty="0"/>
          </a:p>
          <a:p>
            <a:r>
              <a:rPr lang="cs-CZ" sz="2200" dirty="0"/>
              <a:t>Tato oblast pH (pro </a:t>
            </a:r>
            <a:r>
              <a:rPr lang="cs-CZ" sz="2200" dirty="0" err="1"/>
              <a:t>pKa</a:t>
            </a:r>
            <a:r>
              <a:rPr lang="cs-CZ" sz="2200" dirty="0"/>
              <a:t> sloučeniny) se změní pro každý analyt</a:t>
            </a:r>
          </a:p>
          <a:p>
            <a:r>
              <a:rPr lang="cs-CZ" sz="2200" dirty="0"/>
              <a:t>Při zvyšování pH musí být zabráněno rozkladu oxidu křemičitého - </a:t>
            </a:r>
            <a:r>
              <a:rPr lang="en-US" altLang="cs-CZ" sz="2200" dirty="0"/>
              <a:t>silica breakdown </a:t>
            </a:r>
            <a:r>
              <a:rPr lang="cs-CZ" altLang="cs-CZ" sz="2200" dirty="0"/>
              <a:t>- </a:t>
            </a:r>
            <a:r>
              <a:rPr lang="cs-CZ" sz="2200" dirty="0"/>
              <a:t>použitím vhodného oxidu křemičitého a chemickými vazbami</a:t>
            </a:r>
          </a:p>
        </p:txBody>
      </p:sp>
    </p:spTree>
    <p:extLst>
      <p:ext uri="{BB962C8B-B14F-4D97-AF65-F5344CB8AC3E}">
        <p14:creationId xmlns:p14="http://schemas.microsoft.com/office/powerpoint/2010/main" val="581040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Good Resolution with Eclipse XDB-C18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at Mid-pH</a:t>
            </a:r>
          </a:p>
        </p:txBody>
      </p:sp>
      <p:sp>
        <p:nvSpPr>
          <p:cNvPr id="106499"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06500"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06502" name="Text Box 3"/>
          <p:cNvSpPr txBox="1">
            <a:spLocks noChangeArrowheads="1"/>
          </p:cNvSpPr>
          <p:nvPr/>
        </p:nvSpPr>
        <p:spPr bwMode="auto">
          <a:xfrm>
            <a:off x="341313" y="1611457"/>
            <a:ext cx="3429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700" b="1">
                <a:solidFill>
                  <a:srgbClr val="CC00CC"/>
                </a:solidFill>
                <a:latin typeface="Arial" panose="020B0604020202020204" pitchFamily="34" charset="0"/>
              </a:rPr>
              <a:t>SB-C18,  4.6 x 75 mm, 3.5 µm</a:t>
            </a:r>
          </a:p>
        </p:txBody>
      </p:sp>
      <p:sp>
        <p:nvSpPr>
          <p:cNvPr id="106503" name="Text Box 4"/>
          <p:cNvSpPr txBox="1">
            <a:spLocks noChangeArrowheads="1"/>
          </p:cNvSpPr>
          <p:nvPr/>
        </p:nvSpPr>
        <p:spPr bwMode="auto">
          <a:xfrm>
            <a:off x="4643438" y="1628775"/>
            <a:ext cx="4295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700" b="1">
                <a:solidFill>
                  <a:srgbClr val="CC00CC"/>
                </a:solidFill>
                <a:latin typeface="Arial" panose="020B0604020202020204" pitchFamily="34" charset="0"/>
              </a:rPr>
              <a:t>Eclipse XDB-C18, 4.6 x 75 mm, 3.5 µm</a:t>
            </a:r>
          </a:p>
        </p:txBody>
      </p:sp>
      <p:sp>
        <p:nvSpPr>
          <p:cNvPr id="106504" name="Text Box 5"/>
          <p:cNvSpPr txBox="1">
            <a:spLocks noChangeArrowheads="1"/>
          </p:cNvSpPr>
          <p:nvPr/>
        </p:nvSpPr>
        <p:spPr bwMode="auto">
          <a:xfrm>
            <a:off x="531813" y="5021263"/>
            <a:ext cx="810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b="1">
                <a:latin typeface="Arial" panose="020B0604020202020204" pitchFamily="34" charset="0"/>
              </a:rPr>
              <a:t>Mobile Phase:  20% Methanol: 80% 20 mM phosphate buffer       Flow Rate: 1.0 mL/min      Temperature:  RT</a:t>
            </a:r>
          </a:p>
          <a:p>
            <a:pPr algn="ctr">
              <a:lnSpc>
                <a:spcPct val="100000"/>
              </a:lnSpc>
              <a:spcBef>
                <a:spcPct val="0"/>
              </a:spcBef>
              <a:buFontTx/>
              <a:buNone/>
            </a:pPr>
            <a:r>
              <a:rPr lang="en-US" altLang="cs-CZ" sz="1200" b="1">
                <a:latin typeface="Arial" panose="020B0604020202020204" pitchFamily="34" charset="0"/>
              </a:rPr>
              <a:t> Detection:  UV 254 nm      Sample:  1. Nizatidine   2.  Famotidine  3.  Cimetidine  4. Pirenzipine</a:t>
            </a:r>
            <a:r>
              <a:rPr lang="en-US" altLang="cs-CZ" sz="1400" b="1">
                <a:solidFill>
                  <a:schemeClr val="bg1"/>
                </a:solidFill>
                <a:latin typeface="Arial" panose="020B0604020202020204" pitchFamily="34" charset="0"/>
              </a:rPr>
              <a:t>  </a:t>
            </a:r>
          </a:p>
        </p:txBody>
      </p:sp>
      <p:sp>
        <p:nvSpPr>
          <p:cNvPr id="106505" name="Text Box 6"/>
          <p:cNvSpPr txBox="1">
            <a:spLocks noChangeArrowheads="1"/>
          </p:cNvSpPr>
          <p:nvPr/>
        </p:nvSpPr>
        <p:spPr bwMode="auto">
          <a:xfrm>
            <a:off x="1601788" y="5718175"/>
            <a:ext cx="588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cs-CZ" sz="1400">
                <a:solidFill>
                  <a:srgbClr val="FF0000"/>
                </a:solidFill>
                <a:latin typeface="Arial" panose="020B0604020202020204" pitchFamily="34" charset="0"/>
              </a:rPr>
              <a:t>  </a:t>
            </a:r>
            <a:r>
              <a:rPr lang="en-US" altLang="cs-CZ" sz="1800">
                <a:solidFill>
                  <a:srgbClr val="FF0000"/>
                </a:solidFill>
                <a:latin typeface="Arial" panose="020B0604020202020204" pitchFamily="34" charset="0"/>
              </a:rPr>
              <a:t>Better selectivity and improved retention occur at pH 7</a:t>
            </a:r>
            <a:r>
              <a:rPr lang="en-US" altLang="cs-CZ" sz="1400">
                <a:solidFill>
                  <a:srgbClr val="FF0000"/>
                </a:solidFill>
                <a:latin typeface="Arial" panose="020B0604020202020204" pitchFamily="34" charset="0"/>
              </a:rPr>
              <a:t>.</a:t>
            </a:r>
          </a:p>
        </p:txBody>
      </p:sp>
      <p:sp>
        <p:nvSpPr>
          <p:cNvPr id="106506" name="Text Box 7"/>
          <p:cNvSpPr txBox="1">
            <a:spLocks noChangeArrowheads="1"/>
          </p:cNvSpPr>
          <p:nvPr/>
        </p:nvSpPr>
        <p:spPr bwMode="auto">
          <a:xfrm>
            <a:off x="1560513" y="2254250"/>
            <a:ext cx="49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3366CC"/>
                </a:solidFill>
                <a:latin typeface="Arial" panose="020B0604020202020204" pitchFamily="34" charset="0"/>
              </a:rPr>
              <a:t>pH 3</a:t>
            </a:r>
          </a:p>
        </p:txBody>
      </p:sp>
      <p:sp>
        <p:nvSpPr>
          <p:cNvPr id="106507" name="Text Box 8"/>
          <p:cNvSpPr txBox="1">
            <a:spLocks noChangeArrowheads="1"/>
          </p:cNvSpPr>
          <p:nvPr/>
        </p:nvSpPr>
        <p:spPr bwMode="auto">
          <a:xfrm>
            <a:off x="6361113" y="2178050"/>
            <a:ext cx="1095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3366CC"/>
                </a:solidFill>
                <a:latin typeface="Arial" panose="020B0604020202020204" pitchFamily="34" charset="0"/>
              </a:rPr>
              <a:t>     pH 7</a:t>
            </a:r>
          </a:p>
          <a:p>
            <a:pPr>
              <a:lnSpc>
                <a:spcPct val="100000"/>
              </a:lnSpc>
              <a:spcBef>
                <a:spcPct val="0"/>
              </a:spcBef>
              <a:buFontTx/>
              <a:buNone/>
            </a:pPr>
            <a:r>
              <a:rPr lang="en-US" altLang="cs-CZ" sz="1600" b="1">
                <a:solidFill>
                  <a:srgbClr val="3366CC"/>
                </a:solidFill>
                <a:latin typeface="Arial" panose="020B0604020202020204" pitchFamily="34" charset="0"/>
              </a:rPr>
              <a:t>10 mM TEA</a:t>
            </a:r>
          </a:p>
        </p:txBody>
      </p:sp>
      <p:graphicFrame>
        <p:nvGraphicFramePr>
          <p:cNvPr id="106508" name="Object 9"/>
          <p:cNvGraphicFramePr>
            <a:graphicFrameLocks noChangeAspect="1"/>
          </p:cNvGraphicFramePr>
          <p:nvPr/>
        </p:nvGraphicFramePr>
        <p:xfrm>
          <a:off x="493713" y="2844800"/>
          <a:ext cx="3617912" cy="1870075"/>
        </p:xfrm>
        <a:graphic>
          <a:graphicData uri="http://schemas.openxmlformats.org/presentationml/2006/ole">
            <mc:AlternateContent xmlns:mc="http://schemas.openxmlformats.org/markup-compatibility/2006">
              <mc:Choice xmlns:v="urn:schemas-microsoft-com:vml" Requires="v">
                <p:oleObj spid="_x0000_s106604" name="CorelDRAW" r:id="rId3" imgW="3619500" imgH="1866900" progId="CorelDraw.Graphic.7">
                  <p:embed/>
                </p:oleObj>
              </mc:Choice>
              <mc:Fallback>
                <p:oleObj name="CorelDRAW" r:id="rId3" imgW="3619500" imgH="1866900" progId="CorelDraw.Graphic.7">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2844800"/>
                        <a:ext cx="361791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0"/>
          <p:cNvGraphicFramePr>
            <a:graphicFrameLocks noChangeAspect="1"/>
          </p:cNvGraphicFramePr>
          <p:nvPr/>
        </p:nvGraphicFramePr>
        <p:xfrm>
          <a:off x="4913313" y="2844800"/>
          <a:ext cx="3646487" cy="1804988"/>
        </p:xfrm>
        <a:graphic>
          <a:graphicData uri="http://schemas.openxmlformats.org/presentationml/2006/ole">
            <mc:AlternateContent xmlns:mc="http://schemas.openxmlformats.org/markup-compatibility/2006">
              <mc:Choice xmlns:v="urn:schemas-microsoft-com:vml" Requires="v">
                <p:oleObj spid="_x0000_s106605" name="CorelDRAW" r:id="rId5" imgW="3648075" imgH="1809750" progId="CorelDraw.Graphic.7">
                  <p:embed/>
                </p:oleObj>
              </mc:Choice>
              <mc:Fallback>
                <p:oleObj name="CorelDRAW" r:id="rId5" imgW="3648075" imgH="1809750" progId="CorelDraw.Graphic.7">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3313" y="2844800"/>
                        <a:ext cx="36464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Eclipse XDB Selectivity Options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Maximize Retention at pH 7</a:t>
            </a:r>
          </a:p>
        </p:txBody>
      </p:sp>
      <p:sp>
        <p:nvSpPr>
          <p:cNvPr id="107523"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07524"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07526" name="Rectangle 3"/>
          <p:cNvSpPr>
            <a:spLocks noChangeArrowheads="1"/>
          </p:cNvSpPr>
          <p:nvPr/>
        </p:nvSpPr>
        <p:spPr bwMode="auto">
          <a:xfrm>
            <a:off x="457200" y="5949950"/>
            <a:ext cx="82296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bg2"/>
              </a:buClr>
              <a:buSzPct val="75000"/>
              <a:buFont typeface="Wingdings" panose="05000000000000000000" pitchFamily="2" charset="2"/>
              <a:buChar char="n"/>
            </a:pPr>
            <a:r>
              <a:rPr lang="en-US" altLang="cs-CZ" sz="1800">
                <a:solidFill>
                  <a:srgbClr val="FF0000"/>
                </a:solidFill>
                <a:latin typeface="Arial" panose="020B0604020202020204" pitchFamily="34" charset="0"/>
              </a:rPr>
              <a:t>Eclipse XDB-Phenyl provides improved retention of these procainamides.</a:t>
            </a:r>
          </a:p>
        </p:txBody>
      </p:sp>
      <p:sp>
        <p:nvSpPr>
          <p:cNvPr id="107527" name="Text Box 4"/>
          <p:cNvSpPr txBox="1">
            <a:spLocks noChangeArrowheads="1"/>
          </p:cNvSpPr>
          <p:nvPr/>
        </p:nvSpPr>
        <p:spPr bwMode="auto">
          <a:xfrm>
            <a:off x="174625" y="1620838"/>
            <a:ext cx="8820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b="1">
                <a:latin typeface="Arial" panose="020B0604020202020204" pitchFamily="34" charset="0"/>
              </a:rPr>
              <a:t>Columns:  4.6 x 150 mm, 5 µm    </a:t>
            </a:r>
            <a:r>
              <a:rPr lang="en-US" altLang="cs-CZ" sz="1200">
                <a:latin typeface="Arial" panose="020B0604020202020204" pitchFamily="34" charset="0"/>
              </a:rPr>
              <a:t>Mobile Phase: 10% ACN: 90% Na</a:t>
            </a:r>
            <a:r>
              <a:rPr lang="en-US" altLang="cs-CZ" sz="1200" baseline="-25000">
                <a:latin typeface="Arial" panose="020B0604020202020204" pitchFamily="34" charset="0"/>
              </a:rPr>
              <a:t>2</a:t>
            </a:r>
            <a:r>
              <a:rPr lang="en-US" altLang="cs-CZ" sz="1200">
                <a:latin typeface="Arial" panose="020B0604020202020204" pitchFamily="34" charset="0"/>
              </a:rPr>
              <a:t>HPO</a:t>
            </a:r>
            <a:r>
              <a:rPr lang="en-US" altLang="cs-CZ" sz="1200" baseline="-25000">
                <a:latin typeface="Arial" panose="020B0604020202020204" pitchFamily="34" charset="0"/>
              </a:rPr>
              <a:t>4</a:t>
            </a:r>
            <a:r>
              <a:rPr lang="en-US" altLang="cs-CZ" sz="1200">
                <a:latin typeface="Arial" panose="020B0604020202020204" pitchFamily="34" charset="0"/>
              </a:rPr>
              <a:t>, pH 7      Flow Rate: 1.5 mL/min      Temperature: 35°C</a:t>
            </a:r>
          </a:p>
          <a:p>
            <a:pPr algn="ctr">
              <a:lnSpc>
                <a:spcPct val="100000"/>
              </a:lnSpc>
              <a:spcBef>
                <a:spcPct val="0"/>
              </a:spcBef>
              <a:buFontTx/>
              <a:buNone/>
            </a:pPr>
            <a:r>
              <a:rPr lang="en-US" altLang="cs-CZ" sz="1200">
                <a:latin typeface="Arial" panose="020B0604020202020204" pitchFamily="34" charset="0"/>
              </a:rPr>
              <a:t>Detection:  UV 254 nm      Sample:  </a:t>
            </a:r>
            <a:r>
              <a:rPr lang="en-US" altLang="cs-CZ" sz="1200" b="1">
                <a:solidFill>
                  <a:srgbClr val="FF0000"/>
                </a:solidFill>
                <a:latin typeface="Arial" panose="020B0604020202020204" pitchFamily="34" charset="0"/>
              </a:rPr>
              <a:t>1. Procainamide</a:t>
            </a:r>
            <a:r>
              <a:rPr lang="en-US" altLang="cs-CZ" sz="1200">
                <a:latin typeface="Arial" panose="020B0604020202020204" pitchFamily="34" charset="0"/>
              </a:rPr>
              <a:t>   2. n-Acetylprocainamide   3. n-Propionylprocainamide</a:t>
            </a:r>
          </a:p>
        </p:txBody>
      </p:sp>
      <p:sp>
        <p:nvSpPr>
          <p:cNvPr id="107528" name="Text Box 5"/>
          <p:cNvSpPr txBox="1">
            <a:spLocks noChangeArrowheads="1"/>
          </p:cNvSpPr>
          <p:nvPr/>
        </p:nvSpPr>
        <p:spPr bwMode="auto">
          <a:xfrm>
            <a:off x="546100" y="2217738"/>
            <a:ext cx="2457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CC00CC"/>
                </a:solidFill>
                <a:latin typeface="Arial" panose="020B0604020202020204" pitchFamily="34" charset="0"/>
              </a:rPr>
              <a:t>Eclipse XDB-C18</a:t>
            </a:r>
          </a:p>
        </p:txBody>
      </p:sp>
      <p:sp>
        <p:nvSpPr>
          <p:cNvPr id="107529" name="Text Box 6"/>
          <p:cNvSpPr txBox="1">
            <a:spLocks noChangeArrowheads="1"/>
          </p:cNvSpPr>
          <p:nvPr/>
        </p:nvSpPr>
        <p:spPr bwMode="auto">
          <a:xfrm>
            <a:off x="6032500" y="22050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CC00CC"/>
                </a:solidFill>
                <a:latin typeface="Arial" panose="020B0604020202020204" pitchFamily="34" charset="0"/>
              </a:rPr>
              <a:t>Eclipse XDB-Phenyl</a:t>
            </a:r>
          </a:p>
        </p:txBody>
      </p:sp>
      <p:sp>
        <p:nvSpPr>
          <p:cNvPr id="107530" name="Text Box 7"/>
          <p:cNvSpPr txBox="1">
            <a:spLocks noChangeArrowheads="1"/>
          </p:cNvSpPr>
          <p:nvPr/>
        </p:nvSpPr>
        <p:spPr bwMode="auto">
          <a:xfrm>
            <a:off x="3403600" y="2217738"/>
            <a:ext cx="2287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CC00CC"/>
                </a:solidFill>
                <a:latin typeface="Arial" panose="020B0604020202020204" pitchFamily="34" charset="0"/>
              </a:rPr>
              <a:t>Eclipse XDB-C8</a:t>
            </a:r>
          </a:p>
        </p:txBody>
      </p:sp>
      <p:graphicFrame>
        <p:nvGraphicFramePr>
          <p:cNvPr id="107531" name="Object 8"/>
          <p:cNvGraphicFramePr>
            <a:graphicFrameLocks noChangeAspect="1"/>
          </p:cNvGraphicFramePr>
          <p:nvPr/>
        </p:nvGraphicFramePr>
        <p:xfrm>
          <a:off x="622300" y="2743200"/>
          <a:ext cx="7335838" cy="2774950"/>
        </p:xfrm>
        <a:graphic>
          <a:graphicData uri="http://schemas.openxmlformats.org/presentationml/2006/ole">
            <mc:AlternateContent xmlns:mc="http://schemas.openxmlformats.org/markup-compatibility/2006">
              <mc:Choice xmlns:v="urn:schemas-microsoft-com:vml" Requires="v">
                <p:oleObj spid="_x0000_s107581" name="CorelDRAW" r:id="rId3" imgW="7334250" imgH="2771775" progId="CorelDraw.Graphic.7">
                  <p:embed/>
                </p:oleObj>
              </mc:Choice>
              <mc:Fallback>
                <p:oleObj name="CorelDRAW" r:id="rId3" imgW="7334250" imgH="2771775" progId="CorelDraw.Graphic.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2743200"/>
                        <a:ext cx="7335838"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32" name="Text Box 9"/>
          <p:cNvSpPr txBox="1">
            <a:spLocks noChangeArrowheads="1"/>
          </p:cNvSpPr>
          <p:nvPr/>
        </p:nvSpPr>
        <p:spPr bwMode="auto">
          <a:xfrm>
            <a:off x="990600" y="274320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200" b="1">
                <a:solidFill>
                  <a:srgbClr val="FF0000"/>
                </a:solidFill>
                <a:latin typeface="Univers Condensed" pitchFamily="34" charset="0"/>
              </a:rPr>
              <a:t>1</a:t>
            </a:r>
            <a:endParaRPr lang="en-US" altLang="cs-CZ" sz="3000" b="1">
              <a:solidFill>
                <a:srgbClr val="0085D5"/>
              </a:solidFill>
              <a:latin typeface="Univers Condensed" pitchFamily="34" charset="0"/>
            </a:endParaRPr>
          </a:p>
        </p:txBody>
      </p:sp>
      <p:sp>
        <p:nvSpPr>
          <p:cNvPr id="107533" name="Text Box 10"/>
          <p:cNvSpPr txBox="1">
            <a:spLocks noChangeArrowheads="1"/>
          </p:cNvSpPr>
          <p:nvPr/>
        </p:nvSpPr>
        <p:spPr bwMode="auto">
          <a:xfrm>
            <a:off x="3581400" y="2895600"/>
            <a:ext cx="1524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200" b="1">
                <a:solidFill>
                  <a:srgbClr val="FF0000"/>
                </a:solidFill>
                <a:latin typeface="Univers Condensed" pitchFamily="34" charset="0"/>
              </a:rPr>
              <a:t>1   </a:t>
            </a:r>
            <a:endParaRPr lang="en-US" altLang="cs-CZ" sz="3000" b="1">
              <a:solidFill>
                <a:srgbClr val="0085D5"/>
              </a:solidFill>
              <a:latin typeface="Univers Condensed" pitchFamily="34" charset="0"/>
            </a:endParaRPr>
          </a:p>
        </p:txBody>
      </p:sp>
      <p:sp>
        <p:nvSpPr>
          <p:cNvPr id="107534" name="Text Box 11"/>
          <p:cNvSpPr txBox="1">
            <a:spLocks noChangeArrowheads="1"/>
          </p:cNvSpPr>
          <p:nvPr/>
        </p:nvSpPr>
        <p:spPr bwMode="auto">
          <a:xfrm>
            <a:off x="6553200" y="3124200"/>
            <a:ext cx="1524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200" b="1">
                <a:solidFill>
                  <a:srgbClr val="FF0000"/>
                </a:solidFill>
                <a:latin typeface="Univers Condensed" pitchFamily="34" charset="0"/>
              </a:rPr>
              <a:t>1   </a:t>
            </a:r>
            <a:endParaRPr lang="en-US" altLang="cs-CZ" sz="3000" b="1">
              <a:solidFill>
                <a:srgbClr val="0085D5"/>
              </a:solidFill>
              <a:latin typeface="Univers Condensed"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Bonus-RP </a:t>
            </a:r>
            <a:br>
              <a:rPr lang="en-US" altLang="cs-CZ" sz="3200" dirty="0">
                <a:latin typeface="Arial" panose="020B0604020202020204" pitchFamily="34" charset="0"/>
                <a:cs typeface="Arial" panose="020B0604020202020204" pitchFamily="34" charset="0"/>
              </a:rPr>
            </a:br>
            <a:r>
              <a:rPr lang="en-US" altLang="cs-CZ" sz="3200" dirty="0" err="1" smtClean="0">
                <a:latin typeface="Arial" panose="020B0604020202020204" pitchFamily="34" charset="0"/>
                <a:cs typeface="Arial" panose="020B0604020202020204" pitchFamily="34" charset="0"/>
              </a:rPr>
              <a:t>selektivit</a:t>
            </a:r>
            <a:r>
              <a:rPr lang="cs-CZ" altLang="cs-CZ" sz="3200" dirty="0" smtClean="0">
                <a:latin typeface="Arial" panose="020B0604020202020204" pitchFamily="34" charset="0"/>
                <a:cs typeface="Arial" panose="020B0604020202020204" pitchFamily="34" charset="0"/>
              </a:rPr>
              <a:t>a</a:t>
            </a:r>
            <a:r>
              <a:rPr lang="en-US" altLang="cs-CZ" sz="3200" dirty="0" smtClean="0">
                <a:latin typeface="Arial" panose="020B0604020202020204" pitchFamily="34" charset="0"/>
                <a:cs typeface="Arial" panose="020B0604020202020204" pitchFamily="34" charset="0"/>
              </a:rPr>
              <a:t> </a:t>
            </a:r>
            <a:r>
              <a:rPr lang="en-US" altLang="cs-CZ" sz="3200" dirty="0" err="1">
                <a:latin typeface="Arial" panose="020B0604020202020204" pitchFamily="34" charset="0"/>
                <a:cs typeface="Arial" panose="020B0604020202020204" pitchFamily="34" charset="0"/>
              </a:rPr>
              <a:t>při</a:t>
            </a:r>
            <a:r>
              <a:rPr lang="en-US" altLang="cs-CZ" sz="3200" dirty="0">
                <a:latin typeface="Arial" panose="020B0604020202020204" pitchFamily="34" charset="0"/>
                <a:cs typeface="Arial" panose="020B0604020202020204" pitchFamily="34" charset="0"/>
              </a:rPr>
              <a:t> </a:t>
            </a:r>
            <a:r>
              <a:rPr lang="en-US" altLang="cs-CZ" sz="3200" dirty="0" err="1">
                <a:latin typeface="Arial" panose="020B0604020202020204" pitchFamily="34" charset="0"/>
                <a:cs typeface="Arial" panose="020B0604020202020204" pitchFamily="34" charset="0"/>
              </a:rPr>
              <a:t>střední</a:t>
            </a:r>
            <a:r>
              <a:rPr lang="en-US" altLang="cs-CZ" sz="3200" dirty="0">
                <a:latin typeface="Arial" panose="020B0604020202020204" pitchFamily="34" charset="0"/>
                <a:cs typeface="Arial" panose="020B0604020202020204" pitchFamily="34" charset="0"/>
              </a:rPr>
              <a:t> </a:t>
            </a:r>
            <a:r>
              <a:rPr lang="en-US" altLang="cs-CZ" sz="3200" dirty="0" err="1">
                <a:latin typeface="Arial" panose="020B0604020202020204" pitchFamily="34" charset="0"/>
                <a:cs typeface="Arial" panose="020B0604020202020204" pitchFamily="34" charset="0"/>
              </a:rPr>
              <a:t>hodnotě</a:t>
            </a:r>
            <a:r>
              <a:rPr lang="en-US" altLang="cs-CZ" sz="3200" dirty="0">
                <a:latin typeface="Arial" panose="020B0604020202020204" pitchFamily="34" charset="0"/>
                <a:cs typeface="Arial" panose="020B0604020202020204" pitchFamily="34" charset="0"/>
              </a:rPr>
              <a:t> pH</a:t>
            </a:r>
          </a:p>
        </p:txBody>
      </p:sp>
      <p:sp>
        <p:nvSpPr>
          <p:cNvPr id="108547"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0854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08550" name="Rectangle 3"/>
          <p:cNvSpPr>
            <a:spLocks noChangeArrowheads="1"/>
          </p:cNvSpPr>
          <p:nvPr/>
        </p:nvSpPr>
        <p:spPr bwMode="auto">
          <a:xfrm>
            <a:off x="620713" y="1981200"/>
            <a:ext cx="63896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err="1" smtClean="0">
                <a:latin typeface="Arial" panose="020B0604020202020204" pitchFamily="34" charset="0"/>
              </a:rPr>
              <a:t>Polární</a:t>
            </a:r>
            <a:r>
              <a:rPr lang="en-US" altLang="cs-CZ" sz="1800" b="1" dirty="0" smtClean="0">
                <a:latin typeface="Arial" panose="020B0604020202020204" pitchFamily="34" charset="0"/>
              </a:rPr>
              <a:t> </a:t>
            </a:r>
            <a:r>
              <a:rPr lang="en-US" altLang="cs-CZ" sz="1800" b="1" dirty="0">
                <a:latin typeface="Arial" panose="020B0604020202020204" pitchFamily="34" charset="0"/>
              </a:rPr>
              <a:t>alkyl-</a:t>
            </a:r>
            <a:r>
              <a:rPr lang="en-US" altLang="cs-CZ" sz="1800" b="1" dirty="0" err="1">
                <a:latin typeface="Arial" panose="020B0604020202020204" pitchFamily="34" charset="0"/>
              </a:rPr>
              <a:t>amidová</a:t>
            </a:r>
            <a:r>
              <a:rPr lang="en-US" altLang="cs-CZ" sz="1800" b="1" dirty="0">
                <a:latin typeface="Arial" panose="020B0604020202020204" pitchFamily="34" charset="0"/>
              </a:rPr>
              <a:t> </a:t>
            </a:r>
            <a:r>
              <a:rPr lang="en-US" altLang="cs-CZ" sz="1800" b="1" dirty="0" err="1">
                <a:latin typeface="Arial" panose="020B0604020202020204" pitchFamily="34" charset="0"/>
              </a:rPr>
              <a:t>fáze</a:t>
            </a:r>
            <a:r>
              <a:rPr lang="en-US" altLang="cs-CZ" sz="1800" b="1" dirty="0">
                <a:latin typeface="Arial" panose="020B0604020202020204" pitchFamily="34" charset="0"/>
              </a:rPr>
              <a:t> </a:t>
            </a:r>
            <a:r>
              <a:rPr lang="cs-CZ" altLang="cs-CZ" sz="1800" b="1" dirty="0" smtClean="0">
                <a:latin typeface="Arial" panose="020B0604020202020204" pitchFamily="34" charset="0"/>
              </a:rPr>
              <a:t>– unikátní </a:t>
            </a:r>
            <a:r>
              <a:rPr lang="en-US" altLang="cs-CZ" sz="1800" b="1" dirty="0" err="1" smtClean="0">
                <a:latin typeface="Arial" panose="020B0604020202020204" pitchFamily="34" charset="0"/>
              </a:rPr>
              <a:t>selektivit</a:t>
            </a:r>
            <a:r>
              <a:rPr lang="cs-CZ" altLang="cs-CZ" sz="1800" b="1" dirty="0" smtClean="0">
                <a:latin typeface="Arial" panose="020B0604020202020204" pitchFamily="34" charset="0"/>
              </a:rPr>
              <a:t>a</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err="1" smtClean="0">
                <a:latin typeface="Arial" panose="020B0604020202020204" pitchFamily="34" charset="0"/>
              </a:rPr>
              <a:t>Zlepšuje</a:t>
            </a:r>
            <a:r>
              <a:rPr lang="en-US" altLang="cs-CZ" sz="1800" b="1" dirty="0" smtClean="0">
                <a:latin typeface="Arial" panose="020B0604020202020204" pitchFamily="34" charset="0"/>
              </a:rPr>
              <a:t> </a:t>
            </a:r>
            <a:r>
              <a:rPr lang="en-US" altLang="cs-CZ" sz="1800" b="1" dirty="0" err="1">
                <a:latin typeface="Arial" panose="020B0604020202020204" pitchFamily="34" charset="0"/>
              </a:rPr>
              <a:t>tvar</a:t>
            </a:r>
            <a:r>
              <a:rPr lang="en-US" altLang="cs-CZ" sz="1800" b="1" dirty="0">
                <a:latin typeface="Arial" panose="020B0604020202020204" pitchFamily="34" charset="0"/>
              </a:rPr>
              <a:t> </a:t>
            </a:r>
            <a:r>
              <a:rPr lang="en-US" altLang="cs-CZ" sz="1800" b="1" dirty="0" err="1">
                <a:latin typeface="Arial" panose="020B0604020202020204" pitchFamily="34" charset="0"/>
              </a:rPr>
              <a:t>píku</a:t>
            </a:r>
            <a:r>
              <a:rPr lang="en-US" altLang="cs-CZ" sz="1800" b="1" dirty="0">
                <a:latin typeface="Arial" panose="020B0604020202020204" pitchFamily="34" charset="0"/>
              </a:rPr>
              <a:t> </a:t>
            </a:r>
            <a:r>
              <a:rPr lang="cs-CZ" altLang="cs-CZ" sz="1800" b="1" dirty="0" smtClean="0">
                <a:latin typeface="Arial" panose="020B0604020202020204" pitchFamily="34" charset="0"/>
              </a:rPr>
              <a:t>bazických</a:t>
            </a:r>
            <a:r>
              <a:rPr lang="en-US" altLang="cs-CZ" sz="1800" b="1" dirty="0" smtClean="0">
                <a:latin typeface="Arial" panose="020B0604020202020204" pitchFamily="34" charset="0"/>
              </a:rPr>
              <a:t> </a:t>
            </a:r>
            <a:r>
              <a:rPr lang="en-US" altLang="cs-CZ" sz="1800" b="1" dirty="0" err="1" smtClean="0">
                <a:latin typeface="Arial" panose="020B0604020202020204" pitchFamily="34" charset="0"/>
              </a:rPr>
              <a:t>sloučenin</a:t>
            </a:r>
            <a:endParaRPr lang="cs-CZ" altLang="cs-CZ" sz="1800" b="1" dirty="0" smtClean="0">
              <a:latin typeface="Arial" panose="020B0604020202020204" pitchFamily="34" charset="0"/>
            </a:endParaRP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err="1" smtClean="0">
                <a:latin typeface="Arial" panose="020B0604020202020204" pitchFamily="34" charset="0"/>
              </a:rPr>
              <a:t>Trojit</a:t>
            </a:r>
            <a:r>
              <a:rPr lang="cs-CZ" altLang="cs-CZ" sz="1800" b="1" dirty="0" smtClean="0">
                <a:latin typeface="Arial" panose="020B0604020202020204" pitchFamily="34" charset="0"/>
              </a:rPr>
              <a:t>ý</a:t>
            </a:r>
            <a:r>
              <a:rPr lang="en-US" altLang="cs-CZ" sz="1800" b="1" dirty="0" smtClean="0">
                <a:latin typeface="Arial" panose="020B0604020202020204" pitchFamily="34" charset="0"/>
              </a:rPr>
              <a:t> </a:t>
            </a:r>
            <a:r>
              <a:rPr lang="cs-CZ" altLang="cs-CZ" sz="1800" b="1" dirty="0" err="1" smtClean="0">
                <a:latin typeface="Arial" panose="020B0604020202020204" pitchFamily="34" charset="0"/>
              </a:rPr>
              <a:t>endcapping</a:t>
            </a:r>
            <a:r>
              <a:rPr lang="cs-CZ" altLang="cs-CZ" sz="1800" b="1" dirty="0" smtClean="0">
                <a:latin typeface="Arial" panose="020B0604020202020204" pitchFamily="34" charset="0"/>
              </a:rPr>
              <a:t> – zvýšená </a:t>
            </a:r>
            <a:r>
              <a:rPr lang="en-US" altLang="cs-CZ" sz="1800" b="1" dirty="0" err="1" smtClean="0">
                <a:latin typeface="Arial" panose="020B0604020202020204" pitchFamily="34" charset="0"/>
              </a:rPr>
              <a:t>životnost</a:t>
            </a:r>
            <a:r>
              <a:rPr lang="en-US" altLang="cs-CZ" sz="1800" b="1" dirty="0" smtClean="0">
                <a:latin typeface="Arial" panose="020B0604020202020204" pitchFamily="34" charset="0"/>
              </a:rPr>
              <a:t> </a:t>
            </a:r>
            <a:r>
              <a:rPr lang="en-US" altLang="cs-CZ" sz="1800" b="1" dirty="0" err="1">
                <a:latin typeface="Arial" panose="020B0604020202020204" pitchFamily="34" charset="0"/>
              </a:rPr>
              <a:t>při</a:t>
            </a:r>
            <a:r>
              <a:rPr lang="en-US" altLang="cs-CZ" sz="1800" b="1" dirty="0">
                <a:latin typeface="Arial" panose="020B0604020202020204" pitchFamily="34" charset="0"/>
              </a:rPr>
              <a:t> </a:t>
            </a:r>
            <a:r>
              <a:rPr lang="en-US" altLang="cs-CZ" sz="1800" b="1" dirty="0" err="1" smtClean="0">
                <a:latin typeface="Arial" panose="020B0604020202020204" pitchFamily="34" charset="0"/>
              </a:rPr>
              <a:t>střední</a:t>
            </a:r>
            <a:r>
              <a:rPr lang="cs-CZ" altLang="cs-CZ" sz="1800" b="1" dirty="0" smtClean="0">
                <a:latin typeface="Arial" panose="020B0604020202020204" pitchFamily="34" charset="0"/>
              </a:rPr>
              <a:t>m </a:t>
            </a:r>
            <a:r>
              <a:rPr lang="en-US" altLang="cs-CZ" sz="1800" b="1" dirty="0" smtClean="0">
                <a:latin typeface="Arial" panose="020B0604020202020204" pitchFamily="34" charset="0"/>
              </a:rPr>
              <a:t>pH</a:t>
            </a:r>
            <a:endParaRPr lang="cs-CZ" altLang="cs-CZ" sz="1800" b="1" dirty="0" smtClean="0">
              <a:latin typeface="Arial" panose="020B0604020202020204" pitchFamily="34" charset="0"/>
            </a:endParaRP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err="1" smtClean="0">
                <a:latin typeface="Arial" panose="020B0604020202020204" pitchFamily="34" charset="0"/>
              </a:rPr>
              <a:t>Zvýšená</a:t>
            </a:r>
            <a:r>
              <a:rPr lang="en-US" altLang="cs-CZ" sz="1800" b="1" dirty="0" smtClean="0">
                <a:latin typeface="Arial" panose="020B0604020202020204" pitchFamily="34" charset="0"/>
              </a:rPr>
              <a:t> </a:t>
            </a:r>
            <a:r>
              <a:rPr lang="en-US" altLang="cs-CZ" sz="1800" b="1" dirty="0" err="1">
                <a:latin typeface="Arial" panose="020B0604020202020204" pitchFamily="34" charset="0"/>
              </a:rPr>
              <a:t>stabilita</a:t>
            </a:r>
            <a:r>
              <a:rPr lang="en-US" altLang="cs-CZ" sz="1800" b="1" dirty="0">
                <a:latin typeface="Arial" panose="020B0604020202020204" pitchFamily="34" charset="0"/>
              </a:rPr>
              <a:t> </a:t>
            </a:r>
            <a:r>
              <a:rPr lang="en-US" altLang="cs-CZ" sz="1800" b="1" dirty="0" err="1">
                <a:latin typeface="Arial" panose="020B0604020202020204" pitchFamily="34" charset="0"/>
              </a:rPr>
              <a:t>při</a:t>
            </a:r>
            <a:r>
              <a:rPr lang="en-US" altLang="cs-CZ" sz="1800" b="1" dirty="0">
                <a:latin typeface="Arial" panose="020B0604020202020204" pitchFamily="34" charset="0"/>
              </a:rPr>
              <a:t> </a:t>
            </a:r>
            <a:r>
              <a:rPr lang="en-US" altLang="cs-CZ" sz="1800" b="1" dirty="0" err="1" smtClean="0">
                <a:latin typeface="Arial" panose="020B0604020202020204" pitchFamily="34" charset="0"/>
              </a:rPr>
              <a:t>nízké</a:t>
            </a:r>
            <a:r>
              <a:rPr lang="cs-CZ" altLang="cs-CZ" sz="1800" b="1" dirty="0" smtClean="0">
                <a:latin typeface="Arial" panose="020B0604020202020204" pitchFamily="34" charset="0"/>
              </a:rPr>
              <a:t>m</a:t>
            </a:r>
            <a:r>
              <a:rPr lang="en-US" altLang="cs-CZ" sz="1800" b="1" dirty="0" smtClean="0">
                <a:latin typeface="Arial" panose="020B0604020202020204" pitchFamily="34" charset="0"/>
              </a:rPr>
              <a:t> </a:t>
            </a:r>
            <a:r>
              <a:rPr lang="en-US" altLang="cs-CZ" sz="1800" b="1" dirty="0">
                <a:latin typeface="Arial" panose="020B0604020202020204" pitchFamily="34" charset="0"/>
              </a:rPr>
              <a:t>pH (</a:t>
            </a:r>
            <a:r>
              <a:rPr lang="en-US" altLang="cs-CZ" sz="1800" b="1" dirty="0" err="1" smtClean="0">
                <a:latin typeface="Arial" panose="020B0604020202020204" pitchFamily="34" charset="0"/>
              </a:rPr>
              <a:t>steri</a:t>
            </a:r>
            <a:r>
              <a:rPr lang="cs-CZ" altLang="cs-CZ" sz="1800" b="1" dirty="0" err="1" smtClean="0">
                <a:latin typeface="Arial" panose="020B0604020202020204" pitchFamily="34" charset="0"/>
              </a:rPr>
              <a:t>cká</a:t>
            </a:r>
            <a:r>
              <a:rPr lang="en-US" altLang="cs-CZ" sz="1800" b="1" dirty="0" smtClean="0">
                <a:latin typeface="Arial" panose="020B0604020202020204" pitchFamily="34" charset="0"/>
              </a:rPr>
              <a:t> </a:t>
            </a:r>
            <a:r>
              <a:rPr lang="en-US" altLang="cs-CZ" sz="1800" b="1" dirty="0" err="1">
                <a:latin typeface="Arial" panose="020B0604020202020204" pitchFamily="34" charset="0"/>
              </a:rPr>
              <a:t>ochrana</a:t>
            </a:r>
            <a:r>
              <a:rPr lang="en-US" altLang="cs-CZ" sz="1800" b="1" dirty="0" smtClean="0">
                <a:latin typeface="Arial" panose="020B0604020202020204" pitchFamily="34" charset="0"/>
              </a:rPr>
              <a:t>)</a:t>
            </a:r>
            <a:r>
              <a:rPr lang="cs-CZ" altLang="cs-CZ" sz="1800" b="1" dirty="0" smtClean="0">
                <a:latin typeface="Arial" panose="020B0604020202020204" pitchFamily="34" charset="0"/>
              </a:rPr>
              <a:t>, </a:t>
            </a:r>
            <a:r>
              <a:rPr lang="en-US" altLang="cs-CZ" sz="1800" b="1" dirty="0" smtClean="0">
                <a:latin typeface="Arial" panose="020B0604020202020204" pitchFamily="34" charset="0"/>
              </a:rPr>
              <a:t> </a:t>
            </a:r>
            <a:r>
              <a:rPr lang="en-US" altLang="cs-CZ" sz="1800" b="1" dirty="0" err="1">
                <a:latin typeface="Arial" panose="020B0604020202020204" pitchFamily="34" charset="0"/>
              </a:rPr>
              <a:t>alternativní</a:t>
            </a:r>
            <a:r>
              <a:rPr lang="en-US" altLang="cs-CZ" sz="1800" b="1" dirty="0">
                <a:latin typeface="Arial" panose="020B0604020202020204" pitchFamily="34" charset="0"/>
              </a:rPr>
              <a:t> </a:t>
            </a:r>
            <a:r>
              <a:rPr lang="en-US" altLang="cs-CZ" sz="1800" b="1" dirty="0" err="1" smtClean="0">
                <a:latin typeface="Arial" panose="020B0604020202020204" pitchFamily="34" charset="0"/>
              </a:rPr>
              <a:t>selektivit</a:t>
            </a:r>
            <a:r>
              <a:rPr lang="cs-CZ" altLang="cs-CZ" sz="1800" b="1" dirty="0" smtClean="0">
                <a:latin typeface="Arial" panose="020B0604020202020204" pitchFamily="34" charset="0"/>
              </a:rPr>
              <a:t>a</a:t>
            </a:r>
            <a:r>
              <a:rPr lang="en-US" altLang="cs-CZ" sz="1800" b="1" dirty="0" smtClean="0">
                <a:latin typeface="Arial" panose="020B0604020202020204" pitchFamily="34" charset="0"/>
              </a:rPr>
              <a:t> </a:t>
            </a:r>
            <a:r>
              <a:rPr lang="en-US" altLang="cs-CZ" sz="1800" b="1" dirty="0" err="1">
                <a:latin typeface="Arial" panose="020B0604020202020204" pitchFamily="34" charset="0"/>
              </a:rPr>
              <a:t>při</a:t>
            </a:r>
            <a:r>
              <a:rPr lang="en-US" altLang="cs-CZ" sz="1800" b="1" dirty="0">
                <a:latin typeface="Arial" panose="020B0604020202020204" pitchFamily="34" charset="0"/>
              </a:rPr>
              <a:t> </a:t>
            </a:r>
            <a:r>
              <a:rPr lang="en-US" altLang="cs-CZ" sz="1800" b="1" dirty="0" err="1">
                <a:latin typeface="Arial" panose="020B0604020202020204" pitchFamily="34" charset="0"/>
              </a:rPr>
              <a:t>nízkém</a:t>
            </a:r>
            <a:r>
              <a:rPr lang="en-US" altLang="cs-CZ" sz="1800" b="1" dirty="0">
                <a:latin typeface="Arial" panose="020B0604020202020204" pitchFamily="34" charset="0"/>
              </a:rPr>
              <a:t> </a:t>
            </a:r>
            <a:r>
              <a:rPr lang="en-US" altLang="cs-CZ" sz="1800" b="1" dirty="0" smtClean="0">
                <a:latin typeface="Arial" panose="020B0604020202020204" pitchFamily="34" charset="0"/>
              </a:rPr>
              <a:t>pH</a:t>
            </a:r>
            <a:endParaRPr lang="cs-CZ" altLang="cs-CZ" sz="1800" b="1" dirty="0" smtClean="0">
              <a:latin typeface="Arial" panose="020B0604020202020204" pitchFamily="34" charset="0"/>
            </a:endParaRP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err="1" smtClean="0">
                <a:latin typeface="Arial" panose="020B0604020202020204" pitchFamily="34" charset="0"/>
              </a:rPr>
              <a:t>Kompatibilní</a:t>
            </a:r>
            <a:r>
              <a:rPr lang="en-US" altLang="cs-CZ" sz="1800" b="1" dirty="0" smtClean="0">
                <a:latin typeface="Arial" panose="020B0604020202020204" pitchFamily="34" charset="0"/>
              </a:rPr>
              <a:t> </a:t>
            </a:r>
            <a:r>
              <a:rPr lang="en-US" altLang="cs-CZ" sz="1800" b="1" dirty="0">
                <a:latin typeface="Arial" panose="020B0604020202020204" pitchFamily="34" charset="0"/>
              </a:rPr>
              <a:t>se 100% </a:t>
            </a:r>
            <a:r>
              <a:rPr lang="en-US" altLang="cs-CZ" sz="1800" b="1" dirty="0" err="1">
                <a:latin typeface="Arial" panose="020B0604020202020204" pitchFamily="34" charset="0"/>
              </a:rPr>
              <a:t>vodnými</a:t>
            </a:r>
            <a:r>
              <a:rPr lang="en-US" altLang="cs-CZ" sz="1800" b="1" dirty="0">
                <a:latin typeface="Arial" panose="020B0604020202020204" pitchFamily="34" charset="0"/>
              </a:rPr>
              <a:t> </a:t>
            </a:r>
            <a:r>
              <a:rPr lang="en-US" altLang="cs-CZ" sz="1800" b="1" dirty="0" err="1">
                <a:latin typeface="Arial" panose="020B0604020202020204" pitchFamily="34" charset="0"/>
              </a:rPr>
              <a:t>mobilními</a:t>
            </a:r>
            <a:r>
              <a:rPr lang="en-US" altLang="cs-CZ" sz="1800" b="1" dirty="0">
                <a:latin typeface="Arial" panose="020B0604020202020204" pitchFamily="34" charset="0"/>
              </a:rPr>
              <a:t> </a:t>
            </a:r>
            <a:r>
              <a:rPr lang="en-US" altLang="cs-CZ" sz="1800" b="1" dirty="0" err="1">
                <a:latin typeface="Arial" panose="020B0604020202020204" pitchFamily="34" charset="0"/>
              </a:rPr>
              <a:t>fázemi</a:t>
            </a:r>
            <a:endParaRPr lang="en-US" altLang="cs-CZ" sz="1800" b="1" dirty="0">
              <a:latin typeface="Arial" panose="020B0604020202020204" pitchFamily="34" charset="0"/>
            </a:endParaRPr>
          </a:p>
        </p:txBody>
      </p:sp>
      <p:graphicFrame>
        <p:nvGraphicFramePr>
          <p:cNvPr id="109572" name="Object 4"/>
          <p:cNvGraphicFramePr>
            <a:graphicFrameLocks noChangeAspect="1"/>
          </p:cNvGraphicFramePr>
          <p:nvPr>
            <p:extLst>
              <p:ext uri="{D42A27DB-BD31-4B8C-83A1-F6EECF244321}">
                <p14:modId xmlns:p14="http://schemas.microsoft.com/office/powerpoint/2010/main" val="3921305658"/>
              </p:ext>
            </p:extLst>
          </p:nvPr>
        </p:nvGraphicFramePr>
        <p:xfrm>
          <a:off x="5364088" y="2301203"/>
          <a:ext cx="3779913" cy="4043489"/>
        </p:xfrm>
        <a:graphic>
          <a:graphicData uri="http://schemas.openxmlformats.org/presentationml/2006/ole">
            <mc:AlternateContent xmlns:mc="http://schemas.openxmlformats.org/markup-compatibility/2006">
              <mc:Choice xmlns:v="urn:schemas-microsoft-com:vml" Requires="v">
                <p:oleObj spid="_x0000_s108599" name="Chemistry 4-D Draw" r:id="rId3" imgW="4476600" imgH="5762520" progId="Chemistry4DDraw.v2">
                  <p:embed/>
                </p:oleObj>
              </mc:Choice>
              <mc:Fallback>
                <p:oleObj name="Chemistry 4-D Draw" r:id="rId3" imgW="4476600" imgH="5762520" progId="Chemistry4DDraw.v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15659"/>
                      <a:stretch>
                        <a:fillRect/>
                      </a:stretch>
                    </p:blipFill>
                    <p:spPr bwMode="auto">
                      <a:xfrm>
                        <a:off x="5364088" y="2301203"/>
                        <a:ext cx="3779913" cy="4043489"/>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1+#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95368" y="337563"/>
            <a:ext cx="8270875" cy="900113"/>
          </a:xfrm>
        </p:spPr>
        <p:txBody>
          <a:bodyPr/>
          <a:lstStyle/>
          <a:p>
            <a:pPr eaLnBrk="1" hangingPunct="1"/>
            <a:r>
              <a:rPr lang="cs-CZ" altLang="cs-CZ" sz="3600" b="0" dirty="0">
                <a:latin typeface="Arial" panose="020B0604020202020204" pitchFamily="34" charset="0"/>
                <a:cs typeface="Arial" panose="020B0604020202020204" pitchFamily="34" charset="0"/>
              </a:rPr>
              <a:t>Vývoj metody při vysokém pH</a:t>
            </a:r>
            <a:endParaRPr lang="en-US" altLang="cs-CZ" sz="3600" b="0" dirty="0">
              <a:latin typeface="Arial" panose="020B0604020202020204" pitchFamily="34" charset="0"/>
              <a:cs typeface="Arial" panose="020B0604020202020204" pitchFamily="34" charset="0"/>
            </a:endParaRPr>
          </a:p>
        </p:txBody>
      </p:sp>
      <p:sp>
        <p:nvSpPr>
          <p:cNvPr id="109574" name="Rectangle 3"/>
          <p:cNvSpPr>
            <a:spLocks noChangeArrowheads="1"/>
          </p:cNvSpPr>
          <p:nvPr/>
        </p:nvSpPr>
        <p:spPr bwMode="auto">
          <a:xfrm>
            <a:off x="179511" y="1265238"/>
            <a:ext cx="8720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200"/>
              </a:lnSpc>
              <a:spcBef>
                <a:spcPct val="20000"/>
              </a:spcBef>
              <a:buClr>
                <a:schemeClr val="bg2"/>
              </a:buClr>
              <a:buSzPct val="75000"/>
              <a:buFont typeface="Wingdings" panose="05000000000000000000" pitchFamily="2" charset="2"/>
              <a:buChar char="n"/>
            </a:pPr>
            <a:r>
              <a:rPr lang="cs-CZ" sz="1800" b="1" dirty="0">
                <a:latin typeface="+mn-lt"/>
              </a:rPr>
              <a:t>Analyty nejsou rozpustné při nižším pH</a:t>
            </a:r>
            <a:br>
              <a:rPr lang="cs-CZ" sz="1800" b="1" dirty="0">
                <a:latin typeface="+mn-lt"/>
              </a:rPr>
            </a:br>
            <a:r>
              <a:rPr lang="cs-CZ" sz="1800" b="1" dirty="0">
                <a:latin typeface="+mn-lt"/>
              </a:rPr>
              <a:t>Analyty nejsou stabilní při nižším pH</a:t>
            </a:r>
            <a:br>
              <a:rPr lang="cs-CZ" sz="1800" b="1" dirty="0">
                <a:latin typeface="+mn-lt"/>
              </a:rPr>
            </a:br>
            <a:r>
              <a:rPr lang="cs-CZ" sz="1800" b="1" dirty="0">
                <a:latin typeface="+mn-lt"/>
              </a:rPr>
              <a:t>Zvýšení retence sloučenin při stanovení v nenabité formě</a:t>
            </a:r>
            <a:br>
              <a:rPr lang="cs-CZ" sz="1800" b="1" dirty="0">
                <a:latin typeface="+mn-lt"/>
              </a:rPr>
            </a:br>
            <a:r>
              <a:rPr lang="cs-CZ" sz="1800" b="1" dirty="0">
                <a:latin typeface="+mn-lt"/>
              </a:rPr>
              <a:t>Zlepšení selektivity</a:t>
            </a:r>
          </a:p>
          <a:p>
            <a:pPr>
              <a:lnSpc>
                <a:spcPct val="100000"/>
              </a:lnSpc>
              <a:spcBef>
                <a:spcPct val="0"/>
              </a:spcBef>
            </a:pPr>
            <a:r>
              <a:rPr lang="cs-CZ" sz="1800" dirty="0"/>
              <a:t>Bazické sloučeniny jsou ve formě volné báze, větší retence a různá selektivita – snadnější separace složité směsi bazických sloučenin při vysokém pH</a:t>
            </a:r>
          </a:p>
          <a:p>
            <a:pPr>
              <a:lnSpc>
                <a:spcPct val="100000"/>
              </a:lnSpc>
              <a:spcBef>
                <a:spcPct val="0"/>
              </a:spcBef>
            </a:pPr>
            <a:r>
              <a:rPr lang="cs-CZ" sz="1800" dirty="0"/>
              <a:t>Malá změny retence v této oblasti - robustní metody</a:t>
            </a:r>
          </a:p>
          <a:p>
            <a:pPr>
              <a:lnSpc>
                <a:spcPct val="100000"/>
              </a:lnSpc>
              <a:spcBef>
                <a:spcPct val="0"/>
              </a:spcBef>
            </a:pPr>
            <a:r>
              <a:rPr lang="cs-CZ" sz="1800" dirty="0"/>
              <a:t>Vyšší retence, ale toto může být jediná oblast, kde se některé analyty budou separovat</a:t>
            </a:r>
          </a:p>
          <a:p>
            <a:pPr>
              <a:lnSpc>
                <a:spcPct val="100000"/>
              </a:lnSpc>
              <a:spcBef>
                <a:spcPct val="0"/>
              </a:spcBef>
            </a:pPr>
            <a:r>
              <a:rPr lang="cs-CZ" sz="1800" dirty="0"/>
              <a:t> Při vysokém pH zabráněno </a:t>
            </a:r>
            <a:r>
              <a:rPr lang="cs-CZ" sz="1800" dirty="0" smtClean="0"/>
              <a:t>zborcení </a:t>
            </a:r>
            <a:r>
              <a:rPr lang="cs-CZ" sz="1800" dirty="0"/>
              <a:t>(</a:t>
            </a:r>
            <a:r>
              <a:rPr lang="en-US" altLang="cs-CZ" sz="1800" dirty="0"/>
              <a:t>breakdown</a:t>
            </a:r>
            <a:r>
              <a:rPr lang="cs-CZ" altLang="cs-CZ" sz="1800" dirty="0"/>
              <a:t>) </a:t>
            </a:r>
            <a:r>
              <a:rPr lang="cs-CZ" sz="1800" dirty="0"/>
              <a:t>oxidu křemičitém chemickými vazbami a použitím vhodného oxidu křemičitého</a:t>
            </a:r>
          </a:p>
          <a:p>
            <a:pPr>
              <a:lnSpc>
                <a:spcPct val="100000"/>
              </a:lnSpc>
              <a:spcBef>
                <a:spcPct val="0"/>
              </a:spcBef>
            </a:pPr>
            <a:endParaRPr lang="en-US" altLang="cs-CZ" sz="1800" dirty="0"/>
          </a:p>
          <a:p>
            <a:pPr marL="0" indent="0" eaLnBrk="1" hangingPunct="1">
              <a:lnSpc>
                <a:spcPct val="100000"/>
              </a:lnSpc>
              <a:spcBef>
                <a:spcPts val="0"/>
              </a:spcBef>
              <a:buClr>
                <a:schemeClr val="bg2"/>
              </a:buClr>
              <a:buSzPct val="75000"/>
              <a:buNone/>
            </a:pPr>
            <a:r>
              <a:rPr lang="en-US" altLang="cs-CZ" sz="1800" b="1" dirty="0"/>
              <a:t>Silica–Based HPLC </a:t>
            </a:r>
            <a:r>
              <a:rPr lang="cs-CZ" altLang="cs-CZ" sz="1800" b="1" dirty="0"/>
              <a:t>kolony vhodné pro vysoké </a:t>
            </a:r>
            <a:r>
              <a:rPr lang="en-US" altLang="cs-CZ" sz="1800" b="1" dirty="0"/>
              <a:t>pH </a:t>
            </a:r>
            <a:endParaRPr lang="cs-CZ" altLang="cs-CZ" sz="1800" b="1" dirty="0"/>
          </a:p>
          <a:p>
            <a:pPr eaLnBrk="1" hangingPunct="1">
              <a:lnSpc>
                <a:spcPct val="100000"/>
              </a:lnSpc>
              <a:spcBef>
                <a:spcPts val="0"/>
              </a:spcBef>
              <a:buClr>
                <a:schemeClr val="bg2"/>
              </a:buClr>
              <a:buSzPct val="75000"/>
              <a:buFont typeface="Wingdings" panose="05000000000000000000" pitchFamily="2" charset="2"/>
              <a:buChar char="n"/>
            </a:pPr>
            <a:r>
              <a:rPr lang="cs-CZ" sz="1800" dirty="0"/>
              <a:t>Nové technologie na ochranu oxidu křemičitého před rozpouštěním poskytují dobrou životnost při vysokém pH</a:t>
            </a:r>
          </a:p>
          <a:p>
            <a:pPr eaLnBrk="1" hangingPunct="1">
              <a:lnSpc>
                <a:spcPct val="100000"/>
              </a:lnSpc>
              <a:spcBef>
                <a:spcPts val="0"/>
              </a:spcBef>
              <a:buClr>
                <a:schemeClr val="bg2"/>
              </a:buClr>
              <a:buSzPct val="75000"/>
              <a:buFont typeface="Wingdings" panose="05000000000000000000" pitchFamily="2" charset="2"/>
              <a:buChar char="n"/>
            </a:pPr>
            <a:r>
              <a:rPr lang="cs-CZ" sz="1800" dirty="0"/>
              <a:t>Vysoká účinnost kolon na bázi oxidu křemičitého poskytuje vysoké </a:t>
            </a:r>
            <a:r>
              <a:rPr lang="cs-CZ" sz="1800" dirty="0" smtClean="0"/>
              <a:t>rozlišení</a:t>
            </a:r>
            <a:endParaRPr lang="cs-CZ" sz="1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28650" y="365125"/>
            <a:ext cx="8270875" cy="900113"/>
          </a:xfrm>
        </p:spPr>
        <p:txBody>
          <a:bodyPr/>
          <a:lstStyle/>
          <a:p>
            <a:pPr eaLnBrk="1" hangingPunct="1"/>
            <a:r>
              <a:rPr lang="de-DE" altLang="cs-CZ" sz="3200" dirty="0" err="1">
                <a:latin typeface="Arial" panose="020B0604020202020204" pitchFamily="34" charset="0"/>
                <a:cs typeface="Arial" panose="020B0604020202020204" pitchFamily="34" charset="0"/>
              </a:rPr>
              <a:t>Zvolte</a:t>
            </a:r>
            <a:r>
              <a:rPr lang="de-DE" altLang="cs-CZ" sz="3200" dirty="0">
                <a:latin typeface="Arial" panose="020B0604020202020204" pitchFamily="34" charset="0"/>
                <a:cs typeface="Arial" panose="020B0604020202020204" pitchFamily="34" charset="0"/>
              </a:rPr>
              <a:t> Extend-C18 pro </a:t>
            </a:r>
            <a:r>
              <a:rPr lang="de-DE" altLang="cs-CZ" sz="3200" dirty="0" err="1">
                <a:latin typeface="Arial" panose="020B0604020202020204" pitchFamily="34" charset="0"/>
                <a:cs typeface="Arial" panose="020B0604020202020204" pitchFamily="34" charset="0"/>
              </a:rPr>
              <a:t>vysoké</a:t>
            </a:r>
            <a:r>
              <a:rPr lang="de-DE" altLang="cs-CZ" sz="3200" dirty="0">
                <a:latin typeface="Arial" panose="020B0604020202020204" pitchFamily="34" charset="0"/>
                <a:cs typeface="Arial" panose="020B0604020202020204" pitchFamily="34" charset="0"/>
              </a:rPr>
              <a:t> pH</a:t>
            </a:r>
            <a:endParaRPr lang="en-US" altLang="cs-CZ" sz="3200" dirty="0">
              <a:latin typeface="Arial" panose="020B0604020202020204" pitchFamily="34" charset="0"/>
              <a:cs typeface="Arial" panose="020B0604020202020204" pitchFamily="34" charset="0"/>
            </a:endParaRPr>
          </a:p>
        </p:txBody>
      </p:sp>
      <p:sp>
        <p:nvSpPr>
          <p:cNvPr id="111620"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11622" name="Rectangle 3"/>
          <p:cNvSpPr>
            <a:spLocks noChangeArrowheads="1"/>
          </p:cNvSpPr>
          <p:nvPr/>
        </p:nvSpPr>
        <p:spPr bwMode="auto">
          <a:xfrm>
            <a:off x="827088" y="1557338"/>
            <a:ext cx="716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err="1">
                <a:latin typeface="Arial" panose="020B0604020202020204" pitchFamily="34" charset="0"/>
              </a:rPr>
              <a:t>Patentovaná</a:t>
            </a:r>
            <a:r>
              <a:rPr lang="en-US" altLang="cs-CZ" sz="1800" b="1" dirty="0">
                <a:latin typeface="Arial" panose="020B0604020202020204" pitchFamily="34" charset="0"/>
              </a:rPr>
              <a:t> </a:t>
            </a:r>
            <a:r>
              <a:rPr lang="en-US" altLang="cs-CZ" sz="1800" b="1" dirty="0" err="1">
                <a:latin typeface="Arial" panose="020B0604020202020204" pitchFamily="34" charset="0"/>
              </a:rPr>
              <a:t>bidentátní</a:t>
            </a:r>
            <a:r>
              <a:rPr lang="en-US" altLang="cs-CZ" sz="1800" b="1" dirty="0">
                <a:latin typeface="Arial" panose="020B0604020202020204" pitchFamily="34" charset="0"/>
              </a:rPr>
              <a:t> </a:t>
            </a:r>
            <a:r>
              <a:rPr lang="en-US" altLang="cs-CZ" sz="1800" b="1" dirty="0" err="1">
                <a:latin typeface="Arial" panose="020B0604020202020204" pitchFamily="34" charset="0"/>
              </a:rPr>
              <a:t>vazba</a:t>
            </a:r>
            <a:r>
              <a:rPr lang="en-US" altLang="cs-CZ" sz="1800" b="1" dirty="0">
                <a:latin typeface="Arial" panose="020B0604020202020204" pitchFamily="34" charset="0"/>
              </a:rPr>
              <a:t> C18-C18 - </a:t>
            </a:r>
            <a:r>
              <a:rPr lang="en-US" altLang="cs-CZ" sz="1800" b="1" dirty="0" err="1">
                <a:latin typeface="Arial" panose="020B0604020202020204" pitchFamily="34" charset="0"/>
              </a:rPr>
              <a:t>vynikající</a:t>
            </a:r>
            <a:r>
              <a:rPr lang="en-US" altLang="cs-CZ" sz="1800" b="1" dirty="0">
                <a:latin typeface="Arial" panose="020B0604020202020204" pitchFamily="34" charset="0"/>
              </a:rPr>
              <a:t> </a:t>
            </a:r>
            <a:r>
              <a:rPr lang="en-US" altLang="cs-CZ" sz="1800" b="1" dirty="0" err="1">
                <a:latin typeface="Arial" panose="020B0604020202020204" pitchFamily="34" charset="0"/>
              </a:rPr>
              <a:t>stabilita</a:t>
            </a:r>
            <a:r>
              <a:rPr lang="en-US" altLang="cs-CZ" sz="1800" b="1" dirty="0">
                <a:latin typeface="Arial" panose="020B0604020202020204" pitchFamily="34" charset="0"/>
              </a:rPr>
              <a:t> </a:t>
            </a:r>
            <a:r>
              <a:rPr lang="en-US" altLang="cs-CZ" sz="1800" b="1" dirty="0" err="1">
                <a:latin typeface="Arial" panose="020B0604020202020204" pitchFamily="34" charset="0"/>
              </a:rPr>
              <a:t>při</a:t>
            </a:r>
            <a:r>
              <a:rPr lang="en-US" altLang="cs-CZ" sz="1800" b="1" dirty="0">
                <a:latin typeface="Arial" panose="020B0604020202020204" pitchFamily="34" charset="0"/>
              </a:rPr>
              <a:t> </a:t>
            </a:r>
            <a:r>
              <a:rPr lang="en-US" altLang="cs-CZ" sz="1800" b="1" dirty="0" err="1">
                <a:latin typeface="Arial" panose="020B0604020202020204" pitchFamily="34" charset="0"/>
              </a:rPr>
              <a:t>vysokém</a:t>
            </a:r>
            <a:r>
              <a:rPr lang="en-US" altLang="cs-CZ" sz="1800" b="1" dirty="0">
                <a:latin typeface="Arial" panose="020B0604020202020204" pitchFamily="34" charset="0"/>
              </a:rPr>
              <a:t> pH - </a:t>
            </a:r>
            <a:r>
              <a:rPr lang="en-US" altLang="cs-CZ" sz="1800" b="1" dirty="0" err="1">
                <a:latin typeface="Arial" panose="020B0604020202020204" pitchFamily="34" charset="0"/>
              </a:rPr>
              <a:t>až</a:t>
            </a:r>
            <a:r>
              <a:rPr lang="en-US" altLang="cs-CZ" sz="1800" b="1" dirty="0">
                <a:latin typeface="Arial" panose="020B0604020202020204" pitchFamily="34" charset="0"/>
              </a:rPr>
              <a:t> do pH 11,5.Vyšší </a:t>
            </a:r>
            <a:r>
              <a:rPr lang="en-US" altLang="cs-CZ" sz="1800" b="1" dirty="0" err="1">
                <a:latin typeface="Arial" panose="020B0604020202020204" pitchFamily="34" charset="0"/>
              </a:rPr>
              <a:t>výkonnost</a:t>
            </a:r>
            <a:r>
              <a:rPr lang="en-US" altLang="cs-CZ" sz="1800" b="1" dirty="0">
                <a:latin typeface="Arial" panose="020B0604020202020204" pitchFamily="34" charset="0"/>
              </a:rPr>
              <a:t> </a:t>
            </a:r>
            <a:r>
              <a:rPr lang="en-US" altLang="cs-CZ" sz="1800" b="1" dirty="0" err="1">
                <a:latin typeface="Arial" panose="020B0604020202020204" pitchFamily="34" charset="0"/>
              </a:rPr>
              <a:t>oproti</a:t>
            </a:r>
            <a:r>
              <a:rPr lang="en-US" altLang="cs-CZ" sz="1800" b="1" dirty="0">
                <a:latin typeface="Arial" panose="020B0604020202020204" pitchFamily="34" charset="0"/>
              </a:rPr>
              <a:t> </a:t>
            </a:r>
            <a:r>
              <a:rPr lang="en-US" altLang="cs-CZ" sz="1800" b="1" dirty="0" err="1">
                <a:latin typeface="Arial" panose="020B0604020202020204" pitchFamily="34" charset="0"/>
              </a:rPr>
              <a:t>polymerním</a:t>
            </a:r>
            <a:r>
              <a:rPr lang="en-US" altLang="cs-CZ" sz="1800" b="1" dirty="0">
                <a:latin typeface="Arial" panose="020B0604020202020204" pitchFamily="34" charset="0"/>
              </a:rPr>
              <a:t> </a:t>
            </a:r>
            <a:r>
              <a:rPr lang="en-US" altLang="cs-CZ" sz="1800" b="1" dirty="0" err="1">
                <a:latin typeface="Arial" panose="020B0604020202020204" pitchFamily="34" charset="0"/>
              </a:rPr>
              <a:t>kolonámVynikající</a:t>
            </a:r>
            <a:r>
              <a:rPr lang="en-US" altLang="cs-CZ" sz="1800" b="1" dirty="0">
                <a:latin typeface="Arial" panose="020B0604020202020204" pitchFamily="34" charset="0"/>
              </a:rPr>
              <a:t> </a:t>
            </a:r>
            <a:r>
              <a:rPr lang="en-US" altLang="cs-CZ" sz="1800" b="1" dirty="0" err="1">
                <a:latin typeface="Arial" panose="020B0604020202020204" pitchFamily="34" charset="0"/>
              </a:rPr>
              <a:t>tvar</a:t>
            </a:r>
            <a:r>
              <a:rPr lang="en-US" altLang="cs-CZ" sz="1800" b="1" dirty="0">
                <a:latin typeface="Arial" panose="020B0604020202020204" pitchFamily="34" charset="0"/>
              </a:rPr>
              <a:t> </a:t>
            </a:r>
            <a:r>
              <a:rPr lang="en-US" altLang="cs-CZ" sz="1800" b="1" dirty="0" err="1">
                <a:latin typeface="Arial" panose="020B0604020202020204" pitchFamily="34" charset="0"/>
              </a:rPr>
              <a:t>píku</a:t>
            </a:r>
            <a:r>
              <a:rPr lang="en-US" altLang="cs-CZ" sz="1800" b="1" dirty="0">
                <a:latin typeface="Arial" panose="020B0604020202020204" pitchFamily="34" charset="0"/>
              </a:rPr>
              <a:t> (</a:t>
            </a:r>
            <a:r>
              <a:rPr lang="en-US" altLang="cs-CZ" sz="1800" b="1" dirty="0" err="1">
                <a:latin typeface="Arial" panose="020B0604020202020204" pitchFamily="34" charset="0"/>
              </a:rPr>
              <a:t>dvojitý</a:t>
            </a:r>
            <a:r>
              <a:rPr lang="en-US" altLang="cs-CZ" sz="1800" b="1" dirty="0">
                <a:latin typeface="Arial" panose="020B0604020202020204" pitchFamily="34" charset="0"/>
              </a:rPr>
              <a:t> </a:t>
            </a:r>
            <a:r>
              <a:rPr lang="en-US" altLang="cs-CZ" sz="1800" b="1" dirty="0" err="1">
                <a:latin typeface="Arial" panose="020B0604020202020204" pitchFamily="34" charset="0"/>
              </a:rPr>
              <a:t>endcapping</a:t>
            </a:r>
            <a:r>
              <a:rPr lang="en-US" altLang="cs-CZ" sz="1800" b="1" dirty="0" smtClean="0">
                <a:latin typeface="Arial" panose="020B0604020202020204" pitchFamily="34" charset="0"/>
              </a:rPr>
              <a:t>)</a:t>
            </a:r>
            <a:endParaRPr lang="cs-CZ" altLang="cs-CZ" sz="1800" b="1" dirty="0" smtClean="0">
              <a:latin typeface="Arial" panose="020B0604020202020204" pitchFamily="34" charset="0"/>
            </a:endParaRP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dirty="0" smtClean="0">
                <a:latin typeface="Arial" panose="020B0604020202020204" pitchFamily="34" charset="0"/>
              </a:rPr>
              <a:t>LC/MS </a:t>
            </a:r>
            <a:r>
              <a:rPr lang="en-US" altLang="cs-CZ" sz="1800" b="1" dirty="0" err="1">
                <a:latin typeface="Arial" panose="020B0604020202020204" pitchFamily="34" charset="0"/>
              </a:rPr>
              <a:t>při</a:t>
            </a:r>
            <a:r>
              <a:rPr lang="en-US" altLang="cs-CZ" sz="1800" b="1" dirty="0">
                <a:latin typeface="Arial" panose="020B0604020202020204" pitchFamily="34" charset="0"/>
              </a:rPr>
              <a:t> </a:t>
            </a:r>
            <a:r>
              <a:rPr lang="en-US" altLang="cs-CZ" sz="1800" b="1" dirty="0" err="1">
                <a:latin typeface="Arial" panose="020B0604020202020204" pitchFamily="34" charset="0"/>
              </a:rPr>
              <a:t>vysokém</a:t>
            </a:r>
            <a:r>
              <a:rPr lang="en-US" altLang="cs-CZ" sz="1800" b="1" dirty="0">
                <a:latin typeface="Arial" panose="020B0604020202020204" pitchFamily="34" charset="0"/>
              </a:rPr>
              <a:t> </a:t>
            </a:r>
            <a:r>
              <a:rPr lang="en-US" altLang="cs-CZ" sz="1800" b="1" dirty="0" smtClean="0">
                <a:latin typeface="Arial" panose="020B0604020202020204" pitchFamily="34" charset="0"/>
              </a:rPr>
              <a:t>pH </a:t>
            </a:r>
            <a:r>
              <a:rPr lang="en-US" altLang="cs-CZ" sz="1800" b="1" dirty="0">
                <a:latin typeface="Arial" panose="020B0604020202020204" pitchFamily="34" charset="0"/>
              </a:rPr>
              <a:t>- </a:t>
            </a:r>
            <a:r>
              <a:rPr lang="en-US" altLang="cs-CZ" sz="1800" b="1" dirty="0" err="1">
                <a:latin typeface="Arial" panose="020B0604020202020204" pitchFamily="34" charset="0"/>
              </a:rPr>
              <a:t>vysoká</a:t>
            </a:r>
            <a:r>
              <a:rPr lang="en-US" altLang="cs-CZ" sz="1800" b="1" dirty="0">
                <a:latin typeface="Arial" panose="020B0604020202020204" pitchFamily="34" charset="0"/>
              </a:rPr>
              <a:t> </a:t>
            </a:r>
            <a:r>
              <a:rPr lang="en-US" altLang="cs-CZ" sz="1800" b="1" dirty="0" err="1">
                <a:latin typeface="Arial" panose="020B0604020202020204" pitchFamily="34" charset="0"/>
              </a:rPr>
              <a:t>účinnost</a:t>
            </a:r>
            <a:endParaRPr lang="en-US" altLang="cs-CZ" sz="1800" b="1" dirty="0">
              <a:latin typeface="Arial" panose="020B0604020202020204" pitchFamily="34" charset="0"/>
            </a:endParaRPr>
          </a:p>
        </p:txBody>
      </p:sp>
      <p:sp>
        <p:nvSpPr>
          <p:cNvPr id="111623" name="Text Box 4"/>
          <p:cNvSpPr txBox="1">
            <a:spLocks noChangeArrowheads="1"/>
          </p:cNvSpPr>
          <p:nvPr/>
        </p:nvSpPr>
        <p:spPr bwMode="auto">
          <a:xfrm>
            <a:off x="5019675" y="58070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chemeClr val="bg1"/>
                </a:solidFill>
                <a:latin typeface="Arial" panose="020B0604020202020204" pitchFamily="34" charset="0"/>
              </a:rPr>
              <a:t>Silica support</a:t>
            </a:r>
          </a:p>
        </p:txBody>
      </p:sp>
      <p:sp>
        <p:nvSpPr>
          <p:cNvPr id="111624" name="Text Box 5"/>
          <p:cNvSpPr txBox="1">
            <a:spLocks noChangeArrowheads="1"/>
          </p:cNvSpPr>
          <p:nvPr/>
        </p:nvSpPr>
        <p:spPr bwMode="auto">
          <a:xfrm>
            <a:off x="685800" y="4724400"/>
            <a:ext cx="2171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dirty="0">
                <a:solidFill>
                  <a:srgbClr val="FF0000"/>
                </a:solidFill>
                <a:latin typeface="Arial" panose="020B0604020202020204" pitchFamily="34" charset="0"/>
              </a:rPr>
              <a:t>     </a:t>
            </a:r>
            <a:r>
              <a:rPr lang="en-US" altLang="cs-CZ" sz="2000" dirty="0">
                <a:solidFill>
                  <a:srgbClr val="FF0000"/>
                </a:solidFill>
                <a:latin typeface="Arial" panose="020B0604020202020204" pitchFamily="34" charset="0"/>
              </a:rPr>
              <a:t>Extend-C18</a:t>
            </a:r>
          </a:p>
          <a:p>
            <a:pPr>
              <a:lnSpc>
                <a:spcPct val="100000"/>
              </a:lnSpc>
              <a:spcBef>
                <a:spcPct val="0"/>
              </a:spcBef>
              <a:buFontTx/>
              <a:buNone/>
            </a:pPr>
            <a:r>
              <a:rPr lang="en-US" altLang="cs-CZ" sz="2000" dirty="0">
                <a:solidFill>
                  <a:srgbClr val="FF0000"/>
                </a:solidFill>
                <a:latin typeface="Arial" panose="020B0604020202020204" pitchFamily="34" charset="0"/>
              </a:rPr>
              <a:t>Bidentate Structure</a:t>
            </a:r>
          </a:p>
        </p:txBody>
      </p:sp>
      <p:graphicFrame>
        <p:nvGraphicFramePr>
          <p:cNvPr id="111625" name="Object 6"/>
          <p:cNvGraphicFramePr>
            <a:graphicFrameLocks noChangeAspect="1"/>
          </p:cNvGraphicFramePr>
          <p:nvPr/>
        </p:nvGraphicFramePr>
        <p:xfrm>
          <a:off x="2895600" y="4343400"/>
          <a:ext cx="3157538" cy="1485900"/>
        </p:xfrm>
        <a:graphic>
          <a:graphicData uri="http://schemas.openxmlformats.org/presentationml/2006/ole">
            <mc:AlternateContent xmlns:mc="http://schemas.openxmlformats.org/markup-compatibility/2006">
              <mc:Choice xmlns:v="urn:schemas-microsoft-com:vml" Requires="v">
                <p:oleObj spid="_x0000_s111721" name="CorelDRAW" r:id="rId3" imgW="3162300" imgH="1485900" progId="CorelDraw.Graphic.7">
                  <p:embed/>
                </p:oleObj>
              </mc:Choice>
              <mc:Fallback>
                <p:oleObj name="CorelDRAW" r:id="rId3" imgW="3162300" imgH="1485900" progId="CorelDraw.Graphic.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343400"/>
                        <a:ext cx="3157538"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6" name="Object 7"/>
          <p:cNvGraphicFramePr>
            <a:graphicFrameLocks/>
          </p:cNvGraphicFramePr>
          <p:nvPr/>
        </p:nvGraphicFramePr>
        <p:xfrm>
          <a:off x="6248400" y="4038600"/>
          <a:ext cx="2743200" cy="1752600"/>
        </p:xfrm>
        <a:graphic>
          <a:graphicData uri="http://schemas.openxmlformats.org/presentationml/2006/ole">
            <mc:AlternateContent xmlns:mc="http://schemas.openxmlformats.org/markup-compatibility/2006">
              <mc:Choice xmlns:v="urn:schemas-microsoft-com:vml" Requires="v">
                <p:oleObj spid="_x0000_s111722" name="CorelDRAW" r:id="rId5" imgW="6362700" imgH="4219575" progId="CorelDraw.Graphic.7">
                  <p:embed/>
                </p:oleObj>
              </mc:Choice>
              <mc:Fallback>
                <p:oleObj name="CorelDRAW" r:id="rId5" imgW="6362700" imgH="4219575" progId="CorelDraw.Graphic.7">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l="11360" t="8209" r="9650" b="9619"/>
                      <a:stretch>
                        <a:fillRect/>
                      </a:stretch>
                    </p:blipFill>
                    <p:spPr bwMode="auto">
                      <a:xfrm>
                        <a:off x="6248400" y="4038600"/>
                        <a:ext cx="274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11469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14694" name="Text Box 2"/>
          <p:cNvSpPr txBox="1">
            <a:spLocks noChangeArrowheads="1"/>
          </p:cNvSpPr>
          <p:nvPr/>
        </p:nvSpPr>
        <p:spPr bwMode="auto">
          <a:xfrm>
            <a:off x="2906713" y="4953000"/>
            <a:ext cx="50180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83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3683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3683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3683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3683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Clr>
                <a:srgbClr val="0000FF"/>
              </a:buClr>
              <a:buSzPct val="90000"/>
              <a:buFont typeface="Monotype Sorts" pitchFamily="2" charset="2"/>
              <a:buNone/>
            </a:pPr>
            <a:r>
              <a:rPr lang="en-US" altLang="cs-CZ" sz="1000" b="1">
                <a:solidFill>
                  <a:srgbClr val="000000"/>
                </a:solidFill>
                <a:latin typeface="Univers Condensed" pitchFamily="34" charset="0"/>
              </a:rPr>
              <a:t>Column: 		ZORBAX Extend-C18 4.6 x 150 mm</a:t>
            </a:r>
          </a:p>
          <a:p>
            <a:pPr>
              <a:lnSpc>
                <a:spcPct val="100000"/>
              </a:lnSpc>
              <a:spcBef>
                <a:spcPct val="0"/>
              </a:spcBef>
              <a:buClr>
                <a:srgbClr val="0000FF"/>
              </a:buClr>
              <a:buSzPct val="90000"/>
              <a:buFont typeface="Monotype Sorts" pitchFamily="2" charset="2"/>
              <a:buNone/>
            </a:pPr>
            <a:r>
              <a:rPr lang="en-US" altLang="cs-CZ" sz="1000" b="1">
                <a:solidFill>
                  <a:srgbClr val="000000"/>
                </a:solidFill>
                <a:latin typeface="Univers Condensed" pitchFamily="34" charset="0"/>
              </a:rPr>
              <a:t>Flow Rate:		0.5mL/min.</a:t>
            </a:r>
          </a:p>
          <a:p>
            <a:pPr>
              <a:lnSpc>
                <a:spcPct val="100000"/>
              </a:lnSpc>
              <a:spcBef>
                <a:spcPct val="0"/>
              </a:spcBef>
              <a:buClr>
                <a:srgbClr val="0000FF"/>
              </a:buClr>
              <a:buSzPct val="90000"/>
              <a:buFont typeface="Monotype Sorts" pitchFamily="2" charset="2"/>
              <a:buNone/>
            </a:pPr>
            <a:r>
              <a:rPr lang="en-US" altLang="cs-CZ" sz="1000" b="1">
                <a:solidFill>
                  <a:srgbClr val="000000"/>
                </a:solidFill>
                <a:latin typeface="Univers Condensed" pitchFamily="34" charset="0"/>
              </a:rPr>
              <a:t>Mobile Phase:	Panel A: </a:t>
            </a:r>
            <a:r>
              <a:rPr lang="en-US" altLang="cs-CZ" sz="1000" b="1">
                <a:latin typeface="Univers Condensed" pitchFamily="34" charset="0"/>
              </a:rPr>
              <a:t>55% Methanol / 45% 50 mM </a:t>
            </a:r>
          </a:p>
          <a:p>
            <a:pPr>
              <a:lnSpc>
                <a:spcPct val="100000"/>
              </a:lnSpc>
              <a:spcBef>
                <a:spcPct val="0"/>
              </a:spcBef>
              <a:buFontTx/>
              <a:buNone/>
            </a:pPr>
            <a:r>
              <a:rPr lang="en-US" altLang="cs-CZ" sz="1000" b="1">
                <a:latin typeface="Univers Condensed" pitchFamily="34" charset="0"/>
              </a:rPr>
              <a:t>			Pyrrolidine Buffer, pH 11.5</a:t>
            </a:r>
          </a:p>
          <a:p>
            <a:pPr>
              <a:lnSpc>
                <a:spcPct val="100000"/>
              </a:lnSpc>
              <a:spcBef>
                <a:spcPct val="0"/>
              </a:spcBef>
              <a:buFontTx/>
              <a:buNone/>
            </a:pPr>
            <a:r>
              <a:rPr lang="en-US" altLang="cs-CZ" sz="1000" b="1">
                <a:latin typeface="Univers Condensed" pitchFamily="34" charset="0"/>
              </a:rPr>
              <a:t>			Panel B: 75% Methanol / 25% 50 mM Pyrrolidine Buffer, pH 11.5 </a:t>
            </a:r>
          </a:p>
          <a:p>
            <a:pPr>
              <a:lnSpc>
                <a:spcPct val="100000"/>
              </a:lnSpc>
              <a:spcBef>
                <a:spcPct val="0"/>
              </a:spcBef>
              <a:buFontTx/>
              <a:buNone/>
            </a:pPr>
            <a:r>
              <a:rPr lang="en-US" altLang="cs-CZ" sz="1000" b="1">
                <a:latin typeface="Univers Condensed" pitchFamily="34" charset="0"/>
              </a:rPr>
              <a:t>Flow Rate:		Panel A: 1.5 mL / min.; Panel B: 1.0 mL/min.</a:t>
            </a:r>
          </a:p>
          <a:p>
            <a:pPr>
              <a:lnSpc>
                <a:spcPct val="100000"/>
              </a:lnSpc>
              <a:spcBef>
                <a:spcPct val="0"/>
              </a:spcBef>
              <a:buFontTx/>
              <a:buNone/>
            </a:pPr>
            <a:r>
              <a:rPr lang="en-US" altLang="cs-CZ" sz="1000" b="1">
                <a:latin typeface="Univers Condensed" pitchFamily="34" charset="0"/>
              </a:rPr>
              <a:t>Temperature:	40°C</a:t>
            </a:r>
          </a:p>
          <a:p>
            <a:pPr>
              <a:lnSpc>
                <a:spcPct val="100000"/>
              </a:lnSpc>
              <a:spcBef>
                <a:spcPct val="0"/>
              </a:spcBef>
              <a:buFontTx/>
              <a:buNone/>
            </a:pPr>
            <a:r>
              <a:rPr lang="en-US" altLang="cs-CZ" sz="1000" b="1">
                <a:latin typeface="Univers Condensed" pitchFamily="34" charset="0"/>
              </a:rPr>
              <a:t>Detectoion:		UV at 215 nm</a:t>
            </a:r>
          </a:p>
        </p:txBody>
      </p:sp>
      <p:sp>
        <p:nvSpPr>
          <p:cNvPr id="114695" name="Text Box 3"/>
          <p:cNvSpPr txBox="1">
            <a:spLocks noChangeArrowheads="1"/>
          </p:cNvSpPr>
          <p:nvPr/>
        </p:nvSpPr>
        <p:spPr bwMode="auto">
          <a:xfrm>
            <a:off x="1263650" y="461963"/>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990033"/>
                </a:solidFill>
                <a:latin typeface="Arial" panose="020B0604020202020204" pitchFamily="34" charset="0"/>
              </a:rPr>
              <a:t>Separate Basic Compounds in Their Free Base Form at High pH</a:t>
            </a:r>
          </a:p>
        </p:txBody>
      </p:sp>
      <p:sp>
        <p:nvSpPr>
          <p:cNvPr id="114696" name="Rectangle 4"/>
          <p:cNvSpPr>
            <a:spLocks noChangeArrowheads="1"/>
          </p:cNvSpPr>
          <p:nvPr/>
        </p:nvSpPr>
        <p:spPr bwMode="auto">
          <a:xfrm>
            <a:off x="685800" y="1828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solidFill>
                  <a:srgbClr val="000066"/>
                </a:solidFill>
                <a:latin typeface="Arial" panose="020B0604020202020204" pitchFamily="34" charset="0"/>
              </a:rPr>
              <a:t>Separation of ß-Blocker Drugs with Zorbax Extend-C18 at pH 11.5</a:t>
            </a:r>
            <a:r>
              <a:rPr lang="en-US" altLang="cs-CZ" sz="1200">
                <a:latin typeface="Arial" panose="020B0604020202020204" pitchFamily="34" charset="0"/>
              </a:rPr>
              <a:t> </a:t>
            </a:r>
            <a:endParaRPr lang="en-US" altLang="cs-CZ" sz="1200" b="1">
              <a:latin typeface="Arial" panose="020B0604020202020204" pitchFamily="34" charset="0"/>
            </a:endParaRPr>
          </a:p>
        </p:txBody>
      </p:sp>
      <p:sp>
        <p:nvSpPr>
          <p:cNvPr id="114697" name="Rectangle 5"/>
          <p:cNvSpPr>
            <a:spLocks noChangeArrowheads="1"/>
          </p:cNvSpPr>
          <p:nvPr/>
        </p:nvSpPr>
        <p:spPr bwMode="auto">
          <a:xfrm>
            <a:off x="4637088" y="1828800"/>
            <a:ext cx="412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solidFill>
                  <a:srgbClr val="000066"/>
                </a:solidFill>
                <a:latin typeface="Arial" panose="020B0604020202020204" pitchFamily="34" charset="0"/>
              </a:rPr>
              <a:t>Separation of Antidepressants Using Zorbax Extend-C18 at pH 11.5</a:t>
            </a:r>
          </a:p>
        </p:txBody>
      </p:sp>
      <p:grpSp>
        <p:nvGrpSpPr>
          <p:cNvPr id="114698" name="Group 6"/>
          <p:cNvGrpSpPr>
            <a:grpSpLocks/>
          </p:cNvGrpSpPr>
          <p:nvPr/>
        </p:nvGrpSpPr>
        <p:grpSpPr bwMode="auto">
          <a:xfrm>
            <a:off x="4572000" y="2286000"/>
            <a:ext cx="3835400" cy="2590800"/>
            <a:chOff x="1075" y="2672"/>
            <a:chExt cx="2009" cy="1420"/>
          </a:xfrm>
        </p:grpSpPr>
        <p:graphicFrame>
          <p:nvGraphicFramePr>
            <p:cNvPr id="114711" name="Object 7"/>
            <p:cNvGraphicFramePr>
              <a:graphicFrameLocks/>
            </p:cNvGraphicFramePr>
            <p:nvPr/>
          </p:nvGraphicFramePr>
          <p:xfrm>
            <a:off x="1075" y="2672"/>
            <a:ext cx="2009" cy="1420"/>
          </p:xfrm>
          <a:graphic>
            <a:graphicData uri="http://schemas.openxmlformats.org/presentationml/2006/ole">
              <mc:AlternateContent xmlns:mc="http://schemas.openxmlformats.org/markup-compatibility/2006">
                <mc:Choice xmlns:v="urn:schemas-microsoft-com:vml" Requires="v">
                  <p:oleObj spid="_x0000_s114811" name="CorelDRAW" r:id="rId4" imgW="6153247" imgH="3524197" progId="CorelDraw.Graphic.7">
                    <p:embed/>
                  </p:oleObj>
                </mc:Choice>
                <mc:Fallback>
                  <p:oleObj name="CorelDRAW" r:id="rId4" imgW="6153247" imgH="3524197" progId="CorelDraw.Graphic.7">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 y="2672"/>
                          <a:ext cx="2009" cy="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12" name="Rectangle 8"/>
            <p:cNvSpPr>
              <a:spLocks noChangeArrowheads="1"/>
            </p:cNvSpPr>
            <p:nvPr/>
          </p:nvSpPr>
          <p:spPr bwMode="auto">
            <a:xfrm>
              <a:off x="1564" y="3232"/>
              <a:ext cx="30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Doxepin</a:t>
              </a:r>
            </a:p>
          </p:txBody>
        </p:sp>
        <p:sp>
          <p:nvSpPr>
            <p:cNvPr id="114713" name="Rectangle 9"/>
            <p:cNvSpPr>
              <a:spLocks noChangeArrowheads="1"/>
            </p:cNvSpPr>
            <p:nvPr/>
          </p:nvSpPr>
          <p:spPr bwMode="auto">
            <a:xfrm>
              <a:off x="1983" y="2818"/>
              <a:ext cx="41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Nortriptyline</a:t>
              </a:r>
            </a:p>
          </p:txBody>
        </p:sp>
        <p:sp>
          <p:nvSpPr>
            <p:cNvPr id="114714" name="Rectangle 10"/>
            <p:cNvSpPr>
              <a:spLocks noChangeArrowheads="1"/>
            </p:cNvSpPr>
            <p:nvPr/>
          </p:nvSpPr>
          <p:spPr bwMode="auto">
            <a:xfrm>
              <a:off x="2054" y="3196"/>
              <a:ext cx="38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Imipramine</a:t>
              </a:r>
            </a:p>
          </p:txBody>
        </p:sp>
        <p:sp>
          <p:nvSpPr>
            <p:cNvPr id="114715" name="Rectangle 11"/>
            <p:cNvSpPr>
              <a:spLocks noChangeArrowheads="1"/>
            </p:cNvSpPr>
            <p:nvPr/>
          </p:nvSpPr>
          <p:spPr bwMode="auto">
            <a:xfrm>
              <a:off x="2270" y="3335"/>
              <a:ext cx="42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Amitriptyline</a:t>
              </a:r>
            </a:p>
          </p:txBody>
        </p:sp>
        <p:sp>
          <p:nvSpPr>
            <p:cNvPr id="114716" name="Rectangle 12"/>
            <p:cNvSpPr>
              <a:spLocks noChangeArrowheads="1"/>
            </p:cNvSpPr>
            <p:nvPr/>
          </p:nvSpPr>
          <p:spPr bwMode="auto">
            <a:xfrm>
              <a:off x="2546" y="3529"/>
              <a:ext cx="43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Trimipramine</a:t>
              </a:r>
            </a:p>
          </p:txBody>
        </p:sp>
        <p:sp>
          <p:nvSpPr>
            <p:cNvPr id="114717" name="Rectangle 13"/>
            <p:cNvSpPr>
              <a:spLocks noChangeArrowheads="1"/>
            </p:cNvSpPr>
            <p:nvPr/>
          </p:nvSpPr>
          <p:spPr bwMode="auto">
            <a:xfrm>
              <a:off x="1875" y="3505"/>
              <a:ext cx="11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Symbol" panose="05050102010706020507" pitchFamily="18" charset="2"/>
                </a:rPr>
                <a:t>I</a:t>
              </a:r>
            </a:p>
          </p:txBody>
        </p:sp>
        <p:sp>
          <p:nvSpPr>
            <p:cNvPr id="114718" name="Line 14"/>
            <p:cNvSpPr>
              <a:spLocks noChangeShapeType="1"/>
            </p:cNvSpPr>
            <p:nvPr/>
          </p:nvSpPr>
          <p:spPr bwMode="auto">
            <a:xfrm flipV="1">
              <a:off x="1878" y="3633"/>
              <a:ext cx="52" cy="126"/>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4699" name="Group 15"/>
          <p:cNvGrpSpPr>
            <a:grpSpLocks/>
          </p:cNvGrpSpPr>
          <p:nvPr/>
        </p:nvGrpSpPr>
        <p:grpSpPr bwMode="auto">
          <a:xfrm>
            <a:off x="533400" y="2241550"/>
            <a:ext cx="3870325" cy="2635250"/>
            <a:chOff x="1123" y="1153"/>
            <a:chExt cx="1828" cy="1190"/>
          </a:xfrm>
        </p:grpSpPr>
        <p:graphicFrame>
          <p:nvGraphicFramePr>
            <p:cNvPr id="114701" name="Object 16"/>
            <p:cNvGraphicFramePr>
              <a:graphicFrameLocks/>
            </p:cNvGraphicFramePr>
            <p:nvPr/>
          </p:nvGraphicFramePr>
          <p:xfrm>
            <a:off x="1123" y="1153"/>
            <a:ext cx="1828" cy="1190"/>
          </p:xfrm>
          <a:graphic>
            <a:graphicData uri="http://schemas.openxmlformats.org/presentationml/2006/ole">
              <mc:AlternateContent xmlns:mc="http://schemas.openxmlformats.org/markup-compatibility/2006">
                <mc:Choice xmlns:v="urn:schemas-microsoft-com:vml" Requires="v">
                  <p:oleObj spid="_x0000_s114812" name="CorelDRAW" r:id="rId6" imgW="7362986" imgH="5134148" progId="CorelDraw.Graphic.7">
                    <p:embed/>
                  </p:oleObj>
                </mc:Choice>
                <mc:Fallback>
                  <p:oleObj name="CorelDRAW" r:id="rId6" imgW="7362986" imgH="5134148" progId="CorelDraw.Graphic.7">
                    <p:embed/>
                    <p:pic>
                      <p:nvPicPr>
                        <p:cNvPr id="0" name="Object 16"/>
                        <p:cNvPicPr>
                          <a:picLocks noChangeArrowheads="1"/>
                        </p:cNvPicPr>
                        <p:nvPr/>
                      </p:nvPicPr>
                      <p:blipFill>
                        <a:blip r:embed="rId7">
                          <a:extLst>
                            <a:ext uri="{28A0092B-C50C-407E-A947-70E740481C1C}">
                              <a14:useLocalDpi xmlns:a14="http://schemas.microsoft.com/office/drawing/2010/main" val="0"/>
                            </a:ext>
                          </a:extLst>
                        </a:blip>
                        <a:srcRect l="2820" t="8780" r="2620" b="5949"/>
                        <a:stretch>
                          <a:fillRect/>
                        </a:stretch>
                      </p:blipFill>
                      <p:spPr bwMode="auto">
                        <a:xfrm>
                          <a:off x="1123" y="1153"/>
                          <a:ext cx="1828" cy="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02" name="Rectangle 17"/>
            <p:cNvSpPr>
              <a:spLocks noChangeArrowheads="1"/>
            </p:cNvSpPr>
            <p:nvPr/>
          </p:nvSpPr>
          <p:spPr bwMode="auto">
            <a:xfrm>
              <a:off x="2367" y="1186"/>
              <a:ext cx="42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1. Pindolol</a:t>
              </a:r>
            </a:p>
            <a:p>
              <a:pPr>
                <a:lnSpc>
                  <a:spcPct val="100000"/>
                </a:lnSpc>
                <a:spcBef>
                  <a:spcPct val="0"/>
                </a:spcBef>
                <a:buFontTx/>
                <a:buNone/>
              </a:pPr>
              <a:r>
                <a:rPr lang="en-US" altLang="cs-CZ" sz="800" b="1">
                  <a:latin typeface="Arial" panose="020B0604020202020204" pitchFamily="34" charset="0"/>
                </a:rPr>
                <a:t>2. Metoprolol</a:t>
              </a:r>
            </a:p>
            <a:p>
              <a:pPr>
                <a:lnSpc>
                  <a:spcPct val="100000"/>
                </a:lnSpc>
                <a:spcBef>
                  <a:spcPct val="0"/>
                </a:spcBef>
                <a:buFontTx/>
                <a:buNone/>
              </a:pPr>
              <a:r>
                <a:rPr lang="en-US" altLang="cs-CZ" sz="800" b="1">
                  <a:latin typeface="Arial" panose="020B0604020202020204" pitchFamily="34" charset="0"/>
                </a:rPr>
                <a:t>3. Oxyprenolol</a:t>
              </a:r>
            </a:p>
            <a:p>
              <a:pPr>
                <a:lnSpc>
                  <a:spcPct val="100000"/>
                </a:lnSpc>
                <a:spcBef>
                  <a:spcPct val="0"/>
                </a:spcBef>
                <a:buFontTx/>
                <a:buNone/>
              </a:pPr>
              <a:r>
                <a:rPr lang="en-US" altLang="cs-CZ" sz="800" b="1">
                  <a:latin typeface="Arial" panose="020B0604020202020204" pitchFamily="34" charset="0"/>
                </a:rPr>
                <a:t>4. Toluene</a:t>
              </a:r>
            </a:p>
            <a:p>
              <a:pPr>
                <a:lnSpc>
                  <a:spcPct val="100000"/>
                </a:lnSpc>
                <a:spcBef>
                  <a:spcPct val="0"/>
                </a:spcBef>
                <a:buFontTx/>
                <a:buNone/>
              </a:pPr>
              <a:r>
                <a:rPr lang="en-US" altLang="cs-CZ" sz="800" b="1">
                  <a:latin typeface="Arial" panose="020B0604020202020204" pitchFamily="34" charset="0"/>
                </a:rPr>
                <a:t>5. Propranolol</a:t>
              </a:r>
            </a:p>
          </p:txBody>
        </p:sp>
        <p:sp>
          <p:nvSpPr>
            <p:cNvPr id="114703" name="Rectangle 18"/>
            <p:cNvSpPr>
              <a:spLocks noChangeArrowheads="1"/>
            </p:cNvSpPr>
            <p:nvPr/>
          </p:nvSpPr>
          <p:spPr bwMode="auto">
            <a:xfrm>
              <a:off x="2339" y="1777"/>
              <a:ext cx="32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N = 11,500</a:t>
              </a:r>
            </a:p>
            <a:p>
              <a:pPr>
                <a:lnSpc>
                  <a:spcPct val="100000"/>
                </a:lnSpc>
                <a:spcBef>
                  <a:spcPct val="0"/>
                </a:spcBef>
                <a:buFontTx/>
                <a:buNone/>
              </a:pPr>
              <a:r>
                <a:rPr lang="en-US" altLang="cs-CZ" sz="800" b="1">
                  <a:latin typeface="Arial" panose="020B0604020202020204" pitchFamily="34" charset="0"/>
                </a:rPr>
                <a:t>A</a:t>
              </a:r>
              <a:r>
                <a:rPr lang="en-US" altLang="cs-CZ" sz="800" b="1" baseline="-25000">
                  <a:latin typeface="Arial" panose="020B0604020202020204" pitchFamily="34" charset="0"/>
                </a:rPr>
                <a:t>s</a:t>
              </a:r>
              <a:r>
                <a:rPr lang="en-US" altLang="cs-CZ" sz="800" b="1">
                  <a:latin typeface="Arial" panose="020B0604020202020204" pitchFamily="34" charset="0"/>
                </a:rPr>
                <a:t>= 0.99</a:t>
              </a:r>
            </a:p>
          </p:txBody>
        </p:sp>
        <p:sp>
          <p:nvSpPr>
            <p:cNvPr id="114704" name="Rectangle 19"/>
            <p:cNvSpPr>
              <a:spLocks noChangeArrowheads="1"/>
            </p:cNvSpPr>
            <p:nvPr/>
          </p:nvSpPr>
          <p:spPr bwMode="auto">
            <a:xfrm>
              <a:off x="1928" y="1657"/>
              <a:ext cx="32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N = 14,060</a:t>
              </a:r>
            </a:p>
            <a:p>
              <a:pPr>
                <a:lnSpc>
                  <a:spcPct val="100000"/>
                </a:lnSpc>
                <a:spcBef>
                  <a:spcPct val="0"/>
                </a:spcBef>
                <a:buFontTx/>
                <a:buNone/>
              </a:pPr>
              <a:r>
                <a:rPr lang="en-US" altLang="cs-CZ" sz="800" b="1">
                  <a:latin typeface="Arial" panose="020B0604020202020204" pitchFamily="34" charset="0"/>
                </a:rPr>
                <a:t>A</a:t>
              </a:r>
              <a:r>
                <a:rPr lang="en-US" altLang="cs-CZ" sz="800" b="1" baseline="-25000">
                  <a:latin typeface="Arial" panose="020B0604020202020204" pitchFamily="34" charset="0"/>
                </a:rPr>
                <a:t>s</a:t>
              </a:r>
              <a:r>
                <a:rPr lang="en-US" altLang="cs-CZ" sz="800" b="1">
                  <a:latin typeface="Arial" panose="020B0604020202020204" pitchFamily="34" charset="0"/>
                </a:rPr>
                <a:t>= 1.03</a:t>
              </a:r>
            </a:p>
          </p:txBody>
        </p:sp>
        <p:sp>
          <p:nvSpPr>
            <p:cNvPr id="114705" name="Rectangle 20"/>
            <p:cNvSpPr>
              <a:spLocks noChangeArrowheads="1"/>
            </p:cNvSpPr>
            <p:nvPr/>
          </p:nvSpPr>
          <p:spPr bwMode="auto">
            <a:xfrm>
              <a:off x="1327" y="1192"/>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1</a:t>
              </a:r>
            </a:p>
          </p:txBody>
        </p:sp>
        <p:sp>
          <p:nvSpPr>
            <p:cNvPr id="114706" name="Rectangle 21"/>
            <p:cNvSpPr>
              <a:spLocks noChangeArrowheads="1"/>
            </p:cNvSpPr>
            <p:nvPr/>
          </p:nvSpPr>
          <p:spPr bwMode="auto">
            <a:xfrm>
              <a:off x="1497" y="1661"/>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2</a:t>
              </a:r>
            </a:p>
          </p:txBody>
        </p:sp>
        <p:sp>
          <p:nvSpPr>
            <p:cNvPr id="114707" name="Rectangle 22"/>
            <p:cNvSpPr>
              <a:spLocks noChangeArrowheads="1"/>
            </p:cNvSpPr>
            <p:nvPr/>
          </p:nvSpPr>
          <p:spPr bwMode="auto">
            <a:xfrm>
              <a:off x="1695" y="1424"/>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3</a:t>
              </a:r>
            </a:p>
          </p:txBody>
        </p:sp>
        <p:sp>
          <p:nvSpPr>
            <p:cNvPr id="114708" name="Rectangle 23"/>
            <p:cNvSpPr>
              <a:spLocks noChangeArrowheads="1"/>
            </p:cNvSpPr>
            <p:nvPr/>
          </p:nvSpPr>
          <p:spPr bwMode="auto">
            <a:xfrm>
              <a:off x="1833" y="1547"/>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4</a:t>
              </a:r>
            </a:p>
          </p:txBody>
        </p:sp>
        <p:sp>
          <p:nvSpPr>
            <p:cNvPr id="114709" name="Rectangle 24"/>
            <p:cNvSpPr>
              <a:spLocks noChangeArrowheads="1"/>
            </p:cNvSpPr>
            <p:nvPr/>
          </p:nvSpPr>
          <p:spPr bwMode="auto">
            <a:xfrm>
              <a:off x="2246" y="1426"/>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5</a:t>
              </a:r>
            </a:p>
          </p:txBody>
        </p:sp>
        <p:sp>
          <p:nvSpPr>
            <p:cNvPr id="114710" name="Text Box 25"/>
            <p:cNvSpPr txBox="1">
              <a:spLocks noChangeArrowheads="1"/>
            </p:cNvSpPr>
            <p:nvPr/>
          </p:nvSpPr>
          <p:spPr bwMode="auto">
            <a:xfrm>
              <a:off x="1154" y="1162"/>
              <a:ext cx="13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latin typeface="Univers Condensed" pitchFamily="34" charset="0"/>
                </a:rPr>
                <a:t>A</a:t>
              </a:r>
            </a:p>
          </p:txBody>
        </p:sp>
      </p:grpSp>
      <p:sp>
        <p:nvSpPr>
          <p:cNvPr id="114700" name="Text Box 26"/>
          <p:cNvSpPr txBox="1">
            <a:spLocks noChangeArrowheads="1"/>
          </p:cNvSpPr>
          <p:nvPr/>
        </p:nvSpPr>
        <p:spPr bwMode="auto">
          <a:xfrm>
            <a:off x="4724400" y="23161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latin typeface="Univers Condensed" pitchFamily="34" charset="0"/>
              </a:rPr>
              <a:t>B</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28650" y="365125"/>
            <a:ext cx="8515350" cy="900113"/>
          </a:xfrm>
        </p:spPr>
        <p:txBody>
          <a:bodyPr/>
          <a:lstStyle/>
          <a:p>
            <a:pPr eaLnBrk="1" hangingPunct="1"/>
            <a:r>
              <a:rPr lang="en-US" altLang="cs-CZ" sz="2800" dirty="0">
                <a:latin typeface="Arial" panose="020B0604020202020204" pitchFamily="34" charset="0"/>
                <a:cs typeface="Arial" panose="020B0604020202020204" pitchFamily="34" charset="0"/>
              </a:rPr>
              <a:t>High pH Increases Retention of Antihistamines</a:t>
            </a:r>
          </a:p>
        </p:txBody>
      </p:sp>
      <p:sp>
        <p:nvSpPr>
          <p:cNvPr id="118787"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1878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graphicFrame>
        <p:nvGraphicFramePr>
          <p:cNvPr id="118790" name="Object 3"/>
          <p:cNvGraphicFramePr>
            <a:graphicFrameLocks noChangeAspect="1"/>
          </p:cNvGraphicFramePr>
          <p:nvPr/>
        </p:nvGraphicFramePr>
        <p:xfrm>
          <a:off x="900113" y="3284538"/>
          <a:ext cx="7383462" cy="2538412"/>
        </p:xfrm>
        <a:graphic>
          <a:graphicData uri="http://schemas.openxmlformats.org/presentationml/2006/ole">
            <mc:AlternateContent xmlns:mc="http://schemas.openxmlformats.org/markup-compatibility/2006">
              <mc:Choice xmlns:v="urn:schemas-microsoft-com:vml" Requires="v">
                <p:oleObj spid="_x0000_s118843" name="CorelDRAW" r:id="rId3" imgW="7381875" imgH="2533650" progId="CorelDraw.Graphic.7">
                  <p:embed/>
                </p:oleObj>
              </mc:Choice>
              <mc:Fallback>
                <p:oleObj name="CorelDRAW" r:id="rId3" imgW="7381875" imgH="2533650" progId="CorelDraw.Graphic.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284538"/>
                        <a:ext cx="7383462"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1" name="Rectangle 4"/>
          <p:cNvSpPr>
            <a:spLocks noChangeArrowheads="1"/>
          </p:cNvSpPr>
          <p:nvPr/>
        </p:nvSpPr>
        <p:spPr bwMode="auto">
          <a:xfrm>
            <a:off x="684213" y="5949950"/>
            <a:ext cx="775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1800"/>
              </a:lnSpc>
              <a:spcBef>
                <a:spcPct val="20000"/>
              </a:spcBef>
              <a:buClr>
                <a:schemeClr val="bg2"/>
              </a:buClr>
              <a:buSzPct val="75000"/>
              <a:buFont typeface="Wingdings" panose="05000000000000000000" pitchFamily="2" charset="2"/>
              <a:buChar char="n"/>
            </a:pPr>
            <a:r>
              <a:rPr lang="en-US" altLang="cs-CZ" sz="1800">
                <a:solidFill>
                  <a:srgbClr val="FF0000"/>
                </a:solidFill>
                <a:latin typeface="Arial" panose="020B0604020202020204" pitchFamily="34" charset="0"/>
              </a:rPr>
              <a:t> The retention of this sample of basic compounds increases at high pH.</a:t>
            </a:r>
            <a:r>
              <a:rPr lang="en-US" altLang="cs-CZ" sz="2900">
                <a:solidFill>
                  <a:srgbClr val="FF0000"/>
                </a:solidFill>
                <a:latin typeface="Arial" panose="020B0604020202020204" pitchFamily="34" charset="0"/>
              </a:rPr>
              <a:t> </a:t>
            </a:r>
          </a:p>
        </p:txBody>
      </p:sp>
      <p:sp>
        <p:nvSpPr>
          <p:cNvPr id="118792" name="Text Box 5"/>
          <p:cNvSpPr txBox="1">
            <a:spLocks noChangeArrowheads="1"/>
          </p:cNvSpPr>
          <p:nvPr/>
        </p:nvSpPr>
        <p:spPr bwMode="auto">
          <a:xfrm>
            <a:off x="0" y="1628775"/>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000" b="1">
                <a:latin typeface="Arial" panose="020B0604020202020204" pitchFamily="34" charset="0"/>
              </a:rPr>
              <a:t>Column:  ZORBAX  Extend-C18, 4.6 x 150 mm, 5 µm    </a:t>
            </a:r>
            <a:r>
              <a:rPr lang="en-US" altLang="cs-CZ" sz="1000">
                <a:latin typeface="Arial" panose="020B0604020202020204" pitchFamily="34" charset="0"/>
              </a:rPr>
              <a:t>Mobile Phase: See Below    Flow Rate: 1.0 mL/min  Temperature:  RT   Detection:  UV 254 nm    </a:t>
            </a:r>
          </a:p>
          <a:p>
            <a:pPr algn="ctr">
              <a:lnSpc>
                <a:spcPct val="100000"/>
              </a:lnSpc>
              <a:spcBef>
                <a:spcPct val="0"/>
              </a:spcBef>
              <a:buFontTx/>
              <a:buNone/>
            </a:pPr>
            <a:r>
              <a:rPr lang="en-US" altLang="cs-CZ" sz="1000">
                <a:latin typeface="Arial" panose="020B0604020202020204" pitchFamily="34" charset="0"/>
              </a:rPr>
              <a:t>Sample: 1. Maleate   2. Scopolamine   3. Pseudoephedrine   4. Doxylamine   5. Chlorpheniramine   6. Triprolidine   7. Diphenhydramine</a:t>
            </a:r>
          </a:p>
        </p:txBody>
      </p:sp>
      <p:sp>
        <p:nvSpPr>
          <p:cNvPr id="118793" name="Rectangle 6"/>
          <p:cNvSpPr>
            <a:spLocks noChangeArrowheads="1"/>
          </p:cNvSpPr>
          <p:nvPr/>
        </p:nvSpPr>
        <p:spPr bwMode="auto">
          <a:xfrm>
            <a:off x="914400" y="2060575"/>
            <a:ext cx="3048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CC00CC"/>
                </a:solidFill>
                <a:latin typeface="Arial" panose="020B0604020202020204" pitchFamily="34" charset="0"/>
              </a:rPr>
              <a:t>pH 7</a:t>
            </a:r>
          </a:p>
          <a:p>
            <a:pPr>
              <a:lnSpc>
                <a:spcPct val="100000"/>
              </a:lnSpc>
              <a:spcBef>
                <a:spcPct val="0"/>
              </a:spcBef>
              <a:buFontTx/>
              <a:buNone/>
            </a:pPr>
            <a:r>
              <a:rPr lang="en-US" altLang="cs-CZ" sz="1800" b="1">
                <a:solidFill>
                  <a:srgbClr val="CC00CC"/>
                </a:solidFill>
                <a:latin typeface="Arial" panose="020B0604020202020204" pitchFamily="34" charset="0"/>
              </a:rPr>
              <a:t>30% 20 mM Na</a:t>
            </a:r>
            <a:r>
              <a:rPr lang="en-US" altLang="cs-CZ" sz="1800" b="1" baseline="-25000">
                <a:solidFill>
                  <a:srgbClr val="CC00CC"/>
                </a:solidFill>
                <a:latin typeface="Arial" panose="020B0604020202020204" pitchFamily="34" charset="0"/>
              </a:rPr>
              <a:t>2</a:t>
            </a:r>
            <a:r>
              <a:rPr lang="en-US" altLang="cs-CZ" sz="1800" b="1">
                <a:solidFill>
                  <a:srgbClr val="CC00CC"/>
                </a:solidFill>
                <a:latin typeface="Arial" panose="020B0604020202020204" pitchFamily="34" charset="0"/>
              </a:rPr>
              <a:t>HPO</a:t>
            </a:r>
            <a:r>
              <a:rPr lang="en-US" altLang="cs-CZ" sz="1800" b="1" baseline="-25000">
                <a:solidFill>
                  <a:srgbClr val="CC00CC"/>
                </a:solidFill>
                <a:latin typeface="Arial" panose="020B0604020202020204" pitchFamily="34" charset="0"/>
              </a:rPr>
              <a:t>4</a:t>
            </a:r>
            <a:endParaRPr lang="en-US" altLang="cs-CZ" sz="1800" b="1">
              <a:solidFill>
                <a:srgbClr val="CC00CC"/>
              </a:solidFill>
              <a:latin typeface="Arial" panose="020B0604020202020204" pitchFamily="34" charset="0"/>
            </a:endParaRPr>
          </a:p>
          <a:p>
            <a:pPr>
              <a:lnSpc>
                <a:spcPct val="100000"/>
              </a:lnSpc>
              <a:spcBef>
                <a:spcPct val="0"/>
              </a:spcBef>
              <a:buFontTx/>
              <a:buNone/>
            </a:pPr>
            <a:r>
              <a:rPr lang="en-US" altLang="cs-CZ" sz="1800" b="1">
                <a:solidFill>
                  <a:srgbClr val="CC00CC"/>
                </a:solidFill>
                <a:latin typeface="Arial" panose="020B0604020202020204" pitchFamily="34" charset="0"/>
              </a:rPr>
              <a:t>70% MeOH</a:t>
            </a:r>
            <a:r>
              <a:rPr lang="en-US" altLang="cs-CZ" sz="2000" b="1">
                <a:solidFill>
                  <a:srgbClr val="CC00CC"/>
                </a:solidFill>
                <a:latin typeface="Arial" panose="020B0604020202020204" pitchFamily="34" charset="0"/>
              </a:rPr>
              <a:t> </a:t>
            </a:r>
          </a:p>
        </p:txBody>
      </p:sp>
      <p:sp>
        <p:nvSpPr>
          <p:cNvPr id="118794" name="Rectangle 7"/>
          <p:cNvSpPr>
            <a:spLocks noChangeArrowheads="1"/>
          </p:cNvSpPr>
          <p:nvPr/>
        </p:nvSpPr>
        <p:spPr bwMode="auto">
          <a:xfrm>
            <a:off x="5029200" y="2133600"/>
            <a:ext cx="2971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CC00CC"/>
                </a:solidFill>
                <a:latin typeface="Arial" panose="020B0604020202020204" pitchFamily="34" charset="0"/>
              </a:rPr>
              <a:t>pH 11</a:t>
            </a:r>
          </a:p>
          <a:p>
            <a:pPr>
              <a:lnSpc>
                <a:spcPct val="100000"/>
              </a:lnSpc>
              <a:spcBef>
                <a:spcPct val="0"/>
              </a:spcBef>
              <a:buFontTx/>
              <a:buNone/>
            </a:pPr>
            <a:r>
              <a:rPr lang="en-US" altLang="cs-CZ" sz="1800" b="1">
                <a:solidFill>
                  <a:srgbClr val="CC00CC"/>
                </a:solidFill>
                <a:latin typeface="Arial" panose="020B0604020202020204" pitchFamily="34" charset="0"/>
              </a:rPr>
              <a:t>30% 20 mM TEA</a:t>
            </a:r>
          </a:p>
          <a:p>
            <a:pPr>
              <a:lnSpc>
                <a:spcPct val="100000"/>
              </a:lnSpc>
              <a:spcBef>
                <a:spcPct val="0"/>
              </a:spcBef>
              <a:buFontTx/>
              <a:buNone/>
            </a:pPr>
            <a:r>
              <a:rPr lang="en-US" altLang="cs-CZ" sz="1800" b="1">
                <a:solidFill>
                  <a:srgbClr val="CC00CC"/>
                </a:solidFill>
                <a:latin typeface="Arial" panose="020B0604020202020204" pitchFamily="34" charset="0"/>
              </a:rPr>
              <a:t>70% MeOH</a:t>
            </a:r>
          </a:p>
        </p:txBody>
      </p:sp>
      <p:sp>
        <p:nvSpPr>
          <p:cNvPr id="118795" name="Text Box 8"/>
          <p:cNvSpPr txBox="1">
            <a:spLocks noChangeArrowheads="1"/>
          </p:cNvSpPr>
          <p:nvPr/>
        </p:nvSpPr>
        <p:spPr bwMode="auto">
          <a:xfrm>
            <a:off x="3200400" y="3576638"/>
            <a:ext cx="750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rgbClr val="3366CC"/>
                </a:solidFill>
                <a:latin typeface="Arial" panose="020B0604020202020204" pitchFamily="34" charset="0"/>
              </a:rPr>
              <a:t>t</a:t>
            </a:r>
            <a:r>
              <a:rPr lang="en-US" altLang="cs-CZ" sz="1800" baseline="-25000">
                <a:solidFill>
                  <a:srgbClr val="3366CC"/>
                </a:solidFill>
                <a:latin typeface="Arial" panose="020B0604020202020204" pitchFamily="34" charset="0"/>
              </a:rPr>
              <a:t>R</a:t>
            </a:r>
            <a:r>
              <a:rPr lang="en-US" altLang="cs-CZ" sz="1800">
                <a:solidFill>
                  <a:srgbClr val="3366CC"/>
                </a:solidFill>
                <a:latin typeface="Arial" panose="020B0604020202020204" pitchFamily="34" charset="0"/>
              </a:rPr>
              <a:t> = 8.5</a:t>
            </a:r>
          </a:p>
        </p:txBody>
      </p:sp>
      <p:sp>
        <p:nvSpPr>
          <p:cNvPr id="118796" name="Text Box 9"/>
          <p:cNvSpPr txBox="1">
            <a:spLocks noChangeArrowheads="1"/>
          </p:cNvSpPr>
          <p:nvPr/>
        </p:nvSpPr>
        <p:spPr bwMode="auto">
          <a:xfrm>
            <a:off x="7696200" y="3576638"/>
            <a:ext cx="877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rgbClr val="3366CC"/>
                </a:solidFill>
                <a:latin typeface="Arial" panose="020B0604020202020204" pitchFamily="34" charset="0"/>
              </a:rPr>
              <a:t>t</a:t>
            </a:r>
            <a:r>
              <a:rPr lang="en-US" altLang="cs-CZ" sz="1800" baseline="-25000">
                <a:solidFill>
                  <a:srgbClr val="3366CC"/>
                </a:solidFill>
                <a:latin typeface="Arial" panose="020B0604020202020204" pitchFamily="34" charset="0"/>
              </a:rPr>
              <a:t>R</a:t>
            </a:r>
            <a:r>
              <a:rPr lang="en-US" altLang="cs-CZ" sz="1800">
                <a:solidFill>
                  <a:srgbClr val="3366CC"/>
                </a:solidFill>
                <a:latin typeface="Arial" panose="020B0604020202020204" pitchFamily="34" charset="0"/>
              </a:rPr>
              <a:t> = 11.4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HPLC metody</a:t>
            </a:r>
            <a:endParaRPr lang="en-US" dirty="0"/>
          </a:p>
        </p:txBody>
      </p:sp>
      <p:sp>
        <p:nvSpPr>
          <p:cNvPr id="3" name="Zástupný symbol pro obsah 2"/>
          <p:cNvSpPr>
            <a:spLocks noGrp="1"/>
          </p:cNvSpPr>
          <p:nvPr>
            <p:ph idx="1"/>
          </p:nvPr>
        </p:nvSpPr>
        <p:spPr/>
        <p:txBody>
          <a:bodyPr/>
          <a:lstStyle/>
          <a:p>
            <a:endParaRPr lang="en-US" dirty="0"/>
          </a:p>
        </p:txBody>
      </p:sp>
      <p:pic>
        <p:nvPicPr>
          <p:cNvPr id="4" name="Obrázek 3"/>
          <p:cNvPicPr>
            <a:picLocks noChangeAspect="1"/>
          </p:cNvPicPr>
          <p:nvPr/>
        </p:nvPicPr>
        <p:blipFill>
          <a:blip r:embed="rId2"/>
          <a:stretch>
            <a:fillRect/>
          </a:stretch>
        </p:blipFill>
        <p:spPr>
          <a:xfrm>
            <a:off x="107504" y="1052736"/>
            <a:ext cx="8903004" cy="5667485"/>
          </a:xfrm>
          <a:prstGeom prst="rect">
            <a:avLst/>
          </a:prstGeom>
        </p:spPr>
      </p:pic>
    </p:spTree>
    <p:extLst>
      <p:ext uri="{BB962C8B-B14F-4D97-AF65-F5344CB8AC3E}">
        <p14:creationId xmlns:p14="http://schemas.microsoft.com/office/powerpoint/2010/main" val="1221214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Extend-C18 Provides High Efficiency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and Good Peak Shape</a:t>
            </a:r>
          </a:p>
        </p:txBody>
      </p:sp>
      <p:sp>
        <p:nvSpPr>
          <p:cNvPr id="119811"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19812"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19814" name="Rectangle 3"/>
          <p:cNvSpPr>
            <a:spLocks noChangeArrowheads="1"/>
          </p:cNvSpPr>
          <p:nvPr/>
        </p:nvSpPr>
        <p:spPr bwMode="auto">
          <a:xfrm>
            <a:off x="304800" y="53721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Clr>
                <a:schemeClr val="bg2"/>
              </a:buClr>
              <a:buSzPct val="75000"/>
              <a:buFont typeface="Wingdings" panose="05000000000000000000" pitchFamily="2" charset="2"/>
              <a:buChar char="n"/>
            </a:pPr>
            <a:r>
              <a:rPr lang="en-US" altLang="cs-CZ" sz="1800">
                <a:solidFill>
                  <a:srgbClr val="FF0000"/>
                </a:solidFill>
                <a:latin typeface="Arial" panose="020B0604020202020204" pitchFamily="34" charset="0"/>
              </a:rPr>
              <a:t>In comparison to polymeric columns, the Extend-C18 has superior efficiency and peak shape</a:t>
            </a:r>
          </a:p>
        </p:txBody>
      </p:sp>
      <p:sp>
        <p:nvSpPr>
          <p:cNvPr id="119815" name="Text Box 4"/>
          <p:cNvSpPr txBox="1">
            <a:spLocks noChangeArrowheads="1"/>
          </p:cNvSpPr>
          <p:nvPr/>
        </p:nvSpPr>
        <p:spPr bwMode="auto">
          <a:xfrm>
            <a:off x="533400" y="14351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a:latin typeface="Arial" panose="020B0604020202020204" pitchFamily="34" charset="0"/>
              </a:rPr>
              <a:t>Mobile Phase: 65% 20 mM TEA, pH 11: 35% MeOH      Temperature:  RT      Detection:  UV 254 nm    </a:t>
            </a:r>
          </a:p>
          <a:p>
            <a:pPr algn="ctr">
              <a:lnSpc>
                <a:spcPct val="100000"/>
              </a:lnSpc>
              <a:spcBef>
                <a:spcPct val="0"/>
              </a:spcBef>
              <a:buFontTx/>
              <a:buNone/>
            </a:pPr>
            <a:r>
              <a:rPr lang="en-US" altLang="cs-CZ" sz="1200">
                <a:latin typeface="Arial" panose="020B0604020202020204" pitchFamily="34" charset="0"/>
              </a:rPr>
              <a:t>Sample: 1. Pyridoxine   2. Pyridine   3. n-Methylbenzylamine   4. Procainamide   5. n-Acetylprocainamide</a:t>
            </a:r>
          </a:p>
        </p:txBody>
      </p:sp>
      <p:sp>
        <p:nvSpPr>
          <p:cNvPr id="119816" name="Text Box 5"/>
          <p:cNvSpPr txBox="1">
            <a:spLocks noChangeArrowheads="1"/>
          </p:cNvSpPr>
          <p:nvPr/>
        </p:nvSpPr>
        <p:spPr bwMode="auto">
          <a:xfrm>
            <a:off x="1312863" y="2149475"/>
            <a:ext cx="2952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800" b="1">
                <a:solidFill>
                  <a:srgbClr val="CC00CC"/>
                </a:solidFill>
                <a:latin typeface="Arial" panose="020B0604020202020204" pitchFamily="34" charset="0"/>
              </a:rPr>
              <a:t>Polymeric-Based Column</a:t>
            </a:r>
          </a:p>
          <a:p>
            <a:pPr algn="ctr">
              <a:lnSpc>
                <a:spcPct val="100000"/>
              </a:lnSpc>
              <a:spcBef>
                <a:spcPct val="0"/>
              </a:spcBef>
              <a:buFontTx/>
              <a:buNone/>
            </a:pPr>
            <a:r>
              <a:rPr lang="en-US" altLang="cs-CZ" sz="1600" b="1">
                <a:solidFill>
                  <a:srgbClr val="CC00CC"/>
                </a:solidFill>
                <a:latin typeface="Arial" panose="020B0604020202020204" pitchFamily="34" charset="0"/>
              </a:rPr>
              <a:t>4.0 x 250 mm, 5 µm</a:t>
            </a:r>
          </a:p>
          <a:p>
            <a:pPr algn="ctr">
              <a:lnSpc>
                <a:spcPct val="100000"/>
              </a:lnSpc>
              <a:spcBef>
                <a:spcPct val="0"/>
              </a:spcBef>
              <a:buFontTx/>
              <a:buNone/>
            </a:pPr>
            <a:r>
              <a:rPr lang="en-US" altLang="cs-CZ" sz="1600" b="1">
                <a:solidFill>
                  <a:srgbClr val="CC00CC"/>
                </a:solidFill>
                <a:latin typeface="Arial" panose="020B0604020202020204" pitchFamily="34" charset="0"/>
              </a:rPr>
              <a:t>Flow Rate: 0.5 mL/min</a:t>
            </a:r>
          </a:p>
        </p:txBody>
      </p:sp>
      <p:sp>
        <p:nvSpPr>
          <p:cNvPr id="119817" name="Text Box 6"/>
          <p:cNvSpPr txBox="1">
            <a:spLocks noChangeArrowheads="1"/>
          </p:cNvSpPr>
          <p:nvPr/>
        </p:nvSpPr>
        <p:spPr bwMode="auto">
          <a:xfrm>
            <a:off x="5289550" y="2149475"/>
            <a:ext cx="23336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800" b="1">
                <a:solidFill>
                  <a:srgbClr val="CC00CC"/>
                </a:solidFill>
                <a:latin typeface="Arial" panose="020B0604020202020204" pitchFamily="34" charset="0"/>
              </a:rPr>
              <a:t>Extend-C18</a:t>
            </a:r>
          </a:p>
          <a:p>
            <a:pPr algn="ctr">
              <a:lnSpc>
                <a:spcPct val="100000"/>
              </a:lnSpc>
              <a:spcBef>
                <a:spcPct val="0"/>
              </a:spcBef>
              <a:buFontTx/>
              <a:buNone/>
            </a:pPr>
            <a:r>
              <a:rPr lang="en-US" altLang="cs-CZ" sz="1600" b="1">
                <a:solidFill>
                  <a:srgbClr val="CC00CC"/>
                </a:solidFill>
                <a:latin typeface="Arial" panose="020B0604020202020204" pitchFamily="34" charset="0"/>
              </a:rPr>
              <a:t>4.6 x 250 mm, 5 µm</a:t>
            </a:r>
          </a:p>
          <a:p>
            <a:pPr algn="ctr">
              <a:lnSpc>
                <a:spcPct val="100000"/>
              </a:lnSpc>
              <a:spcBef>
                <a:spcPct val="0"/>
              </a:spcBef>
              <a:buFontTx/>
              <a:buNone/>
            </a:pPr>
            <a:r>
              <a:rPr lang="en-US" altLang="cs-CZ" sz="1600" b="1">
                <a:solidFill>
                  <a:srgbClr val="CC00CC"/>
                </a:solidFill>
                <a:latin typeface="Arial" panose="020B0604020202020204" pitchFamily="34" charset="0"/>
              </a:rPr>
              <a:t>Flow Rate: 1.0 mL/min</a:t>
            </a:r>
          </a:p>
        </p:txBody>
      </p:sp>
      <p:graphicFrame>
        <p:nvGraphicFramePr>
          <p:cNvPr id="119818" name="Object 7"/>
          <p:cNvGraphicFramePr>
            <a:graphicFrameLocks noChangeAspect="1"/>
          </p:cNvGraphicFramePr>
          <p:nvPr/>
        </p:nvGraphicFramePr>
        <p:xfrm>
          <a:off x="1143000" y="3073400"/>
          <a:ext cx="6694488" cy="2187575"/>
        </p:xfrm>
        <a:graphic>
          <a:graphicData uri="http://schemas.openxmlformats.org/presentationml/2006/ole">
            <mc:AlternateContent xmlns:mc="http://schemas.openxmlformats.org/markup-compatibility/2006">
              <mc:Choice xmlns:v="urn:schemas-microsoft-com:vml" Requires="v">
                <p:oleObj spid="_x0000_s119865" name="CorelDRAW" r:id="rId3" imgW="6696075" imgH="2190750" progId="CorelDraw.Graphic.7">
                  <p:embed/>
                </p:oleObj>
              </mc:Choice>
              <mc:Fallback>
                <p:oleObj name="CorelDRAW" r:id="rId3" imgW="6696075" imgH="2190750" progId="CorelDraw.Graphic.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73400"/>
                        <a:ext cx="6694488"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593436" y="321468"/>
            <a:ext cx="8270875" cy="900113"/>
          </a:xfrm>
        </p:spPr>
        <p:txBody>
          <a:bodyPr rtlCol="0">
            <a:normAutofit fontScale="90000"/>
          </a:bodyPr>
          <a:lstStyle/>
          <a:p>
            <a:pPr eaLnBrk="1" fontAlgn="auto" hangingPunct="1">
              <a:spcAft>
                <a:spcPts val="0"/>
              </a:spcAft>
              <a:defRPr/>
            </a:pPr>
            <a:r>
              <a:rPr lang="en-US" altLang="cs-CZ" dirty="0"/>
              <a:t/>
            </a:r>
            <a:br>
              <a:rPr lang="en-US" altLang="cs-CZ" dirty="0"/>
            </a:br>
            <a:r>
              <a:rPr lang="cs-CZ" altLang="cs-CZ" sz="4000" dirty="0">
                <a:latin typeface="Arial" panose="020B0604020202020204" pitchFamily="34" charset="0"/>
                <a:cs typeface="Arial" panose="020B0604020202020204" pitchFamily="34" charset="0"/>
              </a:rPr>
              <a:t>Doporučené pufry pro vysoké pH</a:t>
            </a:r>
            <a:r>
              <a:rPr lang="cs-CZ" altLang="cs-CZ" dirty="0"/>
              <a:t/>
            </a:r>
            <a:br>
              <a:rPr lang="cs-CZ" altLang="cs-CZ" dirty="0"/>
            </a:br>
            <a:endParaRPr lang="en-US" altLang="cs-CZ" sz="3200" dirty="0"/>
          </a:p>
        </p:txBody>
      </p:sp>
      <p:sp>
        <p:nvSpPr>
          <p:cNvPr id="122883"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22886" name="Rectangle 3"/>
          <p:cNvSpPr>
            <a:spLocks noChangeArrowheads="1"/>
          </p:cNvSpPr>
          <p:nvPr/>
        </p:nvSpPr>
        <p:spPr bwMode="auto">
          <a:xfrm>
            <a:off x="1042988" y="2276475"/>
            <a:ext cx="662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000"/>
              </a:spcBef>
              <a:buFont typeface="Arial" panose="020B0604020202020204" pitchFamily="34" charset="0"/>
              <a:buChar char="•"/>
              <a:tabLst>
                <a:tab pos="3028950" algn="ctr"/>
                <a:tab pos="3771900" algn="l"/>
                <a:tab pos="5143500" algn="ct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28950" algn="ctr"/>
                <a:tab pos="3771900" algn="l"/>
                <a:tab pos="5143500" algn="ct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28950" algn="ctr"/>
                <a:tab pos="3771900" algn="l"/>
                <a:tab pos="5143500" algn="ct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Pyrrolidine	11.3		10.3 – 12.3</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Triethylamine (TEA)	10.7		 9.7 – 11.7</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1-methyl-piperidine	10.3		 9.3 – 11.3</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glycine	  9.8		 8.8 – 10.8</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TRIS	  8.1		 7.1 – 9.1</a:t>
            </a:r>
          </a:p>
          <a:p>
            <a:pPr eaLnBrk="1" hangingPunct="1">
              <a:lnSpc>
                <a:spcPct val="80000"/>
              </a:lnSpc>
              <a:spcBef>
                <a:spcPct val="20000"/>
              </a:spcBef>
              <a:buClr>
                <a:schemeClr val="bg2"/>
              </a:buClr>
              <a:buSzPct val="75000"/>
              <a:buFont typeface="Wingdings" panose="05000000000000000000" pitchFamily="2" charset="2"/>
              <a:buNone/>
            </a:pPr>
            <a:endParaRPr lang="en-US" altLang="cs-CZ" sz="1800">
              <a:solidFill>
                <a:srgbClr val="000000"/>
              </a:solidFill>
              <a:latin typeface="Arial" panose="020B0604020202020204" pitchFamily="34" charset="0"/>
            </a:endParaRP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Borate	  9.2		 8.2 – 10.2</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Ammonia	  9.2		 8.2 – 10.2</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Diethylamine	10.5		 9.5 – 11.5</a:t>
            </a:r>
            <a:endParaRPr lang="en-US" altLang="cs-CZ" sz="1800">
              <a:latin typeface="Arial" panose="020B0604020202020204" pitchFamily="34" charset="0"/>
            </a:endParaRPr>
          </a:p>
        </p:txBody>
      </p:sp>
      <p:sp>
        <p:nvSpPr>
          <p:cNvPr id="122887" name="Text Box 4"/>
          <p:cNvSpPr txBox="1">
            <a:spLocks noChangeArrowheads="1"/>
          </p:cNvSpPr>
          <p:nvPr/>
        </p:nvSpPr>
        <p:spPr bwMode="auto">
          <a:xfrm>
            <a:off x="971550" y="1557338"/>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3086100" algn="ctr"/>
                <a:tab pos="5200650" algn="ct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86100" algn="ctr"/>
                <a:tab pos="5200650" algn="ct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86100" algn="ctr"/>
                <a:tab pos="5200650" algn="ct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u="sng">
                <a:solidFill>
                  <a:srgbClr val="CC00CC"/>
                </a:solidFill>
                <a:latin typeface="Arial" panose="020B0604020202020204" pitchFamily="34" charset="0"/>
              </a:rPr>
              <a:t>Buffer 	pKa	Effective pH range</a:t>
            </a:r>
          </a:p>
          <a:p>
            <a:pPr>
              <a:lnSpc>
                <a:spcPct val="100000"/>
              </a:lnSpc>
              <a:spcBef>
                <a:spcPct val="0"/>
              </a:spcBef>
              <a:buFontTx/>
              <a:buNone/>
            </a:pPr>
            <a:endParaRPr lang="en-US" altLang="cs-CZ" sz="200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Nadpis 1"/>
          <p:cNvSpPr>
            <a:spLocks noGrp="1"/>
          </p:cNvSpPr>
          <p:nvPr>
            <p:ph type="title"/>
          </p:nvPr>
        </p:nvSpPr>
        <p:spPr>
          <a:xfrm>
            <a:off x="628650" y="442628"/>
            <a:ext cx="8270875" cy="900113"/>
          </a:xfrm>
        </p:spPr>
        <p:txBody>
          <a:bodyPr/>
          <a:lstStyle/>
          <a:p>
            <a:pPr eaLnBrk="1" hangingPunct="1"/>
            <a:r>
              <a:rPr lang="cs-CZ" altLang="cs-CZ" sz="3200" dirty="0">
                <a:latin typeface="Arial" panose="020B0604020202020204" pitchFamily="34" charset="0"/>
                <a:cs typeface="Arial" panose="020B0604020202020204" pitchFamily="34" charset="0"/>
              </a:rPr>
              <a:t>PROBLÉMY PŘENOSU HPLC METOD A JEJICH VHODNÉ KOREKCE</a:t>
            </a:r>
          </a:p>
        </p:txBody>
      </p:sp>
      <p:pic>
        <p:nvPicPr>
          <p:cNvPr id="131075" name="Picture 4" descr="transfer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1998232"/>
            <a:ext cx="6758704" cy="3158960"/>
          </a:xfrm>
          <a:noFill/>
        </p:spPr>
      </p:pic>
      <p:sp>
        <p:nvSpPr>
          <p:cNvPr id="131076" name="Rectangle 3"/>
          <p:cNvSpPr>
            <a:spLocks noGrp="1" noChangeArrowheads="1"/>
          </p:cNvSpPr>
          <p:nvPr>
            <p:ph type="body" sz="half" idx="4294967295"/>
          </p:nvPr>
        </p:nvSpPr>
        <p:spPr>
          <a:xfrm>
            <a:off x="463550" y="5301208"/>
            <a:ext cx="8435975" cy="5434013"/>
          </a:xfrm>
        </p:spPr>
        <p:txBody>
          <a:bodyPr/>
          <a:lstStyle/>
          <a:p>
            <a:pPr marL="0" indent="0" eaLnBrk="1" hangingPunct="1">
              <a:buFont typeface="Wingdings" panose="05000000000000000000" pitchFamily="2" charset="2"/>
              <a:buNone/>
            </a:pPr>
            <a:r>
              <a:rPr lang="cs-CZ" altLang="cs-CZ" sz="2000" dirty="0"/>
              <a:t>Při přenosu publikované HPLC metody </a:t>
            </a:r>
            <a:r>
              <a:rPr lang="cs-CZ" altLang="cs-CZ" sz="2000" dirty="0" smtClean="0"/>
              <a:t>problémy </a:t>
            </a:r>
            <a:r>
              <a:rPr lang="cs-CZ" altLang="cs-CZ" sz="2000" dirty="0"/>
              <a:t>s interpretací separace sledovaných </a:t>
            </a:r>
            <a:r>
              <a:rPr lang="cs-CZ" altLang="cs-CZ" sz="2000" dirty="0" smtClean="0"/>
              <a:t>analytů</a:t>
            </a:r>
          </a:p>
          <a:p>
            <a:pPr marL="0" indent="0" eaLnBrk="1" hangingPunct="1">
              <a:buFont typeface="Wingdings" panose="05000000000000000000" pitchFamily="2" charset="2"/>
              <a:buNone/>
            </a:pPr>
            <a:r>
              <a:rPr lang="cs-CZ" altLang="cs-CZ" sz="2000" dirty="0" smtClean="0"/>
              <a:t>Problém reprodukovat </a:t>
            </a:r>
            <a:r>
              <a:rPr lang="cs-CZ" altLang="cs-CZ" sz="2000" dirty="0"/>
              <a:t>publikovanou </a:t>
            </a:r>
            <a:r>
              <a:rPr lang="cs-CZ" altLang="cs-CZ" sz="2000" dirty="0" smtClean="0"/>
              <a:t>metodu </a:t>
            </a:r>
            <a:endParaRPr lang="cs-CZ" altLang="cs-CZ" sz="2000" dirty="0"/>
          </a:p>
        </p:txBody>
      </p:sp>
      <p:sp>
        <p:nvSpPr>
          <p:cNvPr id="131079" name="Rectangle 7"/>
          <p:cNvSpPr>
            <a:spLocks noChangeArrowheads="1"/>
          </p:cNvSpPr>
          <p:nvPr/>
        </p:nvSpPr>
        <p:spPr bwMode="auto">
          <a:xfrm>
            <a:off x="2135187" y="1616596"/>
            <a:ext cx="4349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7617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1800" dirty="0">
                <a:latin typeface="Arial" panose="020B0604020202020204" pitchFamily="34" charset="0"/>
              </a:rPr>
              <a:t>A – původní laboratoř, B – další laboratoř</a:t>
            </a:r>
            <a:endParaRPr lang="cs-CZ" altLang="cs-CZ" sz="1800" b="1"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4"/>
          <p:cNvSpPr>
            <a:spLocks noChangeArrowheads="1"/>
          </p:cNvSpPr>
          <p:nvPr/>
        </p:nvSpPr>
        <p:spPr bwMode="auto">
          <a:xfrm>
            <a:off x="539552" y="1484784"/>
            <a:ext cx="82073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000" b="1" dirty="0">
                <a:latin typeface="Arial" panose="020B0604020202020204" pitchFamily="34" charset="0"/>
              </a:rPr>
              <a:t>Chromatogram A</a:t>
            </a:r>
            <a:r>
              <a:rPr lang="cs-CZ" altLang="cs-CZ" sz="2000" dirty="0">
                <a:latin typeface="Arial" panose="020B0604020202020204" pitchFamily="34" charset="0"/>
              </a:rPr>
              <a:t> </a:t>
            </a:r>
            <a:r>
              <a:rPr lang="cs-CZ" altLang="cs-CZ" sz="2000" dirty="0" smtClean="0">
                <a:latin typeface="Arial" panose="020B0604020202020204" pitchFamily="34" charset="0"/>
              </a:rPr>
              <a:t>původní publikovaná metoda</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b="1" dirty="0">
                <a:latin typeface="Arial" panose="020B0604020202020204" pitchFamily="34" charset="0"/>
              </a:rPr>
              <a:t>Chromatogram B</a:t>
            </a:r>
            <a:r>
              <a:rPr lang="cs-CZ" altLang="cs-CZ" sz="2000" dirty="0">
                <a:latin typeface="Arial" panose="020B0604020202020204" pitchFamily="34" charset="0"/>
              </a:rPr>
              <a:t> - po přenosu metody do jiné laboratoře</a:t>
            </a:r>
          </a:p>
          <a:p>
            <a:pPr eaLnBrk="1" hangingPunct="1">
              <a:lnSpc>
                <a:spcPct val="100000"/>
              </a:lnSpc>
              <a:spcBef>
                <a:spcPct val="0"/>
              </a:spcBef>
              <a:buFontTx/>
              <a:buNone/>
            </a:pP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smtClean="0">
                <a:latin typeface="Arial" panose="020B0604020202020204" pitchFamily="34" charset="0"/>
              </a:rPr>
              <a:t>nedochází </a:t>
            </a:r>
            <a:r>
              <a:rPr lang="cs-CZ" altLang="cs-CZ" sz="2000" dirty="0">
                <a:latin typeface="Arial" panose="020B0604020202020204" pitchFamily="34" charset="0"/>
              </a:rPr>
              <a:t>k </a:t>
            </a:r>
            <a:r>
              <a:rPr lang="cs-CZ" altLang="cs-CZ" sz="2000" dirty="0" smtClean="0">
                <a:latin typeface="Arial" panose="020B0604020202020204" pitchFamily="34" charset="0"/>
              </a:rPr>
              <a:t>dokonalé separaci </a:t>
            </a:r>
            <a:r>
              <a:rPr lang="cs-CZ" altLang="cs-CZ" sz="2000" dirty="0">
                <a:latin typeface="Arial" panose="020B0604020202020204" pitchFamily="34" charset="0"/>
              </a:rPr>
              <a:t>analytů 5,6 - rozlišení RS &lt; 1,5</a:t>
            </a:r>
          </a:p>
          <a:p>
            <a:pPr eaLnBrk="1" hangingPunct="1">
              <a:lnSpc>
                <a:spcPct val="100000"/>
              </a:lnSpc>
              <a:spcBef>
                <a:spcPct val="0"/>
              </a:spcBef>
              <a:buFontTx/>
              <a:buNone/>
            </a:pPr>
            <a:r>
              <a:rPr lang="cs-CZ" altLang="cs-CZ" sz="2000" dirty="0" smtClean="0">
                <a:latin typeface="Arial" panose="020B0604020202020204" pitchFamily="34" charset="0"/>
              </a:rPr>
              <a:t>Příčiny:</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a)      chromatografický systém není dostatečně </a:t>
            </a:r>
            <a:r>
              <a:rPr lang="cs-CZ" altLang="cs-CZ" sz="2000" dirty="0" err="1">
                <a:latin typeface="Arial" panose="020B0604020202020204" pitchFamily="34" charset="0"/>
              </a:rPr>
              <a:t>ekvilibrovaný</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b)      </a:t>
            </a:r>
            <a:r>
              <a:rPr lang="cs-CZ" altLang="cs-CZ" sz="2000" dirty="0">
                <a:latin typeface="Arial" panose="020B0604020202020204" pitchFamily="34" charset="0"/>
                <a:hlinkClick r:id="rId2" tooltip="Podrobnosti ..."/>
              </a:rPr>
              <a:t>došlo ke změně chromatografické kolony</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c)      </a:t>
            </a:r>
            <a:r>
              <a:rPr lang="cs-CZ" altLang="cs-CZ" sz="2000" dirty="0">
                <a:latin typeface="Arial" panose="020B0604020202020204" pitchFamily="34" charset="0"/>
                <a:hlinkClick r:id="rId3" tooltip="Podrobnosti ..."/>
              </a:rPr>
              <a:t>změna chromatografického (HPLC) systému</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d)      </a:t>
            </a:r>
            <a:r>
              <a:rPr lang="cs-CZ" altLang="cs-CZ" sz="2000" dirty="0">
                <a:latin typeface="Arial" panose="020B0604020202020204" pitchFamily="34" charset="0"/>
                <a:hlinkClick r:id="rId4" tooltip="Podrobnosti ..."/>
              </a:rPr>
              <a:t>změna v chromatografickém postupu</a:t>
            </a:r>
            <a:endParaRPr lang="cs-CZ" altLang="cs-CZ" sz="2000" dirty="0">
              <a:latin typeface="Arial" panose="020B0604020202020204" pitchFamily="34" charset="0"/>
            </a:endParaRPr>
          </a:p>
          <a:p>
            <a:pPr eaLnBrk="1" hangingPunct="1">
              <a:lnSpc>
                <a:spcPct val="100000"/>
              </a:lnSpc>
              <a:spcBef>
                <a:spcPct val="0"/>
              </a:spcBef>
              <a:buFontTx/>
              <a:buNone/>
            </a:pP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Nedostatečnou </a:t>
            </a:r>
            <a:r>
              <a:rPr lang="cs-CZ" altLang="cs-CZ" sz="2000" dirty="0" err="1">
                <a:latin typeface="Arial" panose="020B0604020202020204" pitchFamily="34" charset="0"/>
              </a:rPr>
              <a:t>ekvilibraci</a:t>
            </a:r>
            <a:r>
              <a:rPr lang="cs-CZ" altLang="cs-CZ" sz="2000" dirty="0">
                <a:latin typeface="Arial" panose="020B0604020202020204" pitchFamily="34" charset="0"/>
              </a:rPr>
              <a:t> chromatografické kolony jako hrubou chybu </a:t>
            </a:r>
            <a:r>
              <a:rPr lang="cs-CZ" altLang="cs-CZ" sz="2000" dirty="0" smtClean="0">
                <a:latin typeface="Arial" panose="020B0604020202020204" pitchFamily="34" charset="0"/>
              </a:rPr>
              <a:t>vyloučíme ……</a:t>
            </a:r>
            <a:endParaRPr lang="cs-CZ" altLang="cs-CZ" sz="2000" dirty="0">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a:xfrm>
            <a:off x="611188" y="286544"/>
            <a:ext cx="8270875" cy="900113"/>
          </a:xfrm>
        </p:spPr>
        <p:txBody>
          <a:bodyPr/>
          <a:lstStyle/>
          <a:p>
            <a:pPr eaLnBrk="1" hangingPunct="1"/>
            <a:r>
              <a:rPr lang="cs-CZ" altLang="cs-CZ" sz="3600" dirty="0">
                <a:latin typeface="+mn-lt"/>
              </a:rPr>
              <a:t>1. Změna chromatografické kolony</a:t>
            </a:r>
          </a:p>
        </p:txBody>
      </p:sp>
      <p:sp>
        <p:nvSpPr>
          <p:cNvPr id="133126" name="Rectangle 7"/>
          <p:cNvSpPr>
            <a:spLocks noChangeArrowheads="1"/>
          </p:cNvSpPr>
          <p:nvPr/>
        </p:nvSpPr>
        <p:spPr bwMode="auto">
          <a:xfrm>
            <a:off x="528638" y="980728"/>
            <a:ext cx="8353425" cy="440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7617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2000" dirty="0">
                <a:latin typeface="+mn-lt"/>
                <a:ea typeface="Times New Roman" panose="02020603050405020304" pitchFamily="18" charset="0"/>
                <a:cs typeface="Tahoma" panose="020B0604030504040204" pitchFamily="34" charset="0"/>
              </a:rPr>
              <a:t>Změnou kolony (jiný výrobce, jiná šarže) zpravidla dojde ke změně:</a:t>
            </a:r>
          </a:p>
          <a:p>
            <a:pPr>
              <a:lnSpc>
                <a:spcPct val="100000"/>
              </a:lnSpc>
              <a:spcBef>
                <a:spcPct val="0"/>
              </a:spcBef>
              <a:buFontTx/>
              <a:buNone/>
            </a:pPr>
            <a:r>
              <a:rPr lang="cs-CZ" altLang="cs-CZ" sz="2000" dirty="0">
                <a:latin typeface="+mn-lt"/>
                <a:cs typeface="Times New Roman" panose="02020603050405020304" pitchFamily="18" charset="0"/>
              </a:rPr>
              <a:t>a)      účinnosti kolony (počet teoretických pater, </a:t>
            </a:r>
            <a:r>
              <a:rPr lang="cs-CZ" altLang="cs-CZ" sz="2000" b="1" i="1" dirty="0">
                <a:latin typeface="+mn-lt"/>
                <a:cs typeface="Times New Roman" panose="02020603050405020304" pitchFamily="18" charset="0"/>
              </a:rPr>
              <a:t>n</a:t>
            </a:r>
            <a:r>
              <a:rPr lang="cs-CZ" altLang="cs-CZ" sz="2000" dirty="0">
                <a:latin typeface="+mn-lt"/>
                <a:cs typeface="Times New Roman" panose="02020603050405020304" pitchFamily="18" charset="0"/>
              </a:rPr>
              <a:t>)</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b)      selektivity (retenční poměr, </a:t>
            </a:r>
            <a:r>
              <a:rPr lang="cs-CZ" altLang="cs-CZ" sz="2000" b="1" i="1" dirty="0">
                <a:latin typeface="+mn-lt"/>
                <a:cs typeface="Times New Roman" panose="02020603050405020304" pitchFamily="18" charset="0"/>
              </a:rPr>
              <a:t>r</a:t>
            </a:r>
            <a:r>
              <a:rPr lang="cs-CZ" altLang="cs-CZ" sz="2000" baseline="-30000" dirty="0">
                <a:latin typeface="+mn-lt"/>
                <a:cs typeface="Times New Roman" panose="02020603050405020304" pitchFamily="18" charset="0"/>
              </a:rPr>
              <a:t>12</a:t>
            </a:r>
            <a:r>
              <a:rPr lang="cs-CZ" altLang="cs-CZ" sz="2000" dirty="0">
                <a:latin typeface="+mn-lt"/>
                <a:cs typeface="Times New Roman" panose="02020603050405020304" pitchFamily="18" charset="0"/>
              </a:rPr>
              <a:t>)</a:t>
            </a:r>
            <a:endParaRPr lang="cs-CZ" altLang="cs-CZ" sz="2000" dirty="0">
              <a:latin typeface="+mn-lt"/>
            </a:endParaRPr>
          </a:p>
          <a:p>
            <a:pPr>
              <a:lnSpc>
                <a:spcPct val="100000"/>
              </a:lnSpc>
              <a:spcBef>
                <a:spcPct val="0"/>
              </a:spcBef>
              <a:buFontTx/>
              <a:buNone/>
            </a:pPr>
            <a:endParaRPr lang="cs-CZ" altLang="cs-CZ" sz="2000" dirty="0">
              <a:latin typeface="+mn-lt"/>
            </a:endParaRPr>
          </a:p>
          <a:p>
            <a:pPr>
              <a:lnSpc>
                <a:spcPct val="100000"/>
              </a:lnSpc>
              <a:spcBef>
                <a:spcPct val="0"/>
              </a:spcBef>
              <a:buFontTx/>
              <a:buNone/>
            </a:pPr>
            <a:r>
              <a:rPr lang="cs-CZ" altLang="cs-CZ" sz="2000" dirty="0" smtClean="0">
                <a:latin typeface="+mn-lt"/>
                <a:cs typeface="Times New Roman" panose="02020603050405020304" pitchFamily="18" charset="0"/>
              </a:rPr>
              <a:t>Při </a:t>
            </a:r>
            <a:r>
              <a:rPr lang="cs-CZ" altLang="cs-CZ" sz="2000" dirty="0">
                <a:latin typeface="+mn-lt"/>
                <a:cs typeface="Times New Roman" panose="02020603050405020304" pitchFamily="18" charset="0"/>
              </a:rPr>
              <a:t>validaci metody určit chromatografické parametry kolony, které vyhovují pro danou chromatografickou separaci:</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a)      účinnost kolony</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b)      selektivitu</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c)      </a:t>
            </a:r>
            <a:r>
              <a:rPr lang="cs-CZ" altLang="cs-CZ" sz="2000" dirty="0" err="1">
                <a:latin typeface="+mn-lt"/>
                <a:cs typeface="Times New Roman" panose="02020603050405020304" pitchFamily="18" charset="0"/>
              </a:rPr>
              <a:t>silanolovou</a:t>
            </a:r>
            <a:r>
              <a:rPr lang="cs-CZ" altLang="cs-CZ" sz="2000" dirty="0">
                <a:latin typeface="+mn-lt"/>
                <a:cs typeface="Times New Roman" panose="02020603050405020304" pitchFamily="18" charset="0"/>
              </a:rPr>
              <a:t> aktivitu</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Testy chromatografických charakteristik stacionární fáze:</a:t>
            </a:r>
            <a:endParaRPr lang="cs-CZ" altLang="cs-CZ" sz="2000" dirty="0">
              <a:latin typeface="+mn-lt"/>
            </a:endParaRPr>
          </a:p>
          <a:p>
            <a:pPr marL="285750" indent="-285750">
              <a:lnSpc>
                <a:spcPct val="100000"/>
              </a:lnSpc>
              <a:spcBef>
                <a:spcPct val="0"/>
              </a:spcBef>
            </a:pPr>
            <a:r>
              <a:rPr lang="cs-CZ" altLang="cs-CZ" sz="2000" dirty="0">
                <a:latin typeface="+mn-lt"/>
                <a:cs typeface="Times New Roman" panose="02020603050405020304" pitchFamily="18" charset="0"/>
              </a:rPr>
              <a:t>kapacita kolony (účinnost) </a:t>
            </a:r>
          </a:p>
          <a:p>
            <a:pPr marL="285750" indent="-285750">
              <a:lnSpc>
                <a:spcPct val="100000"/>
              </a:lnSpc>
              <a:spcBef>
                <a:spcPct val="0"/>
              </a:spcBef>
            </a:pPr>
            <a:r>
              <a:rPr lang="cs-CZ" altLang="cs-CZ" sz="2000" dirty="0" err="1">
                <a:latin typeface="+mn-lt"/>
                <a:cs typeface="Times New Roman" panose="02020603050405020304" pitchFamily="18" charset="0"/>
              </a:rPr>
              <a:t>hydrofobicita</a:t>
            </a:r>
            <a:r>
              <a:rPr lang="cs-CZ" altLang="cs-CZ" sz="2000" dirty="0">
                <a:latin typeface="+mn-lt"/>
                <a:cs typeface="Times New Roman" panose="02020603050405020304" pitchFamily="18" charset="0"/>
              </a:rPr>
              <a:t> </a:t>
            </a:r>
          </a:p>
          <a:p>
            <a:pPr marL="285750" indent="-285750">
              <a:lnSpc>
                <a:spcPct val="100000"/>
              </a:lnSpc>
              <a:spcBef>
                <a:spcPct val="0"/>
              </a:spcBef>
            </a:pPr>
            <a:r>
              <a:rPr lang="cs-CZ" altLang="cs-CZ" sz="2000" dirty="0" err="1">
                <a:latin typeface="+mn-lt"/>
                <a:ea typeface="Times New Roman" panose="02020603050405020304" pitchFamily="18" charset="0"/>
                <a:cs typeface="Tahoma" panose="020B0604030504040204" pitchFamily="34" charset="0"/>
              </a:rPr>
              <a:t>silanolová</a:t>
            </a:r>
            <a:r>
              <a:rPr lang="cs-CZ" altLang="cs-CZ" sz="2000" dirty="0">
                <a:latin typeface="+mn-lt"/>
                <a:ea typeface="Times New Roman" panose="02020603050405020304" pitchFamily="18" charset="0"/>
                <a:cs typeface="Tahoma" panose="020B0604030504040204" pitchFamily="34" charset="0"/>
              </a:rPr>
              <a:t> aktivita </a:t>
            </a:r>
            <a:endParaRPr lang="cs-CZ" altLang="cs-CZ" sz="2000" dirty="0">
              <a:latin typeface="+mn-lt"/>
            </a:endParaRPr>
          </a:p>
          <a:p>
            <a:pPr>
              <a:lnSpc>
                <a:spcPct val="100000"/>
              </a:lnSpc>
              <a:spcBef>
                <a:spcPct val="0"/>
              </a:spcBef>
              <a:buFontTx/>
              <a:buNone/>
            </a:pPr>
            <a:endParaRPr lang="cs-CZ" altLang="cs-CZ" sz="1600" dirty="0">
              <a:latin typeface="Arial" panose="020B0604020202020204" pitchFamily="34" charset="0"/>
            </a:endParaRPr>
          </a:p>
        </p:txBody>
      </p:sp>
      <p:sp>
        <p:nvSpPr>
          <p:cNvPr id="133130" name="Rectangle 9"/>
          <p:cNvSpPr>
            <a:spLocks noChangeArrowheads="1"/>
          </p:cNvSpPr>
          <p:nvPr/>
        </p:nvSpPr>
        <p:spPr bwMode="auto">
          <a:xfrm>
            <a:off x="3131840" y="5012595"/>
            <a:ext cx="73453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cs-CZ" altLang="cs-CZ" sz="2000" dirty="0">
                <a:latin typeface="+mn-lt"/>
              </a:rPr>
              <a:t>V</a:t>
            </a:r>
            <a:r>
              <a:rPr lang="cs-CZ" altLang="cs-CZ" sz="2000" dirty="0">
                <a:latin typeface="+mn-lt"/>
                <a:ea typeface="Times New Roman" panose="02020603050405020304" pitchFamily="18" charset="0"/>
                <a:cs typeface="Tahoma" panose="020B0604030504040204" pitchFamily="34" charset="0"/>
              </a:rPr>
              <a:t>alid</a:t>
            </a:r>
            <a:r>
              <a:rPr lang="cs-CZ" altLang="cs-CZ" sz="2000" dirty="0">
                <a:latin typeface="+mn-lt"/>
              </a:rPr>
              <a:t>ace </a:t>
            </a:r>
            <a:r>
              <a:rPr lang="cs-CZ" altLang="cs-CZ" sz="2000" dirty="0">
                <a:latin typeface="+mn-lt"/>
                <a:cs typeface="Times New Roman" panose="02020603050405020304" pitchFamily="18" charset="0"/>
              </a:rPr>
              <a:t>metod</a:t>
            </a:r>
            <a:r>
              <a:rPr lang="cs-CZ" altLang="cs-CZ" sz="2000" dirty="0">
                <a:latin typeface="+mn-lt"/>
              </a:rPr>
              <a:t>y</a:t>
            </a:r>
            <a:r>
              <a:rPr lang="cs-CZ" altLang="cs-CZ" sz="2000" dirty="0">
                <a:latin typeface="+mn-lt"/>
                <a:cs typeface="Times New Roman" panose="02020603050405020304" pitchFamily="18" charset="0"/>
              </a:rPr>
              <a:t> na zvolené chromatografické </a:t>
            </a:r>
            <a:r>
              <a:rPr lang="cs-CZ" altLang="cs-CZ" sz="2000" dirty="0" smtClean="0">
                <a:latin typeface="+mn-lt"/>
                <a:cs typeface="Times New Roman" panose="02020603050405020304" pitchFamily="18" charset="0"/>
              </a:rPr>
              <a:t>koloně:</a:t>
            </a:r>
            <a:endParaRPr lang="cs-CZ" altLang="cs-CZ" sz="2000" dirty="0">
              <a:latin typeface="+mn-lt"/>
            </a:endParaRPr>
          </a:p>
          <a:p>
            <a:pPr eaLnBrk="1" hangingPunct="1">
              <a:lnSpc>
                <a:spcPct val="100000"/>
              </a:lnSpc>
              <a:spcBef>
                <a:spcPct val="0"/>
              </a:spcBef>
              <a:buNone/>
            </a:pPr>
            <a:r>
              <a:rPr lang="cs-CZ" altLang="cs-CZ" sz="2000" dirty="0" smtClean="0">
                <a:latin typeface="+mn-lt"/>
                <a:cs typeface="Times New Roman" panose="02020603050405020304" pitchFamily="18" charset="0"/>
                <a:hlinkClick r:id="rId2"/>
              </a:rPr>
              <a:t>1</a:t>
            </a:r>
            <a:r>
              <a:rPr lang="cs-CZ" altLang="cs-CZ" sz="2000" dirty="0">
                <a:latin typeface="+mn-lt"/>
                <a:cs typeface="Times New Roman" panose="02020603050405020304" pitchFamily="18" charset="0"/>
                <a:hlinkClick r:id="rId2"/>
              </a:rPr>
              <a:t>. </a:t>
            </a:r>
            <a:r>
              <a:rPr lang="cs-CZ" altLang="cs-CZ" sz="2000" dirty="0" smtClean="0">
                <a:latin typeface="+mn-lt"/>
                <a:cs typeface="Times New Roman" panose="02020603050405020304" pitchFamily="18" charset="0"/>
                <a:hlinkClick r:id="rId2"/>
              </a:rPr>
              <a:t>optimalizace </a:t>
            </a:r>
            <a:r>
              <a:rPr lang="cs-CZ" altLang="cs-CZ" sz="2000" dirty="0">
                <a:latin typeface="+mn-lt"/>
                <a:cs typeface="Times New Roman" panose="02020603050405020304" pitchFamily="18" charset="0"/>
                <a:hlinkClick r:id="rId2"/>
              </a:rPr>
              <a:t>chromatografických podmínek</a:t>
            </a:r>
            <a:endParaRPr lang="cs-CZ" altLang="cs-CZ" sz="2000" dirty="0">
              <a:latin typeface="+mn-lt"/>
              <a:cs typeface="Times New Roman" panose="02020603050405020304" pitchFamily="18" charset="0"/>
              <a:hlinkClick r:id="rId3"/>
            </a:endParaRPr>
          </a:p>
          <a:p>
            <a:pPr eaLnBrk="1" hangingPunct="1">
              <a:lnSpc>
                <a:spcPct val="100000"/>
              </a:lnSpc>
              <a:spcBef>
                <a:spcPct val="0"/>
              </a:spcBef>
              <a:buNone/>
            </a:pPr>
            <a:r>
              <a:rPr lang="cs-CZ" altLang="cs-CZ" sz="2000" dirty="0">
                <a:latin typeface="+mn-lt"/>
                <a:cs typeface="Times New Roman" panose="02020603050405020304" pitchFamily="18" charset="0"/>
                <a:hlinkClick r:id="rId3"/>
              </a:rPr>
              <a:t>2. předvídání použití různých chromatografických kolon</a:t>
            </a:r>
            <a:endParaRPr lang="cs-CZ" altLang="cs-CZ" sz="2000" dirty="0">
              <a:latin typeface="+mn-lt"/>
              <a:cs typeface="Times New Roman" panose="02020603050405020304" pitchFamily="18" charset="0"/>
              <a:hlinkClick r:id="rId4"/>
            </a:endParaRPr>
          </a:p>
          <a:p>
            <a:pPr eaLnBrk="1" hangingPunct="1">
              <a:lnSpc>
                <a:spcPct val="100000"/>
              </a:lnSpc>
              <a:spcBef>
                <a:spcPct val="0"/>
              </a:spcBef>
              <a:buNone/>
            </a:pPr>
            <a:r>
              <a:rPr lang="cs-CZ" altLang="cs-CZ" sz="2000" dirty="0">
                <a:latin typeface="+mn-lt"/>
                <a:cs typeface="Times New Roman" panose="02020603050405020304" pitchFamily="18" charset="0"/>
                <a:hlinkClick r:id="rId4"/>
              </a:rPr>
              <a:t>3. výběr podobných kolon</a:t>
            </a:r>
            <a:r>
              <a:rPr lang="cs-CZ" altLang="cs-CZ" sz="2000" dirty="0">
                <a:latin typeface="+mn-lt"/>
                <a:cs typeface="Times New Roman" panose="02020603050405020304" pitchFamily="18"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0" descr="transfe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7" y="908720"/>
            <a:ext cx="6011863" cy="584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p:cNvSpPr>
            <a:spLocks noGrp="1" noChangeArrowheads="1"/>
          </p:cNvSpPr>
          <p:nvPr>
            <p:ph type="title"/>
          </p:nvPr>
        </p:nvSpPr>
        <p:spPr>
          <a:xfrm>
            <a:off x="628650" y="365125"/>
            <a:ext cx="8270875" cy="900113"/>
          </a:xfrm>
        </p:spPr>
        <p:txBody>
          <a:bodyPr rtlCol="0">
            <a:noAutofit/>
          </a:bodyPr>
          <a:lstStyle/>
          <a:p>
            <a:pPr eaLnBrk="1" fontAlgn="auto" hangingPunct="1">
              <a:spcAft>
                <a:spcPts val="0"/>
              </a:spcAft>
              <a:defRPr/>
            </a:pPr>
            <a:r>
              <a:rPr lang="cs-CZ" altLang="cs-CZ" sz="3200" dirty="0"/>
              <a:t>1.1 Optimalizace chromatografických podmínek</a:t>
            </a:r>
            <a:br>
              <a:rPr lang="cs-CZ" altLang="cs-CZ" sz="3200" dirty="0"/>
            </a:br>
            <a:endParaRPr lang="cs-CZ" altLang="cs-CZ" sz="3200" dirty="0"/>
          </a:p>
        </p:txBody>
      </p:sp>
      <p:sp>
        <p:nvSpPr>
          <p:cNvPr id="134148" name="Rectangle 3"/>
          <p:cNvSpPr>
            <a:spLocks noGrp="1" noChangeArrowheads="1"/>
          </p:cNvSpPr>
          <p:nvPr>
            <p:ph idx="1"/>
          </p:nvPr>
        </p:nvSpPr>
        <p:spPr>
          <a:xfrm>
            <a:off x="201458" y="3933056"/>
            <a:ext cx="4589586" cy="4699000"/>
          </a:xfrm>
        </p:spPr>
        <p:txBody>
          <a:bodyPr/>
          <a:lstStyle/>
          <a:p>
            <a:pPr marL="0" indent="0" eaLnBrk="1" hangingPunct="1">
              <a:lnSpc>
                <a:spcPct val="80000"/>
              </a:lnSpc>
              <a:buFont typeface="Wingdings" panose="05000000000000000000" pitchFamily="2" charset="2"/>
              <a:buNone/>
            </a:pPr>
            <a:r>
              <a:rPr lang="cs-CZ" altLang="cs-CZ" sz="2000" dirty="0"/>
              <a:t>Sledování vlivu teploty a složení mobilní fáze (% organické fáze nebo strmost gradientu) na </a:t>
            </a:r>
            <a:r>
              <a:rPr lang="cs-CZ" altLang="cs-CZ" sz="2000" b="1" i="1" dirty="0" smtClean="0"/>
              <a:t>rozlišení</a:t>
            </a:r>
            <a:endParaRPr lang="cs-CZ" altLang="cs-CZ" sz="2000" dirty="0"/>
          </a:p>
          <a:p>
            <a:pPr marL="0" indent="0" eaLnBrk="1" hangingPunct="1">
              <a:lnSpc>
                <a:spcPct val="80000"/>
              </a:lnSpc>
              <a:buFont typeface="Wingdings" panose="05000000000000000000" pitchFamily="2" charset="2"/>
              <a:buNone/>
            </a:pPr>
            <a:r>
              <a:rPr lang="cs-CZ" altLang="cs-CZ" sz="2000" dirty="0"/>
              <a:t>Při změně rozlišení </a:t>
            </a:r>
            <a:r>
              <a:rPr lang="cs-CZ" altLang="cs-CZ" sz="2000" dirty="0" smtClean="0"/>
              <a:t>- </a:t>
            </a:r>
            <a:r>
              <a:rPr lang="cs-CZ" altLang="cs-CZ" sz="2000" dirty="0"/>
              <a:t>určení chromatografické podmínky, které budou vyhovovat požadovanému rozlišení. </a:t>
            </a:r>
          </a:p>
        </p:txBody>
      </p:sp>
      <p:sp>
        <p:nvSpPr>
          <p:cNvPr id="134151" name="Rectangle 7"/>
          <p:cNvSpPr>
            <a:spLocks noChangeArrowheads="1"/>
          </p:cNvSpPr>
          <p:nvPr/>
        </p:nvSpPr>
        <p:spPr bwMode="auto">
          <a:xfrm>
            <a:off x="198650" y="1583533"/>
            <a:ext cx="2952328" cy="101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6176" bIns="7617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000" dirty="0">
                <a:latin typeface="Arial" panose="020B0604020202020204" pitchFamily="34" charset="0"/>
              </a:rPr>
              <a:t>Aplikace na dvě stejné kolony různé šarže</a:t>
            </a:r>
            <a:endParaRPr lang="cs-CZ" altLang="cs-CZ" sz="2000" b="1" dirty="0">
              <a:latin typeface="Arial" panose="020B0604020202020204" pitchFamily="34" charset="0"/>
            </a:endParaRPr>
          </a:p>
          <a:p>
            <a:pPr>
              <a:lnSpc>
                <a:spcPct val="100000"/>
              </a:lnSpc>
              <a:spcBef>
                <a:spcPct val="0"/>
              </a:spcBef>
              <a:buFontTx/>
              <a:buNone/>
            </a:pPr>
            <a:endParaRPr lang="cs-CZ" altLang="cs-CZ" sz="1600" dirty="0">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755576" y="548680"/>
            <a:ext cx="8270875" cy="900113"/>
          </a:xfrm>
        </p:spPr>
        <p:txBody>
          <a:bodyPr rtlCol="0">
            <a:noAutofit/>
          </a:bodyPr>
          <a:lstStyle/>
          <a:p>
            <a:pPr eaLnBrk="1" fontAlgn="auto" hangingPunct="1">
              <a:spcAft>
                <a:spcPts val="0"/>
              </a:spcAft>
              <a:defRPr/>
            </a:pPr>
            <a:r>
              <a:rPr lang="cs-CZ" altLang="cs-CZ" sz="3200" dirty="0"/>
              <a:t>1.2 Variabilita chromatografických kolon</a:t>
            </a:r>
            <a:br>
              <a:rPr lang="cs-CZ" altLang="cs-CZ" sz="3200" dirty="0"/>
            </a:br>
            <a:endParaRPr lang="cs-CZ" altLang="cs-CZ" sz="3200" dirty="0"/>
          </a:p>
        </p:txBody>
      </p:sp>
      <p:pic>
        <p:nvPicPr>
          <p:cNvPr id="135171" name="Picture 4" descr="transfer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4689" y="1268760"/>
            <a:ext cx="6299639" cy="3188232"/>
          </a:xfrm>
          <a:noFill/>
        </p:spPr>
      </p:pic>
      <p:sp>
        <p:nvSpPr>
          <p:cNvPr id="135172" name="Rectangle 3"/>
          <p:cNvSpPr>
            <a:spLocks noGrp="1" noChangeArrowheads="1"/>
          </p:cNvSpPr>
          <p:nvPr>
            <p:ph type="body" sz="half" idx="4294967295"/>
          </p:nvPr>
        </p:nvSpPr>
        <p:spPr>
          <a:xfrm>
            <a:off x="961951" y="5085184"/>
            <a:ext cx="8064500" cy="4148137"/>
          </a:xfrm>
        </p:spPr>
        <p:txBody>
          <a:bodyPr/>
          <a:lstStyle/>
          <a:p>
            <a:pPr marL="0" indent="0" eaLnBrk="1" hangingPunct="1">
              <a:buFont typeface="Wingdings" panose="05000000000000000000" pitchFamily="2" charset="2"/>
              <a:buNone/>
            </a:pPr>
            <a:r>
              <a:rPr lang="cs-CZ" altLang="cs-CZ" sz="2000" dirty="0"/>
              <a:t>Pro alternativní kolony: chromatografické podmínky pro používanou kolonu, ale i pro alternativní chromatografickou kolonu</a:t>
            </a:r>
            <a:r>
              <a:rPr lang="cs-CZ" altLang="cs-CZ" sz="2000" dirty="0" smtClean="0"/>
              <a:t>.</a:t>
            </a:r>
            <a:endParaRPr lang="cs-CZ" altLang="cs-CZ" sz="2000" dirty="0"/>
          </a:p>
        </p:txBody>
      </p:sp>
      <p:sp>
        <p:nvSpPr>
          <p:cNvPr id="135175" name="Rectangle 6"/>
          <p:cNvSpPr>
            <a:spLocks noChangeArrowheads="1"/>
          </p:cNvSpPr>
          <p:nvPr/>
        </p:nvSpPr>
        <p:spPr bwMode="auto">
          <a:xfrm>
            <a:off x="1691680" y="4374676"/>
            <a:ext cx="5180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000" dirty="0">
                <a:latin typeface="+mn-lt"/>
              </a:rPr>
              <a:t>Variabilita chromatografických kolon a určení </a:t>
            </a:r>
            <a:r>
              <a:rPr lang="cs-CZ" altLang="cs-CZ" sz="2000" i="1" dirty="0" smtClean="0">
                <a:latin typeface="+mn-lt"/>
              </a:rPr>
              <a:t>R</a:t>
            </a:r>
            <a:r>
              <a:rPr lang="cs-CZ" altLang="cs-CZ" sz="2000" dirty="0" smtClean="0">
                <a:latin typeface="+mn-lt"/>
              </a:rPr>
              <a:t>S</a:t>
            </a:r>
            <a:endParaRPr lang="cs-CZ" altLang="cs-CZ" sz="2000" dirty="0">
              <a:latin typeface="+mn-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28650" y="365125"/>
            <a:ext cx="8270875" cy="900113"/>
          </a:xfrm>
        </p:spPr>
        <p:txBody>
          <a:bodyPr/>
          <a:lstStyle/>
          <a:p>
            <a:pPr eaLnBrk="1" hangingPunct="1"/>
            <a:r>
              <a:rPr lang="cs-CZ" altLang="cs-CZ" sz="3600" dirty="0">
                <a:latin typeface="+mn-lt"/>
              </a:rPr>
              <a:t>2. Změna HPLC systému</a:t>
            </a:r>
          </a:p>
        </p:txBody>
      </p:sp>
      <p:sp>
        <p:nvSpPr>
          <p:cNvPr id="96261" name="Rectangle 3"/>
          <p:cNvSpPr>
            <a:spLocks noGrp="1" noChangeArrowheads="1"/>
          </p:cNvSpPr>
          <p:nvPr>
            <p:ph idx="1"/>
          </p:nvPr>
        </p:nvSpPr>
        <p:spPr>
          <a:xfrm>
            <a:off x="263397" y="1199516"/>
            <a:ext cx="8640960" cy="5476130"/>
          </a:xfrm>
        </p:spPr>
        <p:txBody>
          <a:bodyPr rtlCol="0">
            <a:normAutofit fontScale="92500"/>
          </a:bodyPr>
          <a:lstStyle/>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Změna HPLC systému </a:t>
            </a:r>
            <a:r>
              <a:rPr lang="cs-CZ" altLang="cs-CZ" sz="2200" dirty="0" smtClean="0"/>
              <a:t>- změna:</a:t>
            </a:r>
            <a:endParaRPr lang="cs-CZ" altLang="cs-CZ" sz="2200"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1. mrtvého objemu systému (při gradientu mobilní fáze)</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2. změna </a:t>
            </a:r>
            <a:r>
              <a:rPr lang="cs-CZ" altLang="cs-CZ" sz="2200" dirty="0" err="1"/>
              <a:t>mimokolonových</a:t>
            </a:r>
            <a:r>
              <a:rPr lang="cs-CZ" altLang="cs-CZ" sz="2200" dirty="0"/>
              <a:t> </a:t>
            </a:r>
            <a:r>
              <a:rPr lang="cs-CZ" altLang="cs-CZ" sz="2200" dirty="0" smtClean="0"/>
              <a:t>příspěvků, rozšíření </a:t>
            </a:r>
            <a:r>
              <a:rPr lang="cs-CZ" altLang="cs-CZ" sz="2200" dirty="0"/>
              <a:t>chromatografické zóny</a:t>
            </a:r>
            <a:endParaRPr lang="cs-CZ" altLang="cs-CZ" sz="2200" b="1"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a:t> </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a:t>Mrtvý objem systému</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Změna mrtvého objemu systému (konstrukce pumpy, změna vnitřního průměru kapilár) může mít vliv na strmost gradientu (zpoždění gradientu, které má vliv na separaci kritických analytů). Na separaci má vliv i tvorba gradientu – změna tvorby gradientu vede ke zpoždění gradientu a to má pak vliv na separaci kritických analytů.</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 </a:t>
            </a:r>
            <a:endParaRPr lang="cs-CZ" altLang="cs-CZ" sz="2200" b="1"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err="1"/>
              <a:t>Mimokolonové</a:t>
            </a:r>
            <a:r>
              <a:rPr lang="cs-CZ" altLang="cs-CZ" sz="2200" b="1" dirty="0"/>
              <a:t> příspěvky</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rozšíření chromatografické zóny - vliv na účinnost systému a změna objemu nástřiku, objemu cely detektoru, vnitřního průměru kapilár nebo jejich délky, může mít vliv na účinnost kolony a to vede ke snížení rozlišení kritických analytů. </a:t>
            </a:r>
            <a:endParaRPr lang="cs-CZ" altLang="cs-CZ" sz="2200" b="1"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a:t> </a:t>
            </a:r>
          </a:p>
          <a:p>
            <a:pPr marL="0" indent="0" eaLnBrk="1" fontAlgn="auto" hangingPunct="1">
              <a:lnSpc>
                <a:spcPct val="80000"/>
              </a:lnSpc>
              <a:spcAft>
                <a:spcPts val="0"/>
              </a:spcAft>
              <a:buFont typeface="Wingdings" panose="05000000000000000000" pitchFamily="2" charset="2"/>
              <a:buNone/>
              <a:defRPr/>
            </a:pPr>
            <a:endParaRPr lang="cs-CZ" altLang="cs-CZ"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28650" y="365125"/>
            <a:ext cx="8270875" cy="900113"/>
          </a:xfrm>
        </p:spPr>
        <p:txBody>
          <a:bodyPr/>
          <a:lstStyle/>
          <a:p>
            <a:pPr eaLnBrk="1" hangingPunct="1"/>
            <a:r>
              <a:rPr lang="cs-CZ" altLang="cs-CZ" sz="3600" dirty="0">
                <a:latin typeface="+mn-lt"/>
              </a:rPr>
              <a:t>3. Změna v chromatografickém postupu</a:t>
            </a:r>
          </a:p>
        </p:txBody>
      </p:sp>
      <p:sp>
        <p:nvSpPr>
          <p:cNvPr id="138243" name="Rectangle 3"/>
          <p:cNvSpPr>
            <a:spLocks noGrp="1" noChangeArrowheads="1"/>
          </p:cNvSpPr>
          <p:nvPr>
            <p:ph idx="1"/>
          </p:nvPr>
        </p:nvSpPr>
        <p:spPr>
          <a:xfrm>
            <a:off x="628650" y="1477963"/>
            <a:ext cx="8270875" cy="4699000"/>
          </a:xfrm>
        </p:spPr>
        <p:txBody>
          <a:bodyPr/>
          <a:lstStyle/>
          <a:p>
            <a:pPr eaLnBrk="1" hangingPunct="1">
              <a:buFont typeface="Wingdings" panose="05000000000000000000" pitchFamily="2" charset="2"/>
              <a:buNone/>
            </a:pPr>
            <a:r>
              <a:rPr lang="cs-CZ" altLang="cs-CZ" sz="2000" dirty="0"/>
              <a:t>Ke změně v chromatografickém postupu (metodě) může dojít:</a:t>
            </a:r>
          </a:p>
          <a:p>
            <a:pPr eaLnBrk="1" hangingPunct="1">
              <a:buFont typeface="Wingdings" panose="05000000000000000000" pitchFamily="2" charset="2"/>
              <a:buNone/>
            </a:pPr>
            <a:r>
              <a:rPr lang="cs-CZ" altLang="cs-CZ" sz="2000" dirty="0"/>
              <a:t>a) ve změně složení mobilní fáze (změna objemové frakce organického rozpouštědla, pH, koncentrace aditiv [pufry, iontové páry])</a:t>
            </a:r>
          </a:p>
          <a:p>
            <a:pPr eaLnBrk="1" hangingPunct="1">
              <a:buFont typeface="Wingdings" panose="05000000000000000000" pitchFamily="2" charset="2"/>
              <a:buNone/>
            </a:pPr>
            <a:r>
              <a:rPr lang="cs-CZ" altLang="cs-CZ" sz="2000" dirty="0"/>
              <a:t>b) změnou teploty na chromatografické koloně</a:t>
            </a:r>
          </a:p>
          <a:p>
            <a:pPr eaLnBrk="1" hangingPunct="1">
              <a:buFont typeface="Wingdings" panose="05000000000000000000" pitchFamily="2" charset="2"/>
              <a:buNone/>
            </a:pPr>
            <a:r>
              <a:rPr lang="cs-CZ" altLang="cs-CZ" sz="2000" dirty="0"/>
              <a:t>c) změnou gradientu (použití jiného tvorby gradientu, přechod z vysokotlakého gradientu na nízkotlaký a naopak)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892" y="548680"/>
            <a:ext cx="8317558" cy="646331"/>
          </a:xfrm>
        </p:spPr>
        <p:txBody>
          <a:bodyPr>
            <a:normAutofit fontScale="90000"/>
          </a:bodyPr>
          <a:lstStyle/>
          <a:p>
            <a:r>
              <a:rPr lang="en-GB" dirty="0"/>
              <a:t>LC-MS method development</a:t>
            </a:r>
          </a:p>
        </p:txBody>
      </p:sp>
      <p:sp>
        <p:nvSpPr>
          <p:cNvPr id="3" name="Zástupný symbol pro obsah 2"/>
          <p:cNvSpPr>
            <a:spLocks noGrp="1"/>
          </p:cNvSpPr>
          <p:nvPr>
            <p:ph idx="1"/>
          </p:nvPr>
        </p:nvSpPr>
        <p:spPr>
          <a:xfrm>
            <a:off x="467545" y="1412776"/>
            <a:ext cx="8431906" cy="4764187"/>
          </a:xfrm>
        </p:spPr>
        <p:txBody>
          <a:bodyPr>
            <a:noAutofit/>
          </a:bodyPr>
          <a:lstStyle/>
          <a:p>
            <a:pPr>
              <a:buNone/>
            </a:pPr>
            <a:r>
              <a:rPr lang="en-GB" sz="2400" b="1" dirty="0"/>
              <a:t>Different to compare with „traditional“ HPLC: </a:t>
            </a:r>
          </a:p>
          <a:p>
            <a:r>
              <a:rPr lang="en-GB" sz="2400" dirty="0"/>
              <a:t>Suitable buffers and solvents are limited.</a:t>
            </a:r>
          </a:p>
          <a:p>
            <a:r>
              <a:rPr lang="en-GB" sz="2400" dirty="0"/>
              <a:t>pH adjustment can influence ionization process (bases do not ionize in high pH, acids in low pH).</a:t>
            </a:r>
          </a:p>
          <a:p>
            <a:r>
              <a:rPr lang="en-GB" sz="2400" dirty="0"/>
              <a:t>Selectivity is provided by MS instrument.</a:t>
            </a:r>
          </a:p>
          <a:p>
            <a:r>
              <a:rPr lang="en-GB" sz="2400" dirty="0"/>
              <a:t>Non-</a:t>
            </a:r>
            <a:r>
              <a:rPr lang="en-GB" sz="2400" dirty="0" err="1"/>
              <a:t>intereferring</a:t>
            </a:r>
            <a:r>
              <a:rPr lang="en-GB" sz="2400" dirty="0"/>
              <a:t> matrix could cause „matrix effects“ (ion suppression or ionization enhancement), problematic </a:t>
            </a:r>
            <a:r>
              <a:rPr lang="en-GB" sz="2400" dirty="0" err="1"/>
              <a:t>quantitation</a:t>
            </a:r>
            <a:r>
              <a:rPr lang="en-GB" sz="2400" dirty="0"/>
              <a:t>.</a:t>
            </a:r>
          </a:p>
          <a:p>
            <a:r>
              <a:rPr lang="en-GB" sz="2400" dirty="0"/>
              <a:t>High water mobile phase decrease MS sensitivity.</a:t>
            </a:r>
          </a:p>
          <a:p>
            <a:r>
              <a:rPr lang="en-GB" sz="2400" dirty="0"/>
              <a:t>Some ionic compounds (Na</a:t>
            </a:r>
            <a:r>
              <a:rPr lang="en-GB" sz="2400" baseline="30000" dirty="0"/>
              <a:t>+</a:t>
            </a:r>
            <a:r>
              <a:rPr lang="en-GB" sz="2400" dirty="0"/>
              <a:t>, HCOO</a:t>
            </a:r>
            <a:r>
              <a:rPr lang="en-GB" sz="2400" baseline="30000" dirty="0"/>
              <a:t>-</a:t>
            </a:r>
            <a:r>
              <a:rPr lang="en-GB" sz="2400" dirty="0"/>
              <a:t>, </a:t>
            </a:r>
            <a:r>
              <a:rPr lang="en-GB" sz="2400" dirty="0" err="1"/>
              <a:t>Cl</a:t>
            </a:r>
            <a:r>
              <a:rPr lang="en-GB" sz="2400" baseline="30000" dirty="0"/>
              <a:t>-</a:t>
            </a:r>
            <a:r>
              <a:rPr lang="en-GB" sz="2400" dirty="0"/>
              <a:t>) provide strong adducts with analyte, not allowing further MS/MS fragmentation.</a:t>
            </a:r>
          </a:p>
          <a:p>
            <a:endParaRPr lang="en-GB" sz="2400" dirty="0"/>
          </a:p>
        </p:txBody>
      </p:sp>
    </p:spTree>
    <p:extLst>
      <p:ext uri="{BB962C8B-B14F-4D97-AF65-F5344CB8AC3E}">
        <p14:creationId xmlns:p14="http://schemas.microsoft.com/office/powerpoint/2010/main" val="10578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LC metody</a:t>
            </a:r>
            <a:endParaRPr lang="en-US" dirty="0"/>
          </a:p>
        </p:txBody>
      </p:sp>
      <p:sp>
        <p:nvSpPr>
          <p:cNvPr id="3" name="Zástupný symbol pro obsah 2"/>
          <p:cNvSpPr>
            <a:spLocks noGrp="1"/>
          </p:cNvSpPr>
          <p:nvPr>
            <p:ph idx="1"/>
          </p:nvPr>
        </p:nvSpPr>
        <p:spPr>
          <a:xfrm>
            <a:off x="467544" y="1265276"/>
            <a:ext cx="8676455" cy="5188060"/>
          </a:xfrm>
        </p:spPr>
        <p:txBody>
          <a:bodyPr/>
          <a:lstStyle/>
          <a:p>
            <a:endParaRPr lang="en-US" dirty="0"/>
          </a:p>
        </p:txBody>
      </p:sp>
      <p:grpSp>
        <p:nvGrpSpPr>
          <p:cNvPr id="4" name="Skupina 3"/>
          <p:cNvGrpSpPr/>
          <p:nvPr/>
        </p:nvGrpSpPr>
        <p:grpSpPr>
          <a:xfrm>
            <a:off x="618530" y="1840464"/>
            <a:ext cx="8280920" cy="4394076"/>
            <a:chOff x="395536" y="1267172"/>
            <a:chExt cx="8280920" cy="4394076"/>
          </a:xfrm>
        </p:grpSpPr>
        <p:sp>
          <p:nvSpPr>
            <p:cNvPr id="5" name="Kosočtverec 4"/>
            <p:cNvSpPr/>
            <p:nvPr/>
          </p:nvSpPr>
          <p:spPr>
            <a:xfrm>
              <a:off x="395536" y="1268760"/>
              <a:ext cx="1944216" cy="1008112"/>
            </a:xfrm>
            <a:prstGeom prst="diamond">
              <a:avLst/>
            </a:prstGeom>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cs-CZ" sz="1600" b="1" dirty="0" err="1"/>
                <a:t>Is</a:t>
              </a:r>
              <a:r>
                <a:rPr lang="cs-CZ" sz="1600" b="1" dirty="0"/>
                <a:t> </a:t>
              </a:r>
              <a:r>
                <a:rPr lang="cs-CZ" sz="1600" b="1" dirty="0" err="1"/>
                <a:t>the</a:t>
              </a:r>
              <a:r>
                <a:rPr lang="cs-CZ" sz="1600" b="1" dirty="0"/>
                <a:t> </a:t>
              </a:r>
              <a:r>
                <a:rPr lang="cs-CZ" sz="1600" b="1" dirty="0" err="1"/>
                <a:t>analyte</a:t>
              </a:r>
              <a:r>
                <a:rPr lang="cs-CZ" sz="1600" b="1" dirty="0"/>
                <a:t> </a:t>
              </a:r>
              <a:r>
                <a:rPr lang="cs-CZ" sz="1600" b="1" dirty="0" err="1"/>
                <a:t>polar</a:t>
              </a:r>
              <a:r>
                <a:rPr lang="cs-CZ" sz="1600" b="1" dirty="0"/>
                <a:t>?</a:t>
              </a:r>
            </a:p>
          </p:txBody>
        </p:sp>
        <p:sp>
          <p:nvSpPr>
            <p:cNvPr id="6" name="Obdélník 5"/>
            <p:cNvSpPr/>
            <p:nvPr/>
          </p:nvSpPr>
          <p:spPr>
            <a:xfrm>
              <a:off x="2772098" y="1270348"/>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a:t>
              </a:r>
              <a:r>
                <a:rPr lang="cs-CZ" sz="1600" b="1" dirty="0" err="1"/>
                <a:t>retained</a:t>
              </a:r>
              <a:r>
                <a:rPr lang="cs-CZ" sz="1600" b="1" dirty="0"/>
                <a:t> by RP?</a:t>
              </a:r>
            </a:p>
          </p:txBody>
        </p:sp>
        <p:cxnSp>
          <p:nvCxnSpPr>
            <p:cNvPr id="7" name="Přímá spojovací šipka 6"/>
            <p:cNvCxnSpPr>
              <a:stCxn id="5" idx="3"/>
              <a:endCxn id="6" idx="1"/>
            </p:cNvCxnSpPr>
            <p:nvPr/>
          </p:nvCxnSpPr>
          <p:spPr>
            <a:xfrm>
              <a:off x="2339752" y="1772816"/>
              <a:ext cx="43234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8"/>
            <p:cNvCxnSpPr>
              <a:stCxn id="6" idx="3"/>
              <a:endCxn id="19" idx="1"/>
            </p:cNvCxnSpPr>
            <p:nvPr/>
          </p:nvCxnSpPr>
          <p:spPr>
            <a:xfrm flipV="1">
              <a:off x="4356274" y="1771228"/>
              <a:ext cx="575766" cy="3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493204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base?</a:t>
              </a:r>
            </a:p>
          </p:txBody>
        </p:sp>
        <p:sp>
          <p:nvSpPr>
            <p:cNvPr id="10" name="Obdélník 9"/>
            <p:cNvSpPr/>
            <p:nvPr/>
          </p:nvSpPr>
          <p:spPr>
            <a:xfrm>
              <a:off x="577652"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a:t>
              </a:r>
              <a:r>
                <a:rPr lang="cs-CZ" sz="1600" b="1" dirty="0" err="1"/>
                <a:t>eluted</a:t>
              </a:r>
              <a:r>
                <a:rPr lang="cs-CZ" sz="1600" b="1" dirty="0"/>
                <a:t> by RP?</a:t>
              </a:r>
            </a:p>
          </p:txBody>
        </p:sp>
        <p:cxnSp>
          <p:nvCxnSpPr>
            <p:cNvPr id="11" name="Přímá spojovací šipka 14"/>
            <p:cNvCxnSpPr>
              <a:stCxn id="5" idx="2"/>
              <a:endCxn id="10" idx="0"/>
            </p:cNvCxnSpPr>
            <p:nvPr/>
          </p:nvCxnSpPr>
          <p:spPr>
            <a:xfrm rot="16200000" flipH="1">
              <a:off x="1044656" y="2599860"/>
              <a:ext cx="648072" cy="2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578446"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t>
              </a:r>
              <a:r>
                <a:rPr lang="cs-CZ" sz="1600" b="1" dirty="0" err="1"/>
                <a:t>Normal</a:t>
              </a:r>
              <a:r>
                <a:rPr lang="cs-CZ" sz="1600" b="1" dirty="0"/>
                <a:t> </a:t>
              </a:r>
              <a:r>
                <a:rPr lang="cs-CZ" sz="1600" b="1" dirty="0" err="1"/>
                <a:t>Phase</a:t>
              </a:r>
              <a:r>
                <a:rPr lang="cs-CZ" sz="1600" b="1" dirty="0"/>
                <a:t>.</a:t>
              </a:r>
            </a:p>
          </p:txBody>
        </p:sp>
        <p:cxnSp>
          <p:nvCxnSpPr>
            <p:cNvPr id="13" name="Přímá spojovací šipka 17"/>
            <p:cNvCxnSpPr>
              <a:stCxn id="10" idx="2"/>
              <a:endCxn id="12" idx="0"/>
            </p:cNvCxnSpPr>
            <p:nvPr/>
          </p:nvCxnSpPr>
          <p:spPr>
            <a:xfrm rot="16200000" flipH="1">
              <a:off x="1010097" y="4292699"/>
              <a:ext cx="720080"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277180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anion </a:t>
              </a:r>
              <a:r>
                <a:rPr lang="cs-CZ" sz="1600" b="1" dirty="0" err="1"/>
                <a:t>exchange</a:t>
              </a:r>
              <a:endParaRPr lang="cs-CZ" sz="1600" b="1" dirty="0"/>
            </a:p>
          </p:txBody>
        </p:sp>
        <p:cxnSp>
          <p:nvCxnSpPr>
            <p:cNvPr id="15" name="Přímá spojovací šipka 25"/>
            <p:cNvCxnSpPr>
              <a:stCxn id="10" idx="3"/>
              <a:endCxn id="16" idx="1"/>
            </p:cNvCxnSpPr>
            <p:nvPr/>
          </p:nvCxnSpPr>
          <p:spPr>
            <a:xfrm>
              <a:off x="2161828" y="3429000"/>
              <a:ext cx="60997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77180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t>
              </a:r>
              <a:r>
                <a:rPr lang="cs-CZ" sz="1600" b="1" dirty="0" err="1"/>
                <a:t>Reversed</a:t>
              </a:r>
              <a:r>
                <a:rPr lang="cs-CZ" sz="1600" b="1" dirty="0"/>
                <a:t> </a:t>
              </a:r>
              <a:r>
                <a:rPr lang="cs-CZ" sz="1600" b="1" dirty="0" err="1"/>
                <a:t>phase</a:t>
              </a:r>
              <a:endParaRPr lang="cs-CZ" sz="1600" b="1" dirty="0"/>
            </a:p>
          </p:txBody>
        </p:sp>
        <p:cxnSp>
          <p:nvCxnSpPr>
            <p:cNvPr id="17" name="Přímá spojovací šipka 31"/>
            <p:cNvCxnSpPr>
              <a:stCxn id="6" idx="2"/>
              <a:endCxn id="16" idx="0"/>
            </p:cNvCxnSpPr>
            <p:nvPr/>
          </p:nvCxnSpPr>
          <p:spPr>
            <a:xfrm rot="5400000">
              <a:off x="3240795" y="2601553"/>
              <a:ext cx="646484" cy="2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35"/>
            <p:cNvCxnSpPr>
              <a:stCxn id="9" idx="2"/>
              <a:endCxn id="20" idx="0"/>
            </p:cNvCxnSpPr>
            <p:nvPr/>
          </p:nvCxnSpPr>
          <p:spPr>
            <a:xfrm rot="5400000">
              <a:off x="5364088" y="4293096"/>
              <a:ext cx="72008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Obdélník 18"/>
            <p:cNvSpPr/>
            <p:nvPr/>
          </p:nvSpPr>
          <p:spPr>
            <a:xfrm>
              <a:off x="493204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a:t>
              </a:r>
              <a:r>
                <a:rPr lang="cs-CZ" sz="1600" b="1" dirty="0" err="1"/>
                <a:t>retained</a:t>
              </a:r>
              <a:r>
                <a:rPr lang="cs-CZ" sz="1600" b="1" dirty="0"/>
                <a:t> by HILIC?</a:t>
              </a:r>
            </a:p>
          </p:txBody>
        </p:sp>
        <p:sp>
          <p:nvSpPr>
            <p:cNvPr id="20" name="Obdélník 19"/>
            <p:cNvSpPr/>
            <p:nvPr/>
          </p:nvSpPr>
          <p:spPr>
            <a:xfrm>
              <a:off x="493204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t>
              </a:r>
              <a:r>
                <a:rPr lang="cs-CZ" sz="1600" b="1" dirty="0" err="1"/>
                <a:t>cation</a:t>
              </a:r>
              <a:r>
                <a:rPr lang="cs-CZ" sz="1600" b="1" dirty="0"/>
                <a:t> </a:t>
              </a:r>
              <a:r>
                <a:rPr lang="cs-CZ" sz="1600" b="1" dirty="0" err="1"/>
                <a:t>exchange</a:t>
              </a:r>
              <a:endParaRPr lang="cs-CZ" sz="1600" b="1" dirty="0"/>
            </a:p>
          </p:txBody>
        </p:sp>
        <p:cxnSp>
          <p:nvCxnSpPr>
            <p:cNvPr id="21" name="Přímá spojovací šipka 58"/>
            <p:cNvCxnSpPr>
              <a:endCxn id="14" idx="0"/>
            </p:cNvCxnSpPr>
            <p:nvPr/>
          </p:nvCxnSpPr>
          <p:spPr>
            <a:xfrm rot="10800000" flipV="1">
              <a:off x="3563888" y="3933056"/>
              <a:ext cx="2159446"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61"/>
            <p:cNvCxnSpPr>
              <a:stCxn id="19" idx="2"/>
              <a:endCxn id="9" idx="0"/>
            </p:cNvCxnSpPr>
            <p:nvPr/>
          </p:nvCxnSpPr>
          <p:spPr>
            <a:xfrm rot="5400000">
              <a:off x="5399298" y="2600114"/>
              <a:ext cx="64966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Obdélník 22"/>
            <p:cNvSpPr/>
            <p:nvPr/>
          </p:nvSpPr>
          <p:spPr>
            <a:xfrm>
              <a:off x="709228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HILIC</a:t>
              </a:r>
            </a:p>
          </p:txBody>
        </p:sp>
        <p:cxnSp>
          <p:nvCxnSpPr>
            <p:cNvPr id="24" name="Přímá spojovací šipka 67"/>
            <p:cNvCxnSpPr>
              <a:stCxn id="19" idx="3"/>
              <a:endCxn id="23" idx="1"/>
            </p:cNvCxnSpPr>
            <p:nvPr/>
          </p:nvCxnSpPr>
          <p:spPr>
            <a:xfrm>
              <a:off x="6516216" y="1771228"/>
              <a:ext cx="57606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233538" y="1403484"/>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26" name="TextovéPole 25"/>
            <p:cNvSpPr txBox="1"/>
            <p:nvPr/>
          </p:nvSpPr>
          <p:spPr>
            <a:xfrm>
              <a:off x="1302762" y="2348880"/>
              <a:ext cx="610270" cy="369332"/>
            </a:xfrm>
            <a:prstGeom prst="rect">
              <a:avLst/>
            </a:prstGeom>
            <a:noFill/>
          </p:spPr>
          <p:txBody>
            <a:bodyPr wrap="square" rtlCol="0">
              <a:spAutoFit/>
            </a:bodyPr>
            <a:lstStyle/>
            <a:p>
              <a:pPr algn="ctr"/>
              <a:r>
                <a:rPr lang="cs-CZ" b="1" dirty="0">
                  <a:solidFill>
                    <a:srgbClr val="FF0000"/>
                  </a:solidFill>
                </a:rPr>
                <a:t>no</a:t>
              </a:r>
            </a:p>
          </p:txBody>
        </p:sp>
        <p:sp>
          <p:nvSpPr>
            <p:cNvPr id="27" name="TextovéPole 26"/>
            <p:cNvSpPr txBox="1"/>
            <p:nvPr/>
          </p:nvSpPr>
          <p:spPr>
            <a:xfrm>
              <a:off x="1305762" y="4067780"/>
              <a:ext cx="610270" cy="369332"/>
            </a:xfrm>
            <a:prstGeom prst="rect">
              <a:avLst/>
            </a:prstGeom>
            <a:noFill/>
          </p:spPr>
          <p:txBody>
            <a:bodyPr wrap="square" rtlCol="0">
              <a:spAutoFit/>
            </a:bodyPr>
            <a:lstStyle/>
            <a:p>
              <a:pPr algn="ctr"/>
              <a:r>
                <a:rPr lang="cs-CZ" b="1" dirty="0">
                  <a:solidFill>
                    <a:srgbClr val="FF0000"/>
                  </a:solidFill>
                </a:rPr>
                <a:t>no</a:t>
              </a:r>
            </a:p>
          </p:txBody>
        </p:sp>
        <p:sp>
          <p:nvSpPr>
            <p:cNvPr id="28" name="TextovéPole 27"/>
            <p:cNvSpPr txBox="1"/>
            <p:nvPr/>
          </p:nvSpPr>
          <p:spPr>
            <a:xfrm>
              <a:off x="2233538" y="3068294"/>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29" name="TextovéPole 28"/>
            <p:cNvSpPr txBox="1"/>
            <p:nvPr/>
          </p:nvSpPr>
          <p:spPr>
            <a:xfrm>
              <a:off x="3491880" y="2357506"/>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30" name="TextovéPole 29"/>
            <p:cNvSpPr txBox="1"/>
            <p:nvPr/>
          </p:nvSpPr>
          <p:spPr>
            <a:xfrm>
              <a:off x="4321770" y="1412776"/>
              <a:ext cx="610270" cy="369332"/>
            </a:xfrm>
            <a:prstGeom prst="rect">
              <a:avLst/>
            </a:prstGeom>
            <a:noFill/>
          </p:spPr>
          <p:txBody>
            <a:bodyPr wrap="square" rtlCol="0">
              <a:spAutoFit/>
            </a:bodyPr>
            <a:lstStyle/>
            <a:p>
              <a:pPr algn="ctr"/>
              <a:r>
                <a:rPr lang="cs-CZ" b="1" dirty="0">
                  <a:solidFill>
                    <a:srgbClr val="FF0000"/>
                  </a:solidFill>
                </a:rPr>
                <a:t>no</a:t>
              </a:r>
            </a:p>
          </p:txBody>
        </p:sp>
        <p:sp>
          <p:nvSpPr>
            <p:cNvPr id="31" name="TextovéPole 30"/>
            <p:cNvSpPr txBox="1"/>
            <p:nvPr/>
          </p:nvSpPr>
          <p:spPr>
            <a:xfrm rot="20459390">
              <a:off x="4211960" y="4013752"/>
              <a:ext cx="610270" cy="369332"/>
            </a:xfrm>
            <a:prstGeom prst="rect">
              <a:avLst/>
            </a:prstGeom>
            <a:noFill/>
          </p:spPr>
          <p:txBody>
            <a:bodyPr wrap="square" rtlCol="0">
              <a:spAutoFit/>
            </a:bodyPr>
            <a:lstStyle/>
            <a:p>
              <a:pPr algn="ctr"/>
              <a:r>
                <a:rPr lang="cs-CZ" b="1" dirty="0">
                  <a:solidFill>
                    <a:srgbClr val="FF0000"/>
                  </a:solidFill>
                </a:rPr>
                <a:t>no</a:t>
              </a:r>
            </a:p>
          </p:txBody>
        </p:sp>
        <p:sp>
          <p:nvSpPr>
            <p:cNvPr id="32" name="TextovéPole 31"/>
            <p:cNvSpPr txBox="1"/>
            <p:nvPr/>
          </p:nvSpPr>
          <p:spPr>
            <a:xfrm>
              <a:off x="6516216" y="1412776"/>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33" name="TextovéPole 32"/>
            <p:cNvSpPr txBox="1"/>
            <p:nvPr/>
          </p:nvSpPr>
          <p:spPr>
            <a:xfrm>
              <a:off x="5724128" y="2348880"/>
              <a:ext cx="610270" cy="369332"/>
            </a:xfrm>
            <a:prstGeom prst="rect">
              <a:avLst/>
            </a:prstGeom>
            <a:noFill/>
          </p:spPr>
          <p:txBody>
            <a:bodyPr wrap="square" rtlCol="0">
              <a:spAutoFit/>
            </a:bodyPr>
            <a:lstStyle/>
            <a:p>
              <a:pPr algn="ctr"/>
              <a:r>
                <a:rPr lang="cs-CZ" b="1" dirty="0">
                  <a:solidFill>
                    <a:srgbClr val="FF0000"/>
                  </a:solidFill>
                </a:rPr>
                <a:t>no</a:t>
              </a:r>
            </a:p>
          </p:txBody>
        </p:sp>
        <p:sp>
          <p:nvSpPr>
            <p:cNvPr id="34" name="TextovéPole 33"/>
            <p:cNvSpPr txBox="1"/>
            <p:nvPr/>
          </p:nvSpPr>
          <p:spPr>
            <a:xfrm>
              <a:off x="5724922" y="4077072"/>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grpSp>
    </p:spTree>
    <p:extLst>
      <p:ext uri="{BB962C8B-B14F-4D97-AF65-F5344CB8AC3E}">
        <p14:creationId xmlns:p14="http://schemas.microsoft.com/office/powerpoint/2010/main" val="2528506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LC-MS </a:t>
            </a:r>
            <a:r>
              <a:rPr lang="cs-CZ" dirty="0" err="1"/>
              <a:t>method</a:t>
            </a:r>
            <a:r>
              <a:rPr lang="cs-CZ" dirty="0"/>
              <a:t> </a:t>
            </a:r>
            <a:r>
              <a:rPr lang="cs-CZ" dirty="0" err="1"/>
              <a:t>development</a:t>
            </a:r>
            <a:endParaRPr lang="cs-CZ" dirty="0"/>
          </a:p>
        </p:txBody>
      </p:sp>
      <p:sp>
        <p:nvSpPr>
          <p:cNvPr id="3" name="Zástupný symbol pro obsah 2"/>
          <p:cNvSpPr>
            <a:spLocks noGrp="1"/>
          </p:cNvSpPr>
          <p:nvPr>
            <p:ph idx="1"/>
          </p:nvPr>
        </p:nvSpPr>
        <p:spPr>
          <a:xfrm>
            <a:off x="457200" y="1196753"/>
            <a:ext cx="8229600" cy="2304256"/>
          </a:xfrm>
        </p:spPr>
        <p:txBody>
          <a:bodyPr>
            <a:normAutofit/>
          </a:bodyPr>
          <a:lstStyle/>
          <a:p>
            <a:pPr>
              <a:buNone/>
            </a:pPr>
            <a:r>
              <a:rPr lang="cs-CZ" sz="2000" b="1" dirty="0"/>
              <a:t>Mobile </a:t>
            </a:r>
            <a:r>
              <a:rPr lang="cs-CZ" sz="2000" b="1" dirty="0" err="1"/>
              <a:t>phase</a:t>
            </a:r>
            <a:endParaRPr lang="cs-CZ" sz="2000" b="1" dirty="0"/>
          </a:p>
          <a:p>
            <a:r>
              <a:rPr lang="en-US" sz="2000" dirty="0"/>
              <a:t>Volatile buffers and acids (ammonium acetate, ammonium </a:t>
            </a:r>
            <a:r>
              <a:rPr lang="en-US" sz="2000" dirty="0" err="1"/>
              <a:t>formate</a:t>
            </a:r>
            <a:r>
              <a:rPr lang="en-US" sz="2000" dirty="0"/>
              <a:t>, volatile </a:t>
            </a:r>
            <a:r>
              <a:rPr lang="en-US" sz="2000" dirty="0" err="1"/>
              <a:t>quarternary</a:t>
            </a:r>
            <a:r>
              <a:rPr lang="en-US" sz="2000" dirty="0"/>
              <a:t> amines, formic acid, acetic acid, </a:t>
            </a:r>
            <a:r>
              <a:rPr lang="en-US" sz="2000" dirty="0" err="1"/>
              <a:t>trifluoracetic</a:t>
            </a:r>
            <a:r>
              <a:rPr lang="en-US" sz="2000" dirty="0"/>
              <a:t> acid).</a:t>
            </a:r>
          </a:p>
          <a:p>
            <a:r>
              <a:rPr lang="en-US" sz="2000" dirty="0"/>
              <a:t>Water with resistivity 18 MΩ (without any ions).</a:t>
            </a:r>
          </a:p>
          <a:p>
            <a:r>
              <a:rPr lang="en-US" sz="2000" dirty="0"/>
              <a:t>Highest purity of all solvents (HPLC or LC-MS grade).</a:t>
            </a:r>
          </a:p>
          <a:p>
            <a:r>
              <a:rPr lang="en-US" sz="2000" dirty="0"/>
              <a:t>Solvents have to be compatible with the ion-source:</a:t>
            </a:r>
          </a:p>
          <a:p>
            <a:pPr>
              <a:buNone/>
            </a:pPr>
            <a:endParaRPr lang="en-US" sz="2000" dirty="0"/>
          </a:p>
        </p:txBody>
      </p:sp>
      <p:graphicFrame>
        <p:nvGraphicFramePr>
          <p:cNvPr id="4" name="Tabulka 3"/>
          <p:cNvGraphicFramePr>
            <a:graphicFrameLocks noGrp="1"/>
          </p:cNvGraphicFramePr>
          <p:nvPr>
            <p:extLst>
              <p:ext uri="{D42A27DB-BD31-4B8C-83A1-F6EECF244321}">
                <p14:modId xmlns:p14="http://schemas.microsoft.com/office/powerpoint/2010/main" val="1523297585"/>
              </p:ext>
            </p:extLst>
          </p:nvPr>
        </p:nvGraphicFramePr>
        <p:xfrm>
          <a:off x="457200" y="3501008"/>
          <a:ext cx="8229600" cy="2952328"/>
        </p:xfrm>
        <a:graphic>
          <a:graphicData uri="http://schemas.openxmlformats.org/drawingml/2006/table">
            <a:tbl>
              <a:tblPr/>
              <a:tblGrid>
                <a:gridCol w="1631882">
                  <a:extLst>
                    <a:ext uri="{9D8B030D-6E8A-4147-A177-3AD203B41FA5}">
                      <a16:colId xmlns:a16="http://schemas.microsoft.com/office/drawing/2014/main" val="20000"/>
                    </a:ext>
                  </a:extLst>
                </a:gridCol>
                <a:gridCol w="1912636">
                  <a:extLst>
                    <a:ext uri="{9D8B030D-6E8A-4147-A177-3AD203B41FA5}">
                      <a16:colId xmlns:a16="http://schemas.microsoft.com/office/drawing/2014/main" val="20001"/>
                    </a:ext>
                  </a:extLst>
                </a:gridCol>
                <a:gridCol w="2386409">
                  <a:extLst>
                    <a:ext uri="{9D8B030D-6E8A-4147-A177-3AD203B41FA5}">
                      <a16:colId xmlns:a16="http://schemas.microsoft.com/office/drawing/2014/main" val="20002"/>
                    </a:ext>
                  </a:extLst>
                </a:gridCol>
                <a:gridCol w="2298673">
                  <a:extLst>
                    <a:ext uri="{9D8B030D-6E8A-4147-A177-3AD203B41FA5}">
                      <a16:colId xmlns:a16="http://schemas.microsoft.com/office/drawing/2014/main" val="20003"/>
                    </a:ext>
                  </a:extLst>
                </a:gridCol>
              </a:tblGrid>
              <a:tr h="536787">
                <a:tc>
                  <a:txBody>
                    <a:bodyPr/>
                    <a:lstStyle/>
                    <a:p>
                      <a:pPr algn="l" fontAlgn="ctr"/>
                      <a:endParaRPr lang="cs-CZ" sz="16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cs-CZ" sz="1600" b="0" i="0" u="none" strike="noStrike">
                          <a:solidFill>
                            <a:srgbClr val="FFFFFF"/>
                          </a:solidFill>
                          <a:latin typeface="Calibri"/>
                        </a:rPr>
                        <a:t>Electrospray ionization (ESI)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dirty="0">
                          <a:solidFill>
                            <a:srgbClr val="FFFFFF"/>
                          </a:solidFill>
                          <a:latin typeface="Calibri"/>
                        </a:rPr>
                        <a:t>Atmospheric pressure chemical ionization (APCI)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a:solidFill>
                            <a:srgbClr val="FFFFFF"/>
                          </a:solidFill>
                          <a:latin typeface="Calibri"/>
                        </a:rPr>
                        <a:t>Atmospheric pressure photo ionization (APPI)</a:t>
                      </a:r>
                    </a:p>
                  </a:txBody>
                  <a:tcPr marL="9525" marR="9525" marT="9525" marB="0" anchor="ctr">
                    <a:lnL>
                      <a:noFill/>
                    </a:lnL>
                    <a:lnR>
                      <a:noFill/>
                    </a:lnR>
                    <a:lnT>
                      <a:noFill/>
                    </a:lnT>
                    <a:lnB>
                      <a:noFill/>
                    </a:lnB>
                    <a:solidFill>
                      <a:srgbClr val="4F81BD"/>
                    </a:solidFill>
                  </a:tcPr>
                </a:tc>
                <a:extLst>
                  <a:ext uri="{0D108BD9-81ED-4DB2-BD59-A6C34878D82A}">
                    <a16:rowId xmlns:a16="http://schemas.microsoft.com/office/drawing/2014/main" val="10000"/>
                  </a:ext>
                </a:extLst>
              </a:tr>
              <a:tr h="536787">
                <a:tc>
                  <a:txBody>
                    <a:bodyPr/>
                    <a:lstStyle/>
                    <a:p>
                      <a:pPr algn="l" fontAlgn="ctr"/>
                      <a:r>
                        <a:rPr lang="cs-CZ" sz="1600" b="0" i="0" u="none" strike="noStrike" dirty="0" err="1">
                          <a:solidFill>
                            <a:srgbClr val="FFFFFF"/>
                          </a:solidFill>
                          <a:latin typeface="Calibri"/>
                        </a:rPr>
                        <a:t>Analyte</a:t>
                      </a:r>
                      <a:endParaRPr lang="cs-CZ" sz="1600" b="0" i="0" u="none" strike="noStrike" dirty="0">
                        <a:solidFill>
                          <a:srgbClr val="FFFFFF"/>
                        </a:solidFill>
                        <a:latin typeface="Calibri"/>
                      </a:endParaRPr>
                    </a:p>
                  </a:txBody>
                  <a:tcPr marL="108000" marR="9525" marT="9525" marB="0" anchor="ctr">
                    <a:lnL>
                      <a:noFill/>
                    </a:lnL>
                    <a:lnR>
                      <a:noFill/>
                    </a:lnR>
                    <a:lnT>
                      <a:noFill/>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a:t>
                      </a:r>
                      <a:r>
                        <a:rPr lang="cs-CZ" sz="1600" b="0" i="0" u="none" strike="noStrike" dirty="0" err="1">
                          <a:solidFill>
                            <a:srgbClr val="000000"/>
                          </a:solidFill>
                          <a:latin typeface="Calibri"/>
                        </a:rPr>
                        <a:t>ionic</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Aromatic</a:t>
                      </a:r>
                      <a:r>
                        <a:rPr lang="cs-CZ" sz="1600" b="0" i="0" u="none" strike="noStrike" dirty="0">
                          <a:solidFill>
                            <a:srgbClr val="000000"/>
                          </a:solidFill>
                          <a:latin typeface="Calibri"/>
                        </a:rPr>
                        <a:t>, </a:t>
                      </a:r>
                      <a:r>
                        <a:rPr lang="cs-CZ" sz="1600" b="0" i="0" u="none" strike="noStrike" dirty="0" err="1">
                          <a:solidFill>
                            <a:srgbClr val="000000"/>
                          </a:solidFill>
                          <a:latin typeface="Calibri"/>
                        </a:rPr>
                        <a:t>conjugate</a:t>
                      </a:r>
                      <a:r>
                        <a:rPr lang="cs-CZ" sz="1600" b="0" i="0" u="none" strike="noStrike" dirty="0">
                          <a:solidFill>
                            <a:srgbClr val="000000"/>
                          </a:solidFill>
                          <a:latin typeface="Calibri"/>
                        </a:rPr>
                        <a:t> double </a:t>
                      </a:r>
                      <a:r>
                        <a:rPr lang="cs-CZ" sz="1600" b="0" i="0" u="none" strike="noStrike" dirty="0" err="1">
                          <a:solidFill>
                            <a:srgbClr val="000000"/>
                          </a:solidFill>
                          <a:latin typeface="Calibri"/>
                        </a:rPr>
                        <a:t>bonds</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341967">
                <a:tc>
                  <a:txBody>
                    <a:bodyPr/>
                    <a:lstStyle/>
                    <a:p>
                      <a:pPr algn="l" fontAlgn="ctr"/>
                      <a:r>
                        <a:rPr lang="cs-CZ" sz="1600" b="0" i="0" u="none" strike="noStrike" dirty="0">
                          <a:solidFill>
                            <a:srgbClr val="FFFFFF"/>
                          </a:solidFill>
                          <a:latin typeface="Calibri"/>
                        </a:rPr>
                        <a:t>Mobile </a:t>
                      </a:r>
                      <a:r>
                        <a:rPr lang="cs-CZ" sz="1600" b="0" i="0" u="none" strike="noStrike" dirty="0" err="1">
                          <a:solidFill>
                            <a:srgbClr val="FFFFFF"/>
                          </a:solidFill>
                          <a:latin typeface="Calibri"/>
                        </a:rPr>
                        <a:t>phase</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chemeClr val="tx1"/>
                          </a:solidFill>
                          <a:latin typeface="Calibri"/>
                        </a:rPr>
                        <a:t>Water</a:t>
                      </a:r>
                      <a:r>
                        <a:rPr lang="cs-CZ" sz="1600" b="0" i="0" u="none" strike="noStrike" dirty="0">
                          <a:solidFill>
                            <a:schemeClr val="tx1"/>
                          </a:solidFill>
                          <a:latin typeface="Calibri"/>
                        </a:rPr>
                        <a:t>, </a:t>
                      </a:r>
                      <a:r>
                        <a:rPr lang="cs-CZ" sz="1600" b="0" i="0" u="none" strike="noStrike" dirty="0" err="1">
                          <a:solidFill>
                            <a:schemeClr val="tx1"/>
                          </a:solidFill>
                          <a:latin typeface="Calibri"/>
                        </a:rPr>
                        <a:t>Methanol</a:t>
                      </a:r>
                      <a:r>
                        <a:rPr lang="cs-CZ" sz="1600" b="0" i="0" u="none" strike="noStrike" dirty="0">
                          <a:solidFill>
                            <a:schemeClr val="tx1"/>
                          </a:solidFill>
                          <a:latin typeface="Calibri"/>
                        </a:rPr>
                        <a:t>, Acetonitrile, Tetrahydrofuran</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chemeClr val="tx1"/>
                          </a:solidFill>
                          <a:latin typeface="Calibri"/>
                        </a:rPr>
                        <a:t>Water</a:t>
                      </a:r>
                      <a:r>
                        <a:rPr lang="cs-CZ" sz="1600" b="0" i="0" u="none" strike="noStrike" dirty="0">
                          <a:solidFill>
                            <a:schemeClr val="tx1"/>
                          </a:solidFill>
                          <a:latin typeface="Calibri"/>
                        </a:rPr>
                        <a:t>, </a:t>
                      </a:r>
                      <a:r>
                        <a:rPr lang="cs-CZ" sz="1600" b="0" i="0" u="none" strike="noStrike" dirty="0" err="1">
                          <a:solidFill>
                            <a:schemeClr val="tx1"/>
                          </a:solidFill>
                          <a:latin typeface="Calibri"/>
                        </a:rPr>
                        <a:t>Methanol</a:t>
                      </a:r>
                      <a:r>
                        <a:rPr lang="cs-CZ" sz="1600" b="0" i="0" u="none" strike="noStrike" dirty="0">
                          <a:solidFill>
                            <a:schemeClr val="tx1"/>
                          </a:solidFill>
                          <a:latin typeface="Calibri"/>
                        </a:rPr>
                        <a:t>, Acetonitrile, Tetrahydrofuran, </a:t>
                      </a:r>
                      <a:r>
                        <a:rPr lang="cs-CZ" sz="1600" b="0" i="0" u="none" strike="noStrike" dirty="0" err="1">
                          <a:solidFill>
                            <a:schemeClr val="tx1"/>
                          </a:solidFill>
                          <a:latin typeface="Calibri"/>
                        </a:rPr>
                        <a:t>Ethylacetate</a:t>
                      </a:r>
                      <a:r>
                        <a:rPr lang="cs-CZ" sz="1600" b="0" i="0" u="none" strike="noStrike" dirty="0">
                          <a:solidFill>
                            <a:schemeClr val="tx1"/>
                          </a:solidFill>
                          <a:latin typeface="Calibri"/>
                        </a:rPr>
                        <a:t>, Toluene</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chemeClr val="tx1"/>
                          </a:solidFill>
                          <a:latin typeface="Calibri"/>
                        </a:rPr>
                        <a:t>Water</a:t>
                      </a:r>
                      <a:r>
                        <a:rPr lang="cs-CZ" sz="1600" b="0" i="0" u="none" strike="noStrike" dirty="0">
                          <a:solidFill>
                            <a:schemeClr val="tx1"/>
                          </a:solidFill>
                          <a:latin typeface="Calibri"/>
                        </a:rPr>
                        <a:t>, </a:t>
                      </a:r>
                      <a:r>
                        <a:rPr lang="cs-CZ" sz="1600" b="0" i="0" u="none" strike="noStrike" dirty="0" err="1">
                          <a:solidFill>
                            <a:schemeClr val="tx1"/>
                          </a:solidFill>
                          <a:latin typeface="Calibri"/>
                        </a:rPr>
                        <a:t>Methanol</a:t>
                      </a:r>
                      <a:r>
                        <a:rPr lang="cs-CZ" sz="1600" b="0" i="0" u="none" strike="noStrike" dirty="0">
                          <a:solidFill>
                            <a:schemeClr val="tx1"/>
                          </a:solidFill>
                          <a:latin typeface="Calibri"/>
                        </a:rPr>
                        <a:t>, Acetonitrile, Tetrahydrofuran, </a:t>
                      </a:r>
                      <a:r>
                        <a:rPr lang="cs-CZ" sz="1600" b="0" i="0" u="none" strike="noStrike" dirty="0" err="1">
                          <a:solidFill>
                            <a:schemeClr val="tx1"/>
                          </a:solidFill>
                          <a:latin typeface="Calibri"/>
                        </a:rPr>
                        <a:t>Ethylacetate</a:t>
                      </a:r>
                      <a:r>
                        <a:rPr lang="cs-CZ" sz="1600" b="0" i="0" u="none" strike="noStrike" dirty="0">
                          <a:solidFill>
                            <a:schemeClr val="tx1"/>
                          </a:solidFill>
                          <a:latin typeface="Calibri"/>
                        </a:rPr>
                        <a:t>, Toluene, Hexane</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36787">
                <a:tc>
                  <a:txBody>
                    <a:bodyPr/>
                    <a:lstStyle/>
                    <a:p>
                      <a:pPr algn="l" fontAlgn="ctr"/>
                      <a:r>
                        <a:rPr lang="cs-CZ" sz="1600" b="0" i="0" u="none" strike="noStrike" dirty="0" err="1">
                          <a:solidFill>
                            <a:srgbClr val="FFFFFF"/>
                          </a:solidFill>
                          <a:latin typeface="Calibri"/>
                        </a:rPr>
                        <a:t>Chromatographic</a:t>
                      </a:r>
                      <a:r>
                        <a:rPr lang="cs-CZ" sz="1600" b="0" i="0" u="none" strike="noStrike" dirty="0">
                          <a:solidFill>
                            <a:srgbClr val="FFFFFF"/>
                          </a:solidFill>
                          <a:latin typeface="Calibri"/>
                        </a:rPr>
                        <a:t> </a:t>
                      </a:r>
                      <a:r>
                        <a:rPr lang="cs-CZ" sz="1600" b="0" i="0" u="none" strike="noStrike" dirty="0" err="1">
                          <a:solidFill>
                            <a:srgbClr val="FFFFFF"/>
                          </a:solidFill>
                          <a:latin typeface="Calibri"/>
                        </a:rPr>
                        <a:t>system</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a:noFill/>
                    </a:lnB>
                    <a:solidFill>
                      <a:srgbClr val="4F81BD"/>
                    </a:solidFill>
                  </a:tcPr>
                </a:tc>
                <a:tc>
                  <a:txBody>
                    <a:bodyPr/>
                    <a:lstStyle/>
                    <a:p>
                      <a:pPr algn="ctr" fontAlgn="ctr"/>
                      <a:r>
                        <a:rPr lang="cs-CZ" sz="1600" b="0" i="0" u="none" strike="noStrike">
                          <a:solidFill>
                            <a:srgbClr val="000000"/>
                          </a:solidFill>
                          <a:latin typeface="Calibri"/>
                        </a:rPr>
                        <a:t>Reversed phase, HILIC, Ion-Exchange</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r>
                        <a:rPr lang="cs-CZ" sz="1600" b="0" i="0" u="none" strike="noStrike" dirty="0">
                          <a:solidFill>
                            <a:srgbClr val="000000"/>
                          </a:solidFill>
                          <a:latin typeface="Calibri"/>
                        </a:rPr>
                        <a:t>,</a:t>
                      </a:r>
                    </a:p>
                    <a:p>
                      <a:pPr algn="ctr" fontAlgn="ctr"/>
                      <a:r>
                        <a:rPr lang="cs-CZ" sz="1600" b="0" i="0" u="none" strike="noStrike" dirty="0" err="1">
                          <a:solidFill>
                            <a:srgbClr val="000000"/>
                          </a:solidFill>
                          <a:latin typeface="Calibri"/>
                        </a:rPr>
                        <a:t>Normal</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r>
                        <a:rPr lang="cs-CZ" sz="1600" b="0" i="0" u="none" strike="noStrike" dirty="0">
                          <a:solidFill>
                            <a:srgbClr val="000000"/>
                          </a:solidFill>
                          <a:latin typeface="Calibri"/>
                        </a:rPr>
                        <a:t>,</a:t>
                      </a:r>
                    </a:p>
                    <a:p>
                      <a:pPr algn="ctr" fontAlgn="ctr"/>
                      <a:r>
                        <a:rPr lang="cs-CZ" sz="1600" b="0" i="0" u="none" strike="noStrike" dirty="0" err="1">
                          <a:solidFill>
                            <a:srgbClr val="000000"/>
                          </a:solidFill>
                          <a:latin typeface="Calibri"/>
                        </a:rPr>
                        <a:t>Normal</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1160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4000" dirty="0">
                <a:solidFill>
                  <a:srgbClr val="FF0000"/>
                </a:solidFill>
              </a:rPr>
              <a:t>LC-MS method </a:t>
            </a:r>
            <a:r>
              <a:rPr lang="en-GB" sz="4000" dirty="0" smtClean="0">
                <a:solidFill>
                  <a:srgbClr val="FF0000"/>
                </a:solidFill>
              </a:rPr>
              <a:t>development</a:t>
            </a:r>
            <a:r>
              <a:rPr lang="cs-CZ" sz="4000" dirty="0" smtClean="0">
                <a:solidFill>
                  <a:srgbClr val="FF0000"/>
                </a:solidFill>
              </a:rPr>
              <a:t> - </a:t>
            </a:r>
            <a:r>
              <a:rPr lang="cs-CZ" sz="4000" dirty="0" err="1" smtClean="0">
                <a:solidFill>
                  <a:srgbClr val="FF0000"/>
                </a:solidFill>
              </a:rPr>
              <a:t>summary</a:t>
            </a:r>
            <a:endParaRPr lang="en-GB" sz="4000" dirty="0">
              <a:solidFill>
                <a:srgbClr val="FF0000"/>
              </a:solidFill>
            </a:endParaRPr>
          </a:p>
        </p:txBody>
      </p:sp>
      <p:sp>
        <p:nvSpPr>
          <p:cNvPr id="4" name="Zástupný symbol pro obsah 2"/>
          <p:cNvSpPr txBox="1">
            <a:spLocks/>
          </p:cNvSpPr>
          <p:nvPr/>
        </p:nvSpPr>
        <p:spPr>
          <a:xfrm>
            <a:off x="251520" y="1196752"/>
            <a:ext cx="8647930" cy="51845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200" b="0" i="0" u="none" strike="noStrike" kern="1200" cap="none" spc="0" normalizeH="0" baseline="0" noProof="0" dirty="0" err="1" smtClean="0">
                <a:ln>
                  <a:noFill/>
                </a:ln>
                <a:solidFill>
                  <a:schemeClr val="tx1"/>
                </a:solidFill>
                <a:effectLst/>
                <a:uLnTx/>
                <a:uFillTx/>
                <a:latin typeface="+mn-lt"/>
              </a:rPr>
              <a:t>Us</a:t>
            </a:r>
            <a:r>
              <a:rPr kumimoji="0" lang="en-GB" sz="2200" b="0" i="0" u="none" strike="noStrike" kern="1200" cap="none" spc="0" normalizeH="0" baseline="0" noProof="0" dirty="0" smtClean="0">
                <a:ln>
                  <a:noFill/>
                </a:ln>
                <a:solidFill>
                  <a:schemeClr val="tx1"/>
                </a:solidFill>
                <a:effectLst/>
                <a:uLnTx/>
                <a:uFillTx/>
                <a:latin typeface="+mn-lt"/>
              </a:rPr>
              <a:t>e </a:t>
            </a:r>
            <a:r>
              <a:rPr kumimoji="0" lang="en-GB" sz="2200" b="0" i="0" u="none" strike="noStrike" kern="1200" cap="none" spc="0" normalizeH="0" baseline="0" noProof="0" dirty="0">
                <a:ln>
                  <a:noFill/>
                </a:ln>
                <a:solidFill>
                  <a:schemeClr val="tx1"/>
                </a:solidFill>
                <a:effectLst/>
                <a:uLnTx/>
                <a:uFillTx/>
                <a:latin typeface="+mn-lt"/>
              </a:rPr>
              <a:t>fresh,</a:t>
            </a:r>
            <a:r>
              <a:rPr kumimoji="0" lang="en-GB" sz="2200" b="0" i="0" u="none" strike="noStrike" kern="1200" cap="none" spc="0" normalizeH="0" noProof="0" dirty="0">
                <a:ln>
                  <a:noFill/>
                </a:ln>
                <a:solidFill>
                  <a:schemeClr val="tx1"/>
                </a:solidFill>
                <a:effectLst/>
                <a:uLnTx/>
                <a:uFillTx/>
                <a:latin typeface="+mn-lt"/>
              </a:rPr>
              <a:t> high purity solvents and flush the system.</a:t>
            </a:r>
            <a:endParaRPr kumimoji="0" lang="en-GB" sz="2200" b="0" i="0" u="none" strike="noStrike" kern="1200" cap="none" spc="0" normalizeH="0" baseline="0" noProof="0" dirty="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200" b="0" i="0" u="none" strike="noStrike" kern="1200" cap="none" spc="0" normalizeH="0" baseline="0" noProof="0" dirty="0">
                <a:ln>
                  <a:noFill/>
                </a:ln>
                <a:solidFill>
                  <a:schemeClr val="tx1"/>
                </a:solidFill>
                <a:effectLst/>
                <a:uLnTx/>
                <a:uFillTx/>
                <a:latin typeface="+mn-lt"/>
              </a:rPr>
              <a:t>Start in </a:t>
            </a:r>
            <a:r>
              <a:rPr kumimoji="0" lang="cs-CZ" sz="2200" b="0" i="0" u="none" strike="noStrike" kern="1200" cap="none" spc="0" normalizeH="0" baseline="0" noProof="0" dirty="0" err="1">
                <a:ln>
                  <a:noFill/>
                </a:ln>
                <a:solidFill>
                  <a:schemeClr val="tx1"/>
                </a:solidFill>
                <a:effectLst/>
                <a:uLnTx/>
                <a:uFillTx/>
                <a:latin typeface="+mn-lt"/>
              </a:rPr>
              <a:t>the</a:t>
            </a:r>
            <a:r>
              <a:rPr kumimoji="0" lang="cs-CZ" sz="2200" b="0" i="0" u="none" strike="noStrike" kern="1200" cap="none" spc="0" normalizeH="0" baseline="0" noProof="0" dirty="0">
                <a:ln>
                  <a:noFill/>
                </a:ln>
                <a:solidFill>
                  <a:schemeClr val="tx1"/>
                </a:solidFill>
                <a:effectLst/>
                <a:uLnTx/>
                <a:uFillTx/>
                <a:latin typeface="+mn-lt"/>
              </a:rPr>
              <a:t> </a:t>
            </a:r>
            <a:r>
              <a:rPr kumimoji="0" lang="en-GB" sz="2200" b="0" i="0" u="none" strike="noStrike" kern="1200" cap="none" spc="0" normalizeH="0" baseline="0" noProof="0" dirty="0">
                <a:ln>
                  <a:noFill/>
                </a:ln>
                <a:solidFill>
                  <a:schemeClr val="tx1"/>
                </a:solidFill>
                <a:effectLst/>
                <a:uLnTx/>
                <a:uFillTx/>
                <a:latin typeface="+mn-lt"/>
              </a:rPr>
              <a:t>weak mobile phase (5 or 10% of organic phase in reversed-phase</a:t>
            </a:r>
            <a:r>
              <a:rPr kumimoji="0" lang="en-GB" sz="2200" b="0" i="0" u="none" strike="noStrike" kern="1200" cap="none" spc="0" normalizeH="0" noProof="0" dirty="0">
                <a:ln>
                  <a:noFill/>
                </a:ln>
                <a:solidFill>
                  <a:schemeClr val="tx1"/>
                </a:solidFill>
                <a:effectLst/>
                <a:uLnTx/>
                <a:uFillTx/>
                <a:latin typeface="+mn-lt"/>
              </a:rPr>
              <a:t> chromatography).</a:t>
            </a:r>
            <a:r>
              <a:rPr kumimoji="0" lang="cs-CZ" sz="2200" b="0" i="0" u="none" strike="noStrike" kern="1200" cap="none" spc="0" normalizeH="0" noProof="0" dirty="0">
                <a:ln>
                  <a:noFill/>
                </a:ln>
                <a:solidFill>
                  <a:schemeClr val="tx1"/>
                </a:solidFill>
                <a:effectLst/>
                <a:uLnTx/>
                <a:uFillTx/>
                <a:latin typeface="+mn-lt"/>
              </a:rPr>
              <a:t> In </a:t>
            </a:r>
            <a:r>
              <a:rPr kumimoji="0" lang="cs-CZ" sz="2200" b="0" i="0" u="none" strike="noStrike" kern="1200" cap="none" spc="0" normalizeH="0" noProof="0" dirty="0" err="1">
                <a:ln>
                  <a:noFill/>
                </a:ln>
                <a:solidFill>
                  <a:schemeClr val="tx1"/>
                </a:solidFill>
                <a:effectLst/>
                <a:uLnTx/>
                <a:uFillTx/>
                <a:latin typeface="+mn-lt"/>
              </a:rPr>
              <a:t>the</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first</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phase</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of</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method</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development</a:t>
            </a:r>
            <a:r>
              <a:rPr kumimoji="0" lang="cs-CZ" sz="2200" b="0" i="0" u="none" strike="noStrike" kern="1200" cap="none" spc="0" normalizeH="0" noProof="0" dirty="0">
                <a:ln>
                  <a:noFill/>
                </a:ln>
                <a:solidFill>
                  <a:schemeClr val="tx1"/>
                </a:solidFill>
                <a:effectLst/>
                <a:uLnTx/>
                <a:uFillTx/>
                <a:latin typeface="+mn-lt"/>
              </a:rPr>
              <a:t>, use </a:t>
            </a:r>
            <a:r>
              <a:rPr kumimoji="0" lang="cs-CZ" sz="2200" b="0" i="0" u="none" strike="noStrike" kern="1200" cap="none" spc="0" normalizeH="0" noProof="0" dirty="0" err="1">
                <a:ln>
                  <a:noFill/>
                </a:ln>
                <a:solidFill>
                  <a:schemeClr val="tx1"/>
                </a:solidFill>
                <a:effectLst/>
                <a:uLnTx/>
                <a:uFillTx/>
                <a:latin typeface="+mn-lt"/>
              </a:rPr>
              <a:t>low</a:t>
            </a:r>
            <a:r>
              <a:rPr kumimoji="0" lang="cs-CZ" sz="2200" b="0" i="0" u="none" strike="noStrike" kern="1200" cap="none" spc="0" normalizeH="0" noProof="0" dirty="0">
                <a:ln>
                  <a:noFill/>
                </a:ln>
                <a:solidFill>
                  <a:schemeClr val="tx1"/>
                </a:solidFill>
                <a:effectLst/>
                <a:uLnTx/>
                <a:uFillTx/>
                <a:latin typeface="+mn-lt"/>
              </a:rPr>
              <a:t> pH mobile </a:t>
            </a:r>
            <a:r>
              <a:rPr kumimoji="0" lang="cs-CZ" sz="2200" b="0" i="0" u="none" strike="noStrike" kern="1200" cap="none" spc="0" normalizeH="0" noProof="0" dirty="0" err="1">
                <a:ln>
                  <a:noFill/>
                </a:ln>
                <a:solidFill>
                  <a:schemeClr val="tx1"/>
                </a:solidFill>
                <a:effectLst/>
                <a:uLnTx/>
                <a:uFillTx/>
                <a:latin typeface="+mn-lt"/>
              </a:rPr>
              <a:t>phase</a:t>
            </a:r>
            <a:r>
              <a:rPr kumimoji="0" lang="cs-CZ" sz="2200" b="0" i="0" u="none" strike="noStrike" kern="1200" cap="none" spc="0" normalizeH="0" noProof="0" dirty="0">
                <a:ln>
                  <a:noFill/>
                </a:ln>
                <a:solidFill>
                  <a:schemeClr val="tx1"/>
                </a:solidFill>
                <a:effectLst/>
                <a:uLnTx/>
                <a:uFillTx/>
                <a:latin typeface="+mn-lt"/>
              </a:rPr>
              <a:t>.</a:t>
            </a:r>
            <a:endParaRPr kumimoji="0" lang="en-GB" sz="2200" b="0" i="0" u="none" strike="noStrike" kern="1200" cap="none" spc="0" normalizeH="0" noProof="0" dirty="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200" baseline="0" dirty="0">
                <a:latin typeface="+mn-lt"/>
              </a:rPr>
              <a:t>Inject sample in mobile phase</a:t>
            </a:r>
            <a:r>
              <a:rPr lang="en-GB" sz="2200" dirty="0">
                <a:latin typeface="+mn-lt"/>
              </a:rPr>
              <a:t> to avoid band broadening. If it is not possible, try to dilute sample with water and inject higher volume or inject only small volume (2-5</a:t>
            </a:r>
            <a:r>
              <a:rPr lang="cs-CZ" sz="2200" dirty="0">
                <a:latin typeface="+mn-lt"/>
              </a:rPr>
              <a:t> </a:t>
            </a:r>
            <a:r>
              <a:rPr lang="en-GB" sz="2200" dirty="0">
                <a:latin typeface="+mn-lt"/>
              </a:rPr>
              <a:t>µl of strong solvent, depends on the column capacity).</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200" b="0" i="0" u="none" strike="noStrike" kern="1200" cap="none" spc="0" normalizeH="0" baseline="0" noProof="0" dirty="0">
                <a:ln>
                  <a:noFill/>
                </a:ln>
                <a:solidFill>
                  <a:schemeClr val="tx1"/>
                </a:solidFill>
                <a:effectLst/>
                <a:uLnTx/>
                <a:uFillTx/>
                <a:latin typeface="+mn-lt"/>
              </a:rPr>
              <a:t>Increase</a:t>
            </a:r>
            <a:r>
              <a:rPr kumimoji="0" lang="en-GB" sz="2200" b="0" i="0" u="none" strike="noStrike" kern="1200" cap="none" spc="0" normalizeH="0" noProof="0" dirty="0">
                <a:ln>
                  <a:noFill/>
                </a:ln>
                <a:solidFill>
                  <a:schemeClr val="tx1"/>
                </a:solidFill>
                <a:effectLst/>
                <a:uLnTx/>
                <a:uFillTx/>
                <a:latin typeface="+mn-lt"/>
              </a:rPr>
              <a:t> B </a:t>
            </a:r>
            <a:r>
              <a:rPr kumimoji="0" lang="en-GB" sz="2200" b="0" i="0" u="none" strike="noStrike" kern="1200" cap="none" spc="0" normalizeH="0" noProof="0" dirty="0" err="1">
                <a:ln>
                  <a:noFill/>
                </a:ln>
                <a:solidFill>
                  <a:schemeClr val="tx1"/>
                </a:solidFill>
                <a:effectLst/>
                <a:uLnTx/>
                <a:uFillTx/>
                <a:latin typeface="+mn-lt"/>
              </a:rPr>
              <a:t>eluent</a:t>
            </a:r>
            <a:r>
              <a:rPr kumimoji="0" lang="en-GB" sz="2200" b="0" i="0" u="none" strike="noStrike" kern="1200" cap="none" spc="0" normalizeH="0" noProof="0" dirty="0">
                <a:ln>
                  <a:noFill/>
                </a:ln>
                <a:solidFill>
                  <a:schemeClr val="tx1"/>
                </a:solidFill>
                <a:effectLst/>
                <a:uLnTx/>
                <a:uFillTx/>
                <a:latin typeface="+mn-lt"/>
              </a:rPr>
              <a:t> (organic) to 100% and keep it</a:t>
            </a:r>
            <a:r>
              <a:rPr lang="en-GB" sz="2200" dirty="0">
                <a:latin typeface="+mn-lt"/>
              </a:rPr>
              <a:t> at least 3 column void volumes, to be sure, that all non-polar compounds are eluted from the column.</a:t>
            </a:r>
          </a:p>
          <a:p>
            <a:pPr marL="342900" lvl="0" indent="-342900">
              <a:spcBef>
                <a:spcPct val="20000"/>
              </a:spcBef>
              <a:buClr>
                <a:srgbClr val="FF0000"/>
              </a:buClr>
              <a:buSzPct val="115000"/>
              <a:buFont typeface="Wingdings" pitchFamily="2" charset="2"/>
              <a:buChar char="§"/>
            </a:pPr>
            <a:r>
              <a:rPr kumimoji="0" lang="en-GB" sz="2200" b="0" i="0" u="none" strike="noStrike" kern="1200" cap="none" spc="0" normalizeH="0" baseline="0" noProof="0" dirty="0">
                <a:ln>
                  <a:noFill/>
                </a:ln>
                <a:solidFill>
                  <a:schemeClr val="tx1"/>
                </a:solidFill>
                <a:effectLst/>
                <a:uLnTx/>
                <a:uFillTx/>
                <a:latin typeface="+mn-lt"/>
              </a:rPr>
              <a:t>Column equilibration</a:t>
            </a:r>
            <a:r>
              <a:rPr kumimoji="0" lang="en-GB" sz="2200" b="0" i="0" u="none" strike="noStrike" kern="1200" cap="none" spc="0" normalizeH="0" noProof="0" dirty="0">
                <a:ln>
                  <a:noFill/>
                </a:ln>
                <a:solidFill>
                  <a:schemeClr val="tx1"/>
                </a:solidFill>
                <a:effectLst/>
                <a:uLnTx/>
                <a:uFillTx/>
                <a:latin typeface="+mn-lt"/>
              </a:rPr>
              <a:t> needs </a:t>
            </a:r>
            <a:r>
              <a:rPr lang="en-GB" sz="2200" dirty="0">
                <a:latin typeface="+mn-lt"/>
              </a:rPr>
              <a:t>5-10 column void volumes</a:t>
            </a:r>
            <a:r>
              <a:rPr kumimoji="0" lang="en-GB" sz="2200" b="0" i="0" u="none" strike="noStrike" kern="1200" cap="none" spc="0" normalizeH="0" noProof="0" dirty="0">
                <a:ln>
                  <a:noFill/>
                </a:ln>
                <a:solidFill>
                  <a:schemeClr val="tx1"/>
                </a:solidFill>
                <a:effectLst/>
                <a:uLnTx/>
                <a:uFillTx/>
                <a:latin typeface="+mn-lt"/>
              </a:rPr>
              <a:t>. Do not forget calculate with the void volume of the gradient pump</a:t>
            </a:r>
            <a:r>
              <a:rPr lang="en-GB" sz="2200" dirty="0">
                <a:latin typeface="+mn-lt"/>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200" b="0" i="0" u="none" strike="noStrike" kern="1200" cap="none" spc="0" normalizeH="0" baseline="0" noProof="0" dirty="0">
                <a:ln>
                  <a:noFill/>
                </a:ln>
                <a:solidFill>
                  <a:schemeClr val="tx1"/>
                </a:solidFill>
                <a:effectLst/>
                <a:uLnTx/>
                <a:uFillTx/>
                <a:latin typeface="+mn-lt"/>
              </a:rPr>
              <a:t>Always wait for </a:t>
            </a:r>
            <a:r>
              <a:rPr kumimoji="0" lang="en-GB" sz="2200" b="0" i="0" u="none" strike="noStrike" kern="1200" cap="none" spc="0" normalizeH="0" baseline="0" noProof="0" dirty="0" err="1">
                <a:ln>
                  <a:noFill/>
                </a:ln>
                <a:solidFill>
                  <a:schemeClr val="tx1"/>
                </a:solidFill>
                <a:effectLst/>
                <a:uLnTx/>
                <a:uFillTx/>
                <a:latin typeface="+mn-lt"/>
              </a:rPr>
              <a:t>th</a:t>
            </a:r>
            <a:r>
              <a:rPr lang="en-GB" sz="2200" dirty="0">
                <a:latin typeface="+mn-lt"/>
              </a:rPr>
              <a:t>e second injection, the first injection is not reliable (column is not equilibrated properly).</a:t>
            </a:r>
            <a:endParaRPr kumimoji="0" lang="en-GB" sz="22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10343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28650" y="365125"/>
            <a:ext cx="8270875" cy="900113"/>
          </a:xfrm>
        </p:spPr>
        <p:txBody>
          <a:bodyPr/>
          <a:lstStyle/>
          <a:p>
            <a:pPr eaLnBrk="1" hangingPunct="1"/>
            <a:r>
              <a:rPr lang="cs-CZ" altLang="cs-CZ"/>
              <a:t>Vývoj metody</a:t>
            </a:r>
          </a:p>
        </p:txBody>
      </p:sp>
      <p:sp>
        <p:nvSpPr>
          <p:cNvPr id="36867" name="Rectangle 3"/>
          <p:cNvSpPr>
            <a:spLocks noGrp="1" noChangeArrowheads="1"/>
          </p:cNvSpPr>
          <p:nvPr>
            <p:ph idx="1"/>
          </p:nvPr>
        </p:nvSpPr>
        <p:spPr>
          <a:xfrm>
            <a:off x="628650" y="1477963"/>
            <a:ext cx="8270875" cy="4699000"/>
          </a:xfrm>
        </p:spPr>
        <p:txBody>
          <a:bodyPr/>
          <a:lstStyle/>
          <a:p>
            <a:pPr eaLnBrk="1" hangingPunct="1"/>
            <a:r>
              <a:rPr lang="cs-CZ" altLang="cs-CZ" sz="2000" dirty="0"/>
              <a:t>Výběr způsobu separace, retence a selektivita kolony</a:t>
            </a:r>
            <a:endParaRPr lang="en-US" altLang="cs-CZ" sz="2000" dirty="0"/>
          </a:p>
          <a:p>
            <a:pPr eaLnBrk="1" hangingPunct="1"/>
            <a:r>
              <a:rPr lang="en-US" altLang="cs-CZ" sz="2000" dirty="0"/>
              <a:t>pH</a:t>
            </a:r>
            <a:r>
              <a:rPr lang="cs-CZ" altLang="cs-CZ" sz="2000" dirty="0"/>
              <a:t> a síla </a:t>
            </a:r>
            <a:r>
              <a:rPr lang="cs-CZ" altLang="cs-CZ" sz="2000" dirty="0" err="1"/>
              <a:t>mobiní</a:t>
            </a:r>
            <a:r>
              <a:rPr lang="cs-CZ" altLang="cs-CZ" sz="2000" dirty="0"/>
              <a:t> fáze</a:t>
            </a:r>
            <a:endParaRPr lang="en-US" altLang="cs-CZ" sz="2000" dirty="0"/>
          </a:p>
          <a:p>
            <a:pPr eaLnBrk="1" hangingPunct="1"/>
            <a:r>
              <a:rPr lang="en-US" altLang="cs-CZ" sz="2000" dirty="0" err="1"/>
              <a:t>Optim</a:t>
            </a:r>
            <a:r>
              <a:rPr lang="cs-CZ" altLang="cs-CZ" sz="2000" dirty="0" err="1"/>
              <a:t>alizace</a:t>
            </a:r>
            <a:r>
              <a:rPr lang="cs-CZ" altLang="cs-CZ" sz="2000" dirty="0"/>
              <a:t> </a:t>
            </a:r>
            <a:r>
              <a:rPr lang="en-US" altLang="cs-CZ" sz="2000" dirty="0"/>
              <a:t>gradient</a:t>
            </a:r>
            <a:r>
              <a:rPr lang="cs-CZ" altLang="cs-CZ" sz="2000" dirty="0" err="1"/>
              <a:t>ové</a:t>
            </a:r>
            <a:r>
              <a:rPr lang="cs-CZ" altLang="cs-CZ" sz="2000" dirty="0"/>
              <a:t> </a:t>
            </a:r>
            <a:r>
              <a:rPr lang="en-US" altLang="cs-CZ" sz="2000" dirty="0" err="1"/>
              <a:t>elu</a:t>
            </a:r>
            <a:r>
              <a:rPr lang="cs-CZ" altLang="cs-CZ" sz="2000" dirty="0" err="1"/>
              <a:t>ce</a:t>
            </a:r>
            <a:endParaRPr lang="en-US" altLang="cs-CZ" sz="2000" dirty="0"/>
          </a:p>
          <a:p>
            <a:pPr lvl="1" eaLnBrk="1" hangingPunct="1"/>
            <a:r>
              <a:rPr lang="cs-CZ" altLang="cs-CZ" sz="2000" dirty="0"/>
              <a:t>Spád </a:t>
            </a:r>
            <a:r>
              <a:rPr lang="en-US" altLang="cs-CZ" sz="2000" dirty="0"/>
              <a:t>gradient</a:t>
            </a:r>
            <a:r>
              <a:rPr lang="cs-CZ" altLang="cs-CZ" sz="2000" dirty="0"/>
              <a:t>u</a:t>
            </a:r>
            <a:endParaRPr lang="en-US" altLang="cs-CZ" sz="2000" dirty="0"/>
          </a:p>
          <a:p>
            <a:pPr lvl="1" eaLnBrk="1" hangingPunct="1"/>
            <a:r>
              <a:rPr lang="cs-CZ" altLang="cs-CZ" sz="2000" dirty="0"/>
              <a:t>K</a:t>
            </a:r>
            <a:r>
              <a:rPr lang="en-US" altLang="cs-CZ" sz="2000" dirty="0" err="1"/>
              <a:t>oncentra</a:t>
            </a:r>
            <a:r>
              <a:rPr lang="cs-CZ" altLang="cs-CZ" sz="2000" dirty="0" err="1"/>
              <a:t>ce</a:t>
            </a:r>
            <a:r>
              <a:rPr lang="cs-CZ" altLang="cs-CZ" sz="2000" dirty="0"/>
              <a:t> mobilní fáze</a:t>
            </a:r>
            <a:endParaRPr lang="en-US" altLang="cs-CZ" sz="2000" dirty="0"/>
          </a:p>
          <a:p>
            <a:pPr eaLnBrk="1" hangingPunct="1"/>
            <a:r>
              <a:rPr lang="cs-CZ" altLang="cs-CZ" sz="2000" dirty="0"/>
              <a:t>Vyhodnocení </a:t>
            </a:r>
            <a:endParaRPr lang="en-US" altLang="cs-CZ" sz="2000" dirty="0"/>
          </a:p>
          <a:p>
            <a:pPr lvl="1" eaLnBrk="1" hangingPunct="1"/>
            <a:r>
              <a:rPr lang="cs-CZ" altLang="cs-CZ" sz="2000" dirty="0"/>
              <a:t>Zahlcení</a:t>
            </a:r>
            <a:r>
              <a:rPr lang="en-US" altLang="cs-CZ" sz="2000" dirty="0"/>
              <a:t>:  </a:t>
            </a:r>
            <a:r>
              <a:rPr lang="cs-CZ" altLang="cs-CZ" sz="2000" dirty="0"/>
              <a:t>šířka a tvar píku</a:t>
            </a:r>
          </a:p>
          <a:p>
            <a:pPr lvl="1" eaLnBrk="1" hangingPunct="1"/>
            <a:r>
              <a:rPr lang="cs-CZ" altLang="cs-CZ" sz="2000" dirty="0"/>
              <a:t>Rozlišení</a:t>
            </a:r>
          </a:p>
          <a:p>
            <a:pPr lvl="1" eaLnBrk="1" hangingPunct="1"/>
            <a:r>
              <a:rPr lang="cs-CZ" altLang="cs-CZ" sz="2000" dirty="0"/>
              <a:t>Stupeň separace mezi analyty a dalšími látkami přítomnými ve směsi</a:t>
            </a:r>
          </a:p>
          <a:p>
            <a:pPr lvl="1" eaLnBrk="1" hangingPunct="1"/>
            <a:r>
              <a:rPr lang="cs-CZ" altLang="cs-CZ" sz="2000" dirty="0"/>
              <a:t>Výtěžnost</a:t>
            </a:r>
          </a:p>
          <a:p>
            <a:pPr lvl="1" eaLnBrk="1" hangingPunct="1"/>
            <a:r>
              <a:rPr lang="cs-CZ" altLang="cs-CZ" sz="2000" dirty="0"/>
              <a:t>Kapacita</a:t>
            </a:r>
          </a:p>
          <a:p>
            <a:pPr lvl="1" eaLnBrk="1" hangingPunct="1"/>
            <a:endParaRPr lang="cs-CZ" alt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628650" y="365125"/>
            <a:ext cx="8270875" cy="900113"/>
          </a:xfrm>
        </p:spPr>
        <p:txBody>
          <a:bodyPr/>
          <a:lstStyle/>
          <a:p>
            <a:pPr eaLnBrk="1" hangingPunct="1"/>
            <a:endParaRPr lang="cs-CZ" altLang="cs-CZ"/>
          </a:p>
        </p:txBody>
      </p:sp>
      <p:sp>
        <p:nvSpPr>
          <p:cNvPr id="40963" name="Zástupný symbol pro obsah 2"/>
          <p:cNvSpPr>
            <a:spLocks noGrp="1"/>
          </p:cNvSpPr>
          <p:nvPr>
            <p:ph idx="1"/>
          </p:nvPr>
        </p:nvSpPr>
        <p:spPr>
          <a:xfrm>
            <a:off x="628650" y="1477963"/>
            <a:ext cx="8270875" cy="4699000"/>
          </a:xfrm>
        </p:spPr>
        <p:txBody>
          <a:bodyPr/>
          <a:lstStyle/>
          <a:p>
            <a:pPr eaLnBrk="1" hangingPunct="1"/>
            <a:endParaRPr lang="cs-CZ" altLang="cs-CZ"/>
          </a:p>
        </p:txBody>
      </p:sp>
      <p:graphicFrame>
        <p:nvGraphicFramePr>
          <p:cNvPr id="40966" name="Object 2"/>
          <p:cNvGraphicFramePr>
            <a:graphicFrameLocks noChangeAspect="1"/>
          </p:cNvGraphicFramePr>
          <p:nvPr>
            <p:extLst>
              <p:ext uri="{D42A27DB-BD31-4B8C-83A1-F6EECF244321}">
                <p14:modId xmlns:p14="http://schemas.microsoft.com/office/powerpoint/2010/main" val="2693215849"/>
              </p:ext>
            </p:extLst>
          </p:nvPr>
        </p:nvGraphicFramePr>
        <p:xfrm>
          <a:off x="1524529" y="0"/>
          <a:ext cx="5381122" cy="6974632"/>
        </p:xfrm>
        <a:graphic>
          <a:graphicData uri="http://schemas.openxmlformats.org/presentationml/2006/ole">
            <mc:AlternateContent xmlns:mc="http://schemas.openxmlformats.org/markup-compatibility/2006">
              <mc:Choice xmlns:v="urn:schemas-microsoft-com:vml" Requires="v">
                <p:oleObj spid="_x0000_s41013" name="Slide" r:id="rId4" imgW="4645457" imgH="6021934" progId="PowerPoint.Slide.8">
                  <p:embed/>
                </p:oleObj>
              </mc:Choice>
              <mc:Fallback>
                <p:oleObj name="Slide" r:id="rId4" imgW="4645457" imgH="6021934"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529" y="0"/>
                        <a:ext cx="5381122" cy="6974632"/>
                      </a:xfrm>
                      <a:prstGeom prst="rect">
                        <a:avLst/>
                      </a:prstGeom>
                      <a:noFill/>
                      <a:ln>
                        <a:noFill/>
                      </a:ln>
                      <a:effectLst/>
                      <a:extLst/>
                    </p:spPr>
                  </p:pic>
                </p:oleObj>
              </mc:Fallback>
            </mc:AlternateContent>
          </a:graphicData>
        </a:graphic>
      </p:graphicFrame>
      <p:sp>
        <p:nvSpPr>
          <p:cNvPr id="40967" name="Rectangle 5"/>
          <p:cNvSpPr>
            <a:spLocks noChangeArrowheads="1"/>
          </p:cNvSpPr>
          <p:nvPr/>
        </p:nvSpPr>
        <p:spPr bwMode="auto">
          <a:xfrm>
            <a:off x="6828283" y="4450855"/>
            <a:ext cx="2592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1800" dirty="0">
                <a:latin typeface="Arial" panose="020B0604020202020204" pitchFamily="34" charset="0"/>
              </a:rPr>
              <a:t>Přehled vývoje metod</a:t>
            </a:r>
            <a:r>
              <a:rPr lang="en-US" altLang="cs-CZ" sz="1800" dirty="0">
                <a:latin typeface="Arial" panose="020B0604020202020204" pitchFamily="34" charset="0"/>
              </a:rPr>
              <a:t>:</a:t>
            </a:r>
            <a:endParaRPr lang="cs-CZ" altLang="cs-CZ" sz="1800" dirty="0">
              <a:latin typeface="Arial" panose="020B0604020202020204" pitchFamily="34" charset="0"/>
            </a:endParaRPr>
          </a:p>
          <a:p>
            <a:pPr>
              <a:lnSpc>
                <a:spcPct val="100000"/>
              </a:lnSpc>
              <a:spcBef>
                <a:spcPct val="0"/>
              </a:spcBef>
              <a:buFontTx/>
              <a:buNone/>
            </a:pPr>
            <a:r>
              <a:rPr lang="cs-CZ" altLang="cs-CZ" sz="1800" dirty="0">
                <a:latin typeface="Arial" panose="020B0604020202020204" pitchFamily="34" charset="0"/>
              </a:rPr>
              <a:t>Začni při nízkém </a:t>
            </a:r>
            <a:r>
              <a:rPr lang="en-US" altLang="cs-CZ" sz="1800" dirty="0">
                <a:latin typeface="Arial" panose="020B0604020202020204" pitchFamily="34" charset="0"/>
              </a:rPr>
              <a:t>pH, </a:t>
            </a:r>
            <a:r>
              <a:rPr lang="cs-CZ" altLang="cs-CZ" sz="1800" dirty="0">
                <a:latin typeface="Arial" panose="020B0604020202020204" pitchFamily="34" charset="0"/>
              </a:rPr>
              <a:t>postupuj směrem k vyššímu pH</a:t>
            </a:r>
            <a:endParaRPr lang="en-US" altLang="cs-CZ" sz="1800" dirty="0">
              <a:latin typeface="Arial" panose="020B0604020202020204" pitchFamily="34" charset="0"/>
            </a:endParaRPr>
          </a:p>
        </p:txBody>
      </p:sp>
      <p:sp>
        <p:nvSpPr>
          <p:cNvPr id="8" name="Rectangle 2"/>
          <p:cNvSpPr txBox="1">
            <a:spLocks noChangeArrowheads="1"/>
          </p:cNvSpPr>
          <p:nvPr/>
        </p:nvSpPr>
        <p:spPr bwMode="auto">
          <a:xfrm rot="16200000">
            <a:off x="-2396579" y="2504084"/>
            <a:ext cx="6492877" cy="14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cs-CZ" altLang="cs-CZ" sz="2800" dirty="0">
                <a:solidFill>
                  <a:srgbClr val="CC0000"/>
                </a:solidFill>
              </a:rPr>
              <a:t>Strategie vývoje metody pro </a:t>
            </a:r>
            <a:r>
              <a:rPr lang="cs-CZ" altLang="cs-CZ" sz="2800" dirty="0" err="1">
                <a:solidFill>
                  <a:srgbClr val="CC0000"/>
                </a:solidFill>
              </a:rPr>
              <a:t>izokratickou</a:t>
            </a:r>
            <a:r>
              <a:rPr lang="cs-CZ" altLang="cs-CZ" sz="2800" dirty="0">
                <a:solidFill>
                  <a:srgbClr val="CC0000"/>
                </a:solidFill>
              </a:rPr>
              <a:t> a gradientovou eluci při RP HPLC</a:t>
            </a:r>
          </a:p>
        </p:txBody>
      </p:sp>
    </p:spTree>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18910FDEA5924BAEF9B2F906693486" ma:contentTypeVersion="14" ma:contentTypeDescription="Vytvoří nový dokument" ma:contentTypeScope="" ma:versionID="ad117f2efb2efbff2c747974d2b6df07">
  <xsd:schema xmlns:xsd="http://www.w3.org/2001/XMLSchema" xmlns:xs="http://www.w3.org/2001/XMLSchema" xmlns:p="http://schemas.microsoft.com/office/2006/metadata/properties" xmlns:ns3="11d992cc-89a2-4881-9672-2a95d30a60e3" targetNamespace="http://schemas.microsoft.com/office/2006/metadata/properties" ma:root="true" ma:fieldsID="ec7bb3ef707adebe059f5b3c6dcee5c4" ns3:_="">
    <xsd:import namespace="11d992cc-89a2-4881-9672-2a95d30a60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992cc-89a2-4881-9672-2a95d30a6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ED882-6446-4CC2-B875-96EE5FC4ED88}">
  <ds:schemaRefs>
    <ds:schemaRef ds:uri="http://schemas.openxmlformats.org/package/2006/metadata/core-properties"/>
    <ds:schemaRef ds:uri="http://schemas.microsoft.com/office/2006/documentManagement/types"/>
    <ds:schemaRef ds:uri="http://schemas.microsoft.com/office/infopath/2007/PartnerControls"/>
    <ds:schemaRef ds:uri="11d992cc-89a2-4881-9672-2a95d30a60e3"/>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AEBB2BD0-7720-4553-ADD8-A1B8148C4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992cc-89a2-4881-9672-2a95d30a60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201F3E-3008-458E-A1C1-679AF9928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7602</TotalTime>
  <Words>4050</Words>
  <Application>Microsoft Office PowerPoint</Application>
  <PresentationFormat>Předvádění na obrazovce (4:3)</PresentationFormat>
  <Paragraphs>532</Paragraphs>
  <Slides>71</Slides>
  <Notes>6</Notes>
  <HiddenSlides>0</HiddenSlides>
  <MMClips>0</MMClips>
  <ScaleCrop>false</ScaleCrop>
  <HeadingPairs>
    <vt:vector size="8" baseType="variant">
      <vt:variant>
        <vt:lpstr>Použitá písma</vt:lpstr>
      </vt:variant>
      <vt:variant>
        <vt:i4>12</vt:i4>
      </vt:variant>
      <vt:variant>
        <vt:lpstr>Motiv</vt:lpstr>
      </vt:variant>
      <vt:variant>
        <vt:i4>2</vt:i4>
      </vt:variant>
      <vt:variant>
        <vt:lpstr>Vložené servery OLE</vt:lpstr>
      </vt:variant>
      <vt:variant>
        <vt:i4>4</vt:i4>
      </vt:variant>
      <vt:variant>
        <vt:lpstr>Nadpisy snímků</vt:lpstr>
      </vt:variant>
      <vt:variant>
        <vt:i4>71</vt:i4>
      </vt:variant>
    </vt:vector>
  </HeadingPairs>
  <TitlesOfParts>
    <vt:vector size="89" baseType="lpstr">
      <vt:lpstr>&amp;quot</vt:lpstr>
      <vt:lpstr>Arial</vt:lpstr>
      <vt:lpstr>Arial Black</vt:lpstr>
      <vt:lpstr>Calibri</vt:lpstr>
      <vt:lpstr>Calibri Light</vt:lpstr>
      <vt:lpstr>Courier New</vt:lpstr>
      <vt:lpstr>Monotype Sorts</vt:lpstr>
      <vt:lpstr>Symbol</vt:lpstr>
      <vt:lpstr>Tahoma</vt:lpstr>
      <vt:lpstr>Times New Roman</vt:lpstr>
      <vt:lpstr>Univers Condensed</vt:lpstr>
      <vt:lpstr>Wingdings</vt:lpstr>
      <vt:lpstr>Motiv Office</vt:lpstr>
      <vt:lpstr>1_Motiv Office</vt:lpstr>
      <vt:lpstr>Slide</vt:lpstr>
      <vt:lpstr>CorelDRAW 6.0</vt:lpstr>
      <vt:lpstr>CorelDRAW</vt:lpstr>
      <vt:lpstr>Chemistry 4-D Draw</vt:lpstr>
      <vt:lpstr>Prezentace aplikace PowerPoint</vt:lpstr>
      <vt:lpstr>VÝVOJ HPLC METODY </vt:lpstr>
      <vt:lpstr>Principy vývoje HPLC metod</vt:lpstr>
      <vt:lpstr>Definice cíle </vt:lpstr>
      <vt:lpstr> Metoda analytická x preparativní  </vt:lpstr>
      <vt:lpstr>Výběr HPLC metody</vt:lpstr>
      <vt:lpstr>Vývoj LC metody</vt:lpstr>
      <vt:lpstr>Vývoj metody</vt:lpstr>
      <vt:lpstr>Prezentace aplikace PowerPoint</vt:lpstr>
      <vt:lpstr>Prezentace aplikace PowerPoint</vt:lpstr>
      <vt:lpstr>Doporučené cíle vývoje metody</vt:lpstr>
      <vt:lpstr>Prezentace aplikace PowerPoint</vt:lpstr>
      <vt:lpstr>Prezentace aplikace PowerPoint</vt:lpstr>
      <vt:lpstr>Vliv změny pH na rozlišení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Method development</vt:lpstr>
      <vt:lpstr>Gradient optimization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pH významný parametr při vývoji metody </vt:lpstr>
      <vt:lpstr>Změna retence ionizovatelných sloučenin změnou pH </vt:lpstr>
      <vt:lpstr>Proč nízké  pH? začátek vývoje metody</vt:lpstr>
      <vt:lpstr>Prezentace aplikace PowerPoint</vt:lpstr>
      <vt:lpstr>Prezentace aplikace PowerPoint</vt:lpstr>
      <vt:lpstr>Výběr vhodné stacionární fáze pro nízké pH</vt:lpstr>
      <vt:lpstr>Method Development – SB-C18 Low pH Separation of Steroids</vt:lpstr>
      <vt:lpstr>Method Development – SB-C18 at Low pH Separation of Plant Extract</vt:lpstr>
      <vt:lpstr>Method Development – Change Organic Modifier : Separation of Plant Extract  </vt:lpstr>
      <vt:lpstr>Bonded-Phase Separation on SB-CN  Flavones, Flavanones, Phenolic Esters</vt:lpstr>
      <vt:lpstr>SB-CN Optimizes Retention and Resolution Phytoestrogens and Isoflavones</vt:lpstr>
      <vt:lpstr>Vývoj metody při neutrálním pH</vt:lpstr>
      <vt:lpstr>Neutrální pH - problémy</vt:lpstr>
      <vt:lpstr>Good Resolution with Eclipse XDB-C18  at Mid-pH</vt:lpstr>
      <vt:lpstr>Eclipse XDB Selectivity Options  Maximize Retention at pH 7</vt:lpstr>
      <vt:lpstr>Bonus-RP  selektivita při střední hodnotě pH</vt:lpstr>
      <vt:lpstr>Vývoj metody při vysokém pH</vt:lpstr>
      <vt:lpstr>Zvolte Extend-C18 pro vysoké pH</vt:lpstr>
      <vt:lpstr>Prezentace aplikace PowerPoint</vt:lpstr>
      <vt:lpstr>High pH Increases Retention of Antihistamines</vt:lpstr>
      <vt:lpstr>Extend-C18 Provides High Efficiency  and Good Peak Shape</vt:lpstr>
      <vt:lpstr> Doporučené pufry pro vysoké pH </vt:lpstr>
      <vt:lpstr>PROBLÉMY PŘENOSU HPLC METOD A JEJICH VHODNÉ KOREKCE</vt:lpstr>
      <vt:lpstr>Prezentace aplikace PowerPoint</vt:lpstr>
      <vt:lpstr>1. Změna chromatografické kolony</vt:lpstr>
      <vt:lpstr>1.1 Optimalizace chromatografických podmínek </vt:lpstr>
      <vt:lpstr>1.2 Variabilita chromatografických kolon </vt:lpstr>
      <vt:lpstr>2. Změna HPLC systému</vt:lpstr>
      <vt:lpstr>3. Změna v chromatografickém postupu</vt:lpstr>
      <vt:lpstr>LC-MS method development</vt:lpstr>
      <vt:lpstr>LC-MS method development</vt:lpstr>
      <vt:lpstr>LC-MS method development - summary</vt:lpstr>
    </vt:vector>
  </TitlesOfParts>
  <Company>VŠCHT Praha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schulzov</dc:creator>
  <cp:lastModifiedBy>Schulzova Vera</cp:lastModifiedBy>
  <cp:revision>94</cp:revision>
  <cp:lastPrinted>2019-03-15T14:03:55Z</cp:lastPrinted>
  <dcterms:created xsi:type="dcterms:W3CDTF">2006-01-20T08:39:31Z</dcterms:created>
  <dcterms:modified xsi:type="dcterms:W3CDTF">2025-03-11T15:41:16Z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0x0101005518910FDEA5924BAEF9B2F906693486</vt:lpwstr>
  </property>
</Properties>
</file>