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05" r:id="rId5"/>
    <p:sldId id="307" r:id="rId6"/>
    <p:sldId id="304" r:id="rId7"/>
    <p:sldId id="308" r:id="rId8"/>
    <p:sldId id="309" r:id="rId9"/>
    <p:sldId id="310" r:id="rId10"/>
    <p:sldId id="306" r:id="rId11"/>
    <p:sldId id="311" r:id="rId12"/>
    <p:sldId id="312" r:id="rId13"/>
    <p:sldId id="313" r:id="rId14"/>
    <p:sldId id="314" r:id="rId15"/>
  </p:sldIdLst>
  <p:sldSz cx="9144000" cy="5143500" type="screen16x9"/>
  <p:notesSz cx="6797675" cy="9928225"/>
  <p:custDataLst>
    <p:tags r:id="rId1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06">
          <p15:clr>
            <a:srgbClr val="A4A3A4"/>
          </p15:clr>
        </p15:guide>
        <p15:guide id="4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23"/>
    <a:srgbClr val="E94209"/>
    <a:srgbClr val="FF4209"/>
    <a:srgbClr val="F73609"/>
    <a:srgbClr val="E93C09"/>
    <a:srgbClr val="FF3800"/>
    <a:srgbClr val="F73C09"/>
    <a:srgbClr val="F74409"/>
    <a:srgbClr val="FF2700"/>
    <a:srgbClr val="E1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83111" autoAdjust="0"/>
  </p:normalViewPr>
  <p:slideViewPr>
    <p:cSldViewPr snapToGrid="0" showGuides="1">
      <p:cViewPr varScale="1">
        <p:scale>
          <a:sx n="152" d="100"/>
          <a:sy n="152" d="100"/>
        </p:scale>
        <p:origin x="342" y="132"/>
      </p:cViewPr>
      <p:guideLst>
        <p:guide orient="horz" pos="2160"/>
        <p:guide pos="2880"/>
        <p:guide orient="horz" pos="1606"/>
        <p:guide pos="288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28871ED6-5AE5-400C-ADF4-97976F73B737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8504CA1-8FCF-445D-BB32-941790BAE5D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89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8270800" cy="675111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08445"/>
            <a:ext cx="8270801" cy="3524278"/>
          </a:xfrm>
        </p:spPr>
        <p:txBody>
          <a:bodyPr/>
          <a:lstStyle>
            <a:lvl1pPr marL="228600" indent="-228600">
              <a:buClr>
                <a:srgbClr val="F04E23"/>
              </a:buClr>
              <a:buSzPct val="120000"/>
              <a:buFont typeface="Wingdings" panose="05000000000000000000" pitchFamily="2" charset="2"/>
              <a:buChar char="§"/>
              <a:defRPr>
                <a:latin typeface="Calibri Light" panose="020F0302020204030204" pitchFamily="34" charset="0"/>
              </a:defRPr>
            </a:lvl1pPr>
            <a:lvl2pPr>
              <a:buClr>
                <a:srgbClr val="F04E23"/>
              </a:buClr>
              <a:buSzPct val="134000"/>
              <a:defRPr>
                <a:latin typeface="Calibri Light" panose="020F0302020204030204" pitchFamily="34" charset="0"/>
              </a:defRPr>
            </a:lvl2pPr>
            <a:lvl3pPr marL="1143000" indent="-228600">
              <a:buClr>
                <a:srgbClr val="F04E23"/>
              </a:buClr>
              <a:buFont typeface="Symbol" panose="05050102010706020507" pitchFamily="18" charset="2"/>
              <a:buChar char=""/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1" y="1"/>
            <a:ext cx="9144001" cy="187082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9" y="300038"/>
            <a:ext cx="179387" cy="527652"/>
          </a:xfrm>
          <a:prstGeom prst="rect">
            <a:avLst/>
          </a:prstGeom>
          <a:solidFill>
            <a:srgbClr val="F04E2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4832328"/>
            <a:ext cx="6214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>
                <a:latin typeface="Calibri Light" panose="020F0302020204030204" pitchFamily="34" charset="0"/>
              </a:rPr>
              <a:pPr/>
              <a:t>‹#›</a:t>
            </a:fld>
            <a:endParaRPr lang="cs-CZ" dirty="0">
              <a:latin typeface="Calibri Light" panose="020F030202020403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78420E8-70A0-4C1E-8E51-6E46A4C1C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9932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1"/>
            <a:ext cx="9144001" cy="187082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4832328"/>
            <a:ext cx="6214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>
                <a:latin typeface="Calibri Light" panose="020F0302020204030204" pitchFamily="34" charset="0"/>
              </a:rPr>
              <a:pPr/>
              <a:t>‹#›</a:t>
            </a:fld>
            <a:endParaRPr lang="cs-CZ" dirty="0">
              <a:latin typeface="Calibri Light" panose="020F03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D7462B-09DA-4373-8761-F7B1E2DD44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862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7EC7081D-E8E7-4222-ABB3-0A2A93151179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imadzu.com/an/service-support/technical-support/analysis-basics/lib/lctalk/s5/021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6D9B0-CDA2-4C1A-9AD3-BF869168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Význam odplynění </a:t>
            </a:r>
            <a:r>
              <a:rPr lang="cs-CZ" dirty="0"/>
              <a:t>MF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634E3-8915-4A5C-B1FB-14703DA0F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„Pochopení toho, jak se vyvíjely přístupy k odplyňování, je užitečné při řešení problémů s pumpami a detekcí, při navrhování nových metod a při zvažování aktualizací starších metod, které se používají již desítky let.“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– Dwight R. </a:t>
            </a:r>
            <a:r>
              <a:rPr lang="cs-CZ" sz="2000" dirty="0" err="1"/>
              <a:t>Stoll</a:t>
            </a:r>
            <a:r>
              <a:rPr lang="cs-CZ" sz="2000" dirty="0"/>
              <a:t>, Ph.D., </a:t>
            </a:r>
            <a:r>
              <a:rPr lang="cs-CZ" sz="2000" dirty="0" err="1"/>
              <a:t>Gustavus</a:t>
            </a:r>
            <a:r>
              <a:rPr lang="cs-CZ" sz="2000" dirty="0"/>
              <a:t> </a:t>
            </a:r>
            <a:r>
              <a:rPr lang="cs-CZ" sz="2000" dirty="0" err="1"/>
              <a:t>Adolphus</a:t>
            </a:r>
            <a:r>
              <a:rPr lang="cs-CZ" sz="2000" dirty="0"/>
              <a:t> </a:t>
            </a:r>
            <a:r>
              <a:rPr lang="cs-CZ" sz="2000" dirty="0" err="1"/>
              <a:t>College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(Vysoká škola Gustava Adolfa)</a:t>
            </a:r>
          </a:p>
          <a:p>
            <a:endParaRPr lang="cs-CZ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B80874-660F-415C-9A78-05DC210B9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97" y="2969497"/>
            <a:ext cx="1000353" cy="10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98563E-0602-4A4C-B71D-03CC1A83B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35" y="2969497"/>
            <a:ext cx="4572000" cy="1822715"/>
          </a:xfrm>
          <a:prstGeom prst="rect">
            <a:avLst/>
          </a:prstGeom>
        </p:spPr>
      </p:pic>
      <p:pic>
        <p:nvPicPr>
          <p:cNvPr id="8" name="Picture 2" descr="Trends in Sample Preparation, Part I: Current State of the Field">
            <a:extLst>
              <a:ext uri="{FF2B5EF4-FFF2-40B4-BE49-F238E27FC236}">
                <a16:creationId xmlns:a16="http://schemas.microsoft.com/office/drawing/2014/main" id="{F83E47CE-C661-4FF6-8F0D-FF624CFFC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7" y="2969497"/>
            <a:ext cx="1363124" cy="18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F2005919-AA05-49C0-ABCD-EC623096A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68" y="190564"/>
            <a:ext cx="1511582" cy="8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37EE16-C807-49BC-94BE-A19417D656DB}"/>
              </a:ext>
            </a:extLst>
          </p:cNvPr>
          <p:cNvSpPr txBox="1"/>
          <p:nvPr/>
        </p:nvSpPr>
        <p:spPr>
          <a:xfrm>
            <a:off x="2367751" y="4869655"/>
            <a:ext cx="61583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https://www.chromatographyonline.com/view/the-evolution-of-lc-troubleshooting-degassing</a:t>
            </a:r>
          </a:p>
        </p:txBody>
      </p:sp>
    </p:spTree>
    <p:extLst>
      <p:ext uri="{BB962C8B-B14F-4D97-AF65-F5344CB8AC3E}">
        <p14:creationId xmlns:p14="http://schemas.microsoft.com/office/powerpoint/2010/main" val="23161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6F8A2-1A99-4AA4-A699-91344D94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technik odplyňování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825176-4356-4DAA-AAB9-5D83D7E2F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444"/>
            <a:ext cx="8270801" cy="288859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cs-CZ" b="1" dirty="0"/>
              <a:t>Inline vakuové odplyňování</a:t>
            </a:r>
          </a:p>
          <a:p>
            <a:pPr lvl="1"/>
            <a:r>
              <a:rPr lang="cs-CZ" dirty="0"/>
              <a:t>Rozpouštědlo nasáváno z láhve polymerní kapilárou umístěnou uvnitř vakuové komory (</a:t>
            </a:r>
            <a:r>
              <a:rPr lang="cs-CZ" dirty="0" err="1"/>
              <a:t>degaser</a:t>
            </a:r>
            <a:r>
              <a:rPr lang="cs-CZ" dirty="0"/>
              <a:t>) na cestě ke vstupnímu zpětnému ventilu vývěvy (v případě vysokotlaké směšovací konstrukce) nebo k dávkovacímu ventilu</a:t>
            </a:r>
            <a:br>
              <a:rPr lang="cs-CZ" dirty="0"/>
            </a:br>
            <a:r>
              <a:rPr lang="cs-CZ" dirty="0"/>
              <a:t>(v případě nízkotlaké směšovací konstrukce)</a:t>
            </a:r>
          </a:p>
          <a:p>
            <a:pPr lvl="1"/>
            <a:r>
              <a:rPr lang="cs-CZ" dirty="0"/>
              <a:t>Polymer v kapiláře je propustný pro hlavní plyny, které potřebujeme odstranit (hlavně dusík a kyslík) → molekuly plynu jsou nasávány</a:t>
            </a:r>
            <a:br>
              <a:rPr lang="cs-CZ" dirty="0"/>
            </a:br>
            <a:r>
              <a:rPr lang="cs-CZ" dirty="0"/>
              <a:t>a selektivně odstraňovány z kapaliny</a:t>
            </a:r>
          </a:p>
          <a:p>
            <a:pPr lvl="1"/>
            <a:r>
              <a:rPr lang="cs-CZ" dirty="0"/>
              <a:t>Počátkem roku 2000 se inline vakuové odplyňování stalo dominantním způsobem odplyňování používaným v dnešních LC přístrojích</a:t>
            </a:r>
          </a:p>
          <a:p>
            <a:pPr lvl="1"/>
            <a:r>
              <a:rPr lang="cs-CZ" dirty="0"/>
              <a:t>Snadno použitelné (bez manipulace ze strany analytika) a poměrně robustní (s výjimkou občasné poruchy vakuové pumpy nebo netěsné armatury)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39CBB43-E0EC-42BE-A003-F01890D9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36" y="3959350"/>
            <a:ext cx="3510396" cy="1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F7614BA-44B6-4781-8021-9405BC176548}"/>
              </a:ext>
            </a:extLst>
          </p:cNvPr>
          <p:cNvSpPr txBox="1"/>
          <p:nvPr/>
        </p:nvSpPr>
        <p:spPr>
          <a:xfrm>
            <a:off x="4957832" y="4404836"/>
            <a:ext cx="40822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latin typeface="+mj-lt"/>
              </a:rPr>
              <a:t>Blokové schéma pro LC vývěvu s nízkotlakým směšováním. Vakuový odplyňovač je umístěn mezi lahvemi s rozpouštědlem a dávkovacím ventilem.</a:t>
            </a:r>
          </a:p>
        </p:txBody>
      </p:sp>
    </p:spTree>
    <p:extLst>
      <p:ext uri="{BB962C8B-B14F-4D97-AF65-F5344CB8AC3E}">
        <p14:creationId xmlns:p14="http://schemas.microsoft.com/office/powerpoint/2010/main" val="16443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74335-B07B-4E13-9CB8-AB0D5A5F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technik odplyňování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E0A60-AF50-44B5-A486-B4E0759AC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445"/>
            <a:ext cx="8270801" cy="376121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cs-CZ" b="1" dirty="0"/>
              <a:t>Inline vakuové odplyňování</a:t>
            </a:r>
            <a:endParaRPr lang="cs-CZ" dirty="0"/>
          </a:p>
          <a:p>
            <a:pPr lvl="1"/>
            <a:r>
              <a:rPr lang="cs-CZ" dirty="0"/>
              <a:t>Přes stěnu hadičky mohou přecházet i jiné molekuly</a:t>
            </a:r>
            <a:br>
              <a:rPr lang="cs-CZ" dirty="0"/>
            </a:br>
            <a:r>
              <a:rPr lang="cs-CZ" dirty="0"/>
              <a:t>než rozpuštěné plyny, které jsou malé a těkavé, a mohou</a:t>
            </a:r>
            <a:br>
              <a:rPr lang="cs-CZ" dirty="0"/>
            </a:br>
            <a:r>
              <a:rPr lang="cs-CZ" dirty="0"/>
              <a:t>být odváděny vakuovou pumpou</a:t>
            </a:r>
          </a:p>
          <a:p>
            <a:pPr lvl="1"/>
            <a:r>
              <a:rPr lang="cs-CZ" dirty="0"/>
              <a:t>Při použití předem smíchaných rozpouštědel se složení rozpouštědla vystupujícího z odplyňovacího modulu bude lišit od složení rozpouštědla vstupujícího v důsledku ztráty těkavější složky rozpouštědla</a:t>
            </a:r>
          </a:p>
          <a:p>
            <a:pPr lvl="1"/>
            <a:r>
              <a:rPr lang="cs-CZ" dirty="0"/>
              <a:t>Například směs acetonitrilu a vody bude obsahovat o něco méně acetonitrilu na výstupu z </a:t>
            </a:r>
            <a:r>
              <a:rPr lang="cs-CZ" dirty="0" err="1"/>
              <a:t>degaseru</a:t>
            </a:r>
            <a:r>
              <a:rPr lang="cs-CZ" dirty="0"/>
              <a:t> než na jeho vstupu</a:t>
            </a:r>
          </a:p>
          <a:p>
            <a:pPr lvl="1"/>
            <a:r>
              <a:rPr lang="cs-CZ" dirty="0"/>
              <a:t>U většiny aplikací nebudou tyto změny natolik velké, aby ovlivnily výkonnost metody, ale některé aplikace, které jsou citlivější na složení rozpouštědla, mohou být ovlivněny</a:t>
            </a:r>
          </a:p>
          <a:p>
            <a:pPr lvl="1"/>
            <a:r>
              <a:rPr lang="cs-CZ" dirty="0"/>
              <a:t>Podobné účinky na složení rozpouštědla se objevují i u jiných metod odplyňování, včetně </a:t>
            </a:r>
            <a:r>
              <a:rPr lang="cs-CZ" dirty="0" err="1"/>
              <a:t>spargingu</a:t>
            </a:r>
            <a:r>
              <a:rPr lang="cs-CZ" dirty="0"/>
              <a:t> a </a:t>
            </a:r>
            <a:r>
              <a:rPr lang="cs-CZ" dirty="0" err="1"/>
              <a:t>offline</a:t>
            </a:r>
            <a:r>
              <a:rPr lang="cs-CZ" dirty="0"/>
              <a:t> odplyňování, takže se nejedná</a:t>
            </a:r>
            <a:br>
              <a:rPr lang="cs-CZ" dirty="0"/>
            </a:br>
            <a:r>
              <a:rPr lang="cs-CZ" dirty="0"/>
              <a:t>o problém, který by se týkal pouze inline odplyňování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6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DD4EA085-8E95-49F0-939B-9442B1DD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08444"/>
            <a:ext cx="7230706" cy="3746111"/>
          </a:xfrm>
        </p:spPr>
        <p:txBody>
          <a:bodyPr>
            <a:normAutofit/>
          </a:bodyPr>
          <a:lstStyle/>
          <a:p>
            <a:r>
              <a:rPr lang="cs-CZ" sz="2000" dirty="0"/>
              <a:t>Nejvíce se bubliny řeší v souvislosti s pumpami</a:t>
            </a:r>
          </a:p>
          <a:p>
            <a:pPr>
              <a:spcBef>
                <a:spcPts val="3000"/>
              </a:spcBef>
            </a:pPr>
            <a:r>
              <a:rPr lang="cs-CZ" sz="2000" dirty="0"/>
              <a:t>V nejhorších případech může plynová bublina způsobit selhání jednoho nebo obou zpětných ventilů nízkotlaké v pumpě,</a:t>
            </a:r>
            <a:br>
              <a:rPr lang="cs-CZ" sz="2000" dirty="0"/>
            </a:br>
            <a:r>
              <a:rPr lang="cs-CZ" sz="2000" dirty="0"/>
              <a:t>což způsobí velmi nepravidelný nebo žádný průtok</a:t>
            </a:r>
          </a:p>
          <a:p>
            <a:pPr>
              <a:spcBef>
                <a:spcPts val="3000"/>
              </a:spcBef>
            </a:pPr>
            <a:r>
              <a:rPr lang="cs-CZ" sz="2000" dirty="0"/>
              <a:t>Pokud se bubliny vytvoří v optické průtokové cele</a:t>
            </a:r>
            <a:br>
              <a:rPr lang="cs-CZ" sz="2000" dirty="0"/>
            </a:br>
            <a:r>
              <a:rPr lang="cs-CZ" sz="2000" dirty="0"/>
              <a:t>(například ultrafialové (UV-VIS) nebo fluorescenční),</a:t>
            </a:r>
            <a:br>
              <a:rPr lang="cs-CZ" sz="2000" dirty="0"/>
            </a:br>
            <a:r>
              <a:rPr lang="cs-CZ" sz="2000" dirty="0"/>
              <a:t>může to vést k nestabilním základním liniím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36D9B0-CDA2-4C1A-9AD3-BF869168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se věnovat odplynění MF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F2005919-AA05-49C0-ABCD-EC623096A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68" y="190564"/>
            <a:ext cx="1511582" cy="8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aters Acquity UPLC System">
            <a:extLst>
              <a:ext uri="{FF2B5EF4-FFF2-40B4-BE49-F238E27FC236}">
                <a16:creationId xmlns:a16="http://schemas.microsoft.com/office/drawing/2014/main" id="{621113A0-3655-4626-B9B2-E21825C7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55" y="3818533"/>
            <a:ext cx="1381363" cy="10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">
            <a:extLst>
              <a:ext uri="{FF2B5EF4-FFF2-40B4-BE49-F238E27FC236}">
                <a16:creationId xmlns:a16="http://schemas.microsoft.com/office/drawing/2014/main" id="{9D74B8D2-8BE4-433A-9DB2-F8512A4A6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8" t="8428" r="29972" b="7292"/>
          <a:stretch/>
        </p:blipFill>
        <p:spPr bwMode="auto">
          <a:xfrm>
            <a:off x="7565814" y="1708222"/>
            <a:ext cx="1484433" cy="31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F860B6B-C861-479F-BB96-9347434BC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2" b="97911" l="5227" r="96699">
                        <a14:foregroundMark x1="15268" y1="62141" x2="84732" y2="51436"/>
                        <a14:foregroundMark x1="84732" y1="51436" x2="96699" y2="12010"/>
                        <a14:foregroundMark x1="13343" y1="62663" x2="14443" y2="74674"/>
                        <a14:foregroundMark x1="21458" y1="81723" x2="30124" y2="98172"/>
                        <a14:foregroundMark x1="15956" y1="78068" x2="14993" y2="72585"/>
                        <a14:foregroundMark x1="13893" y1="78068" x2="5227" y2="56397"/>
                        <a14:foregroundMark x1="86795" y1="42298" x2="81293" y2="52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35726">
            <a:off x="7103972" y="4763052"/>
            <a:ext cx="726394" cy="38268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7908" y="4053201"/>
            <a:ext cx="584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0"/>
              </a:spcBef>
            </a:pPr>
            <a:r>
              <a:rPr lang="cs-CZ" b="1" dirty="0" smtClean="0"/>
              <a:t>V</a:t>
            </a:r>
            <a:r>
              <a:rPr lang="en-US" b="1" dirty="0" smtClean="0"/>
              <a:t> </a:t>
            </a:r>
            <a:r>
              <a:rPr lang="en-US" b="1" dirty="0" err="1"/>
              <a:t>současné</a:t>
            </a:r>
            <a:r>
              <a:rPr lang="en-US" b="1" dirty="0"/>
              <a:t> </a:t>
            </a:r>
            <a:r>
              <a:rPr lang="en-US" b="1" dirty="0" err="1"/>
              <a:t>době</a:t>
            </a:r>
            <a:r>
              <a:rPr lang="en-US" b="1" dirty="0"/>
              <a:t> </a:t>
            </a:r>
            <a:r>
              <a:rPr lang="cs-CZ" b="1" dirty="0" smtClean="0"/>
              <a:t>v systémech</a:t>
            </a:r>
            <a:r>
              <a:rPr lang="en-US" b="1" dirty="0" smtClean="0"/>
              <a:t> </a:t>
            </a:r>
            <a:r>
              <a:rPr lang="en-US" b="1" dirty="0"/>
              <a:t>inline </a:t>
            </a:r>
            <a:r>
              <a:rPr lang="en-US" b="1" dirty="0" err="1"/>
              <a:t>vakuové</a:t>
            </a:r>
            <a:r>
              <a:rPr lang="en-US" b="1" dirty="0"/>
              <a:t> </a:t>
            </a:r>
            <a:r>
              <a:rPr lang="en-US" b="1" dirty="0" err="1" smtClean="0"/>
              <a:t>odplyňování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S</a:t>
            </a:r>
            <a:r>
              <a:rPr lang="en-US" b="1" dirty="0" err="1" smtClean="0"/>
              <a:t>onikace</a:t>
            </a:r>
            <a:r>
              <a:rPr lang="en-US" b="1" dirty="0" smtClean="0"/>
              <a:t> </a:t>
            </a:r>
            <a:r>
              <a:rPr lang="en-US" b="1" dirty="0"/>
              <a:t>a offline </a:t>
            </a:r>
            <a:r>
              <a:rPr lang="en-US" b="1" dirty="0" err="1" smtClean="0"/>
              <a:t>odplyňování</a:t>
            </a:r>
            <a:r>
              <a:rPr lang="en-US" b="1" dirty="0" smtClean="0"/>
              <a:t> </a:t>
            </a:r>
            <a:r>
              <a:rPr lang="en-US" b="1" dirty="0" err="1"/>
              <a:t>stále</a:t>
            </a:r>
            <a:r>
              <a:rPr lang="en-US" b="1" dirty="0"/>
              <a:t> </a:t>
            </a:r>
            <a:r>
              <a:rPr lang="en-US" b="1" dirty="0" err="1"/>
              <a:t>užitečné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921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1896D-0A9A-4012-8DD4-23E67020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se vezmou bubliny v mobilní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9C3CD-254F-4A6B-B853-C1D8417C7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7559"/>
            <a:ext cx="8270801" cy="22921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b="1" dirty="0"/>
              <a:t>1. Mísení rozpouštědel</a:t>
            </a:r>
          </a:p>
          <a:p>
            <a:r>
              <a:rPr lang="cs-CZ" sz="2600" dirty="0"/>
              <a:t>Dvě rozpouštědla se spojí a vytvoří směs, která má nižší rozpustnost plynu než jednotlivá rozpouštědla samostatně</a:t>
            </a:r>
          </a:p>
          <a:p>
            <a:pPr lvl="1"/>
            <a:r>
              <a:rPr lang="cs-CZ" sz="2100" dirty="0"/>
              <a:t>To je nejproblematičtější u čerpadel, která používají</a:t>
            </a:r>
            <a:br>
              <a:rPr lang="cs-CZ" sz="2100" dirty="0"/>
            </a:br>
            <a:r>
              <a:rPr lang="cs-CZ" sz="2100" dirty="0"/>
              <a:t>konstrukci „nízkotlakého míchání“ (</a:t>
            </a:r>
            <a:r>
              <a:rPr lang="cs-CZ" sz="2100" dirty="0" err="1"/>
              <a:t>low-pressure</a:t>
            </a:r>
            <a:r>
              <a:rPr lang="cs-CZ" sz="2100" dirty="0"/>
              <a:t> pump)</a:t>
            </a:r>
            <a:br>
              <a:rPr lang="cs-CZ" sz="2100" dirty="0"/>
            </a:br>
            <a:r>
              <a:rPr lang="cs-CZ" sz="2100" dirty="0"/>
              <a:t>→ Jednotlivé složky rozpouštědla se spojují za podmínek</a:t>
            </a:r>
            <a:br>
              <a:rPr lang="cs-CZ" sz="2100" dirty="0"/>
            </a:br>
            <a:r>
              <a:rPr lang="cs-CZ" sz="2100" dirty="0"/>
              <a:t>atmosférického tlaku, oproti tomu vysokotlaké čerpadlo</a:t>
            </a:r>
            <a:br>
              <a:rPr lang="cs-CZ" sz="2100" dirty="0"/>
            </a:br>
            <a:r>
              <a:rPr lang="cs-CZ" sz="2100" dirty="0"/>
              <a:t>zajistí sílu potřebnou k protlačení směsi zbytkem</a:t>
            </a:r>
            <a:br>
              <a:rPr lang="cs-CZ" sz="2100" dirty="0"/>
            </a:br>
            <a:r>
              <a:rPr lang="cs-CZ" sz="2100" dirty="0"/>
              <a:t>LC systému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7D076BC-D355-4DEC-8EF6-51D80DAD087A}"/>
              </a:ext>
            </a:extLst>
          </p:cNvPr>
          <p:cNvSpPr txBox="1"/>
          <p:nvPr/>
        </p:nvSpPr>
        <p:spPr>
          <a:xfrm>
            <a:off x="269471" y="3190850"/>
            <a:ext cx="6280304" cy="1637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cs-CZ" sz="1600" dirty="0">
                <a:latin typeface="+mj-lt"/>
              </a:rPr>
              <a:t>Graf ukazuje rozpustnost plynného kyslíku při teplotě 25 °C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a atmosférickém tlaku ve vodě (A) a ethanolu (B).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Při smíchání stejného množství vody a ethanolu obsahuje roztok množství O</a:t>
            </a:r>
            <a:r>
              <a:rPr lang="cs-CZ" sz="1600" baseline="-25000" dirty="0">
                <a:latin typeface="+mj-lt"/>
              </a:rPr>
              <a:t>2</a:t>
            </a:r>
            <a:r>
              <a:rPr lang="cs-CZ" sz="1600" dirty="0">
                <a:latin typeface="+mj-lt"/>
              </a:rPr>
              <a:t> odpovídající bodu C, ale roztok je kyslíkem nasycený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už v bodě D. Rozdíl v množství O</a:t>
            </a:r>
            <a:r>
              <a:rPr lang="cs-CZ" sz="1600" baseline="-25000" dirty="0">
                <a:latin typeface="+mj-lt"/>
              </a:rPr>
              <a:t>2</a:t>
            </a:r>
            <a:r>
              <a:rPr lang="cs-CZ" sz="1600" dirty="0">
                <a:latin typeface="+mj-lt"/>
              </a:rPr>
              <a:t> mezi body C a D pozorujeme jako bubliny.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Totéž se děje u směsí vody s metanolem a vody s acetonitrilem s ohledem na rozpustnost kyslíku v rozpouštědlech.</a:t>
            </a:r>
          </a:p>
        </p:txBody>
      </p:sp>
      <p:pic>
        <p:nvPicPr>
          <p:cNvPr id="1038" name="Picture 14" descr="2-3) Solvent Mixtures : SHIMADZU (Shimadzu Corporation)">
            <a:extLst>
              <a:ext uri="{FF2B5EF4-FFF2-40B4-BE49-F238E27FC236}">
                <a16:creationId xmlns:a16="http://schemas.microsoft.com/office/drawing/2014/main" id="{DD12B5BD-A416-4DA2-ADDC-77109304E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62"/>
          <a:stretch/>
        </p:blipFill>
        <p:spPr bwMode="auto">
          <a:xfrm>
            <a:off x="6806693" y="2007889"/>
            <a:ext cx="2207421" cy="27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0AA5894-8082-42CB-9058-1551B4601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414" y="2075697"/>
            <a:ext cx="2508586" cy="2711985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F9CF5960-F2FF-4655-BFF1-58F4C49C19BD}"/>
              </a:ext>
            </a:extLst>
          </p:cNvPr>
          <p:cNvSpPr txBox="1"/>
          <p:nvPr/>
        </p:nvSpPr>
        <p:spPr>
          <a:xfrm>
            <a:off x="2285999" y="4855490"/>
            <a:ext cx="64908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https://www.shimadzu.com/an/service-support/technical-support/analysis-basics/lib/lctalk/s5/02.html</a:t>
            </a:r>
          </a:p>
        </p:txBody>
      </p:sp>
    </p:spTree>
    <p:extLst>
      <p:ext uri="{BB962C8B-B14F-4D97-AF65-F5344CB8AC3E}">
        <p14:creationId xmlns:p14="http://schemas.microsoft.com/office/powerpoint/2010/main" val="3041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5619B-0765-4C5D-B972-ED326426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se vezmou bubliny v mobilní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1E0C66-089B-4A82-93D1-FF2C2F34C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445"/>
            <a:ext cx="5295537" cy="352427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b="1" dirty="0"/>
              <a:t>1. Mísení rozpouštědel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Objem plynu, který se uvolní smísením rozpouštědel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Pro směsi methanolu nebo acetonitrilu s vodou → objemy mohou být až kolem 60 </a:t>
            </a:r>
            <a:r>
              <a:rPr lang="el-GR" sz="1800" dirty="0"/>
              <a:t>μ</a:t>
            </a:r>
            <a:r>
              <a:rPr lang="cs-CZ" sz="1800" dirty="0"/>
              <a:t>l plynu</a:t>
            </a:r>
            <a:br>
              <a:rPr lang="cs-CZ" sz="1800" dirty="0"/>
            </a:br>
            <a:r>
              <a:rPr lang="cs-CZ" sz="1800" dirty="0"/>
              <a:t>na mililitr směsného rozpouštědla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Tyto objemy se zhruba maximalizují kolem 50:50 směsi organického rozpouštědla a vody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1E10023-3371-49D3-A80F-E0F9BF12F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69" y="1108445"/>
            <a:ext cx="2975263" cy="21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997539A-D88A-40A8-A6E3-C76B122AF81F}"/>
              </a:ext>
            </a:extLst>
          </p:cNvPr>
          <p:cNvSpPr txBox="1"/>
          <p:nvPr/>
        </p:nvSpPr>
        <p:spPr>
          <a:xfrm>
            <a:off x="5924187" y="3287511"/>
            <a:ext cx="2975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+mj-lt"/>
              </a:rPr>
              <a:t>Plyn uvolňovaný z různých směsí rozpouštědel běžně používaných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v LC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8146A5A-2525-4962-BF80-ECC9608B27A1}"/>
              </a:ext>
            </a:extLst>
          </p:cNvPr>
          <p:cNvSpPr txBox="1"/>
          <p:nvPr/>
        </p:nvSpPr>
        <p:spPr>
          <a:xfrm>
            <a:off x="4572000" y="48696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https://www.sciencedirect.com/science/article/pii/S0021967300899732</a:t>
            </a:r>
          </a:p>
        </p:txBody>
      </p:sp>
    </p:spTree>
    <p:extLst>
      <p:ext uri="{BB962C8B-B14F-4D97-AF65-F5344CB8AC3E}">
        <p14:creationId xmlns:p14="http://schemas.microsoft.com/office/powerpoint/2010/main" val="16608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856AE-A63F-42D4-8984-EEE2C96F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se vezmou bubliny v mobilní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80B88A-542A-41CE-AECC-6F0E71758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445"/>
            <a:ext cx="5889913" cy="352427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2. Zvýšení teploty rozpouštědla</a:t>
            </a:r>
          </a:p>
          <a:p>
            <a:pPr>
              <a:lnSpc>
                <a:spcPct val="120000"/>
              </a:lnSpc>
            </a:pPr>
            <a:r>
              <a:rPr lang="cs-CZ" dirty="0"/>
              <a:t>Rozpustnost plynů se postupně snižuje s rostoucí teplotou, což vede k nadbytku rozpuštěného plynu, který tvoří bubliny</a:t>
            </a:r>
          </a:p>
          <a:p>
            <a:pPr>
              <a:lnSpc>
                <a:spcPct val="120000"/>
              </a:lnSpc>
            </a:pPr>
            <a:r>
              <a:rPr lang="cs-CZ" dirty="0"/>
              <a:t>Jedná se o stejný princip, který způsobuje intenzivnější tvorbu plynného CO</a:t>
            </a:r>
            <a:r>
              <a:rPr lang="cs-CZ" baseline="-25000" dirty="0"/>
              <a:t>2</a:t>
            </a:r>
            <a:r>
              <a:rPr lang="cs-CZ" dirty="0"/>
              <a:t> při zahřívání nealkoholických nápojů před otevřením</a:t>
            </a:r>
          </a:p>
          <a:p>
            <a:pPr>
              <a:lnSpc>
                <a:spcPct val="120000"/>
              </a:lnSpc>
            </a:pPr>
            <a:r>
              <a:rPr lang="cs-CZ" dirty="0"/>
              <a:t>Vzhledem k tomu, že vzduch obsahuje</a:t>
            </a:r>
            <a:br>
              <a:rPr lang="cs-CZ" dirty="0"/>
            </a:br>
            <a:r>
              <a:rPr lang="cs-CZ" dirty="0"/>
              <a:t>20 % O</a:t>
            </a:r>
            <a:r>
              <a:rPr lang="cs-CZ" baseline="-25000" dirty="0"/>
              <a:t>2</a:t>
            </a:r>
            <a:r>
              <a:rPr lang="cs-CZ" dirty="0"/>
              <a:t> a 78 % N</a:t>
            </a:r>
            <a:r>
              <a:rPr lang="cs-CZ" baseline="-25000" dirty="0"/>
              <a:t>2</a:t>
            </a:r>
            <a:r>
              <a:rPr lang="cs-CZ" dirty="0"/>
              <a:t>, je při působení vzduchu množství rozpuštěného O</a:t>
            </a:r>
            <a:r>
              <a:rPr lang="cs-CZ" baseline="-25000" dirty="0"/>
              <a:t>2</a:t>
            </a:r>
            <a:r>
              <a:rPr lang="cs-CZ" dirty="0"/>
              <a:t> a N</a:t>
            </a:r>
            <a:r>
              <a:rPr lang="cs-CZ" baseline="-25000" dirty="0"/>
              <a:t>2</a:t>
            </a:r>
            <a:r>
              <a:rPr lang="cs-CZ" dirty="0"/>
              <a:t> přibližně 0,2, resp. 0,8 násobkem uvedené hodnoty</a:t>
            </a:r>
          </a:p>
        </p:txBody>
      </p:sp>
      <p:pic>
        <p:nvPicPr>
          <p:cNvPr id="9218" name="Picture 2" descr="2-1) Increase in Solution Temperature : Shimadzu Scientific Instruments">
            <a:extLst>
              <a:ext uri="{FF2B5EF4-FFF2-40B4-BE49-F238E27FC236}">
                <a16:creationId xmlns:a16="http://schemas.microsoft.com/office/drawing/2014/main" id="{C9AFA7F0-32FD-4704-B571-F5169994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54" y="1108445"/>
            <a:ext cx="2481396" cy="24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9AE8503-0ECD-4127-9C33-3090C458267D}"/>
              </a:ext>
            </a:extLst>
          </p:cNvPr>
          <p:cNvSpPr txBox="1"/>
          <p:nvPr/>
        </p:nvSpPr>
        <p:spPr>
          <a:xfrm>
            <a:off x="1551709" y="4881890"/>
            <a:ext cx="68025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bg2">
                    <a:lumMod val="75000"/>
                  </a:schemeClr>
                </a:solidFill>
                <a:latin typeface="+mj-lt"/>
                <a:hlinkClick r:id="rId3"/>
              </a:rPr>
              <a:t>https://www.shimadzu.com/an/service-support/technical-support/analysis-basics/lib/lctalk/s5/021.html</a:t>
            </a:r>
            <a:r>
              <a:rPr lang="cs-CZ" sz="1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7FF4820-BB5E-4EF7-9292-2B8298458C4B}"/>
              </a:ext>
            </a:extLst>
          </p:cNvPr>
          <p:cNvSpPr txBox="1"/>
          <p:nvPr/>
        </p:nvSpPr>
        <p:spPr>
          <a:xfrm>
            <a:off x="6518563" y="3602299"/>
            <a:ext cx="25284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Vliv teploty na množství rozpuštěného CO</a:t>
            </a:r>
            <a:r>
              <a:rPr lang="cs-CZ" sz="1400" baseline="-25000" dirty="0">
                <a:latin typeface="+mj-lt"/>
              </a:rPr>
              <a:t>2</a:t>
            </a:r>
            <a:r>
              <a:rPr lang="cs-CZ" sz="1400" dirty="0">
                <a:latin typeface="+mj-lt"/>
              </a:rPr>
              <a:t>, O</a:t>
            </a:r>
            <a:r>
              <a:rPr lang="cs-CZ" sz="1400" baseline="-25000" dirty="0">
                <a:latin typeface="+mj-lt"/>
              </a:rPr>
              <a:t>2</a:t>
            </a:r>
            <a:r>
              <a:rPr lang="cs-CZ" sz="1400" dirty="0">
                <a:latin typeface="+mj-lt"/>
              </a:rPr>
              <a:t>, N</a:t>
            </a:r>
            <a:r>
              <a:rPr lang="cs-CZ" sz="1400" baseline="-25000" dirty="0">
                <a:latin typeface="+mj-lt"/>
              </a:rPr>
              <a:t>2</a:t>
            </a:r>
            <a:r>
              <a:rPr lang="cs-CZ" sz="1400" dirty="0">
                <a:latin typeface="+mj-lt"/>
              </a:rPr>
              <a:t> a He ve vodě (při parciálním tlaku</a:t>
            </a:r>
            <a:br>
              <a:rPr lang="cs-CZ" sz="1400" dirty="0">
                <a:latin typeface="+mj-lt"/>
              </a:rPr>
            </a:br>
            <a:r>
              <a:rPr lang="cs-CZ" sz="1400" dirty="0">
                <a:latin typeface="+mj-lt"/>
              </a:rPr>
              <a:t>1 </a:t>
            </a:r>
            <a:r>
              <a:rPr lang="cs-CZ" sz="1400" dirty="0" err="1">
                <a:latin typeface="+mj-lt"/>
              </a:rPr>
              <a:t>atm</a:t>
            </a:r>
            <a:r>
              <a:rPr lang="cs-CZ" sz="14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35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C59CA-5216-4FBA-944C-CBE2510C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se vezmou bubliny v mobilní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C433F4-B79C-4875-826D-BB5B9A65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445"/>
            <a:ext cx="5668241" cy="3524278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cs-CZ" sz="2000" b="1" dirty="0"/>
              <a:t>3. Snížení tlaku</a:t>
            </a:r>
          </a:p>
          <a:p>
            <a:pPr>
              <a:spcBef>
                <a:spcPts val="2400"/>
              </a:spcBef>
            </a:pPr>
            <a:r>
              <a:rPr lang="cs-CZ" sz="2000" dirty="0"/>
              <a:t>Čím vyšší je tlak plynu (parciální tlak), tím více</a:t>
            </a:r>
            <a:br>
              <a:rPr lang="cs-CZ" sz="2000" dirty="0"/>
            </a:br>
            <a:r>
              <a:rPr lang="cs-CZ" sz="2000" dirty="0"/>
              <a:t>se plyn rozpouští v kapalině</a:t>
            </a:r>
          </a:p>
          <a:p>
            <a:pPr>
              <a:spcBef>
                <a:spcPts val="2400"/>
              </a:spcBef>
            </a:pPr>
            <a:r>
              <a:rPr lang="cs-CZ" sz="2000" dirty="0"/>
              <a:t>Naopak, pokud je plyn při nasycené rozpustnosti pod vysokým tlakem, při snížení tlaku se budou tvořit bubliny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7109881-9495-46E1-93FE-B372DB64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14" y="977079"/>
            <a:ext cx="26289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A892B4B-E295-440D-A433-623001569505}"/>
              </a:ext>
            </a:extLst>
          </p:cNvPr>
          <p:cNvSpPr txBox="1"/>
          <p:nvPr/>
        </p:nvSpPr>
        <p:spPr>
          <a:xfrm>
            <a:off x="6314209" y="3894059"/>
            <a:ext cx="23899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Vliv tlaku (parciálního tlaku)</a:t>
            </a:r>
            <a:br>
              <a:rPr lang="cs-CZ" sz="1400" dirty="0">
                <a:latin typeface="+mj-lt"/>
              </a:rPr>
            </a:br>
            <a:r>
              <a:rPr lang="cs-CZ" sz="1400" dirty="0">
                <a:latin typeface="+mj-lt"/>
              </a:rPr>
              <a:t>na rozpustnost O</a:t>
            </a:r>
            <a:r>
              <a:rPr lang="cs-CZ" sz="1400" baseline="-25000" dirty="0">
                <a:latin typeface="+mj-lt"/>
              </a:rPr>
              <a:t>2</a:t>
            </a:r>
            <a:br>
              <a:rPr lang="cs-CZ" sz="1400" baseline="-25000" dirty="0">
                <a:latin typeface="+mj-lt"/>
              </a:rPr>
            </a:br>
            <a:r>
              <a:rPr lang="cs-CZ" sz="1400" dirty="0">
                <a:latin typeface="+mj-lt"/>
              </a:rPr>
              <a:t>v 1 ml vody (při 25 °C)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9209BAE-458C-478F-B7AE-EAEF9BE0F1C6}"/>
              </a:ext>
            </a:extLst>
          </p:cNvPr>
          <p:cNvSpPr txBox="1"/>
          <p:nvPr/>
        </p:nvSpPr>
        <p:spPr>
          <a:xfrm>
            <a:off x="1551709" y="4881890"/>
            <a:ext cx="68025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https://www.shimadzu.com/an/service-support/technical-support/analysis-basics/lib/lctalk/s5/021.html</a:t>
            </a:r>
          </a:p>
        </p:txBody>
      </p:sp>
    </p:spTree>
    <p:extLst>
      <p:ext uri="{BB962C8B-B14F-4D97-AF65-F5344CB8AC3E}">
        <p14:creationId xmlns:p14="http://schemas.microsoft.com/office/powerpoint/2010/main" val="13762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AF382-0C41-452D-8F03-E6D30408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technik odplyňování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7B4512-5379-4768-A608-9D244AEF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Sparging</a:t>
            </a:r>
            <a:r>
              <a:rPr lang="cs-CZ" dirty="0"/>
              <a:t> – „vyčištění kapaliny od plynu“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Helium je mnohem méně rozpustné v kapalných rozpouštědlech než jiné plyny, včetně kyslíku a dusíku → Do rozpouštědla (MF) se záměrně vhání helium → Ostatní plyny rozpuštěné v kapalině difundují do bublinek helia a jsou z kapaliny odváděny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15 minut probublávání odstraní přibližně 80 % kyslíku (rozpuštěného</a:t>
            </a:r>
            <a:br>
              <a:rPr lang="cs-CZ" dirty="0"/>
            </a:br>
            <a:r>
              <a:rPr lang="cs-CZ" dirty="0"/>
              <a:t>v methanolu), poté lze na přístroji udržovat rozpouštědlo „bez plynu“</a:t>
            </a:r>
            <a:br>
              <a:rPr lang="cs-CZ" dirty="0"/>
            </a:br>
            <a:r>
              <a:rPr lang="cs-CZ" dirty="0"/>
              <a:t>s velmi nízkým průtokem helia zavedeným do láhve</a:t>
            </a:r>
          </a:p>
          <a:p>
            <a:pPr lvl="1">
              <a:lnSpc>
                <a:spcPct val="120000"/>
              </a:lnSpc>
            </a:pPr>
            <a:r>
              <a:rPr lang="cs-CZ" b="1" dirty="0"/>
              <a:t>Mínus:</a:t>
            </a:r>
            <a:r>
              <a:rPr lang="cs-CZ" dirty="0"/>
              <a:t> </a:t>
            </a:r>
            <a:r>
              <a:rPr lang="cs-CZ" dirty="0" err="1"/>
              <a:t>sparging</a:t>
            </a:r>
            <a:r>
              <a:rPr lang="cs-CZ" dirty="0"/>
              <a:t> héliem se už běžně nepoužívá</a:t>
            </a:r>
            <a:br>
              <a:rPr lang="cs-CZ" dirty="0"/>
            </a:br>
            <a:r>
              <a:rPr lang="cs-CZ" dirty="0"/>
              <a:t>kvůli praktickému nepohodlí a ceně helia</a:t>
            </a:r>
          </a:p>
        </p:txBody>
      </p:sp>
      <p:pic>
        <p:nvPicPr>
          <p:cNvPr id="4" name="Picture 4" descr="modificadores de fase móvil archivos - Cientisol">
            <a:extLst>
              <a:ext uri="{FF2B5EF4-FFF2-40B4-BE49-F238E27FC236}">
                <a16:creationId xmlns:a16="http://schemas.microsoft.com/office/drawing/2014/main" id="{8F2CD49B-71E6-4974-9DCB-DA06CBB8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46" y="3483668"/>
            <a:ext cx="1959204" cy="13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D65E5-8B98-4CCC-9D21-212D350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technik odplyňování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DBC13-8B8B-4D7B-9D91-7B018E4E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cs-CZ" b="1" dirty="0" err="1"/>
              <a:t>Sonikace</a:t>
            </a:r>
            <a:endParaRPr lang="cs-CZ" b="1" dirty="0"/>
          </a:p>
          <a:p>
            <a:pPr lvl="1"/>
            <a:r>
              <a:rPr lang="cs-CZ" dirty="0"/>
              <a:t>Velmi jednoduchý přístup</a:t>
            </a:r>
          </a:p>
          <a:p>
            <a:pPr lvl="1"/>
            <a:r>
              <a:rPr lang="cs-CZ" dirty="0"/>
              <a:t>Láhev s MF se před použitím na několik minut vloží do ultrazvukové lázně</a:t>
            </a:r>
          </a:p>
          <a:p>
            <a:pPr lvl="1"/>
            <a:r>
              <a:rPr lang="cs-CZ" b="1" dirty="0"/>
              <a:t>Mínus:</a:t>
            </a:r>
            <a:r>
              <a:rPr lang="cs-CZ" dirty="0"/>
              <a:t> tento přístup není příliš účinný; patnáct minut </a:t>
            </a:r>
            <a:r>
              <a:rPr lang="cs-CZ" dirty="0" err="1"/>
              <a:t>sonikace</a:t>
            </a:r>
            <a:r>
              <a:rPr lang="cs-CZ" dirty="0"/>
              <a:t> odstraní pouze asi 30 % kyslíku rozpuštěného</a:t>
            </a:r>
            <a:br>
              <a:rPr lang="cs-CZ" dirty="0"/>
            </a:br>
            <a:r>
              <a:rPr lang="cs-CZ" dirty="0"/>
              <a:t>v methanolu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C15846-0509-4965-98F9-52E7A2451C88}"/>
              </a:ext>
            </a:extLst>
          </p:cNvPr>
          <p:cNvSpPr txBox="1"/>
          <p:nvPr/>
        </p:nvSpPr>
        <p:spPr>
          <a:xfrm>
            <a:off x="2478050" y="488189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https://www.sciencedirect.com/science/article/pii/S0021967300816465</a:t>
            </a:r>
          </a:p>
        </p:txBody>
      </p:sp>
      <p:pic>
        <p:nvPicPr>
          <p:cNvPr id="11266" name="Picture 2" descr="Ultrazvukový čistič VEVOR 15L Ultrazvukový čisticí stroj z nerezové oceli Digitální ohřívač časovač Čištění šperků pro komerční osobní domácí použití (15L)">
            <a:extLst>
              <a:ext uri="{FF2B5EF4-FFF2-40B4-BE49-F238E27FC236}">
                <a16:creationId xmlns:a16="http://schemas.microsoft.com/office/drawing/2014/main" id="{FAD79A39-2193-48BC-A6C7-CF2A6004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05" y="3456709"/>
            <a:ext cx="1484876" cy="14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760BB97-6D31-4F99-BDB1-040317B14266}"/>
              </a:ext>
            </a:extLst>
          </p:cNvPr>
          <p:cNvSpPr/>
          <p:nvPr/>
        </p:nvSpPr>
        <p:spPr>
          <a:xfrm rot="841343">
            <a:off x="7282181" y="4677536"/>
            <a:ext cx="624134" cy="32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3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39A3C-0C7C-48B6-B070-D3CAF0EB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technik odplyňování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0C3B40-3CB6-4E6A-91E1-AD2F6616E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b="1" dirty="0"/>
              <a:t>Vakuové odplyňování </a:t>
            </a:r>
            <a:r>
              <a:rPr lang="cs-CZ" b="1" dirty="0" err="1"/>
              <a:t>offline</a:t>
            </a:r>
            <a:endParaRPr lang="cs-CZ" b="1" dirty="0"/>
          </a:p>
          <a:p>
            <a:pPr lvl="1"/>
            <a:r>
              <a:rPr lang="cs-CZ" dirty="0"/>
              <a:t>Vakuum se aplikuje na láhev s MF pomocí vakuové pumpy</a:t>
            </a:r>
            <a:br>
              <a:rPr lang="cs-CZ" dirty="0"/>
            </a:br>
            <a:r>
              <a:rPr lang="cs-CZ" dirty="0"/>
              <a:t>nebo vývěvy</a:t>
            </a:r>
          </a:p>
          <a:p>
            <a:pPr lvl="1"/>
            <a:r>
              <a:rPr lang="cs-CZ" dirty="0"/>
              <a:t>Základní myšlenkou je, že snížení tlaku v láhvi snižuje rozpustnost plynů rozpuštěných v kapalině a jakýkoli plyn přítomný nad hranicí rozpustnosti samovolně vybublá z kapaliny</a:t>
            </a:r>
          </a:p>
          <a:p>
            <a:pPr lvl="1"/>
            <a:r>
              <a:rPr lang="cs-CZ" dirty="0"/>
              <a:t>Dobrým nápadem je použití bezpečnostního štítu, když je láhev</a:t>
            </a:r>
            <a:br>
              <a:rPr lang="cs-CZ" dirty="0"/>
            </a:br>
            <a:r>
              <a:rPr lang="cs-CZ" dirty="0"/>
              <a:t>ve vakuu</a:t>
            </a:r>
          </a:p>
          <a:p>
            <a:pPr lvl="1"/>
            <a:r>
              <a:rPr lang="cs-CZ" dirty="0"/>
              <a:t>Efektivním způsobem je i kombinace</a:t>
            </a:r>
            <a:br>
              <a:rPr lang="cs-CZ" dirty="0"/>
            </a:br>
            <a:r>
              <a:rPr lang="cs-CZ" dirty="0" err="1"/>
              <a:t>offline</a:t>
            </a:r>
            <a:r>
              <a:rPr lang="cs-CZ" dirty="0"/>
              <a:t> odplyňování a </a:t>
            </a:r>
            <a:r>
              <a:rPr lang="cs-CZ" dirty="0" err="1"/>
              <a:t>sonikace</a:t>
            </a:r>
            <a:endParaRPr lang="cs-CZ" dirty="0"/>
          </a:p>
        </p:txBody>
      </p:sp>
      <p:pic>
        <p:nvPicPr>
          <p:cNvPr id="13314" name="Picture 2" descr="SUBTERFUGE Forums • View topic - Subterfuge Memes">
            <a:extLst>
              <a:ext uri="{FF2B5EF4-FFF2-40B4-BE49-F238E27FC236}">
                <a16:creationId xmlns:a16="http://schemas.microsoft.com/office/drawing/2014/main" id="{F1D66341-AAA5-4191-9B04-3B0E6AAC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87" y="3574472"/>
            <a:ext cx="2520504" cy="14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6e1b348-059e-49f9-8f32-dbb25c2c67dc.mdb"/>
</p:tagLst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18910FDEA5924BAEF9B2F906693486" ma:contentTypeVersion="14" ma:contentTypeDescription="Vytvoří nový dokument" ma:contentTypeScope="" ma:versionID="ad117f2efb2efbff2c747974d2b6df07">
  <xsd:schema xmlns:xsd="http://www.w3.org/2001/XMLSchema" xmlns:xs="http://www.w3.org/2001/XMLSchema" xmlns:p="http://schemas.microsoft.com/office/2006/metadata/properties" xmlns:ns3="11d992cc-89a2-4881-9672-2a95d30a60e3" targetNamespace="http://schemas.microsoft.com/office/2006/metadata/properties" ma:root="true" ma:fieldsID="ec7bb3ef707adebe059f5b3c6dcee5c4" ns3:_="">
    <xsd:import namespace="11d992cc-89a2-4881-9672-2a95d30a60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992cc-89a2-4881-9672-2a95d30a60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A7E52C-D5D2-41A1-B0F5-68DDFD604C9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1d992cc-89a2-4881-9672-2a95d30a60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9775B6-1B27-4221-B8A3-DE6ECF3B47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84D94D-BD18-447B-A7CF-EE29D8C30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992cc-89a2-4881-9672-2a95d30a6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41592</TotalTime>
  <Words>1035</Words>
  <Application>Microsoft Office PowerPoint</Application>
  <PresentationFormat>Předvádění na obrazovce (16:9)</PresentationFormat>
  <Paragraphs>65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Wingdings</vt:lpstr>
      <vt:lpstr>Motiv Office</vt:lpstr>
      <vt:lpstr>Význam odplynění MF</vt:lpstr>
      <vt:lpstr>Proč se věnovat odplynění MF</vt:lpstr>
      <vt:lpstr>Kde se vezmou bubliny v mobilní fázi</vt:lpstr>
      <vt:lpstr>Kde se vezmou bubliny v mobilní fázi</vt:lpstr>
      <vt:lpstr>Kde se vezmou bubliny v mobilní fázi</vt:lpstr>
      <vt:lpstr>Kde se vezmou bubliny v mobilní fázi</vt:lpstr>
      <vt:lpstr>Přehled technik odplyňování</vt:lpstr>
      <vt:lpstr>Přehled technik odplyňování</vt:lpstr>
      <vt:lpstr>Přehled technik odplyňování</vt:lpstr>
      <vt:lpstr>Přehled technik odplyňování</vt:lpstr>
      <vt:lpstr>Přehled technik odplyňování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300</cp:revision>
  <cp:lastPrinted>2015-09-01T15:29:47Z</cp:lastPrinted>
  <dcterms:created xsi:type="dcterms:W3CDTF">2014-09-16T12:28:36Z</dcterms:created>
  <dcterms:modified xsi:type="dcterms:W3CDTF">2025-03-28T12:43:33Z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0x0101005518910FDEA5924BAEF9B2F906693486</vt:lpwstr>
  </property>
</Properties>
</file>