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5"/>
  </p:notesMasterIdLst>
  <p:sldIdLst>
    <p:sldId id="259" r:id="rId5"/>
    <p:sldId id="263" r:id="rId6"/>
    <p:sldId id="264" r:id="rId7"/>
    <p:sldId id="267" r:id="rId8"/>
    <p:sldId id="266" r:id="rId9"/>
    <p:sldId id="322" r:id="rId10"/>
    <p:sldId id="323" r:id="rId11"/>
    <p:sldId id="265" r:id="rId12"/>
    <p:sldId id="274" r:id="rId13"/>
    <p:sldId id="268" r:id="rId14"/>
    <p:sldId id="271" r:id="rId15"/>
    <p:sldId id="275" r:id="rId16"/>
    <p:sldId id="277" r:id="rId17"/>
    <p:sldId id="279" r:id="rId18"/>
    <p:sldId id="282" r:id="rId19"/>
    <p:sldId id="283" r:id="rId20"/>
    <p:sldId id="284" r:id="rId21"/>
    <p:sldId id="287" r:id="rId22"/>
    <p:sldId id="288" r:id="rId23"/>
    <p:sldId id="289" r:id="rId24"/>
    <p:sldId id="291" r:id="rId25"/>
    <p:sldId id="290" r:id="rId26"/>
    <p:sldId id="292" r:id="rId27"/>
    <p:sldId id="330" r:id="rId28"/>
    <p:sldId id="293" r:id="rId29"/>
    <p:sldId id="329" r:id="rId30"/>
    <p:sldId id="294" r:id="rId31"/>
    <p:sldId id="295" r:id="rId32"/>
    <p:sldId id="297" r:id="rId33"/>
    <p:sldId id="300" r:id="rId34"/>
    <p:sldId id="298" r:id="rId35"/>
    <p:sldId id="325" r:id="rId36"/>
    <p:sldId id="326" r:id="rId37"/>
    <p:sldId id="299" r:id="rId38"/>
    <p:sldId id="324" r:id="rId39"/>
    <p:sldId id="301" r:id="rId40"/>
    <p:sldId id="33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1" r:id="rId60"/>
    <p:sldId id="327" r:id="rId61"/>
    <p:sldId id="328" r:id="rId62"/>
    <p:sldId id="285" r:id="rId63"/>
    <p:sldId id="286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E5E4-B14B-4DA2-BBFC-610F5CB4DCE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EE0FF-DD86-4A24-9928-4E1DF0EF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57C324-5C34-4C72-857F-CB9ACB941F72}" type="slidenum">
              <a:rPr lang="cs-CZ" altLang="cs-CZ" smtClean="0">
                <a:latin typeface="Arial" panose="020B0604020202020204" pitchFamily="34" charset="0"/>
              </a:rPr>
              <a:pPr/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9805B7-5EE2-4613-8F2D-98372D584EE4}" type="slidenum">
              <a:rPr lang="cs-CZ" altLang="cs-CZ" smtClean="0">
                <a:latin typeface="Arial" panose="020B0604020202020204" pitchFamily="34" charset="0"/>
              </a:rPr>
              <a:pPr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7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9E32C5-38BD-4ECA-B182-BEEBF2EAEE94}" type="slidenum">
              <a:rPr lang="cs-CZ" altLang="cs-CZ" smtClean="0">
                <a:latin typeface="Arial" panose="020B0604020202020204" pitchFamily="34" charset="0"/>
              </a:rPr>
              <a:pPr/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0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FB22CA-82BB-4D73-A940-D13A457C26DF}" type="slidenum">
              <a:rPr lang="cs-CZ" altLang="cs-CZ" smtClean="0">
                <a:latin typeface="Arial" panose="020B0604020202020204" pitchFamily="34" charset="0"/>
              </a:rPr>
              <a:pPr/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F954CC-7E51-456D-BEA4-165CA34109F8}" type="slidenum">
              <a:rPr lang="cs-CZ" altLang="cs-CZ" smtClean="0">
                <a:latin typeface="Arial" panose="020B0604020202020204" pitchFamily="34" charset="0"/>
              </a:rPr>
              <a:pPr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6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C263E4E-8710-4D22-A664-DD8EFF028BBF}" type="slidenum">
              <a:rPr lang="cs-CZ" altLang="cs-CZ" smtClean="0">
                <a:latin typeface="Arial" panose="020B0604020202020204" pitchFamily="34" charset="0"/>
              </a:rPr>
              <a:pPr/>
              <a:t>22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1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C335C8D-4B92-46ED-9B4A-E916A8F60AF1}" type="slidenum">
              <a:rPr lang="cs-CZ" altLang="cs-CZ" smtClean="0">
                <a:latin typeface="Arial" panose="020B0604020202020204" pitchFamily="34" charset="0"/>
              </a:rPr>
              <a:pPr/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0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8C2BD7-B120-4D43-BE6E-AEE5838F6021}" type="slidenum">
              <a:rPr lang="cs-CZ" altLang="cs-CZ" smtClean="0">
                <a:latin typeface="Arial" panose="020B0604020202020204" pitchFamily="34" charset="0"/>
              </a:rPr>
              <a:pPr/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31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3C4959-3928-4BFB-AB47-3D35B7876DD2}" type="slidenum">
              <a:rPr lang="cs-CZ" altLang="cs-CZ" smtClean="0">
                <a:latin typeface="Arial" panose="020B0604020202020204" pitchFamily="34" charset="0"/>
              </a:rPr>
              <a:pPr/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21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C99AFA-05EE-46EE-94E8-DADD7BC264F3}" type="slidenum">
              <a:rPr lang="cs-CZ" altLang="cs-CZ" smtClean="0">
                <a:latin typeface="Arial" panose="020B0604020202020204" pitchFamily="34" charset="0"/>
              </a:rPr>
              <a:pPr/>
              <a:t>29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74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4053B7-4798-46C4-9468-DB902170B0CA}" type="slidenum">
              <a:rPr lang="cs-CZ" altLang="cs-CZ" smtClean="0">
                <a:latin typeface="Arial" panose="020B0604020202020204" pitchFamily="34" charset="0"/>
              </a:rPr>
              <a:pPr/>
              <a:t>30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8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ECDCE5-CC48-40A6-B213-828827B35A3C}" type="slidenum">
              <a:rPr lang="cs-CZ" altLang="cs-CZ" smtClean="0">
                <a:latin typeface="Arial" panose="020B0604020202020204" pitchFamily="34" charset="0"/>
              </a:rPr>
              <a:pPr/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82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479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FFD5ABA-FA12-41CF-A2D0-187F89D8D28F}" type="slidenum">
              <a:rPr lang="cs-CZ" altLang="cs-CZ" smtClean="0">
                <a:latin typeface="Arial" panose="020B0604020202020204" pitchFamily="34" charset="0"/>
              </a:rPr>
              <a:pPr/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27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831794-A85A-43E0-8A8A-A55325508AA2}" type="slidenum">
              <a:rPr lang="cs-CZ" altLang="cs-CZ" smtClean="0">
                <a:latin typeface="Arial" panose="020B0604020202020204" pitchFamily="34" charset="0"/>
              </a:rPr>
              <a:pPr/>
              <a:t>38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59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72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DCA7F2-12A8-485B-B937-5F42BB2A5ABE}" type="slidenum">
              <a:rPr lang="cs-CZ" altLang="cs-CZ" smtClean="0">
                <a:latin typeface="Arial" panose="020B0604020202020204" pitchFamily="34" charset="0"/>
              </a:rPr>
              <a:pPr/>
              <a:t>39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76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83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FAD238-4288-421D-AD9C-58BF5A150BAE}" type="slidenum">
              <a:rPr lang="cs-CZ" altLang="cs-CZ" smtClean="0">
                <a:latin typeface="Arial" panose="020B0604020202020204" pitchFamily="34" charset="0"/>
              </a:rPr>
              <a:pPr/>
              <a:t>40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01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5A184C-FA21-405A-B874-7104E835C1FC}" type="slidenum">
              <a:rPr lang="cs-CZ" altLang="cs-CZ" smtClean="0">
                <a:latin typeface="Arial" panose="020B0604020202020204" pitchFamily="34" charset="0"/>
              </a:rPr>
              <a:pPr/>
              <a:t>41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67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03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2DEA13F-99CE-4255-99B0-A9432A15566F}" type="slidenum">
              <a:rPr lang="cs-CZ" altLang="cs-CZ" smtClean="0">
                <a:latin typeface="Arial" panose="020B0604020202020204" pitchFamily="34" charset="0"/>
              </a:rPr>
              <a:pPr/>
              <a:t>42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23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4C6CD6-A8E2-41AC-AE6B-84D1891E0F39}" type="slidenum">
              <a:rPr lang="cs-CZ" altLang="cs-CZ" smtClean="0">
                <a:latin typeface="Arial" panose="020B0604020202020204" pitchFamily="34" charset="0"/>
              </a:rPr>
              <a:pPr/>
              <a:t>43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25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6ACC3FB-E281-46CA-A107-8CF025E99C00}" type="slidenum">
              <a:rPr lang="cs-CZ" altLang="cs-CZ" smtClean="0">
                <a:latin typeface="Arial" panose="020B0604020202020204" pitchFamily="34" charset="0"/>
              </a:rPr>
              <a:pPr/>
              <a:t>53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26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013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9E6A0C4-FBE1-4A9D-9CC5-78B4F36CEB3C}" type="slidenum">
              <a:rPr lang="cs-CZ" altLang="cs-CZ" smtClean="0">
                <a:latin typeface="Arial" panose="020B0604020202020204" pitchFamily="34" charset="0"/>
              </a:rPr>
              <a:pPr/>
              <a:t>55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2C9C92-0F23-46D5-B6EA-5B99F2172BF2}" type="slidenum">
              <a:rPr lang="cs-CZ" altLang="cs-CZ" smtClean="0">
                <a:latin typeface="Arial" panose="020B0604020202020204" pitchFamily="34" charset="0"/>
              </a:rPr>
              <a:pPr/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84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D54BCB9-5C85-46CC-A39E-32E82261B3D8}" type="slidenum">
              <a:rPr lang="cs-CZ" altLang="cs-CZ" smtClean="0">
                <a:latin typeface="Arial" panose="020B0604020202020204" pitchFamily="34" charset="0"/>
              </a:rPr>
              <a:pPr/>
              <a:t>56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2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B4C1CBB-386D-488C-909D-0DAF100ECCD9}" type="slidenum">
              <a:rPr lang="cs-CZ" altLang="cs-CZ" smtClean="0">
                <a:latin typeface="Arial" panose="020B0604020202020204" pitchFamily="34" charset="0"/>
              </a:rPr>
              <a:pPr/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6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87F83E-27C7-4568-82D7-6170472A89D9}" type="slidenum">
              <a:rPr lang="cs-CZ" altLang="cs-CZ" smtClean="0">
                <a:latin typeface="Arial" panose="020B0604020202020204" pitchFamily="34" charset="0"/>
              </a:rPr>
              <a:pPr/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0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3CE7B8-82CC-4358-AFE2-56115EEBF7F3}" type="slidenum">
              <a:rPr lang="cs-CZ" altLang="cs-CZ" smtClean="0">
                <a:latin typeface="Arial" panose="020B0604020202020204" pitchFamily="34" charset="0"/>
              </a:rPr>
              <a:pPr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46CBEB-CAD8-4810-B82E-4618FB12F1D8}" type="slidenum">
              <a:rPr lang="cs-CZ" altLang="cs-CZ" smtClean="0">
                <a:latin typeface="Arial" panose="020B0604020202020204" pitchFamily="34" charset="0"/>
              </a:rPr>
              <a:pPr/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8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559DF0A-84E3-4D14-9C74-A188EFB9D752}" type="slidenum">
              <a:rPr lang="cs-CZ" altLang="cs-CZ" smtClean="0">
                <a:latin typeface="Arial" panose="020B0604020202020204" pitchFamily="34" charset="0"/>
              </a:rPr>
              <a:pPr/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2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0CC25C-FDA2-4D32-9AF3-BF13A8914C59}" type="slidenum">
              <a:rPr lang="cs-CZ" altLang="cs-CZ" smtClean="0">
                <a:latin typeface="Arial" panose="020B0604020202020204" pitchFamily="34" charset="0"/>
              </a:rPr>
              <a:pPr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0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kerouac.pharm.uky.edu/ASRG/HPLC/isocratic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kerouac.pharm.uky.edu/ASRG/HPLC/gradient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mac-mod.com/tr/pbprep-tr-fig1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learn.sepscience.com/hplcsolutions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lc.cz/Tabs/buffers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Mobilní fáze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F12E1-3700-46FB-B7C8-AAD78E9335A2}" type="slidenum">
              <a:rPr lang="cs-CZ" altLang="cs-CZ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142874"/>
            <a:ext cx="9310255" cy="660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6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 </a:t>
            </a:r>
            <a:r>
              <a:rPr lang="cs-CZ" dirty="0" err="1"/>
              <a:t>cutoff</a:t>
            </a:r>
            <a:r>
              <a:rPr lang="cs-CZ" dirty="0"/>
              <a:t> </a:t>
            </a:r>
            <a:r>
              <a:rPr lang="cs-CZ" dirty="0" err="1"/>
              <a:t>nm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cs-CZ"/>
              <a:t>HPLC mobilní fáze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258447"/>
            <a:ext cx="7470615" cy="491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5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2822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rozpouštědla</a:t>
            </a:r>
            <a:r>
              <a:rPr dirty="0"/>
              <a:t> pro </a:t>
            </a:r>
            <a:r>
              <a:rPr dirty="0" err="1"/>
              <a:t>reverzní</a:t>
            </a:r>
            <a:r>
              <a:rPr dirty="0"/>
              <a:t> </a:t>
            </a:r>
            <a:r>
              <a:rPr dirty="0" err="1"/>
              <a:t>fázi</a:t>
            </a:r>
            <a:endParaRPr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/>
              <a:t>Snyderova</a:t>
            </a:r>
            <a:r>
              <a:rPr lang="cs-CZ" altLang="cs-CZ" dirty="0"/>
              <a:t> metoda pro míchání rozpouštědel při použití reverzní fáze –  trojúhelník selektivity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Rozpustnost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Polarita je pouze jedním z faktorů kterou můžete ovlivnit, další je selektivita rozpouštědla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Výpočet použití až 4 různých rozpouštědel při optimalizaci separace</a:t>
            </a:r>
          </a:p>
          <a:p>
            <a:pPr eaLnBrk="1" hangingPunct="1"/>
            <a:endParaRPr lang="en-US" altLang="cs-CZ" dirty="0"/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62" y="4442278"/>
            <a:ext cx="5688076" cy="21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3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17650"/>
            <a:ext cx="61563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ástupný symbol pro obsah 10"/>
          <p:cNvSpPr>
            <a:spLocks noGrp="1"/>
          </p:cNvSpPr>
          <p:nvPr>
            <p:ph idx="1"/>
          </p:nvPr>
        </p:nvSpPr>
        <p:spPr>
          <a:xfrm>
            <a:off x="222520" y="1400174"/>
            <a:ext cx="2879725" cy="5184775"/>
          </a:xfrm>
        </p:spPr>
        <p:txBody>
          <a:bodyPr>
            <a:normAutofit/>
          </a:bodyPr>
          <a:lstStyle/>
          <a:p>
            <a:pPr marL="361950" indent="-361950" eaLnBrk="1" hangingPunct="1">
              <a:buFont typeface="Wingdings" pitchFamily="2" charset="2"/>
              <a:buNone/>
            </a:pPr>
            <a:r>
              <a:rPr lang="cs-CZ" altLang="cs-CZ" sz="2000" b="1" dirty="0"/>
              <a:t>Trojúhelník selektivity</a:t>
            </a:r>
          </a:p>
          <a:p>
            <a:pPr marL="361950" indent="-361950" eaLnBrk="1" hangingPunct="1">
              <a:buFont typeface="Wingdings" pitchFamily="2" charset="2"/>
              <a:buNone/>
            </a:pPr>
            <a:r>
              <a:rPr lang="cs-CZ" altLang="cs-CZ" sz="2000" dirty="0"/>
              <a:t>Srovnání rozpouštědel:</a:t>
            </a:r>
          </a:p>
          <a:p>
            <a:pPr marL="361950" indent="-361950" eaLnBrk="1" hangingPunct="1">
              <a:buFont typeface="Wingdings" pitchFamily="2" charset="2"/>
              <a:buChar char="Ø"/>
            </a:pPr>
            <a:r>
              <a:rPr lang="cs-CZ" altLang="cs-CZ" sz="2000" dirty="0" err="1"/>
              <a:t>dipol</a:t>
            </a:r>
            <a:r>
              <a:rPr lang="cs-CZ" altLang="cs-CZ" sz="2000" dirty="0"/>
              <a:t> (π)</a:t>
            </a:r>
          </a:p>
          <a:p>
            <a:pPr marL="361950" indent="-361950" eaLnBrk="1" hangingPunct="1">
              <a:buFont typeface="Wingdings" pitchFamily="2" charset="2"/>
              <a:buChar char="Ø"/>
            </a:pPr>
            <a:r>
              <a:rPr lang="cs-CZ" altLang="cs-CZ" sz="2000" dirty="0"/>
              <a:t>kyselost (α) </a:t>
            </a:r>
          </a:p>
          <a:p>
            <a:pPr marL="361950" indent="-361950" eaLnBrk="1" hangingPunct="1">
              <a:buFont typeface="Wingdings" pitchFamily="2" charset="2"/>
              <a:buChar char="Ø"/>
            </a:pPr>
            <a:r>
              <a:rPr lang="cs-CZ" altLang="cs-CZ" sz="2000" dirty="0"/>
              <a:t>zásaditost(β) </a:t>
            </a:r>
          </a:p>
          <a:p>
            <a:pPr marL="361950" indent="-361950" eaLnBrk="1" hangingPunct="1">
              <a:buFont typeface="Wingdings" pitchFamily="2" charset="2"/>
              <a:buNone/>
            </a:pPr>
            <a:r>
              <a:rPr lang="cs-CZ" altLang="cs-CZ" sz="2000" dirty="0"/>
              <a:t>Největší rozdíl v selektivitě rozpouštědla s nejvíce rozdílnými vlastnostmi</a:t>
            </a:r>
          </a:p>
          <a:p>
            <a:pPr marL="361950" indent="-361950" eaLnBrk="1" hangingPunct="1">
              <a:buFont typeface="Wingdings" pitchFamily="2" charset="2"/>
              <a:buNone/>
            </a:pPr>
            <a:endParaRPr lang="cs-CZ" altLang="cs-CZ" sz="2000" dirty="0"/>
          </a:p>
          <a:p>
            <a:pPr marL="361950" indent="-361950">
              <a:defRPr/>
            </a:pPr>
            <a:r>
              <a:rPr lang="en-GB" sz="2000" dirty="0"/>
              <a:t>Comparison of different solvents in terms of their </a:t>
            </a:r>
            <a:r>
              <a:rPr lang="en-GB" sz="2000" b="1" dirty="0"/>
              <a:t>dipolar (π)</a:t>
            </a:r>
            <a:r>
              <a:rPr lang="en-GB" sz="2000" dirty="0"/>
              <a:t>, </a:t>
            </a:r>
            <a:r>
              <a:rPr lang="en-GB" sz="2000" b="1" dirty="0"/>
              <a:t>acidic (α</a:t>
            </a:r>
            <a:r>
              <a:rPr lang="en-GB" sz="2000" dirty="0"/>
              <a:t>) and </a:t>
            </a:r>
            <a:r>
              <a:rPr lang="en-GB" sz="2000" b="1" dirty="0"/>
              <a:t>basic (β)</a:t>
            </a:r>
            <a:r>
              <a:rPr lang="en-GB" sz="2000" dirty="0"/>
              <a:t> properties.</a:t>
            </a:r>
          </a:p>
          <a:p>
            <a:pPr marL="361950" indent="-361950" eaLnBrk="1" hangingPunct="1"/>
            <a:endParaRPr lang="en-GB" altLang="cs-CZ" sz="2000" dirty="0"/>
          </a:p>
          <a:p>
            <a:pPr marL="361950" indent="-361950" eaLnBrk="1" hangingPunct="1"/>
            <a:endParaRPr lang="en-GB" altLang="cs-CZ" sz="2000" dirty="0"/>
          </a:p>
        </p:txBody>
      </p:sp>
      <p:sp>
        <p:nvSpPr>
          <p:cNvPr id="31748" name="Obdélník 5"/>
          <p:cNvSpPr>
            <a:spLocks noChangeArrowheads="1"/>
          </p:cNvSpPr>
          <p:nvPr/>
        </p:nvSpPr>
        <p:spPr bwMode="auto">
          <a:xfrm>
            <a:off x="539750" y="390525"/>
            <a:ext cx="748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Selektivita mobilní fáze v R</a:t>
            </a:r>
            <a:r>
              <a:rPr lang="en-GB" altLang="cs-CZ" sz="3600" b="1"/>
              <a:t>P-HPLC</a:t>
            </a:r>
          </a:p>
        </p:txBody>
      </p:sp>
      <p:sp>
        <p:nvSpPr>
          <p:cNvPr id="31749" name="AutoShape 2"/>
          <p:cNvSpPr>
            <a:spLocks noChangeAspect="1" noChangeArrowheads="1"/>
          </p:cNvSpPr>
          <p:nvPr/>
        </p:nvSpPr>
        <p:spPr bwMode="auto">
          <a:xfrm>
            <a:off x="4684713" y="2276475"/>
            <a:ext cx="38481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</p:spTree>
    <p:extLst>
      <p:ext uri="{BB962C8B-B14F-4D97-AF65-F5344CB8AC3E}">
        <p14:creationId xmlns:p14="http://schemas.microsoft.com/office/powerpoint/2010/main" val="375391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005" y="550862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Třídy</a:t>
            </a:r>
            <a:r>
              <a:rPr dirty="0"/>
              <a:t> </a:t>
            </a:r>
            <a:r>
              <a:rPr dirty="0" err="1"/>
              <a:t>rozpouštědel</a:t>
            </a:r>
            <a:endParaRPr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600"/>
              <a:t>Ne všechna rozpouštědla jsou skutečně použitelná</a:t>
            </a:r>
          </a:p>
          <a:p>
            <a:pPr eaLnBrk="1" hangingPunct="1"/>
            <a:r>
              <a:rPr lang="cs-CZ" altLang="cs-CZ" sz="2600"/>
              <a:t>Nemohou být směšována ve všech poměrech</a:t>
            </a:r>
          </a:p>
          <a:p>
            <a:pPr eaLnBrk="1" hangingPunct="1"/>
            <a:r>
              <a:rPr lang="cs-CZ" altLang="cs-CZ" sz="2600"/>
              <a:t>Mohou chemicky interagovat</a:t>
            </a:r>
          </a:p>
          <a:p>
            <a:pPr eaLnBrk="1" hangingPunct="1"/>
            <a:r>
              <a:rPr lang="cs-CZ" altLang="cs-CZ" sz="2600"/>
              <a:t>UV absorpce nebo viskozita je příliš vysoká</a:t>
            </a:r>
          </a:p>
          <a:p>
            <a:pPr eaLnBrk="1" hangingPunct="1"/>
            <a:r>
              <a:rPr lang="cs-CZ" altLang="cs-CZ" sz="2600"/>
              <a:t>Toxická, příliš hořlavá</a:t>
            </a:r>
          </a:p>
          <a:p>
            <a:pPr eaLnBrk="1" hangingPunct="1"/>
            <a:r>
              <a:rPr lang="cs-CZ" altLang="cs-CZ" sz="2600"/>
              <a:t>Vysoký tlak par</a:t>
            </a:r>
          </a:p>
          <a:p>
            <a:pPr eaLnBrk="1" hangingPunct="1"/>
            <a:r>
              <a:rPr lang="cs-CZ" altLang="cs-CZ" sz="2600"/>
              <a:t>Příliš drahá</a:t>
            </a:r>
          </a:p>
          <a:p>
            <a:pPr eaLnBrk="1" hangingPunct="1"/>
            <a:endParaRPr lang="cs-CZ" altLang="cs-CZ" sz="2600"/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</p:spTree>
    <p:extLst>
      <p:ext uri="{BB962C8B-B14F-4D97-AF65-F5344CB8AC3E}">
        <p14:creationId xmlns:p14="http://schemas.microsoft.com/office/powerpoint/2010/main" val="15517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96" y="40878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sz="3200" dirty="0" err="1"/>
              <a:t>Běžná</a:t>
            </a:r>
            <a:r>
              <a:rPr sz="3200" dirty="0"/>
              <a:t> </a:t>
            </a:r>
            <a:r>
              <a:rPr sz="3200" dirty="0" err="1"/>
              <a:t>rozpouštědla</a:t>
            </a:r>
            <a:r>
              <a:rPr sz="3200" dirty="0"/>
              <a:t> pro </a:t>
            </a:r>
            <a:r>
              <a:rPr sz="3200" dirty="0" err="1"/>
              <a:t>reverzní</a:t>
            </a:r>
            <a:r>
              <a:rPr sz="3200" dirty="0"/>
              <a:t> </a:t>
            </a:r>
            <a:r>
              <a:rPr sz="3200" dirty="0" err="1"/>
              <a:t>fázi</a:t>
            </a:r>
            <a:endParaRPr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 dirty="0"/>
              <a:t>Voda – úprava polarity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err="1"/>
              <a:t>Methanol</a:t>
            </a:r>
            <a:r>
              <a:rPr lang="cs-CZ" altLang="cs-CZ" sz="2600" dirty="0"/>
              <a:t>  - kyseliny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Acetonitril – báze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Tetrahydrofuran – velký dipól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b="1" u="sng" dirty="0"/>
              <a:t>Všechna jsou:</a:t>
            </a:r>
            <a:r>
              <a:rPr lang="cs-CZ" altLang="cs-CZ" sz="26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Relativně málo viskózní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Dostupná ve vysoké čistotě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UV transparentní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Vzájemně mísitelná</a:t>
            </a:r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A8D6380-B9E6-479E-9F75-1F71588F91E1}"/>
              </a:ext>
            </a:extLst>
          </p:cNvPr>
          <p:cNvSpPr/>
          <p:nvPr/>
        </p:nvSpPr>
        <p:spPr>
          <a:xfrm rot="5400000">
            <a:off x="5582002" y="1853441"/>
            <a:ext cx="2093257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3200" b="1" dirty="0">
                <a:solidFill>
                  <a:srgbClr val="FF0000"/>
                </a:solidFill>
              </a:rPr>
              <a:t>Eluční síla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45D5602F-AEF0-4546-A73A-03B1483904FD}"/>
              </a:ext>
            </a:extLst>
          </p:cNvPr>
          <p:cNvSpPr/>
          <p:nvPr/>
        </p:nvSpPr>
        <p:spPr>
          <a:xfrm>
            <a:off x="5872734" y="1196975"/>
            <a:ext cx="242316" cy="16940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C6E901-8EE4-4A33-A27B-9C0409B1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73" y="3005500"/>
            <a:ext cx="4591627" cy="34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0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735" y="457993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400" dirty="0"/>
              <a:t>V</a:t>
            </a:r>
            <a:r>
              <a:rPr sz="3400" dirty="0" err="1"/>
              <a:t>ýběr</a:t>
            </a:r>
            <a:r>
              <a:rPr sz="3400" dirty="0"/>
              <a:t> </a:t>
            </a:r>
            <a:r>
              <a:rPr sz="3400" dirty="0" err="1"/>
              <a:t>směsi</a:t>
            </a:r>
            <a:r>
              <a:rPr sz="3400" dirty="0"/>
              <a:t> </a:t>
            </a:r>
            <a:r>
              <a:rPr sz="3400" dirty="0" err="1"/>
              <a:t>rozpouštědel</a:t>
            </a:r>
            <a:r>
              <a:rPr sz="3400" dirty="0"/>
              <a:t> pro </a:t>
            </a:r>
            <a:r>
              <a:rPr sz="3400" dirty="0" err="1"/>
              <a:t>reverzní</a:t>
            </a:r>
            <a:r>
              <a:rPr sz="3400" dirty="0"/>
              <a:t> </a:t>
            </a:r>
            <a:r>
              <a:rPr sz="3400" dirty="0" err="1"/>
              <a:t>fázi</a:t>
            </a:r>
            <a:endParaRPr sz="3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48574" y="1104106"/>
            <a:ext cx="8229600" cy="4929187"/>
          </a:xfrm>
        </p:spPr>
        <p:txBody>
          <a:bodyPr/>
          <a:lstStyle/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Jedno rozpouštědlo + voda: úprava % vody od 0 do nejlepší dosažitelné separace – optimální k´(kapacitní faktor) pro píky, které stanovujeme</a:t>
            </a:r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Vytvoření směsi přidáním dalšího rozpouštědla se stejnou (podobnou) polaritou a vody</a:t>
            </a:r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Zhodnocení každého rozpouštědla  - zlepšení tvaru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nebo posunu vybraných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Směs každého testovaného rozpouštědla  vyhodnotit při optimalizaci rozlišení </a:t>
            </a:r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endParaRPr lang="cs-CZ" alt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826" y="3278038"/>
            <a:ext cx="4657563" cy="3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6493" y="434970"/>
            <a:ext cx="8318500" cy="6461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3600" dirty="0">
                <a:latin typeface="Calibri" panose="020F0502020204030204" pitchFamily="34" charset="0"/>
              </a:rPr>
              <a:t>V</a:t>
            </a:r>
            <a:r>
              <a:rPr lang="en-US" sz="3600" dirty="0">
                <a:latin typeface="Calibri" panose="020F0502020204030204" pitchFamily="34" charset="0"/>
              </a:rPr>
              <a:t>liv </a:t>
            </a:r>
            <a:r>
              <a:rPr lang="en-US" sz="3600" dirty="0" err="1">
                <a:latin typeface="Calibri" panose="020F0502020204030204" pitchFamily="34" charset="0"/>
              </a:rPr>
              <a:t>změny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organické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složky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na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cs-CZ" sz="3600" dirty="0">
                <a:latin typeface="Calibri" panose="020F0502020204030204" pitchFamily="34" charset="0"/>
              </a:rPr>
              <a:t>retenci a </a:t>
            </a:r>
            <a:r>
              <a:rPr lang="en-US" sz="3600" dirty="0" err="1">
                <a:latin typeface="Calibri" panose="020F0502020204030204" pitchFamily="34" charset="0"/>
              </a:rPr>
              <a:t>selektivitu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94" y="3677822"/>
            <a:ext cx="5384906" cy="3103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8012"/>
            <a:ext cx="4657350" cy="1458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" y="2607555"/>
            <a:ext cx="4466475" cy="13632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7751"/>
            <a:ext cx="4390125" cy="12298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616744" y="1348558"/>
            <a:ext cx="104060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40% ACN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50% ACN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60% ACN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1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Isokratická eluce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9045" y="1515689"/>
            <a:ext cx="8208962" cy="935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Látky jsou </a:t>
            </a:r>
            <a:r>
              <a:rPr lang="cs-CZ" altLang="cs-CZ" sz="2100" dirty="0" err="1"/>
              <a:t>eluovány</a:t>
            </a:r>
            <a:r>
              <a:rPr lang="cs-CZ" altLang="cs-CZ" sz="2100" dirty="0"/>
              <a:t> použitím mobilní fáze o konstantním složení</a:t>
            </a:r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48134" name="Rectangle 15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pic>
        <p:nvPicPr>
          <p:cNvPr id="48135" name="Picture 14" descr="http://kerouac.pharm.uky.edu/ASRG/HPLC/isocratic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" y="2071688"/>
            <a:ext cx="77041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18"/>
          <p:cNvSpPr>
            <a:spLocks noChangeArrowheads="1"/>
          </p:cNvSpPr>
          <p:nvPr/>
        </p:nvSpPr>
        <p:spPr bwMode="auto">
          <a:xfrm>
            <a:off x="461168" y="5154987"/>
            <a:ext cx="842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Látky migrují kolonou od počátku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Každá migruje různou rychlostí –</a:t>
            </a:r>
            <a:r>
              <a:rPr lang="en-US" altLang="cs-CZ" sz="1800" dirty="0"/>
              <a:t>&gt;</a:t>
            </a:r>
            <a:r>
              <a:rPr lang="cs-CZ" altLang="cs-CZ" sz="1800" dirty="0"/>
              <a:t> pomalejší nebo rychlejší eluce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Jednoduchost x problematické rozlišení některých látek, eluce některých látek za dlouho dobu</a:t>
            </a:r>
          </a:p>
        </p:txBody>
      </p:sp>
    </p:spTree>
    <p:extLst>
      <p:ext uri="{BB962C8B-B14F-4D97-AF65-F5344CB8AC3E}">
        <p14:creationId xmlns:p14="http://schemas.microsoft.com/office/powerpoint/2010/main" val="445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36489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Gradientová</a:t>
            </a:r>
            <a:r>
              <a:rPr dirty="0"/>
              <a:t> </a:t>
            </a:r>
            <a:r>
              <a:rPr dirty="0" err="1"/>
              <a:t>eluce</a:t>
            </a:r>
            <a:endParaRPr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74072" y="1169266"/>
            <a:ext cx="8229600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Změna polarity </a:t>
            </a:r>
            <a:r>
              <a:rPr lang="cs-CZ" altLang="cs-CZ" sz="2100" dirty="0" err="1"/>
              <a:t>mf</a:t>
            </a:r>
            <a:r>
              <a:rPr lang="cs-CZ" altLang="cs-CZ" sz="2100" dirty="0"/>
              <a:t> – významně ovlivňuje retenci – toho je možno dosáhnout změnou eluční směsi v průběhu analýzy - </a:t>
            </a:r>
            <a:r>
              <a:rPr lang="cs-CZ" altLang="cs-CZ" sz="2100" b="1" dirty="0">
                <a:solidFill>
                  <a:srgbClr val="FF0000"/>
                </a:solidFill>
              </a:rPr>
              <a:t>zlepšení separace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u="sng" dirty="0"/>
              <a:t>Výhody gradientové eluce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Zkrácení celkové doby analýzy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Ovlivnění celkového rozlišení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Možnost zlepšení tvaru </a:t>
            </a:r>
            <a:r>
              <a:rPr lang="cs-CZ" altLang="cs-CZ" sz="2100" dirty="0" err="1"/>
              <a:t>píků</a:t>
            </a:r>
            <a:r>
              <a:rPr lang="cs-CZ" altLang="cs-CZ" sz="2100" dirty="0"/>
              <a:t> – úzké, ostré, lepší kvantifikace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Zlepšení citlivosti detekce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Zlepšení detekce později </a:t>
            </a:r>
            <a:r>
              <a:rPr lang="cs-CZ" altLang="cs-CZ" sz="2100" dirty="0" err="1"/>
              <a:t>eluovaných</a:t>
            </a:r>
            <a:r>
              <a:rPr lang="cs-CZ" altLang="cs-CZ" sz="2100" dirty="0"/>
              <a:t> látek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Promytí a regenerace analytické kolony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/>
              <a:t>Nevýhodou je, že změna složení </a:t>
            </a:r>
            <a:r>
              <a:rPr lang="cs-CZ" altLang="cs-CZ" sz="2100" dirty="0" err="1"/>
              <a:t>mf</a:t>
            </a:r>
            <a:r>
              <a:rPr lang="cs-CZ" altLang="cs-CZ" sz="2100" dirty="0"/>
              <a:t> může působit drift </a:t>
            </a:r>
            <a:r>
              <a:rPr lang="cs-CZ" altLang="cs-CZ" sz="2100" dirty="0" err="1"/>
              <a:t>baseline</a:t>
            </a: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Optimalizace rozlišení a minimalizace doby analýzy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41819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620713"/>
            <a:ext cx="8316913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>
                <a:latin typeface="Arial" charset="0"/>
              </a:rPr>
              <a:t>VLIV CHROMATOGRAFICKÝCH PODMÍNEK NA ELUČNÍ CHARAKTERISTIKY SEPAROVANÝCH LÁTEK - SLOŽENÍ MOBILNÍ FÁZE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8617" y="1560945"/>
            <a:ext cx="8705995" cy="529705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1800" b="1" dirty="0"/>
              <a:t> </a:t>
            </a:r>
            <a:r>
              <a:rPr lang="cs-CZ" altLang="cs-CZ" sz="2000" dirty="0"/>
              <a:t>Složení mobilní fáze má vliv na eluční charakteristiky: </a:t>
            </a:r>
            <a:r>
              <a:rPr lang="cs-CZ" altLang="cs-CZ" sz="2000" b="1" dirty="0"/>
              <a:t>účinnost kolony; kapacitní poměr; retenční poměr; rozlišení; dobu analýzy a citlivost.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000" b="1" u="sng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u="sng" dirty="0"/>
              <a:t>MOBILNÍ FÁZE </a:t>
            </a:r>
            <a:br>
              <a:rPr lang="cs-CZ" altLang="cs-CZ" sz="2000" dirty="0"/>
            </a:br>
            <a:r>
              <a:rPr lang="cs-CZ" altLang="cs-CZ" sz="2000" dirty="0"/>
              <a:t>polarita roste → pentan, benzen, chloroform, aceton, </a:t>
            </a:r>
            <a:r>
              <a:rPr lang="cs-CZ" altLang="cs-CZ" sz="2000" dirty="0" err="1"/>
              <a:t>ethanol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, acetonitril, voda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    a) chromatografie s </a:t>
            </a:r>
            <a:r>
              <a:rPr lang="cs-CZ" altLang="cs-CZ" sz="2000" b="1" dirty="0"/>
              <a:t>normálními</a:t>
            </a:r>
            <a:r>
              <a:rPr lang="cs-CZ" altLang="cs-CZ" sz="2000" dirty="0"/>
              <a:t> fázemi (</a:t>
            </a:r>
            <a:r>
              <a:rPr lang="cs-CZ" altLang="cs-CZ" sz="2000" i="1" dirty="0" err="1"/>
              <a:t>stac</a:t>
            </a:r>
            <a:r>
              <a:rPr lang="cs-CZ" altLang="cs-CZ" sz="2000" i="1" dirty="0"/>
              <a:t>. fáze polární a mob. fáze nepolární</a:t>
            </a:r>
            <a:r>
              <a:rPr lang="cs-CZ" altLang="cs-CZ" sz="2000" dirty="0"/>
              <a:t>) pentan, heptan, chloroform a jejich směsi</a:t>
            </a:r>
            <a:br>
              <a:rPr lang="cs-CZ" altLang="cs-CZ" sz="2000" dirty="0"/>
            </a:br>
            <a:r>
              <a:rPr lang="cs-CZ" altLang="cs-CZ" sz="2000" dirty="0"/>
              <a:t>b) chromatografie s </a:t>
            </a:r>
            <a:r>
              <a:rPr lang="cs-CZ" altLang="cs-CZ" sz="2000" b="1" dirty="0"/>
              <a:t>obrácenými (reverzními)</a:t>
            </a:r>
            <a:r>
              <a:rPr lang="cs-CZ" altLang="cs-CZ" sz="2000" dirty="0"/>
              <a:t> fázemi (RP-HPLC)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, acetonitril, tetrahydrofuran, voda a jejich směsi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 err="1"/>
              <a:t>isokratická</a:t>
            </a:r>
            <a:r>
              <a:rPr lang="cs-CZ" altLang="cs-CZ" sz="2000" dirty="0"/>
              <a:t> x gradientová eluce, pH mobilní fáze…..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Gradientová eluce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5863"/>
            <a:ext cx="8229600" cy="49291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u="sng" dirty="0"/>
              <a:t>Způsob provedení: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Stupňovitě</a:t>
            </a:r>
            <a:r>
              <a:rPr lang="cs-CZ" altLang="cs-CZ" sz="2400" dirty="0"/>
              <a:t> – změna jednoho rozpouštědla na jiné v průběhu analýzy (skoky)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Průběžně</a:t>
            </a:r>
            <a:r>
              <a:rPr lang="cs-CZ" altLang="cs-CZ" sz="2400" dirty="0"/>
              <a:t> (postupně - rampa) - srovnatelná s teplotním programem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Nejčastěji kombinace obou typů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Rozpouštědla jsou pumpována souběžně a turbulentně směšována, každé rozpouštědlo kontrolováno programem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Celkový průtok konstantní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Ne pro všechny LC metody gradientová eluce použitelná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Iontová výměna -                          ano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 err="1"/>
              <a:t>Liquid-liquid</a:t>
            </a:r>
            <a:r>
              <a:rPr lang="cs-CZ" altLang="cs-CZ" sz="2400" dirty="0"/>
              <a:t>   -                              obtížně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Vázané fáze -                                 ano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Vylučovací chromatografie -       ne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Adsorpce -                                      ano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</p:spTree>
    <p:extLst>
      <p:ext uri="{BB962C8B-B14F-4D97-AF65-F5344CB8AC3E}">
        <p14:creationId xmlns:p14="http://schemas.microsoft.com/office/powerpoint/2010/main" val="423246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Gradientová eluce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8250"/>
            <a:ext cx="8604250" cy="1028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Různé látky jsou separovány vzrůstající silou organického rozpouštědla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Vzorek je nastřikován ve slabší mf na počátku gradientu. Síla mf pak dále vzrůstá se vzrůstajícím podílem organické složky – eluce více zadržených látek)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2324100" y="2020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20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56327" name="Picture 4" descr="http://kerouac.pharm.uky.edu/ASRG/HPLC/gradien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33638"/>
            <a:ext cx="56880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684213" y="5205413"/>
            <a:ext cx="7991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 nástřiku jsou látky zadrženy na počátku kolony, jak vzrůstá síla mf sloučeniny migrují rychleji stacionární fází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Sloučeniny migrují tak jak jejich k' klesá ve srovnání s izokratickou elucí</a:t>
            </a:r>
          </a:p>
        </p:txBody>
      </p:sp>
    </p:spTree>
    <p:extLst>
      <p:ext uri="{BB962C8B-B14F-4D97-AF65-F5344CB8AC3E}">
        <p14:creationId xmlns:p14="http://schemas.microsoft.com/office/powerpoint/2010/main" val="5304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Gradientová eluce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100" u="sng" dirty="0"/>
              <a:t>Kroky ve vývoji gradientu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1. krok - určení jestli jednoduchá směs rozpouštědel může být použita (4 kroky metody)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Pokud není jednoduchá směs použitelná – gradient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Výsledky 1. kroku pomohou při výběru počáteční a finální polarity </a:t>
            </a:r>
            <a:r>
              <a:rPr lang="cs-CZ" altLang="cs-CZ" sz="2100" dirty="0" err="1"/>
              <a:t>mf</a:t>
            </a:r>
            <a:r>
              <a:rPr lang="cs-CZ" altLang="cs-CZ" sz="2100" dirty="0"/>
              <a:t> při použití gradientu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Počáteční roztok musí mít polaritu při které se rozdělí několik prvních látek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Konečná polarita – separace látek </a:t>
            </a:r>
            <a:r>
              <a:rPr lang="cs-CZ" altLang="cs-CZ" sz="2100" dirty="0" err="1"/>
              <a:t>eluovaných</a:t>
            </a:r>
            <a:r>
              <a:rPr lang="cs-CZ" altLang="cs-CZ" sz="2100" dirty="0"/>
              <a:t> na konci chromatogramu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Gradient – separace všech ostatních složek v chromatogram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587769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sz="3400"/>
              <a:t>Optimalizace gradientové separace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57363"/>
            <a:ext cx="7920038" cy="4225925"/>
          </a:xfrm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9750" y="1844675"/>
            <a:ext cx="80724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800">
                <a:solidFill>
                  <a:schemeClr val="tx2"/>
                </a:solidFill>
              </a:rPr>
            </a:br>
            <a:br>
              <a:rPr lang="cs-CZ" altLang="cs-CZ" sz="1800">
                <a:solidFill>
                  <a:schemeClr val="tx2"/>
                </a:solidFill>
              </a:rPr>
            </a:br>
            <a:br>
              <a:rPr lang="cs-CZ" altLang="cs-CZ" sz="1800">
                <a:solidFill>
                  <a:schemeClr val="tx2"/>
                </a:solidFill>
              </a:rPr>
            </a:br>
            <a:br>
              <a:rPr lang="cs-CZ" altLang="cs-CZ" sz="1800">
                <a:solidFill>
                  <a:schemeClr val="tx2"/>
                </a:solidFill>
              </a:rPr>
            </a:br>
            <a:br>
              <a:rPr lang="cs-CZ" altLang="cs-CZ" sz="1800">
                <a:solidFill>
                  <a:schemeClr val="tx2"/>
                </a:solidFill>
              </a:rPr>
            </a:br>
            <a:br>
              <a:rPr lang="cs-CZ" altLang="cs-CZ" sz="1800">
                <a:solidFill>
                  <a:schemeClr val="tx2"/>
                </a:solidFill>
              </a:rPr>
            </a:br>
            <a:br>
              <a:rPr lang="cs-CZ" altLang="cs-CZ" sz="1600">
                <a:solidFill>
                  <a:schemeClr val="tx2"/>
                </a:solidFill>
              </a:rPr>
            </a:br>
            <a:endParaRPr lang="cs-CZ" altLang="cs-CZ" sz="1600">
              <a:solidFill>
                <a:schemeClr val="tx2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23888" y="5775325"/>
            <a:ext cx="820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</a:rPr>
              <a:t>Diagram – časové cykly gradientové separace</a:t>
            </a:r>
          </a:p>
        </p:txBody>
      </p:sp>
    </p:spTree>
    <p:extLst>
      <p:ext uri="{BB962C8B-B14F-4D97-AF65-F5344CB8AC3E}">
        <p14:creationId xmlns:p14="http://schemas.microsoft.com/office/powerpoint/2010/main" val="426664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3A5DD-0E67-434A-836B-81FF0406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63" y="306630"/>
            <a:ext cx="8270800" cy="900148"/>
          </a:xfrm>
        </p:spPr>
        <p:txBody>
          <a:bodyPr>
            <a:normAutofit/>
          </a:bodyPr>
          <a:lstStyle/>
          <a:p>
            <a:r>
              <a:rPr lang="en-GB" dirty="0" err="1"/>
              <a:t>Optimalizace</a:t>
            </a:r>
            <a:r>
              <a:rPr lang="en-GB" dirty="0"/>
              <a:t> </a:t>
            </a:r>
            <a:r>
              <a:rPr lang="en-GB" dirty="0" err="1"/>
              <a:t>sklonu</a:t>
            </a:r>
            <a:r>
              <a:rPr lang="en-GB" dirty="0"/>
              <a:t> </a:t>
            </a:r>
            <a:r>
              <a:rPr lang="en-GB" dirty="0" err="1"/>
              <a:t>gradientu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32F608-D158-4B17-8A65-2B9795F8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5" y="1075967"/>
            <a:ext cx="4326521" cy="28354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8F3C68-4765-405A-ADC6-1F21A789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42" y="1003041"/>
            <a:ext cx="4491573" cy="28354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6F435E-F2E5-4FD5-98DC-46940215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8" y="3722119"/>
            <a:ext cx="4243004" cy="31358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CD0317-E969-40B0-A83D-B59B0656C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598" y="1748642"/>
            <a:ext cx="3863662" cy="3090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33D220-D66F-4ECF-8E28-B5B544300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727" y="3838503"/>
            <a:ext cx="3896335" cy="3106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A23330-E879-4654-A133-FCD81E54A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006" y="4331177"/>
            <a:ext cx="2833352" cy="2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oblémy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gradientové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chromatografii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371475" y="1204354"/>
            <a:ext cx="8604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Nereprodukovatelné retenční časy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Problémy při převodu z analytické kolony na úzké kolony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Dlouhý čas re-</a:t>
            </a:r>
            <a:r>
              <a:rPr lang="cs-CZ" altLang="cs-CZ" sz="2000" dirty="0" err="1"/>
              <a:t>equilibrace</a:t>
            </a:r>
            <a:endParaRPr lang="cs-CZ" altLang="cs-CZ" sz="2000" dirty="0"/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Dlouhý čas cyklu (od nástřiku k nástřiku)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b="1" dirty="0"/>
              <a:t>Požadavek  - efektivnější analýza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b="1" dirty="0"/>
              <a:t>Strategie pro vyšší průchodnost gradientu, dosažení lepší separace a optimálního rozlišení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b="1" u="sng" dirty="0"/>
              <a:t>Úprava systému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dirty="0"/>
              <a:t>Redukce mrtvého objemu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dirty="0"/>
              <a:t>Sníženi re-</a:t>
            </a:r>
            <a:r>
              <a:rPr lang="cs-CZ" altLang="cs-CZ" sz="2000" dirty="0" err="1"/>
              <a:t>equlibračního</a:t>
            </a:r>
            <a:r>
              <a:rPr lang="cs-CZ" altLang="cs-CZ" sz="2000" dirty="0"/>
              <a:t> času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dirty="0"/>
              <a:t>Redukce času injekčního cyklu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b="1" u="sng" dirty="0"/>
              <a:t>Úprava metody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Použití kratšího gradientu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Zvýšení průtokové rychlosti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Použití kratších kolon, snížení objemu kolony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Použití menších částic v náplni kolony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Zvýšení teploty, snížení viskozity mobilní fáze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063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B8E94-42C3-407A-B2E4-FD5D308F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teploty kolony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453924-4920-47EA-9CE2-3D9EFAB8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Změna teploty na koloně – menší účinek</a:t>
            </a:r>
          </a:p>
          <a:p>
            <a:r>
              <a:rPr lang="pl-PL" dirty="0"/>
              <a:t>Vliv na selektivitu</a:t>
            </a:r>
          </a:p>
          <a:p>
            <a:r>
              <a:rPr lang="pl-PL" dirty="0"/>
              <a:t>Redukce viskosity mf a tlaku na koloně – vyšší průtok</a:t>
            </a:r>
          </a:p>
          <a:p>
            <a:r>
              <a:rPr lang="pl-PL" dirty="0"/>
              <a:t>Redukce eluční doby</a:t>
            </a:r>
          </a:p>
          <a:p>
            <a:r>
              <a:rPr lang="pl-PL" dirty="0"/>
              <a:t>Zlepšení opakovatelnosti – kontrolovaná teplota</a:t>
            </a:r>
          </a:p>
          <a:p>
            <a:r>
              <a:rPr lang="pl-PL" dirty="0"/>
              <a:t>Optimum cca 30°C (25 – 45)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0D0A2A6-6097-4021-82C8-DD928B33A185}"/>
              </a:ext>
            </a:extLst>
          </p:cNvPr>
          <p:cNvSpPr/>
          <p:nvPr/>
        </p:nvSpPr>
        <p:spPr>
          <a:xfrm>
            <a:off x="1484479" y="4896898"/>
            <a:ext cx="825547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</a:rPr>
              <a:t>Log</a:t>
            </a:r>
            <a:r>
              <a:rPr lang="en-US" sz="3200" i="1" dirty="0">
                <a:latin typeface="Calibri" panose="020F0502020204030204" pitchFamily="34" charset="0"/>
              </a:rPr>
              <a:t>k</a:t>
            </a:r>
            <a:r>
              <a:rPr lang="cs-CZ" sz="3200" dirty="0">
                <a:latin typeface="Calibri" panose="020F0502020204030204" pitchFamily="34" charset="0"/>
              </a:rPr>
              <a:t>=</a:t>
            </a:r>
            <a:r>
              <a:rPr lang="en-US" sz="3200" dirty="0">
                <a:latin typeface="Calibri" panose="020F0502020204030204" pitchFamily="34" charset="0"/>
              </a:rPr>
              <a:t>A</a:t>
            </a:r>
            <a:r>
              <a:rPr lang="cs-CZ" sz="3200" dirty="0">
                <a:latin typeface="Calibri" panose="020F0502020204030204" pitchFamily="34" charset="0"/>
              </a:rPr>
              <a:t>+B/T</a:t>
            </a:r>
            <a:r>
              <a:rPr lang="en-US" sz="3200" baseline="-25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endParaRPr lang="cs-CZ" sz="3200" dirty="0">
              <a:latin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</a:rPr>
              <a:t>A, B </a:t>
            </a:r>
            <a:r>
              <a:rPr lang="en-US" dirty="0" err="1">
                <a:latin typeface="Calibri" panose="020F0502020204030204" pitchFamily="34" charset="0"/>
              </a:rPr>
              <a:t>jsou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konstanty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charakteristické</a:t>
            </a:r>
            <a:r>
              <a:rPr lang="en-US" dirty="0">
                <a:latin typeface="Calibri" panose="020F0502020204030204" pitchFamily="34" charset="0"/>
              </a:rPr>
              <a:t> pro </a:t>
            </a:r>
            <a:r>
              <a:rPr lang="en-US" dirty="0" err="1">
                <a:latin typeface="Calibri" panose="020F0502020204030204" pitchFamily="34" charset="0"/>
              </a:rPr>
              <a:t>daný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separační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systém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</a:rPr>
              <a:t>zvýšení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teploty</a:t>
            </a:r>
            <a:r>
              <a:rPr lang="en-US" dirty="0">
                <a:latin typeface="Calibri" panose="020F0502020204030204" pitchFamily="34" charset="0"/>
              </a:rPr>
              <a:t> o 1 °C </a:t>
            </a:r>
            <a:r>
              <a:rPr lang="en-US" dirty="0" err="1">
                <a:latin typeface="Calibri" panose="020F0502020204030204" pitchFamily="34" charset="0"/>
              </a:rPr>
              <a:t>způsobí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pokles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retence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cca</a:t>
            </a:r>
            <a:r>
              <a:rPr lang="en-US" dirty="0">
                <a:latin typeface="Calibri" panose="020F0502020204030204" pitchFamily="34" charset="0"/>
              </a:rPr>
              <a:t> 1-2 % </a:t>
            </a:r>
          </a:p>
          <a:p>
            <a:r>
              <a:rPr lang="en-US" sz="1100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3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608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dirty="0"/>
              <a:t> Úprava m</a:t>
            </a:r>
            <a:r>
              <a:rPr dirty="0" err="1"/>
              <a:t>obilní</a:t>
            </a:r>
            <a:r>
              <a:rPr dirty="0"/>
              <a:t> </a:t>
            </a:r>
            <a:r>
              <a:rPr dirty="0" err="1"/>
              <a:t>fáze</a:t>
            </a:r>
            <a:endParaRPr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1882775" algn="l"/>
                <a:tab pos="3681413" algn="l"/>
              </a:tabLst>
              <a:defRPr/>
            </a:pPr>
            <a:r>
              <a:rPr lang="cs-CZ" dirty="0"/>
              <a:t>- ovlivňuje separaci látek 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Pro potlačení negativních projevů a zlepšení separační selektivity se používají modifikátory mobilní fáze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Typ modifikátoru (</a:t>
            </a:r>
            <a:r>
              <a:rPr lang="cs-CZ" dirty="0" err="1"/>
              <a:t>MeOH</a:t>
            </a:r>
            <a:r>
              <a:rPr lang="cs-CZ" dirty="0"/>
              <a:t>, ACN)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Síla rozpouštědla (% modifikátoru)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pH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Druh pufru (fosfátový, acetátový)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Iontová síla (soli, koncentrace pufru)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Iontově-párová činidla (alkyl-aminy, </a:t>
            </a:r>
            <a:r>
              <a:rPr lang="cs-CZ" dirty="0" err="1"/>
              <a:t>sulfonáty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49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6473" y="550863"/>
            <a:ext cx="8737600" cy="646112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Modifikátory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zlepšení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selektivity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5"/>
            <a:ext cx="8418945" cy="4929188"/>
          </a:xfrm>
        </p:spPr>
        <p:txBody>
          <a:bodyPr>
            <a:normAutofit lnSpcReduction="10000"/>
          </a:bodyPr>
          <a:lstStyle/>
          <a:p>
            <a:pPr lvl="2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endParaRPr lang="cs-CZ" altLang="cs-CZ" sz="16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Negativní projevy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velká šířka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posuny retenčních časů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nižší životnost kolony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Modifikátory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iontově párová chromatografie a RP - pufry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pufry pro optimalizaci 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snížení pH při separaci kyselých sloučenin - potlačení ionizace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   analytů (potlačení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aminy pro zlepšení chromatografie bazických látek (jestliže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   není speciální kolona)</a:t>
            </a:r>
          </a:p>
        </p:txBody>
      </p:sp>
    </p:spTree>
    <p:extLst>
      <p:ext uri="{BB962C8B-B14F-4D97-AF65-F5344CB8AC3E}">
        <p14:creationId xmlns:p14="http://schemas.microsoft.com/office/powerpoint/2010/main" val="169753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424" y="457993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ufrovan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reverzní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fázi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427163"/>
            <a:ext cx="8229600" cy="4929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Kdy má být použita pufrovaná </a:t>
            </a:r>
            <a:r>
              <a:rPr lang="cs-CZ" altLang="cs-CZ" sz="2000" b="1" dirty="0" err="1"/>
              <a:t>mf</a:t>
            </a:r>
            <a:r>
              <a:rPr lang="cs-CZ" altLang="cs-CZ" sz="2000" b="1" dirty="0"/>
              <a:t>?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V HPLC na reverzní fázi je retence analytů závislá na jejich </a:t>
            </a:r>
            <a:r>
              <a:rPr lang="cs-CZ" altLang="cs-CZ" sz="2000" dirty="0" err="1"/>
              <a:t>hydrophobicitě</a:t>
            </a:r>
            <a:r>
              <a:rPr lang="cs-CZ" altLang="cs-CZ" sz="2000" dirty="0"/>
              <a:t>. Čím více je látka hydrofobní, tím déle je zadržována. Pokud je analyt ionizován stává se méně hydrofobním a jeho retence klesá.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→ pokud směs separovaná HPLC v reverzní fázi obsahuje kyseliny/báze  je potřeba kontrola pH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a použití odpovídajících pufrů pro dosažení reprodukovatelných výsledků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Stabilita stacionární fáze při daném pH!</a:t>
            </a:r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B9E75A-568D-428B-893F-F589B4B37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48" y="3964565"/>
            <a:ext cx="3247241" cy="2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2823" y="43576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fáze</a:t>
            </a:r>
            <a:endParaRPr lang="en-GB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524501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Parametr k ovlivnění separace, interakce se stacionární fází, efektivní separace směsí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Velké množství rozpouštědel – použitelná pouze některá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b="1" u="sng" dirty="0"/>
              <a:t>Základní požadavky: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Kompatibilita s detektorem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UV transparentnost (od jaké </a:t>
            </a:r>
            <a:r>
              <a:rPr lang="el-GR" altLang="cs-CZ" sz="2000" dirty="0"/>
              <a:t>λ</a:t>
            </a:r>
            <a:r>
              <a:rPr lang="cs-CZ" altLang="cs-CZ" sz="2000" dirty="0"/>
              <a:t> použitelné)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Refrakční index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Bod varu (nízká těkavost)</a:t>
            </a:r>
            <a:endParaRPr lang="el-GR" altLang="cs-CZ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Čistota (HPLC grade)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Rozpustnost vzorku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Nízká viskozita (rychlejší chromatografie)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Chemická inertnost – nesmí reagovat se vzorkem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Nízká </a:t>
            </a:r>
            <a:r>
              <a:rPr lang="cs-CZ" altLang="cs-CZ" sz="2000" dirty="0" err="1"/>
              <a:t>korozivnost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Nízká toxicita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Cenová dostupnost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s-CZ" dirty="0"/>
          </a:p>
        </p:txBody>
      </p:sp>
      <p:sp>
        <p:nvSpPr>
          <p:cNvPr id="5124" name="Zástupný symbol pro zápatí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15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574735" y="43576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správného</a:t>
            </a:r>
            <a:r>
              <a:rPr dirty="0"/>
              <a:t> </a:t>
            </a:r>
            <a:r>
              <a:rPr dirty="0" err="1"/>
              <a:t>pufru</a:t>
            </a:r>
            <a:endParaRPr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Optimální </a:t>
            </a:r>
            <a:r>
              <a:rPr lang="cs-CZ" altLang="cs-CZ" sz="2000" dirty="0" err="1"/>
              <a:t>pufrovací</a:t>
            </a:r>
            <a:r>
              <a:rPr lang="cs-CZ" altLang="cs-CZ" sz="2000" dirty="0"/>
              <a:t> kapacita při pH pufru odpovídajícím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analyzované látky 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Efektivní pH pufru v mobilní fázi ±1-2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 analytu</a:t>
            </a:r>
          </a:p>
          <a:p>
            <a:pPr marL="1793875" indent="-1793875" eaLnBrk="1" hangingPunct="1">
              <a:buFont typeface="Wingdings" pitchFamily="2" charset="2"/>
              <a:buNone/>
            </a:pPr>
            <a:endParaRPr lang="cs-CZ" altLang="cs-CZ" sz="2000" dirty="0"/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Kyseliny – pH pufru o 2 jednotky nižší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nedisociované látky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                pH pufru o 2 jednotky vyšší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ionizované látky (anionty)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Báze -       pH pufru o 2 jednotky vyšší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nedisociované látky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                pH pufru o 2 jednotky nižší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ionizované látky (kationty)</a:t>
            </a:r>
          </a:p>
          <a:p>
            <a:pPr marL="1793875" indent="-1793875" eaLnBrk="1" hangingPunct="1">
              <a:buFont typeface="Wingdings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1050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0534"/>
            <a:ext cx="8318500" cy="12001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>
                <a:latin typeface="+mj-lt"/>
                <a:cs typeface="Times New Roman" pitchFamily="18" charset="0"/>
              </a:rPr>
              <a:t>Vliv</a:t>
            </a:r>
            <a:r>
              <a:rPr dirty="0">
                <a:latin typeface="+mj-lt"/>
                <a:cs typeface="Times New Roman" pitchFamily="18" charset="0"/>
              </a:rPr>
              <a:t> pH </a:t>
            </a:r>
            <a:r>
              <a:rPr dirty="0" err="1">
                <a:latin typeface="+mj-lt"/>
                <a:cs typeface="Times New Roman" pitchFamily="18" charset="0"/>
              </a:rPr>
              <a:t>na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retenci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kyselin</a:t>
            </a:r>
            <a:r>
              <a:rPr dirty="0">
                <a:latin typeface="+mj-lt"/>
                <a:cs typeface="Times New Roman" pitchFamily="18" charset="0"/>
              </a:rPr>
              <a:t> a </a:t>
            </a:r>
            <a:r>
              <a:rPr dirty="0" err="1">
                <a:latin typeface="+mj-lt"/>
                <a:cs typeface="Times New Roman" pitchFamily="18" charset="0"/>
              </a:rPr>
              <a:t>bází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při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reverzní</a:t>
            </a:r>
            <a:r>
              <a:rPr dirty="0">
                <a:latin typeface="+mj-lt"/>
                <a:cs typeface="Times New Roman" pitchFamily="18" charset="0"/>
              </a:rPr>
              <a:t> HPLC</a:t>
            </a:r>
            <a:endParaRPr dirty="0">
              <a:latin typeface="+mj-lt"/>
            </a:endParaRPr>
          </a:p>
        </p:txBody>
      </p:sp>
      <p:pic>
        <p:nvPicPr>
          <p:cNvPr id="69636" name="Picture 4" descr="http://www.mac-mod.com/tr/pbprep-tr-fig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4895"/>
            <a:ext cx="6408738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73560"/>
              </p:ext>
            </p:extLst>
          </p:nvPr>
        </p:nvGraphicFramePr>
        <p:xfrm>
          <a:off x="369397" y="5447493"/>
          <a:ext cx="8608406" cy="1189038"/>
        </p:xfrm>
        <a:graphic>
          <a:graphicData uri="http://schemas.openxmlformats.org/drawingml/2006/table">
            <a:tbl>
              <a:tblPr/>
              <a:tblGrid>
                <a:gridCol w="86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Kyseliny ztrácí proton, stávají se ionizovanými (se vzrůstajícím pH) – jejich retence roste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Báze získávají proton a stávají se ionizované (pH mobilní fáze klesá) - jejich retence klesá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519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Reversed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endParaRPr lang="cs-CZ" dirty="0"/>
          </a:p>
        </p:txBody>
      </p:sp>
      <p:sp>
        <p:nvSpPr>
          <p:cNvPr id="4" name="Zástupný symbol pro obsah 10"/>
          <p:cNvSpPr txBox="1">
            <a:spLocks/>
          </p:cNvSpPr>
          <p:nvPr/>
        </p:nvSpPr>
        <p:spPr>
          <a:xfrm>
            <a:off x="251520" y="1124744"/>
            <a:ext cx="858057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ionic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acids</a:t>
            </a:r>
            <a:endParaRPr kumimoji="0" lang="cs-CZ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431851"/>
            <a:ext cx="80375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023" y="2204864"/>
            <a:ext cx="5667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5667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206" y="2204864"/>
            <a:ext cx="6588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Přímá spojovací šipka 34"/>
          <p:cNvCxnSpPr>
            <a:stCxn id="31" idx="3"/>
            <a:endCxn id="164872" idx="1"/>
          </p:cNvCxnSpPr>
          <p:nvPr/>
        </p:nvCxnSpPr>
        <p:spPr>
          <a:xfrm>
            <a:off x="4202633" y="2473152"/>
            <a:ext cx="36857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04864"/>
            <a:ext cx="6588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ovéPole 36"/>
          <p:cNvSpPr txBox="1"/>
          <p:nvPr/>
        </p:nvSpPr>
        <p:spPr>
          <a:xfrm>
            <a:off x="467246" y="4038163"/>
            <a:ext cx="266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Dissociated</a:t>
            </a:r>
            <a:r>
              <a:rPr lang="cs-CZ" sz="1600" dirty="0"/>
              <a:t> (</a:t>
            </a:r>
            <a:r>
              <a:rPr lang="cs-CZ" sz="1600" dirty="0" err="1"/>
              <a:t>polar</a:t>
            </a:r>
            <a:r>
              <a:rPr lang="cs-CZ" sz="1600" dirty="0"/>
              <a:t>) analyte </a:t>
            </a:r>
            <a:r>
              <a:rPr lang="cs-CZ" sz="1600" dirty="0" err="1"/>
              <a:t>provides</a:t>
            </a:r>
            <a:r>
              <a:rPr lang="cs-CZ" sz="1600" dirty="0"/>
              <a:t> </a:t>
            </a:r>
            <a:r>
              <a:rPr lang="cs-CZ" sz="1600" dirty="0" err="1"/>
              <a:t>poor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shape</a:t>
            </a:r>
            <a:r>
              <a:rPr lang="cs-CZ" sz="1600" dirty="0"/>
              <a:t>.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19250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&lt; pH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30065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≈ pH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300192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&gt; pH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31840" y="4038163"/>
            <a:ext cx="3024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At</a:t>
            </a:r>
            <a:r>
              <a:rPr lang="cs-CZ" sz="1600" dirty="0"/>
              <a:t> pH </a:t>
            </a:r>
            <a:r>
              <a:rPr lang="cs-CZ" sz="1600" dirty="0" err="1"/>
              <a:t>similar</a:t>
            </a:r>
            <a:r>
              <a:rPr lang="cs-CZ" sz="1600" dirty="0"/>
              <a:t> to analyte </a:t>
            </a:r>
            <a:r>
              <a:rPr lang="cs-CZ" sz="1600" dirty="0" err="1"/>
              <a:t>pKa</a:t>
            </a:r>
            <a:r>
              <a:rPr lang="cs-CZ" sz="1600" dirty="0"/>
              <a:t> </a:t>
            </a:r>
            <a:r>
              <a:rPr lang="cs-CZ" sz="1600" dirty="0" err="1"/>
              <a:t>both</a:t>
            </a:r>
            <a:r>
              <a:rPr lang="cs-CZ" sz="1600" dirty="0"/>
              <a:t>, 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non-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forms</a:t>
            </a:r>
            <a:r>
              <a:rPr lang="cs-CZ" sz="1600" dirty="0"/>
              <a:t> are </a:t>
            </a:r>
            <a:r>
              <a:rPr lang="cs-CZ" sz="1600" dirty="0" err="1"/>
              <a:t>present</a:t>
            </a:r>
            <a:r>
              <a:rPr lang="cs-CZ" sz="1600" dirty="0"/>
              <a:t>.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splitted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wide</a:t>
            </a:r>
            <a:r>
              <a:rPr lang="cs-CZ" sz="1600" dirty="0"/>
              <a:t>.</a:t>
            </a:r>
          </a:p>
          <a:p>
            <a:pPr marL="263525" indent="-263525" algn="ctr">
              <a:buClr>
                <a:srgbClr val="FF0000"/>
              </a:buClr>
              <a:buSzPct val="115000"/>
            </a:pPr>
            <a:r>
              <a:rPr lang="cs-CZ" sz="1600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WORST CASE!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83572" y="4038163"/>
            <a:ext cx="266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/>
              <a:t>Non-</a:t>
            </a:r>
            <a:r>
              <a:rPr lang="cs-CZ" sz="1600" dirty="0" err="1"/>
              <a:t>disociated</a:t>
            </a:r>
            <a:r>
              <a:rPr lang="cs-CZ" sz="1600" dirty="0"/>
              <a:t> analyte </a:t>
            </a:r>
            <a:r>
              <a:rPr lang="cs-CZ" sz="1600" dirty="0" err="1"/>
              <a:t>provide</a:t>
            </a:r>
            <a:r>
              <a:rPr lang="cs-CZ" sz="1600" dirty="0"/>
              <a:t> </a:t>
            </a:r>
            <a:r>
              <a:rPr lang="cs-CZ" sz="1600" dirty="0" err="1"/>
              <a:t>better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good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shape</a:t>
            </a:r>
            <a:r>
              <a:rPr lang="cs-CZ" sz="1600" dirty="0"/>
              <a:t>.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67246" y="1628800"/>
            <a:ext cx="7992542" cy="576238"/>
          </a:xfrm>
          <a:prstGeom prst="rightArrow">
            <a:avLst/>
          </a:prstGeom>
          <a:gradFill>
            <a:gsLst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pH </a:t>
            </a:r>
            <a:r>
              <a:rPr lang="cs-CZ" dirty="0" err="1"/>
              <a:t>decreasing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651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2428751"/>
            <a:ext cx="80375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Reversed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endParaRPr lang="cs-CZ" dirty="0"/>
          </a:p>
        </p:txBody>
      </p:sp>
      <p:sp>
        <p:nvSpPr>
          <p:cNvPr id="4" name="Zástupný symbol pro obsah 10"/>
          <p:cNvSpPr txBox="1">
            <a:spLocks/>
          </p:cNvSpPr>
          <p:nvPr/>
        </p:nvSpPr>
        <p:spPr>
          <a:xfrm>
            <a:off x="251520" y="1124744"/>
            <a:ext cx="858057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ionic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bases</a:t>
            </a:r>
            <a:endParaRPr kumimoji="0" lang="cs-CZ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Přímá spojovací šipka 34"/>
          <p:cNvCxnSpPr/>
          <p:nvPr/>
        </p:nvCxnSpPr>
        <p:spPr>
          <a:xfrm>
            <a:off x="4202633" y="2257128"/>
            <a:ext cx="36857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95536" y="3951910"/>
            <a:ext cx="266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Highly</a:t>
            </a:r>
            <a:r>
              <a:rPr lang="cs-CZ" sz="1600" dirty="0"/>
              <a:t> </a:t>
            </a:r>
            <a:r>
              <a:rPr lang="cs-CZ" sz="1600" dirty="0" err="1"/>
              <a:t>polar</a:t>
            </a:r>
            <a:r>
              <a:rPr lang="cs-CZ" sz="1600" dirty="0"/>
              <a:t> (</a:t>
            </a:r>
            <a:r>
              <a:rPr lang="cs-CZ" sz="1600" dirty="0" err="1"/>
              <a:t>dissociated</a:t>
            </a:r>
            <a:r>
              <a:rPr lang="cs-CZ" sz="1600" dirty="0"/>
              <a:t>) analyte </a:t>
            </a:r>
            <a:r>
              <a:rPr lang="cs-CZ" sz="1600" dirty="0" err="1"/>
              <a:t>provides</a:t>
            </a:r>
            <a:r>
              <a:rPr lang="cs-CZ" sz="1600" dirty="0"/>
              <a:t> </a:t>
            </a:r>
            <a:r>
              <a:rPr lang="cs-CZ" sz="1600" dirty="0" err="1"/>
              <a:t>poor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shape</a:t>
            </a:r>
            <a:r>
              <a:rPr lang="cs-CZ" sz="1600" dirty="0"/>
              <a:t>.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19250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&gt; pH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279049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≈ pH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300192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&lt; pH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31542" y="3951910"/>
            <a:ext cx="3033588" cy="181588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At</a:t>
            </a:r>
            <a:r>
              <a:rPr lang="cs-CZ" sz="1600" dirty="0"/>
              <a:t> pH </a:t>
            </a:r>
            <a:r>
              <a:rPr lang="cs-CZ" sz="1600" dirty="0" err="1"/>
              <a:t>similar</a:t>
            </a:r>
            <a:r>
              <a:rPr lang="cs-CZ" sz="1600" dirty="0"/>
              <a:t> to analyte </a:t>
            </a:r>
            <a:r>
              <a:rPr lang="cs-CZ" sz="1600" dirty="0" err="1"/>
              <a:t>pKa</a:t>
            </a:r>
            <a:r>
              <a:rPr lang="cs-CZ" sz="1600" dirty="0"/>
              <a:t> </a:t>
            </a:r>
            <a:r>
              <a:rPr lang="cs-CZ" sz="1600" dirty="0" err="1"/>
              <a:t>both</a:t>
            </a:r>
            <a:r>
              <a:rPr lang="cs-CZ" sz="1600" dirty="0"/>
              <a:t>, 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non-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forms</a:t>
            </a:r>
            <a:r>
              <a:rPr lang="cs-CZ" sz="1600" dirty="0"/>
              <a:t> are </a:t>
            </a:r>
            <a:r>
              <a:rPr lang="cs-CZ" sz="1600" dirty="0" err="1"/>
              <a:t>present</a:t>
            </a:r>
            <a:r>
              <a:rPr lang="cs-CZ" sz="1600" dirty="0"/>
              <a:t>, </a:t>
            </a:r>
            <a:r>
              <a:rPr lang="cs-CZ" sz="1600" dirty="0" err="1"/>
              <a:t>also</a:t>
            </a:r>
            <a:r>
              <a:rPr lang="cs-CZ" sz="1600" dirty="0"/>
              <a:t> ion </a:t>
            </a:r>
            <a:r>
              <a:rPr lang="cs-CZ" sz="1600" dirty="0" err="1"/>
              <a:t>interaction</a:t>
            </a:r>
            <a:r>
              <a:rPr lang="cs-CZ" sz="1600" dirty="0"/>
              <a:t> </a:t>
            </a:r>
            <a:r>
              <a:rPr lang="cs-CZ" sz="1600" dirty="0" err="1"/>
              <a:t>causes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tailing</a:t>
            </a:r>
            <a:r>
              <a:rPr lang="cs-CZ" sz="1600" dirty="0"/>
              <a:t>.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splitted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wide</a:t>
            </a:r>
            <a:r>
              <a:rPr lang="cs-CZ" sz="1600" dirty="0"/>
              <a:t>.</a:t>
            </a:r>
          </a:p>
          <a:p>
            <a:pPr marL="263525" indent="-263525" algn="ctr">
              <a:buClr>
                <a:srgbClr val="FF0000"/>
              </a:buClr>
              <a:buSzPct val="115000"/>
            </a:pPr>
            <a:r>
              <a:rPr lang="cs-CZ" sz="1600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WORST CASE!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83274" y="3951910"/>
            <a:ext cx="288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/>
              <a:t>Non-</a:t>
            </a:r>
            <a:r>
              <a:rPr lang="cs-CZ" sz="1600" dirty="0" err="1"/>
              <a:t>disociated</a:t>
            </a:r>
            <a:r>
              <a:rPr lang="cs-CZ" sz="1600" dirty="0"/>
              <a:t> analyte </a:t>
            </a:r>
            <a:r>
              <a:rPr lang="cs-CZ" sz="1600" dirty="0" err="1"/>
              <a:t>provide</a:t>
            </a:r>
            <a:r>
              <a:rPr lang="cs-CZ" sz="1600" dirty="0"/>
              <a:t> </a:t>
            </a:r>
            <a:r>
              <a:rPr lang="cs-CZ" sz="1600" dirty="0" err="1"/>
              <a:t>better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weak</a:t>
            </a:r>
            <a:r>
              <a:rPr lang="cs-CZ" sz="1600" dirty="0"/>
              <a:t> ion </a:t>
            </a:r>
            <a:r>
              <a:rPr lang="cs-CZ" sz="1600" dirty="0" err="1"/>
              <a:t>interaction</a:t>
            </a:r>
            <a:r>
              <a:rPr lang="cs-CZ" sz="1600" dirty="0"/>
              <a:t> </a:t>
            </a:r>
            <a:r>
              <a:rPr lang="cs-CZ" sz="1600" dirty="0" err="1"/>
              <a:t>still</a:t>
            </a:r>
            <a:r>
              <a:rPr lang="cs-CZ" sz="1600" dirty="0"/>
              <a:t> </a:t>
            </a:r>
            <a:r>
              <a:rPr lang="cs-CZ" sz="1600" dirty="0" err="1"/>
              <a:t>plays</a:t>
            </a:r>
            <a:r>
              <a:rPr lang="cs-CZ" sz="1600" dirty="0"/>
              <a:t> role (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slightly</a:t>
            </a:r>
            <a:r>
              <a:rPr lang="cs-CZ" sz="1600" dirty="0"/>
              <a:t> </a:t>
            </a:r>
            <a:r>
              <a:rPr lang="cs-CZ" sz="1600" dirty="0" err="1"/>
              <a:t>tails</a:t>
            </a:r>
            <a:r>
              <a:rPr lang="cs-CZ" sz="1600" dirty="0"/>
              <a:t>).</a:t>
            </a:r>
          </a:p>
        </p:txBody>
      </p:sp>
      <p:sp>
        <p:nvSpPr>
          <p:cNvPr id="22" name="Šipka doprava 21"/>
          <p:cNvSpPr/>
          <p:nvPr/>
        </p:nvSpPr>
        <p:spPr>
          <a:xfrm>
            <a:off x="467246" y="1412776"/>
            <a:ext cx="7992542" cy="576238"/>
          </a:xfrm>
          <a:prstGeom prst="rightArrow">
            <a:avLst/>
          </a:prstGeom>
          <a:gradFill>
            <a:gsLst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pH </a:t>
            </a:r>
            <a:r>
              <a:rPr lang="cs-CZ" dirty="0" err="1"/>
              <a:t>increasing</a:t>
            </a:r>
            <a:endParaRPr lang="cs-CZ" dirty="0"/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944" y="1988840"/>
            <a:ext cx="30480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152" y="1988840"/>
            <a:ext cx="30480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88840"/>
            <a:ext cx="30099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9282" y="1988840"/>
            <a:ext cx="30099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4696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999" y="436473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Vliv</a:t>
            </a:r>
            <a:r>
              <a:rPr dirty="0"/>
              <a:t> </a:t>
            </a:r>
            <a:r>
              <a:rPr dirty="0" err="1"/>
              <a:t>změny</a:t>
            </a:r>
            <a:r>
              <a:rPr dirty="0"/>
              <a:t> pH </a:t>
            </a:r>
            <a:r>
              <a:rPr dirty="0" err="1"/>
              <a:t>m.f</a:t>
            </a:r>
            <a:r>
              <a:rPr dirty="0"/>
              <a:t>.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rozlišení</a:t>
            </a:r>
            <a:endParaRPr dirty="0"/>
          </a:p>
        </p:txBody>
      </p:sp>
      <p:pic>
        <p:nvPicPr>
          <p:cNvPr id="70659" name="Picture 4" descr="pbprep-tr-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381375"/>
            <a:ext cx="356711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3"/>
          <p:cNvGraphicFramePr>
            <a:graphicFrameLocks/>
          </p:cNvGraphicFramePr>
          <p:nvPr/>
        </p:nvGraphicFramePr>
        <p:xfrm>
          <a:off x="514350" y="1341438"/>
          <a:ext cx="8318500" cy="1920875"/>
        </p:xfrm>
        <a:graphic>
          <a:graphicData uri="http://schemas.openxmlformats.org/drawingml/2006/table">
            <a:tbl>
              <a:tblPr/>
              <a:tblGrid>
                <a:gridCol w="538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Column: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StableBond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SB-C8, 4.6 x 250 mm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 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Mobile Phase: </a:t>
                      </a:r>
                      <a:b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 CH 3 OH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73% Phosphate buffer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2.5 and 2.6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Temperature: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0" marR="91450"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 Rate: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1.0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/min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Sample: </a:t>
                      </a:r>
                      <a:b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anisidine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m-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toluidine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4-chloroaniline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3-aminobenzonitrile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663" name="Rectangle 75"/>
          <p:cNvSpPr>
            <a:spLocks noChangeArrowheads="1"/>
          </p:cNvSpPr>
          <p:nvPr/>
        </p:nvSpPr>
        <p:spPr bwMode="auto">
          <a:xfrm>
            <a:off x="6011863" y="4621213"/>
            <a:ext cx="2176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Změna o 0,1 pH</a:t>
            </a:r>
          </a:p>
        </p:txBody>
      </p:sp>
    </p:spTree>
    <p:extLst>
      <p:ext uri="{BB962C8B-B14F-4D97-AF65-F5344CB8AC3E}">
        <p14:creationId xmlns:p14="http://schemas.microsoft.com/office/powerpoint/2010/main" val="1612299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762" y="568766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Vliv</a:t>
            </a:r>
            <a:r>
              <a:rPr dirty="0"/>
              <a:t> </a:t>
            </a:r>
            <a:r>
              <a:rPr dirty="0" err="1"/>
              <a:t>změny</a:t>
            </a:r>
            <a:r>
              <a:rPr dirty="0"/>
              <a:t> pH </a:t>
            </a:r>
            <a:r>
              <a:rPr dirty="0" err="1"/>
              <a:t>m.f</a:t>
            </a:r>
            <a:r>
              <a:rPr dirty="0"/>
              <a:t>. </a:t>
            </a:r>
            <a:r>
              <a:rPr dirty="0" err="1"/>
              <a:t>na</a:t>
            </a:r>
            <a:r>
              <a:rPr dirty="0"/>
              <a:t> </a:t>
            </a:r>
            <a:r>
              <a:rPr lang="cs-CZ" dirty="0"/>
              <a:t>selektivitu </a:t>
            </a:r>
            <a:br>
              <a:rPr lang="cs-CZ" dirty="0"/>
            </a:br>
            <a:r>
              <a:rPr lang="cs-CZ" dirty="0"/>
              <a:t>a retenci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83" y="3456167"/>
            <a:ext cx="3009104" cy="31561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64" y="3532433"/>
            <a:ext cx="2748298" cy="31357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47" y="1709707"/>
            <a:ext cx="1985100" cy="15062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041" y="1709707"/>
            <a:ext cx="1679700" cy="12107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613" y="1658032"/>
            <a:ext cx="2366850" cy="11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9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87362" y="416441"/>
            <a:ext cx="81676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Běžně používané pufry pro HPLC v reverzní fázi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graphicFrame>
        <p:nvGraphicFramePr>
          <p:cNvPr id="103761" name="Group 337"/>
          <p:cNvGraphicFramePr>
            <a:graphicFrameLocks noGrp="1"/>
          </p:cNvGraphicFramePr>
          <p:nvPr/>
        </p:nvGraphicFramePr>
        <p:xfrm>
          <a:off x="2447925" y="1554163"/>
          <a:ext cx="4246563" cy="3751262"/>
        </p:xfrm>
        <a:graphic>
          <a:graphicData uri="http://schemas.openxmlformats.org/drawingml/2006/table">
            <a:tbl>
              <a:tblPr/>
              <a:tblGrid>
                <a:gridCol w="424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763" name="Group 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33309"/>
              </p:ext>
            </p:extLst>
          </p:nvPr>
        </p:nvGraphicFramePr>
        <p:xfrm>
          <a:off x="1476376" y="981075"/>
          <a:ext cx="6071738" cy="5029200"/>
        </p:xfrm>
        <a:graphic>
          <a:graphicData uri="http://schemas.openxmlformats.org/drawingml/2006/table">
            <a:tbl>
              <a:tblPr/>
              <a:tblGrid>
                <a:gridCol w="169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Pufr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Optimální pH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UV Cutoff (nm)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Phosphate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1.1-3.1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6.2-8.2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11.3-13.3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Formic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acid*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2.8-4.8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210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Acetic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acid*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4.8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3.8-5.8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Citrate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2.1-4.1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3.7-5.7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5.4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4.4-6.4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Tris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7.3-9.3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Triethylamine*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10.0-12.0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Pyrrolidine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10.3-12.3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* Těkavé pufry, vhodné pro LC/MS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1702619" y="6178034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pitchFamily="34" charset="0"/>
                <a:cs typeface="Times New Roman" pitchFamily="18" charset="0"/>
              </a:rPr>
              <a:t>Amoniak, mravenčan amonný, octan amonný*</a:t>
            </a:r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49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8DBB5-2201-467F-B299-7915C2D5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pufru – RP HPLC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2824C-3425-411D-8200-C79BE9C64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BAE74-5D95-428C-8DD0-65E582D85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0" y="1316614"/>
            <a:ext cx="8682162" cy="48603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58A10C-EFF3-43E6-BE2D-82D99EE97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85" y="6228303"/>
            <a:ext cx="1839115" cy="6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6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059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Koncentrace</a:t>
            </a:r>
            <a:r>
              <a:rPr dirty="0"/>
              <a:t> </a:t>
            </a:r>
            <a:r>
              <a:rPr dirty="0" err="1"/>
              <a:t>pufru</a:t>
            </a:r>
            <a:endParaRPr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b="1" dirty="0"/>
              <a:t>Má vliv na retenci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Běžně 25 - 50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 postačuje pro stanovení v reverzní fázi – klasické detektory, stanovení bílkovin……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LC-MS 10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, </a:t>
            </a:r>
            <a:r>
              <a:rPr lang="cs-CZ" altLang="cs-CZ" sz="2100" b="1" dirty="0"/>
              <a:t>5 </a:t>
            </a:r>
            <a:r>
              <a:rPr lang="cs-CZ" altLang="cs-CZ" sz="2100" b="1" dirty="0" err="1"/>
              <a:t>mM</a:t>
            </a:r>
            <a:endParaRPr lang="cs-CZ" altLang="cs-CZ" sz="21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Koncentrace je dostatečně nízká, aby zabránila precipitaci v organických rozpouštědlech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Příliš nízká koncentrace nemá efekt, </a:t>
            </a:r>
            <a:r>
              <a:rPr lang="cs-CZ" altLang="cs-CZ" sz="2100" dirty="0" err="1"/>
              <a:t>pufrovací</a:t>
            </a:r>
            <a:r>
              <a:rPr lang="cs-CZ" altLang="cs-CZ" sz="2100" dirty="0"/>
              <a:t> kapacita malá – nutno testovat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V případě fosfátových pufrů musí být koncentrace dostatečně nízká (10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) aby byl minimalizován abrasivní účinek na písty pumpy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Vysoká koncentrace (více než 100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) může způsobit problémy při rozpouštění v organických látkách – precipitace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b="1" dirty="0">
                <a:solidFill>
                  <a:srgbClr val="FF3300"/>
                </a:solidFill>
              </a:rPr>
              <a:t>Filtrace pufru!!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1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39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81" y="482690"/>
            <a:ext cx="8316913" cy="6477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Kritéria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výběru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pufru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5438"/>
            <a:ext cx="8229600" cy="4929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400" dirty="0"/>
              <a:t>Fosfátový pufr více rozpustný ve směsi </a:t>
            </a:r>
            <a:r>
              <a:rPr lang="en-GB" altLang="cs-CZ" sz="2400" dirty="0"/>
              <a:t>CH</a:t>
            </a:r>
            <a:r>
              <a:rPr lang="en-GB" altLang="cs-CZ" sz="2400" baseline="-25000" dirty="0"/>
              <a:t>3</a:t>
            </a:r>
            <a:r>
              <a:rPr lang="en-GB" altLang="cs-CZ" sz="2400" dirty="0"/>
              <a:t>OH/</a:t>
            </a:r>
            <a:r>
              <a:rPr lang="cs-CZ" altLang="cs-CZ" sz="2400" dirty="0"/>
              <a:t>voda než v </a:t>
            </a:r>
            <a:r>
              <a:rPr lang="en-GB" altLang="cs-CZ" sz="2400" dirty="0"/>
              <a:t>CH</a:t>
            </a:r>
            <a:r>
              <a:rPr lang="en-GB" altLang="cs-CZ" sz="2400" baseline="-25000" dirty="0"/>
              <a:t>3</a:t>
            </a:r>
            <a:r>
              <a:rPr lang="en-GB" altLang="cs-CZ" sz="2400" dirty="0"/>
              <a:t>CN/</a:t>
            </a:r>
            <a:r>
              <a:rPr lang="cs-CZ" altLang="cs-CZ" sz="2400" dirty="0"/>
              <a:t>voda nebo</a:t>
            </a:r>
            <a:r>
              <a:rPr lang="en-GB" altLang="cs-CZ" sz="2400" dirty="0"/>
              <a:t> THF/</a:t>
            </a:r>
            <a:r>
              <a:rPr lang="cs-CZ" altLang="cs-CZ" sz="2400" dirty="0"/>
              <a:t>voda</a:t>
            </a:r>
            <a:r>
              <a:rPr lang="en-GB" altLang="cs-CZ" sz="2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altLang="cs-CZ" sz="2400" dirty="0"/>
              <a:t>NH 4 s</a:t>
            </a:r>
            <a:r>
              <a:rPr lang="cs-CZ" altLang="cs-CZ" sz="2400" dirty="0" err="1"/>
              <a:t>oli</a:t>
            </a:r>
            <a:r>
              <a:rPr lang="cs-CZ" altLang="cs-CZ" sz="2400" dirty="0"/>
              <a:t> více rozpustné v mobilní fázi </a:t>
            </a:r>
            <a:r>
              <a:rPr lang="en-GB" altLang="cs-CZ" sz="2400" dirty="0"/>
              <a:t>organic</a:t>
            </a:r>
            <a:r>
              <a:rPr lang="cs-CZ" altLang="cs-CZ" sz="2400" dirty="0" err="1"/>
              <a:t>ké</a:t>
            </a:r>
            <a:r>
              <a:rPr lang="cs-CZ" altLang="cs-CZ" sz="2400" dirty="0"/>
              <a:t> rozpouštědlo</a:t>
            </a:r>
            <a:r>
              <a:rPr lang="en-GB" altLang="cs-CZ" sz="2400" dirty="0"/>
              <a:t>/</a:t>
            </a:r>
            <a:r>
              <a:rPr lang="cs-CZ" altLang="cs-CZ" sz="2400" dirty="0"/>
              <a:t>voda</a:t>
            </a:r>
            <a:r>
              <a:rPr lang="en-GB" altLang="cs-CZ" sz="2400" dirty="0"/>
              <a:t> </a:t>
            </a:r>
            <a:r>
              <a:rPr lang="cs-CZ" altLang="cs-CZ" sz="2400" dirty="0"/>
              <a:t>než draselné soli a než sodné soli</a:t>
            </a:r>
            <a:r>
              <a:rPr lang="en-GB" altLang="cs-CZ" sz="2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altLang="cs-CZ" sz="2400" dirty="0"/>
              <a:t>TFA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trifluoramin</a:t>
            </a:r>
            <a:r>
              <a:rPr lang="cs-CZ" altLang="cs-CZ" sz="2400" dirty="0"/>
              <a:t>)</a:t>
            </a:r>
            <a:r>
              <a:rPr lang="en-GB" altLang="cs-CZ" sz="2400" dirty="0"/>
              <a:t> a TEA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triethylamin</a:t>
            </a:r>
            <a:r>
              <a:rPr lang="cs-CZ" altLang="cs-CZ" sz="2400" dirty="0"/>
              <a:t>)</a:t>
            </a:r>
            <a:r>
              <a:rPr lang="en-GB" altLang="cs-CZ" sz="2400" dirty="0"/>
              <a:t> </a:t>
            </a:r>
            <a:r>
              <a:rPr lang="cs-CZ" altLang="cs-CZ" sz="2400" dirty="0"/>
              <a:t>po čase degradují a zvyšuje se jejich UV </a:t>
            </a:r>
            <a:r>
              <a:rPr lang="en-GB" altLang="cs-CZ" sz="2400" dirty="0"/>
              <a:t>absorbance. Mobil</a:t>
            </a:r>
            <a:r>
              <a:rPr lang="cs-CZ" altLang="cs-CZ" sz="2400" dirty="0"/>
              <a:t>ní fáze, osahující tyto pufry musí být připravována čerstvá.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altLang="cs-CZ" sz="2400" dirty="0" err="1"/>
              <a:t>Citr</a:t>
            </a:r>
            <a:r>
              <a:rPr lang="cs-CZ" altLang="cs-CZ" sz="2400" dirty="0"/>
              <a:t>á</a:t>
            </a:r>
            <a:r>
              <a:rPr lang="en-GB" altLang="cs-CZ" sz="2400" dirty="0"/>
              <a:t>t</a:t>
            </a:r>
            <a:r>
              <a:rPr lang="cs-CZ" altLang="cs-CZ" sz="2400" dirty="0" err="1"/>
              <a:t>ové</a:t>
            </a:r>
            <a:r>
              <a:rPr lang="cs-CZ" altLang="cs-CZ" sz="2400" dirty="0"/>
              <a:t> pufry působí negativně na nerezavějící ocel. Pokud jsou tyto pufry použity musí být ze systému vymyty co nejdříve po použití</a:t>
            </a:r>
            <a:r>
              <a:rPr lang="en-GB" alt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74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 dirty="0"/>
          </a:p>
        </p:txBody>
      </p:sp>
      <p:sp>
        <p:nvSpPr>
          <p:cNvPr id="8196" name="Zástupný symbol pro zápatí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83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69379" y="5787644"/>
            <a:ext cx="31865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Výměna nemísitelných rozpouštědel přes mezikrok</a:t>
            </a:r>
          </a:p>
        </p:txBody>
      </p:sp>
      <p:sp>
        <p:nvSpPr>
          <p:cNvPr id="3" name="Šipka doprava 2"/>
          <p:cNvSpPr/>
          <p:nvPr/>
        </p:nvSpPr>
        <p:spPr>
          <a:xfrm rot="10800000">
            <a:off x="5000127" y="6126162"/>
            <a:ext cx="978408" cy="151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3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76250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Kritéria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výběru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pufru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7163"/>
            <a:ext cx="8229600" cy="4929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cs-CZ" sz="2400" dirty="0" err="1"/>
              <a:t>Mi</a:t>
            </a:r>
            <a:r>
              <a:rPr lang="cs-CZ" altLang="cs-CZ" sz="2400" dirty="0"/>
              <a:t>k</a:t>
            </a:r>
            <a:r>
              <a:rPr lang="en-GB" altLang="cs-CZ" sz="2400" dirty="0" err="1"/>
              <a:t>robi</a:t>
            </a:r>
            <a:r>
              <a:rPr lang="cs-CZ" altLang="cs-CZ" sz="2400" dirty="0" err="1"/>
              <a:t>ální</a:t>
            </a:r>
            <a:r>
              <a:rPr lang="cs-CZ" altLang="cs-CZ" sz="2400" dirty="0"/>
              <a:t> kontaminace – rychlý nárůst v pufrované mobilní fázi s nízkým podílem organického modifikátoru. Kontaminace vstupu do kolony, problémy při stanovení. MF musí být připravena čerstvá – nejlépe denně a filtrována před použitím.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i="1" dirty="0">
                <a:solidFill>
                  <a:schemeClr val="bg1">
                    <a:lumMod val="65000"/>
                  </a:schemeClr>
                </a:solidFill>
              </a:rPr>
              <a:t>K zamezení bakteriálního růstu je možno použít 0,1% azid sodný.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dirty="0"/>
              <a:t>Pufr musí být po použití ze systému odstraněn a celý systém promyt, nahrazen vodou a následně celý systém uložen v organickém rozpouštědle.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dirty="0"/>
              <a:t>Při </a:t>
            </a:r>
            <a:r>
              <a:rPr lang="en-GB" altLang="cs-CZ" sz="2400" dirty="0"/>
              <a:t>pH </a:t>
            </a:r>
            <a:r>
              <a:rPr lang="cs-CZ" altLang="cs-CZ" sz="2400" dirty="0"/>
              <a:t>vyšším než </a:t>
            </a:r>
            <a:r>
              <a:rPr lang="en-GB" altLang="cs-CZ" sz="2400" dirty="0"/>
              <a:t>7, </a:t>
            </a:r>
            <a:r>
              <a:rPr lang="cs-CZ" altLang="cs-CZ" sz="2400" dirty="0"/>
              <a:t>fosfátový pufr urychluje rozpouštění oxidu křemičitého a může tak zkracovat životnost silikagelových </a:t>
            </a:r>
            <a:r>
              <a:rPr lang="en-GB" altLang="cs-CZ" sz="2400" dirty="0"/>
              <a:t>HPLC </a:t>
            </a:r>
            <a:r>
              <a:rPr lang="cs-CZ" altLang="cs-CZ" sz="2400" dirty="0"/>
              <a:t>kolon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dirty="0"/>
              <a:t>Těkavé pufry jsou nezbytné pří použití </a:t>
            </a:r>
            <a:r>
              <a:rPr lang="cs-CZ" altLang="cs-CZ" sz="2400" dirty="0" err="1"/>
              <a:t>light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scattering</a:t>
            </a:r>
            <a:r>
              <a:rPr lang="cs-CZ" altLang="cs-CZ" sz="2400" dirty="0"/>
              <a:t> detektoru nebo spojení s MSD</a:t>
            </a:r>
          </a:p>
        </p:txBody>
      </p:sp>
    </p:spTree>
    <p:extLst>
      <p:ext uri="{BB962C8B-B14F-4D97-AF65-F5344CB8AC3E}">
        <p14:creationId xmlns:p14="http://schemas.microsoft.com/office/powerpoint/2010/main" val="2204679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Příprava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pufrované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1022672"/>
            <a:ext cx="8229600" cy="5650600"/>
          </a:xfrm>
        </p:spPr>
        <p:txBody>
          <a:bodyPr>
            <a:normAutofit fontScale="77500" lnSpcReduction="20000"/>
          </a:bodyPr>
          <a:lstStyle/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Vyberte vhodný pufr pro danou aplikaci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GB" altLang="cs-CZ" sz="2400" dirty="0"/>
              <a:t>P</a:t>
            </a:r>
            <a:r>
              <a:rPr lang="cs-CZ" altLang="cs-CZ" sz="2400" dirty="0" err="1"/>
              <a:t>řipravte</a:t>
            </a:r>
            <a:r>
              <a:rPr lang="cs-CZ" altLang="cs-CZ" sz="2400" dirty="0"/>
              <a:t> vodný roztok pufru o požadované koncentraci a </a:t>
            </a:r>
            <a:r>
              <a:rPr lang="en-GB" altLang="cs-CZ" sz="2400" dirty="0"/>
              <a:t>pH</a:t>
            </a:r>
            <a:r>
              <a:rPr lang="cs-CZ" altLang="cs-CZ" sz="2400" dirty="0"/>
              <a:t> (možno použít komerčně dodávané koncentrace nebo připravit vlastní pufr (navážky dle tabulek)</a:t>
            </a:r>
            <a:r>
              <a:rPr lang="en-GB" altLang="cs-CZ" sz="2400" dirty="0"/>
              <a:t>. 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Změřte </a:t>
            </a:r>
            <a:r>
              <a:rPr lang="en-GB" altLang="cs-CZ" sz="2400" dirty="0"/>
              <a:t>pH </a:t>
            </a:r>
            <a:r>
              <a:rPr lang="cs-CZ" altLang="cs-CZ" sz="2400" dirty="0"/>
              <a:t>roztoku a upravte, pokud je zapotřebí, na požadované pH. Po úpravě pH vyčkejte dosažení rovnováhy a znovu změřte pH roztoku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Smíchejte vodný roztok pufru s potřebným množstvím organického rozpouštědla (např. </a:t>
            </a:r>
            <a:r>
              <a:rPr lang="cs-CZ" altLang="cs-CZ" sz="2400" dirty="0" err="1"/>
              <a:t>methanol</a:t>
            </a:r>
            <a:r>
              <a:rPr lang="cs-CZ" altLang="cs-CZ" sz="2400" dirty="0"/>
              <a:t>, </a:t>
            </a:r>
            <a:r>
              <a:rPr lang="en-GB" altLang="cs-CZ" sz="2400" dirty="0" err="1"/>
              <a:t>acetonitril</a:t>
            </a:r>
            <a:r>
              <a:rPr lang="cs-CZ" altLang="cs-CZ" sz="2400" dirty="0"/>
              <a:t>) a připravte požadovanou mobilní fázi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Životnost mobilních fází – je potřeba připravit pouze takové množství pufru, které opravdu potřebujeme. Životnost roztoku  pufrů bez organického modifikátoru je omezená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400" dirty="0"/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 err="1"/>
              <a:t>Deionizovaná</a:t>
            </a:r>
            <a:r>
              <a:rPr lang="cs-CZ" altLang="cs-CZ" sz="2400" b="1" dirty="0"/>
              <a:t> voda                                              - 3 dny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Vodné roztoky                                                      - 3 dny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Roztoky pufrů                                                       - 3 dny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Vodné roztoky s obsahem </a:t>
            </a:r>
            <a:r>
              <a:rPr lang="cs-CZ" altLang="cs-CZ" sz="2400" b="1" dirty="0" err="1"/>
              <a:t>org</a:t>
            </a:r>
            <a:r>
              <a:rPr lang="cs-CZ" altLang="cs-CZ" sz="2400" b="1" dirty="0"/>
              <a:t> složky </a:t>
            </a:r>
            <a:r>
              <a:rPr lang="en-US" altLang="cs-CZ" sz="2400" b="1" dirty="0"/>
              <a:t>&lt;</a:t>
            </a:r>
            <a:r>
              <a:rPr lang="cs-CZ" altLang="cs-CZ" sz="2400" b="1" dirty="0"/>
              <a:t>15%  - 1 měsíc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Vodné roztoky s obsahem </a:t>
            </a:r>
            <a:r>
              <a:rPr lang="cs-CZ" altLang="cs-CZ" sz="2400" b="1" dirty="0" err="1"/>
              <a:t>org</a:t>
            </a:r>
            <a:r>
              <a:rPr lang="cs-CZ" altLang="cs-CZ" sz="2400" b="1" dirty="0"/>
              <a:t> složky </a:t>
            </a:r>
            <a:r>
              <a:rPr lang="en-US" altLang="cs-CZ" sz="2400" b="1" dirty="0"/>
              <a:t>&gt;</a:t>
            </a:r>
            <a:r>
              <a:rPr lang="cs-CZ" altLang="cs-CZ" sz="2400" b="1" dirty="0"/>
              <a:t>15%  - 3 měsíce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Organická rozpouštědla                                    - 3 měsíce</a:t>
            </a:r>
            <a:endParaRPr lang="en-US" altLang="cs-CZ" sz="2400" b="1" dirty="0"/>
          </a:p>
          <a:p>
            <a:pPr marL="665163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91388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70345" y="236415"/>
            <a:ext cx="6989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pK</a:t>
            </a:r>
            <a:r>
              <a:rPr lang="cs-CZ" altLang="cs-CZ" sz="2000" b="1" baseline="-30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kyselin používaných pro přípravu mobilních fází</a:t>
            </a:r>
            <a:endParaRPr lang="cs-CZ" altLang="cs-CZ" sz="2000" dirty="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79087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57962"/>
              </p:ext>
            </p:extLst>
          </p:nvPr>
        </p:nvGraphicFramePr>
        <p:xfrm>
          <a:off x="1106559" y="667442"/>
          <a:ext cx="6553200" cy="6278568"/>
        </p:xfrm>
        <a:graphic>
          <a:graphicData uri="http://schemas.openxmlformats.org/drawingml/2006/table">
            <a:tbl>
              <a:tblPr/>
              <a:tblGrid>
                <a:gridCol w="33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Teplota (°C)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ACES    2-[(2-amino-2-oxoethyl)amino]ethan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6.90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CAPS    3-(cyklohexylamino)ethan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10.40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Glycin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2.34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9.60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Glycylglycin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8.40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HEPES    N-2-hydroxyethylpiperazine-N'-2-ethan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7.55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Imidazol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7.00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boritá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9.14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12.74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13.8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citronová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3.13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4.76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6.40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fosforečná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2.12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7.21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12.67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mravenčí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3.75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octová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4.75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šťavelová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1.27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4.28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trifluoroctová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0.30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trichloroctová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0.50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uhličitá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6.37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MES      2-(N-morfolino)ethan sulfonová kyselina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6.15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MOPS   3-(N-morfolino)propan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TES      2-[tris(hydroxymethyl)methyl]aminoethan sulfonová kyselina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7.50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Tricin    N-[tris(hydroxymethyl)methyl]glycin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8.15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TRIS     </a:t>
                      </a:r>
                      <a:r>
                        <a:rPr kumimoji="0" lang="cs-CZ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Tris</a:t>
                      </a: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</a:t>
                      </a:r>
                      <a:r>
                        <a:rPr kumimoji="0" lang="cs-CZ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hydroxylmethyl</a:t>
                      </a: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) </a:t>
                      </a:r>
                      <a:r>
                        <a:rPr kumimoji="0" lang="cs-CZ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aminomethan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8.30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987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32818" y="325017"/>
            <a:ext cx="772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pK</a:t>
            </a:r>
            <a:r>
              <a:rPr lang="cs-CZ" altLang="cs-CZ" sz="2400" b="1" baseline="-30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</a:t>
            </a:r>
            <a:r>
              <a:rPr lang="cs-CZ" altLang="cs-CZ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bazí</a:t>
            </a:r>
            <a:r>
              <a:rPr lang="cs-CZ" altLang="cs-CZ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používaných pro přípravu mobilních fází</a:t>
            </a:r>
            <a:endParaRPr lang="cs-CZ" altLang="cs-CZ" sz="2400" dirty="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79977" name="Group 105"/>
          <p:cNvGraphicFramePr>
            <a:graphicFrameLocks noGrp="1"/>
          </p:cNvGraphicFramePr>
          <p:nvPr/>
        </p:nvGraphicFramePr>
        <p:xfrm>
          <a:off x="611188" y="1196975"/>
          <a:ext cx="8280400" cy="5184778"/>
        </p:xfrm>
        <a:graphic>
          <a:graphicData uri="http://schemas.openxmlformats.org/drawingml/2006/table">
            <a:tbl>
              <a:tblPr/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Báze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Teplota (°C)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11.09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Dimethylamin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10.73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10.81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Ethylendiamin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10.08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6.99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Morfolin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8.33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10.66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Triethylamin (TEA)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11.01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Trimethylamin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9.81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6065" name="Rectangle 102"/>
          <p:cNvSpPr>
            <a:spLocks noChangeArrowheads="1"/>
          </p:cNvSpPr>
          <p:nvPr/>
        </p:nvSpPr>
        <p:spPr bwMode="auto">
          <a:xfrm>
            <a:off x="0" y="457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17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endParaRPr/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  <a:noFill/>
        </p:spPr>
        <p:txBody>
          <a:bodyPr anchor="ctr">
            <a:normAutofit fontScale="90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HPLC </a:t>
            </a:r>
            <a:r>
              <a:rPr lang="cs-CZ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troubleshooting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b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cs-CZ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Problémy spojené s přípravou pufrovaných mobilních fází</a:t>
            </a: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pic>
        <p:nvPicPr>
          <p:cNvPr id="8806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8867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05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2" name="Obrázek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4227" r="8974" b="6613"/>
          <a:stretch>
            <a:fillRect/>
          </a:stretch>
        </p:blipFill>
        <p:spPr bwMode="auto">
          <a:xfrm>
            <a:off x="304800" y="1703388"/>
            <a:ext cx="4953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886075" cy="18383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ovací čára 15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odkazy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89096" name="Obdélník 12"/>
          <p:cNvSpPr>
            <a:spLocks noChangeArrowheads="1"/>
          </p:cNvSpPr>
          <p:nvPr/>
        </p:nvSpPr>
        <p:spPr bwMode="auto">
          <a:xfrm>
            <a:off x="533400" y="5791200"/>
            <a:ext cx="807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hlinkClick r:id="rId4"/>
              </a:rPr>
              <a:t>http://e-learn.sepscience.com/hplcsolutions/</a:t>
            </a:r>
            <a:r>
              <a:rPr lang="cs-CZ" altLang="cs-CZ" sz="2400" b="1"/>
              <a:t> </a:t>
            </a:r>
          </a:p>
        </p:txBody>
      </p:sp>
      <p:sp>
        <p:nvSpPr>
          <p:cNvPr id="19" name="Popisek se šipkou doprava 18"/>
          <p:cNvSpPr/>
          <p:nvPr/>
        </p:nvSpPr>
        <p:spPr>
          <a:xfrm>
            <a:off x="1676400" y="2743200"/>
            <a:ext cx="3810000" cy="609600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1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sah 26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 eaLnBrk="1" hangingPunct="1"/>
            <a:endParaRPr lang="cs-CZ" altLang="cs-CZ" sz="2000" b="1"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2000" b="1">
                <a:latin typeface="Arial Narrow" panose="020B0606020202030204" pitchFamily="34" charset="0"/>
              </a:rPr>
              <a:t>Pufrační kapacita: </a:t>
            </a:r>
            <a:r>
              <a:rPr lang="cs-CZ" altLang="cs-CZ" sz="2000" b="1" i="1">
                <a:latin typeface="Arial Narrow" panose="020B0606020202030204" pitchFamily="34" charset="0"/>
              </a:rPr>
              <a:t>β</a:t>
            </a:r>
            <a:r>
              <a:rPr lang="cs-CZ" altLang="cs-CZ" sz="2000" b="1">
                <a:latin typeface="Arial Narrow" panose="020B0606020202030204" pitchFamily="34" charset="0"/>
              </a:rPr>
              <a:t> = </a:t>
            </a:r>
            <a:r>
              <a:rPr lang="cs-CZ" altLang="cs-CZ" sz="2000" b="1" i="1">
                <a:latin typeface="Arial Narrow" panose="020B0606020202030204" pitchFamily="34" charset="0"/>
              </a:rPr>
              <a:t>d</a:t>
            </a:r>
            <a:r>
              <a:rPr lang="cs-CZ" altLang="cs-CZ" sz="2000" b="1">
                <a:latin typeface="Arial Narrow" panose="020B0606020202030204" pitchFamily="34" charset="0"/>
              </a:rPr>
              <a:t>(C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b</a:t>
            </a:r>
            <a:r>
              <a:rPr lang="cs-CZ" altLang="cs-CZ" sz="2000" b="1">
                <a:latin typeface="Arial Narrow" panose="020B0606020202030204" pitchFamily="34" charset="0"/>
              </a:rPr>
              <a:t>)/</a:t>
            </a:r>
            <a:r>
              <a:rPr lang="cs-CZ" altLang="cs-CZ" sz="2000" b="1" i="1">
                <a:latin typeface="Arial Narrow" panose="020B0606020202030204" pitchFamily="34" charset="0"/>
              </a:rPr>
              <a:t> d</a:t>
            </a:r>
            <a:r>
              <a:rPr lang="cs-CZ" altLang="cs-CZ" sz="2000" b="1">
                <a:latin typeface="Arial Narrow" panose="020B0606020202030204" pitchFamily="34" charset="0"/>
              </a:rPr>
              <a:t>(pH) = - </a:t>
            </a:r>
            <a:r>
              <a:rPr lang="cs-CZ" altLang="cs-CZ" sz="2000" b="1" i="1">
                <a:latin typeface="Arial Narrow" panose="020B0606020202030204" pitchFamily="34" charset="0"/>
              </a:rPr>
              <a:t>d</a:t>
            </a:r>
            <a:r>
              <a:rPr lang="cs-CZ" altLang="cs-CZ" sz="2000" b="1">
                <a:latin typeface="Arial Narrow" panose="020B0606020202030204" pitchFamily="34" charset="0"/>
              </a:rPr>
              <a:t>(C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a</a:t>
            </a:r>
            <a:r>
              <a:rPr lang="cs-CZ" altLang="cs-CZ" sz="2000" b="1">
                <a:latin typeface="Arial Narrow" panose="020B0606020202030204" pitchFamily="34" charset="0"/>
              </a:rPr>
              <a:t>)/</a:t>
            </a:r>
            <a:r>
              <a:rPr lang="cs-CZ" altLang="cs-CZ" sz="2000" b="1" i="1">
                <a:latin typeface="Arial Narrow" panose="020B0606020202030204" pitchFamily="34" charset="0"/>
              </a:rPr>
              <a:t> d</a:t>
            </a:r>
            <a:r>
              <a:rPr lang="cs-CZ" altLang="cs-CZ" sz="2000" b="1">
                <a:latin typeface="Arial Narrow" panose="020B0606020202030204" pitchFamily="34" charset="0"/>
              </a:rPr>
              <a:t>(pH)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>
                <a:latin typeface="Arial Narrow" panose="020B0606020202030204" pitchFamily="34" charset="0"/>
              </a:rPr>
              <a:t>			</a:t>
            </a:r>
            <a:r>
              <a:rPr lang="cs-CZ" altLang="cs-CZ" sz="1600" b="1" i="1">
                <a:latin typeface="Arial Narrow" panose="020B0606020202030204" pitchFamily="34" charset="0"/>
              </a:rPr>
              <a:t>d</a:t>
            </a:r>
            <a:r>
              <a:rPr lang="cs-CZ" altLang="cs-CZ" sz="1600" b="1">
                <a:latin typeface="Arial Narrow" panose="020B0606020202030204" pitchFamily="34" charset="0"/>
              </a:rPr>
              <a:t>(C</a:t>
            </a:r>
            <a:r>
              <a:rPr lang="cs-CZ" altLang="cs-CZ" sz="1600" b="1" baseline="-25000">
                <a:latin typeface="Arial Narrow" panose="020B0606020202030204" pitchFamily="34" charset="0"/>
              </a:rPr>
              <a:t>b</a:t>
            </a:r>
            <a:r>
              <a:rPr lang="cs-CZ" altLang="cs-CZ" sz="1600" b="1">
                <a:latin typeface="Arial Narrow" panose="020B0606020202030204" pitchFamily="34" charset="0"/>
              </a:rPr>
              <a:t>)</a:t>
            </a:r>
            <a:r>
              <a:rPr lang="cs-CZ" altLang="cs-CZ" sz="1600">
                <a:latin typeface="Arial Narrow" panose="020B0606020202030204" pitchFamily="34" charset="0"/>
              </a:rPr>
              <a:t>  - změna molární koncentrace zásady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1600" b="1" i="1">
                <a:latin typeface="Arial Narrow" panose="020B0606020202030204" pitchFamily="34" charset="0"/>
              </a:rPr>
              <a:t>			d</a:t>
            </a:r>
            <a:r>
              <a:rPr lang="cs-CZ" altLang="cs-CZ" sz="1600" b="1">
                <a:latin typeface="Arial Narrow" panose="020B0606020202030204" pitchFamily="34" charset="0"/>
              </a:rPr>
              <a:t>(C</a:t>
            </a:r>
            <a:r>
              <a:rPr lang="cs-CZ" altLang="cs-CZ" sz="1600" b="1" baseline="-25000">
                <a:latin typeface="Arial Narrow" panose="020B0606020202030204" pitchFamily="34" charset="0"/>
              </a:rPr>
              <a:t>a</a:t>
            </a:r>
            <a:r>
              <a:rPr lang="cs-CZ" altLang="cs-CZ" sz="1600" b="1">
                <a:latin typeface="Arial Narrow" panose="020B0606020202030204" pitchFamily="34" charset="0"/>
              </a:rPr>
              <a:t>)</a:t>
            </a:r>
            <a:r>
              <a:rPr lang="cs-CZ" altLang="cs-CZ" sz="1600">
                <a:latin typeface="Arial Narrow" panose="020B0606020202030204" pitchFamily="34" charset="0"/>
              </a:rPr>
              <a:t>  - změna molární koncentrace kyseliny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1600" b="1" i="1">
                <a:latin typeface="Arial Narrow" panose="020B0606020202030204" pitchFamily="34" charset="0"/>
              </a:rPr>
              <a:t>			d</a:t>
            </a:r>
            <a:r>
              <a:rPr lang="cs-CZ" altLang="cs-CZ" sz="1600" b="1">
                <a:latin typeface="Arial Narrow" panose="020B0606020202030204" pitchFamily="34" charset="0"/>
              </a:rPr>
              <a:t>(pH) </a:t>
            </a:r>
            <a:r>
              <a:rPr lang="cs-CZ" altLang="cs-CZ" sz="1600">
                <a:latin typeface="Arial Narrow" panose="020B0606020202030204" pitchFamily="34" charset="0"/>
              </a:rPr>
              <a:t> - změna pH dosažená přídavkem zásady </a:t>
            </a:r>
            <a:r>
              <a:rPr lang="cs-CZ" altLang="cs-CZ" sz="1600" i="1">
                <a:latin typeface="Arial Narrow" panose="020B0606020202030204" pitchFamily="34" charset="0"/>
              </a:rPr>
              <a:t>d</a:t>
            </a:r>
            <a:r>
              <a:rPr lang="cs-CZ" altLang="cs-CZ" sz="1600">
                <a:latin typeface="Arial Narrow" panose="020B0606020202030204" pitchFamily="34" charset="0"/>
              </a:rPr>
              <a:t>(C</a:t>
            </a:r>
            <a:r>
              <a:rPr lang="cs-CZ" altLang="cs-CZ" sz="1600" baseline="-25000">
                <a:latin typeface="Arial Narrow" panose="020B0606020202030204" pitchFamily="34" charset="0"/>
              </a:rPr>
              <a:t>b</a:t>
            </a:r>
            <a:r>
              <a:rPr lang="cs-CZ" altLang="cs-CZ" sz="1600">
                <a:latin typeface="Arial Narrow" panose="020B0606020202030204" pitchFamily="34" charset="0"/>
              </a:rPr>
              <a:t>) či kyseliny </a:t>
            </a:r>
            <a:r>
              <a:rPr lang="cs-CZ" altLang="cs-CZ" sz="1600" i="1">
                <a:latin typeface="Arial Narrow" panose="020B0606020202030204" pitchFamily="34" charset="0"/>
              </a:rPr>
              <a:t>d</a:t>
            </a:r>
            <a:r>
              <a:rPr lang="cs-CZ" altLang="cs-CZ" sz="1600">
                <a:latin typeface="Arial Narrow" panose="020B0606020202030204" pitchFamily="34" charset="0"/>
              </a:rPr>
              <a:t>(C</a:t>
            </a:r>
            <a:r>
              <a:rPr lang="cs-CZ" altLang="cs-CZ" sz="1600" baseline="-25000">
                <a:latin typeface="Arial Narrow" panose="020B0606020202030204" pitchFamily="34" charset="0"/>
              </a:rPr>
              <a:t>a</a:t>
            </a:r>
            <a:r>
              <a:rPr lang="cs-CZ" altLang="cs-CZ" sz="1600">
                <a:latin typeface="Arial Narrow" panose="020B0606020202030204" pitchFamily="34" charset="0"/>
              </a:rPr>
              <a:t>)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cs-CZ" altLang="cs-CZ" sz="200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cs-CZ" altLang="cs-CZ" sz="2000" b="1" i="1">
                <a:latin typeface="Arial Narrow" panose="020B0606020202030204" pitchFamily="34" charset="0"/>
              </a:rPr>
              <a:t>Pufrační kapacita slabé kyseliny závisí na poměru koncentrací </a:t>
            </a:r>
            <a:r>
              <a:rPr lang="en-US" altLang="cs-CZ" sz="2000" b="1" i="1">
                <a:latin typeface="Arial Narrow" panose="020B0606020202030204" pitchFamily="34" charset="0"/>
              </a:rPr>
              <a:t>[H</a:t>
            </a:r>
            <a:r>
              <a:rPr lang="en-US" altLang="cs-CZ" sz="2000" b="1" i="1" baseline="30000">
                <a:latin typeface="Arial Narrow" panose="020B0606020202030204" pitchFamily="34" charset="0"/>
              </a:rPr>
              <a:t>+</a:t>
            </a:r>
            <a:r>
              <a:rPr lang="en-US" altLang="cs-CZ" sz="2000" b="1" i="1">
                <a:latin typeface="Arial Narrow" panose="020B0606020202030204" pitchFamily="34" charset="0"/>
              </a:rPr>
              <a:t>] a pK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a</a:t>
            </a:r>
            <a:r>
              <a:rPr lang="en-US" altLang="cs-CZ" sz="2000" b="1" i="1">
                <a:latin typeface="Arial Narrow" panose="020B0606020202030204" pitchFamily="34" charset="0"/>
              </a:rPr>
              <a:t> a na koncentraci pufru (c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HA</a:t>
            </a:r>
            <a:r>
              <a:rPr lang="en-US" altLang="cs-CZ" sz="2000" b="1" i="1">
                <a:latin typeface="Arial Narrow" panose="020B0606020202030204" pitchFamily="34" charset="0"/>
              </a:rPr>
              <a:t>)</a:t>
            </a:r>
          </a:p>
          <a:p>
            <a:pPr algn="just" eaLnBrk="1" hangingPunct="1"/>
            <a:r>
              <a:rPr lang="en-US" altLang="cs-CZ" sz="2000" b="1" i="1">
                <a:latin typeface="Arial Narrow" panose="020B0606020202030204" pitchFamily="34" charset="0"/>
              </a:rPr>
              <a:t>Maxim</a:t>
            </a:r>
            <a:r>
              <a:rPr lang="cs-CZ" altLang="cs-CZ" sz="2000" b="1" i="1">
                <a:latin typeface="Arial Narrow" panose="020B0606020202030204" pitchFamily="34" charset="0"/>
              </a:rPr>
              <a:t>ální pufrační kapacity se dosáhne, pokud pH je rovno pK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a</a:t>
            </a:r>
            <a:endParaRPr lang="cs-CZ" altLang="cs-CZ" sz="2000" b="1" i="1"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cs-CZ" altLang="cs-CZ" sz="2000" b="1" i="1"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1800" i="1">
                <a:latin typeface="Arial Narrow" panose="020B0606020202030204" pitchFamily="34" charset="0"/>
              </a:rPr>
              <a:t>V případě změny ± 1 jednotky pH od pK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a</a:t>
            </a:r>
            <a:r>
              <a:rPr lang="cs-CZ" altLang="cs-CZ" sz="1800" i="1">
                <a:latin typeface="Arial Narrow" panose="020B0606020202030204" pitchFamily="34" charset="0"/>
              </a:rPr>
              <a:t> je pufrační kapacita 0,19 c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HA</a:t>
            </a:r>
            <a:r>
              <a:rPr lang="cs-CZ" altLang="cs-CZ" sz="1800" i="1">
                <a:latin typeface="Arial Narrow" panose="020B0606020202030204" pitchFamily="34" charset="0"/>
              </a:rPr>
              <a:t>, v případě změny ± 2 jednotek pH od pK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a</a:t>
            </a:r>
            <a:r>
              <a:rPr lang="cs-CZ" altLang="cs-CZ" sz="1800" i="1">
                <a:latin typeface="Arial Narrow" panose="020B0606020202030204" pitchFamily="34" charset="0"/>
              </a:rPr>
              <a:t> je pak pufrační kapacita již 25krát nižší než β 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max</a:t>
            </a:r>
            <a:r>
              <a:rPr lang="cs-CZ" altLang="cs-CZ" sz="1800" i="1">
                <a:latin typeface="Arial Narrow" panose="020B0606020202030204" pitchFamily="34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 Narrow" panose="020B0606020202030204" pitchFamily="34" charset="0"/>
              </a:rPr>
              <a:t>! malá změna pH mobilní fáze může vést ke změně retence analytu !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teorie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1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ovací čára 11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část 1.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531629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cs-CZ" sz="2400" dirty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dirty="0">
                <a:latin typeface="Arial Narrow" pitchFamily="34" charset="0"/>
              </a:rPr>
              <a:t>Způsoby přípravy pufrované mobilní fáze: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>
                <a:latin typeface="Arial Narrow" pitchFamily="34" charset="0"/>
              </a:rPr>
              <a:t> správný </a:t>
            </a:r>
            <a:r>
              <a:rPr lang="cs-CZ" sz="1800" dirty="0">
                <a:latin typeface="Arial Narrow" pitchFamily="34" charset="0"/>
              </a:rPr>
              <a:t>– smícháme ekvimolární (vypočtené) množství kyseliny a báze a doplníme vodou na definovaný objem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sz="1800" dirty="0">
              <a:latin typeface="Arial Narrow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>
                <a:latin typeface="Arial Narrow" pitchFamily="34" charset="0"/>
              </a:rPr>
              <a:t> jednoduchý </a:t>
            </a:r>
            <a:r>
              <a:rPr lang="cs-CZ" sz="1800" dirty="0">
                <a:latin typeface="Arial Narrow" pitchFamily="34" charset="0"/>
              </a:rPr>
              <a:t>– k přesné koncentraci kyseliny (báze) přidáme menší množství báze (kyseliny), pH pufru upravíme pH metrem na požadovanou hodnotu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sz="1800" dirty="0">
              <a:latin typeface="Arial Narrow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>
                <a:latin typeface="Arial Narrow" pitchFamily="34" charset="0"/>
              </a:rPr>
              <a:t> nesprávný </a:t>
            </a:r>
            <a:r>
              <a:rPr lang="cs-CZ" sz="1800" dirty="0">
                <a:latin typeface="Arial Narrow" pitchFamily="34" charset="0"/>
              </a:rPr>
              <a:t>– pH mobilní fáze upravíme až po smísení s organickou složkou mobilní fáze (</a:t>
            </a:r>
            <a:r>
              <a:rPr lang="en-US" sz="1800" dirty="0" err="1">
                <a:latin typeface="Arial Narrow" pitchFamily="34" charset="0"/>
              </a:rPr>
              <a:t>lze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cs-CZ" sz="1800" dirty="0">
                <a:latin typeface="Arial Narrow" pitchFamily="34" charset="0"/>
              </a:rPr>
              <a:t>použít v případě, kdy velmi malá změna pH má vliv na retenci </a:t>
            </a:r>
            <a:r>
              <a:rPr lang="cs-CZ" sz="1800" dirty="0" err="1">
                <a:latin typeface="Arial Narrow" pitchFamily="34" charset="0"/>
              </a:rPr>
              <a:t>solutu</a:t>
            </a:r>
            <a:r>
              <a:rPr lang="cs-CZ" sz="1800" dirty="0">
                <a:latin typeface="Arial Narrow" pitchFamily="34" charset="0"/>
              </a:rPr>
              <a:t>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>
                <a:latin typeface="Arial Narrow" pitchFamily="34" charset="0"/>
              </a:rPr>
              <a:t>Jednoduchý kalkulátor pro výběr doporučeného pufru podle požadovaného pH... </a:t>
            </a:r>
            <a:r>
              <a:rPr lang="cs-CZ" sz="2400" b="1" dirty="0">
                <a:latin typeface="Arial Narrow" pitchFamily="34" charset="0"/>
                <a:hlinkClick r:id="rId2"/>
              </a:rPr>
              <a:t>http://www.</a:t>
            </a:r>
            <a:r>
              <a:rPr lang="cs-CZ" sz="2400" b="1" dirty="0" err="1">
                <a:latin typeface="Arial Narrow" pitchFamily="34" charset="0"/>
                <a:hlinkClick r:id="rId2"/>
              </a:rPr>
              <a:t>hplc.cz</a:t>
            </a:r>
            <a:r>
              <a:rPr lang="cs-CZ" sz="2400" b="1" dirty="0">
                <a:latin typeface="Arial Narrow" pitchFamily="34" charset="0"/>
                <a:hlinkClick r:id="rId2"/>
              </a:rPr>
              <a:t>/</a:t>
            </a:r>
            <a:r>
              <a:rPr lang="cs-CZ" sz="2400" b="1" dirty="0" err="1">
                <a:latin typeface="Arial Narrow" pitchFamily="34" charset="0"/>
                <a:hlinkClick r:id="rId2"/>
              </a:rPr>
              <a:t>Tabs</a:t>
            </a:r>
            <a:r>
              <a:rPr lang="cs-CZ" sz="2400" b="1" dirty="0">
                <a:latin typeface="Arial Narrow" pitchFamily="34" charset="0"/>
                <a:hlinkClick r:id="rId2"/>
              </a:rPr>
              <a:t>/</a:t>
            </a:r>
            <a:r>
              <a:rPr lang="cs-CZ" sz="2400" b="1" dirty="0" err="1">
                <a:latin typeface="Arial Narrow" pitchFamily="34" charset="0"/>
                <a:hlinkClick r:id="rId2"/>
              </a:rPr>
              <a:t>buffers.html</a:t>
            </a:r>
            <a:endParaRPr lang="cs-CZ" sz="2400" b="1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b="1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Pozor!!! Precipitace pufru v organické složce MF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b="1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b="1" dirty="0"/>
          </a:p>
          <a:p>
            <a:pPr marL="457200" indent="-45720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6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sah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>
                <a:latin typeface="Arial Narrow" panose="020B0606020202030204" pitchFamily="34" charset="0"/>
              </a:rPr>
              <a:t>Problém</a:t>
            </a:r>
            <a:r>
              <a:rPr lang="cs-CZ" altLang="cs-CZ" sz="2000" b="1" i="1">
                <a:latin typeface="Arial Narrow" panose="020B0606020202030204" pitchFamily="34" charset="0"/>
              </a:rPr>
              <a:t>: Jaký pufr mám použít, když chci optimalizovat pH RP-HPLC mobilní fáze? Běžně se používá fosfátový pufr, ale ani ten nemusí být ve všech případech účinný.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b="1" i="1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i="1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i="1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i="1">
              <a:latin typeface="Arial Narrow" panose="020B0606020202030204" pitchFamily="34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228600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př. z praxe 1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2133600" y="3581400"/>
          <a:ext cx="5105400" cy="177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266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latin typeface="Arial Narrow" pitchFamily="34" charset="0"/>
                        </a:rPr>
                        <a:t>Pufr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>
                          <a:latin typeface="Arial Narrow" pitchFamily="34" charset="0"/>
                        </a:rPr>
                        <a:t>p</a:t>
                      </a:r>
                      <a:r>
                        <a:rPr lang="cs-CZ" sz="1200" b="1" i="1" dirty="0" err="1">
                          <a:latin typeface="Arial Narrow" pitchFamily="34" charset="0"/>
                        </a:rPr>
                        <a:t>K</a:t>
                      </a:r>
                      <a:r>
                        <a:rPr lang="cs-CZ" sz="1200" b="1" baseline="-25000" dirty="0" err="1">
                          <a:latin typeface="Arial Narrow" pitchFamily="34" charset="0"/>
                        </a:rPr>
                        <a:t>a</a:t>
                      </a:r>
                      <a:endParaRPr lang="cs-CZ" sz="1200" b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>
                          <a:latin typeface="Arial Narrow" pitchFamily="34" charset="0"/>
                        </a:rPr>
                        <a:t>Pufrovací</a:t>
                      </a:r>
                      <a:r>
                        <a:rPr lang="cs-CZ" sz="1200" b="1" baseline="0" dirty="0">
                          <a:latin typeface="Arial Narrow" pitchFamily="34" charset="0"/>
                        </a:rPr>
                        <a:t> rozsah</a:t>
                      </a:r>
                      <a:endParaRPr lang="cs-CZ" sz="1200" b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cs-CZ" sz="1200" b="1" dirty="0">
                          <a:latin typeface="Arial Narrow" pitchFamily="34" charset="0"/>
                        </a:rPr>
                        <a:t>fosfátový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cs-CZ" sz="120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 dirty="0">
                          <a:latin typeface="Arial Narrow" pitchFamily="34" charset="0"/>
                        </a:rPr>
                        <a:t>pK</a:t>
                      </a:r>
                      <a:r>
                        <a:rPr lang="cs-CZ" sz="1200" b="0" i="1" baseline="-25000" dirty="0">
                          <a:latin typeface="Arial Narrow" pitchFamily="34" charset="0"/>
                        </a:rPr>
                        <a:t>1</a:t>
                      </a:r>
                      <a:endParaRPr lang="cs-CZ" sz="1200" b="0" i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1,1 – 3,1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 dirty="0">
                          <a:latin typeface="Arial Narrow" pitchFamily="34" charset="0"/>
                        </a:rPr>
                        <a:t>pK</a:t>
                      </a:r>
                      <a:r>
                        <a:rPr lang="cs-CZ" sz="1200" b="0" i="1" baseline="-25000" dirty="0">
                          <a:latin typeface="Arial Narrow" pitchFamily="34" charset="0"/>
                        </a:rPr>
                        <a:t>2</a:t>
                      </a:r>
                      <a:endParaRPr lang="cs-CZ" sz="1200" b="0" i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7,2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6,2 – 8,2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 dirty="0">
                          <a:latin typeface="Arial Narrow" pitchFamily="34" charset="0"/>
                        </a:rPr>
                        <a:t>pK</a:t>
                      </a:r>
                      <a:r>
                        <a:rPr lang="cs-CZ" sz="1200" b="0" i="1" baseline="-25000" dirty="0">
                          <a:latin typeface="Arial Narrow" pitchFamily="34" charset="0"/>
                        </a:rPr>
                        <a:t>3</a:t>
                      </a:r>
                      <a:endParaRPr lang="cs-CZ" sz="1200" b="0" i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12,3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11,3 – 13,3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cs-CZ" sz="1200" b="1" dirty="0">
                          <a:latin typeface="Arial Narrow" pitchFamily="34" charset="0"/>
                        </a:rPr>
                        <a:t>acetátový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4,8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3,8 – 5,8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196" name="TextovéPole 17"/>
          <p:cNvSpPr txBox="1">
            <a:spLocks noChangeArrowheads="1"/>
          </p:cNvSpPr>
          <p:nvPr/>
        </p:nvSpPr>
        <p:spPr bwMode="auto">
          <a:xfrm>
            <a:off x="2133600" y="3352800"/>
            <a:ext cx="32004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Tabulka I</a:t>
            </a:r>
            <a:r>
              <a:rPr lang="cs-CZ" altLang="cs-CZ" sz="1200"/>
              <a:t>: Vlastnosti fosfátového a acetátového pufru</a:t>
            </a:r>
            <a:r>
              <a:rPr lang="cs-CZ" altLang="cs-CZ" sz="1800"/>
              <a:t>.</a:t>
            </a:r>
          </a:p>
        </p:txBody>
      </p:sp>
      <p:sp>
        <p:nvSpPr>
          <p:cNvPr id="92197" name="Obdélník 21"/>
          <p:cNvSpPr>
            <a:spLocks noChangeArrowheads="1"/>
          </p:cNvSpPr>
          <p:nvPr/>
        </p:nvSpPr>
        <p:spPr bwMode="auto">
          <a:xfrm>
            <a:off x="457200" y="2590800"/>
            <a:ext cx="8458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 i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fosfátový pufr tři různé hodnoty pK</a:t>
            </a:r>
            <a:r>
              <a:rPr lang="cs-CZ" altLang="cs-CZ" sz="1800" baseline="-25000">
                <a:solidFill>
                  <a:srgbClr val="000000"/>
                </a:solidFill>
              </a:rPr>
              <a:t> a</a:t>
            </a:r>
            <a:r>
              <a:rPr lang="cs-CZ" altLang="cs-CZ" sz="1800">
                <a:solidFill>
                  <a:srgbClr val="000000"/>
                </a:solidFill>
              </a:rPr>
              <a:t> (</a:t>
            </a:r>
            <a:r>
              <a:rPr lang="cs-CZ" altLang="cs-CZ" sz="1800" b="1">
                <a:solidFill>
                  <a:srgbClr val="000000"/>
                </a:solidFill>
              </a:rPr>
              <a:t>viz Tabulka I</a:t>
            </a:r>
            <a:r>
              <a:rPr lang="cs-CZ" altLang="cs-CZ" sz="1800">
                <a:solidFill>
                  <a:srgbClr val="000000"/>
                </a:solidFill>
              </a:rPr>
              <a:t>), pK</a:t>
            </a:r>
            <a:r>
              <a:rPr lang="cs-CZ" altLang="cs-CZ" sz="1800" baseline="-25000">
                <a:solidFill>
                  <a:srgbClr val="000000"/>
                </a:solidFill>
              </a:rPr>
              <a:t> a</a:t>
            </a:r>
            <a:r>
              <a:rPr lang="cs-CZ" altLang="cs-CZ" sz="1800">
                <a:solidFill>
                  <a:srgbClr val="000000"/>
                </a:solidFill>
              </a:rPr>
              <a:t>12,3 nevhodné (křemenné RP-HPLC kolony nestabilní při pH </a:t>
            </a:r>
            <a:r>
              <a:rPr lang="cs-CZ" alt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&gt; </a:t>
            </a:r>
            <a:r>
              <a:rPr lang="cs-CZ" altLang="cs-CZ" sz="1800">
                <a:solidFill>
                  <a:srgbClr val="000000"/>
                </a:solidFill>
              </a:rPr>
              <a:t>8</a:t>
            </a:r>
            <a:r>
              <a:rPr lang="en-US" altLang="cs-CZ" sz="1800">
                <a:solidFill>
                  <a:srgbClr val="000000"/>
                </a:solidFill>
              </a:rPr>
              <a:t>; </a:t>
            </a:r>
            <a:r>
              <a:rPr lang="cs-CZ" altLang="cs-CZ" sz="1800">
                <a:solidFill>
                  <a:srgbClr val="000000"/>
                </a:solidFill>
              </a:rPr>
              <a:t>RP-HPLC kolony s vázanou fází náchylné k hydrolýze při pH &lt; 2)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 i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oblast vhodná pro použití fosfátového pufru pH 2,0-3,1 a pH 6,2-8,0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! pro oblast mimo rozsah fosfát. pufru volba acetátového pufru !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562600" y="4267200"/>
            <a:ext cx="167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562600" y="4495800"/>
            <a:ext cx="167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922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600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př. z praxe 1 (pokračování)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93189" name="Zástupný symbol pro obsah 8"/>
          <p:cNvSpPr>
            <a:spLocks noGrp="1"/>
          </p:cNvSpPr>
          <p:nvPr>
            <p:ph idx="1"/>
          </p:nvPr>
        </p:nvSpPr>
        <p:spPr>
          <a:xfrm>
            <a:off x="457200" y="1698625"/>
            <a:ext cx="8229600" cy="49291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 dirty="0">
                <a:latin typeface="Arial Narrow" panose="020B0606020202030204" pitchFamily="34" charset="0"/>
              </a:rPr>
              <a:t>Řešení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:  Příprava </a:t>
            </a:r>
            <a:r>
              <a:rPr lang="cs-CZ" altLang="cs-CZ" sz="2000" b="1" i="1" u="sng" dirty="0">
                <a:latin typeface="Arial Narrow" panose="020B0606020202030204" pitchFamily="34" charset="0"/>
              </a:rPr>
              <a:t>univerzálního pufru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smísením fosfátového a acetátového pufru (např. o koncentracích 20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mM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) a adjustace pH na hodnotu v rozsahu pH 2,0-8,0. Po zjištění vhodné hodnoty pH RP-HPLC mobilní fáze, můžeme ze směsi odebrat pufr, který nemá v této oblasti dostatečnou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pufrační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kapacitu.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 dirty="0">
                <a:latin typeface="Arial Narrow" panose="020B0606020202030204" pitchFamily="34" charset="0"/>
              </a:rPr>
              <a:t>Příklad</a:t>
            </a:r>
            <a:r>
              <a:rPr lang="cs-CZ" altLang="cs-CZ" sz="2000" b="1" i="1" dirty="0">
                <a:latin typeface="Arial Narrow" panose="020B0606020202030204" pitchFamily="34" charset="0"/>
              </a:rPr>
              <a:t>:  Pokud má mobilní fáze optimální hodnotu pH 2,8, odstraníme  acetátový pufr, který nemá dostatečnou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pufrační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kapacitu (pH 3,8-5,8) a naopak, pokud má mobilní fáze hodnotu 4,5, odstraníme ze směsi pufr fosfátový.</a:t>
            </a:r>
          </a:p>
        </p:txBody>
      </p:sp>
    </p:spTree>
    <p:extLst>
      <p:ext uri="{BB962C8B-B14F-4D97-AF65-F5344CB8AC3E}">
        <p14:creationId xmlns:p14="http://schemas.microsoft.com/office/powerpoint/2010/main" val="194807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23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rozpouštědla</a:t>
            </a:r>
            <a:endParaRPr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Často není možné jedno rozpouštědlo – typické použití dvou a více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b="1" u="sng"/>
              <a:t>Faktory, dle kterých vybíráme</a:t>
            </a:r>
            <a:r>
              <a:rPr lang="cs-CZ" altLang="cs-CZ" sz="2100" u="sng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Síla rozpouštědla</a:t>
            </a:r>
            <a:r>
              <a:rPr lang="cs-CZ" altLang="cs-CZ" sz="2100">
                <a:solidFill>
                  <a:schemeClr val="accent2"/>
                </a:solidFill>
              </a:rPr>
              <a:t> </a:t>
            </a:r>
            <a:r>
              <a:rPr lang="cs-CZ" altLang="cs-CZ" sz="2100"/>
              <a:t>určuje relativní polaritu rozpouštědla (schopnost vytěsnit rozpouštěnou látku)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Viskozita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Refrakční index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UV cutoff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Bod varu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Polaritní index</a:t>
            </a:r>
            <a:r>
              <a:rPr lang="cs-CZ" altLang="cs-CZ" sz="2100"/>
              <a:t> – používaný pro metody separace v reverzní fázi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</p:txBody>
      </p:sp>
    </p:spTree>
    <p:extLst>
      <p:ext uri="{BB962C8B-B14F-4D97-AF65-F5344CB8AC3E}">
        <p14:creationId xmlns:p14="http://schemas.microsoft.com/office/powerpoint/2010/main" val="2731493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př. z praxe 2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pic>
        <p:nvPicPr>
          <p:cNvPr id="94213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581400"/>
            <a:ext cx="2695575" cy="1752600"/>
          </a:xfrm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4214" name="Zástupný symbol pro obsah 20"/>
          <p:cNvSpPr txBox="1">
            <a:spLocks/>
          </p:cNvSpPr>
          <p:nvPr/>
        </p:nvSpPr>
        <p:spPr bwMode="auto">
          <a:xfrm>
            <a:off x="457200" y="1600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b="1" i="1" u="sng"/>
              <a:t>Problém</a:t>
            </a:r>
            <a:r>
              <a:rPr lang="cs-CZ" altLang="cs-CZ" sz="2000" b="1" i="1"/>
              <a:t>: Při přípravě nové dávky HPLC mobilní fáze, kdy se k adjustaci vodné složky na hodnotu pH 2,5 používá kyselina trifluorooctová (TFA</a:t>
            </a:r>
            <a:r>
              <a:rPr lang="en-US" altLang="cs-CZ" sz="2000" b="1" i="1"/>
              <a:t>; viz </a:t>
            </a:r>
            <a:r>
              <a:rPr lang="en-US" altLang="cs-CZ" sz="2000" b="1"/>
              <a:t>Tabulka II</a:t>
            </a:r>
            <a:r>
              <a:rPr lang="cs-CZ" altLang="cs-CZ" sz="2000" b="1" i="1"/>
              <a:t>), byly zaznamenány změny v retenci analytů (</a:t>
            </a:r>
            <a:r>
              <a:rPr lang="cs-CZ" altLang="cs-CZ" sz="2000" b="1"/>
              <a:t>Obrázek I</a:t>
            </a:r>
            <a:r>
              <a:rPr lang="cs-CZ" altLang="cs-CZ" sz="2000" b="1" i="1"/>
              <a:t>).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b="1" i="1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i="1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i="1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i="1"/>
          </a:p>
        </p:txBody>
      </p:sp>
      <p:sp>
        <p:nvSpPr>
          <p:cNvPr id="94215" name="TextovéPole 12"/>
          <p:cNvSpPr txBox="1">
            <a:spLocks noChangeArrowheads="1"/>
          </p:cNvSpPr>
          <p:nvPr/>
        </p:nvSpPr>
        <p:spPr bwMode="auto">
          <a:xfrm>
            <a:off x="5715000" y="5410200"/>
            <a:ext cx="2743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Obrázek I: </a:t>
            </a:r>
            <a:r>
              <a:rPr lang="cs-CZ" altLang="cs-CZ" sz="1200" dirty="0"/>
              <a:t>Změny v retenci analytu při použití různých dávek mobilní fáze</a:t>
            </a:r>
            <a:endParaRPr lang="cs-CZ" altLang="cs-CZ" sz="1200" b="1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33400" y="2971800"/>
          <a:ext cx="4800600" cy="302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9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Typická</a:t>
                      </a:r>
                      <a:r>
                        <a:rPr lang="cs-CZ" sz="1200" baseline="0" dirty="0">
                          <a:latin typeface="Arial Narrow" pitchFamily="34" charset="0"/>
                        </a:rPr>
                        <a:t> k</a:t>
                      </a:r>
                      <a:r>
                        <a:rPr lang="cs-CZ" sz="1200" dirty="0">
                          <a:latin typeface="Arial Narrow" pitchFamily="34" charset="0"/>
                        </a:rPr>
                        <a:t>oncentrace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pH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>
                          <a:latin typeface="Arial Narrow" pitchFamily="34" charset="0"/>
                        </a:rPr>
                        <a:t>Pufrovací</a:t>
                      </a:r>
                      <a:r>
                        <a:rPr lang="cs-CZ" sz="1200" dirty="0">
                          <a:latin typeface="Arial Narrow" pitchFamily="34" charset="0"/>
                        </a:rPr>
                        <a:t> rozsah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Kyselina mravenčí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0,1 %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2,7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Kyselina octová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0,1 %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3,3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Kyselina</a:t>
                      </a:r>
                      <a:r>
                        <a:rPr lang="cs-CZ" sz="1200" baseline="0" dirty="0">
                          <a:latin typeface="Arial Narrow" pitchFamily="34" charset="0"/>
                        </a:rPr>
                        <a:t> </a:t>
                      </a:r>
                      <a:r>
                        <a:rPr lang="cs-CZ" sz="1200" baseline="0" dirty="0" err="1">
                          <a:latin typeface="Arial Narrow" pitchFamily="34" charset="0"/>
                        </a:rPr>
                        <a:t>triflourooctová</a:t>
                      </a:r>
                      <a:r>
                        <a:rPr lang="cs-CZ" sz="1200" baseline="0" dirty="0">
                          <a:latin typeface="Arial Narrow" pitchFamily="34" charset="0"/>
                        </a:rPr>
                        <a:t> (TFA)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0,1 %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23">
                <a:tc>
                  <a:txBody>
                    <a:bodyPr/>
                    <a:lstStyle/>
                    <a:p>
                      <a:r>
                        <a:rPr lang="cs-CZ" sz="1200" dirty="0" err="1">
                          <a:latin typeface="Arial Narrow" pitchFamily="34" charset="0"/>
                        </a:rPr>
                        <a:t>Mravenečnan</a:t>
                      </a:r>
                      <a:r>
                        <a:rPr lang="cs-CZ" sz="1200" dirty="0">
                          <a:latin typeface="Arial Narrow" pitchFamily="34" charset="0"/>
                        </a:rPr>
                        <a:t> amonný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5 – 10 </a:t>
                      </a:r>
                      <a:r>
                        <a:rPr lang="cs-CZ" sz="1200" dirty="0" err="1">
                          <a:latin typeface="Arial Narrow" pitchFamily="34" charset="0"/>
                        </a:rPr>
                        <a:t>mM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2,7 – 4,7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Octan amonný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Arial Narrow" pitchFamily="34" charset="0"/>
                        </a:rPr>
                        <a:t>5 – 10 </a:t>
                      </a:r>
                      <a:r>
                        <a:rPr lang="cs-CZ" sz="1200" dirty="0" err="1">
                          <a:latin typeface="Arial Narrow" pitchFamily="34" charset="0"/>
                        </a:rPr>
                        <a:t>mM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3,7 – 5,7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Uhličitan amonný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Arial Narrow" pitchFamily="34" charset="0"/>
                        </a:rPr>
                        <a:t>5 – 10 </a:t>
                      </a:r>
                      <a:r>
                        <a:rPr lang="cs-CZ" sz="1200" dirty="0" err="1">
                          <a:latin typeface="Arial Narrow" pitchFamily="34" charset="0"/>
                        </a:rPr>
                        <a:t>mM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6,6 – 8,6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4258" name="TextovéPole 10"/>
          <p:cNvSpPr txBox="1">
            <a:spLocks noChangeArrowheads="1"/>
          </p:cNvSpPr>
          <p:nvPr/>
        </p:nvSpPr>
        <p:spPr bwMode="auto">
          <a:xfrm>
            <a:off x="533400" y="2743200"/>
            <a:ext cx="48006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Tabulka II:  </a:t>
            </a:r>
            <a:r>
              <a:rPr lang="cs-CZ" altLang="cs-CZ" sz="1200"/>
              <a:t>Aditiva používaná k přípravě pufrovaných mobilních fází</a:t>
            </a:r>
            <a:r>
              <a:rPr lang="en-US" altLang="cs-CZ" sz="1200"/>
              <a:t>.</a:t>
            </a:r>
            <a:r>
              <a:rPr lang="cs-CZ" altLang="cs-CZ" sz="1200"/>
              <a:t> </a:t>
            </a:r>
            <a:endParaRPr lang="en-US" altLang="cs-CZ" sz="1200"/>
          </a:p>
        </p:txBody>
      </p:sp>
      <p:sp>
        <p:nvSpPr>
          <p:cNvPr id="12" name="Obdélník 11"/>
          <p:cNvSpPr/>
          <p:nvPr/>
        </p:nvSpPr>
        <p:spPr>
          <a:xfrm>
            <a:off x="533400" y="4267200"/>
            <a:ext cx="48006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2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fázích – př. z praxe 2 (pokračování 1)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95237" name="Zástupný symbol pro obsah 8"/>
          <p:cNvSpPr>
            <a:spLocks noGrp="1"/>
          </p:cNvSpPr>
          <p:nvPr>
            <p:ph idx="1"/>
          </p:nvPr>
        </p:nvSpPr>
        <p:spPr>
          <a:xfrm>
            <a:off x="457200" y="1714560"/>
            <a:ext cx="8229600" cy="49291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 dirty="0">
                <a:latin typeface="Arial Narrow" panose="020B0606020202030204" pitchFamily="34" charset="0"/>
              </a:rPr>
              <a:t>Řešení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: Při adjustaci pH mobilní fáze titrací kyselinou závisí množství přidané kyseliny na hodnotě </a:t>
            </a:r>
            <a:r>
              <a:rPr lang="en-US" altLang="cs-CZ" sz="2000" b="1" i="1" dirty="0" err="1">
                <a:latin typeface="Arial Narrow" panose="020B0606020202030204" pitchFamily="34" charset="0"/>
              </a:rPr>
              <a:t>pK</a:t>
            </a:r>
            <a:r>
              <a:rPr lang="cs-CZ" altLang="cs-CZ" sz="2000" b="1" baseline="-25000" dirty="0">
                <a:latin typeface="Arial Narrow" panose="020B0606020202030204" pitchFamily="34" charset="0"/>
              </a:rPr>
              <a:t>a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a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pH vody (</a:t>
            </a:r>
            <a:r>
              <a:rPr lang="en-US" altLang="cs-CZ" sz="2000" b="1" i="1" dirty="0" err="1">
                <a:latin typeface="Arial Narrow" panose="020B0606020202030204" pitchFamily="34" charset="0"/>
              </a:rPr>
              <a:t>pK</a:t>
            </a:r>
            <a:r>
              <a:rPr lang="cs-CZ" altLang="cs-CZ" sz="2000" b="1" baseline="-25000" dirty="0">
                <a:latin typeface="Arial Narrow" panose="020B0606020202030204" pitchFamily="34" charset="0"/>
              </a:rPr>
              <a:t>a</a:t>
            </a:r>
            <a:r>
              <a:rPr lang="cs-CZ" altLang="cs-CZ" sz="2000" b="1" dirty="0">
                <a:latin typeface="Arial Narrow" panose="020B0606020202030204" pitchFamily="34" charset="0"/>
              </a:rPr>
              <a:t> kyseliny </a:t>
            </a:r>
            <a:r>
              <a:rPr lang="cs-CZ" altLang="cs-CZ" sz="2000" b="1" dirty="0" err="1">
                <a:latin typeface="Arial Narrow" panose="020B0606020202030204" pitchFamily="34" charset="0"/>
              </a:rPr>
              <a:t>trifluoroctové</a:t>
            </a:r>
            <a:r>
              <a:rPr lang="cs-CZ" altLang="cs-CZ" sz="2000" b="1" dirty="0">
                <a:latin typeface="Arial Narrow" panose="020B0606020202030204" pitchFamily="34" charset="0"/>
              </a:rPr>
              <a:t> 0,2–0,5). 0,1 % přídavek TFA poskytuje pH 1,8-2,0, pro přípravu mobilní fáze pH 2,5 je tedy nutné přidat méně než 0,1 % TFA. Pokud se TFA chová jako iontově párové činidlo, musíme mít na paměti, že retence v iontově párové chromatografii je značně citlivá na koncentraci iontově párového činidla. Množství TFA potřebné k adjustaci na pH 2,5 kolísá od dávky k dávce, v důsledku změny pH vody, a tudíž i možné změny množství přítomného iontově párového činidla.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65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fázích – př. z praxe 2 (pokračování 2)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819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98900"/>
            <a:ext cx="8229600" cy="492918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i="1" u="sng" dirty="0">
                <a:latin typeface="Arial Narrow" pitchFamily="34" charset="0"/>
              </a:rPr>
              <a:t>Jak potvrdit tuto hypotézu?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i="1" dirty="0">
                <a:latin typeface="Arial Narrow" pitchFamily="34" charset="0"/>
              </a:rPr>
              <a:t> Zjistit, kolik TFA potřebujeme přidat k 1L vody pro dosažení pH 2,5 (použít kalibrovanou byretu a odměrnou pipetu)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i="1" dirty="0">
                <a:latin typeface="Arial Narrow" pitchFamily="34" charset="0"/>
              </a:rPr>
              <a:t>Připravit  směs TFA-voda ve třech různých koncentracích blízkých 0,1 % TFA a určit retenční čas </a:t>
            </a:r>
            <a:r>
              <a:rPr lang="cs-CZ" sz="2000" b="1" i="1" dirty="0" err="1">
                <a:latin typeface="Arial Narrow" pitchFamily="34" charset="0"/>
              </a:rPr>
              <a:t>analytu</a:t>
            </a:r>
            <a:r>
              <a:rPr lang="cs-CZ" sz="2000" b="1" i="1" dirty="0">
                <a:latin typeface="Arial Narrow" pitchFamily="34" charset="0"/>
              </a:rPr>
              <a:t> (RT)</a:t>
            </a:r>
            <a:r>
              <a:rPr lang="en-US" sz="2000" b="1" i="1" dirty="0">
                <a:latin typeface="Arial Narrow" pitchFamily="34" charset="0"/>
              </a:rPr>
              <a:t>; </a:t>
            </a:r>
            <a:r>
              <a:rPr lang="cs-CZ" sz="2000" b="1" i="1" dirty="0">
                <a:latin typeface="Arial Narrow" pitchFamily="34" charset="0"/>
              </a:rPr>
              <a:t>měl by korelovat s koncentrací TFA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i="1" dirty="0">
                <a:latin typeface="Arial Narrow" pitchFamily="34" charset="0"/>
              </a:rPr>
              <a:t> Určit koncentraci </a:t>
            </a:r>
            <a:r>
              <a:rPr lang="en-US" sz="2000" b="1" i="1" dirty="0">
                <a:latin typeface="Arial Narrow" pitchFamily="34" charset="0"/>
              </a:rPr>
              <a:t>TFA </a:t>
            </a:r>
            <a:r>
              <a:rPr lang="cs-CZ" sz="2000" b="1" i="1" dirty="0">
                <a:latin typeface="Arial Narrow" pitchFamily="34" charset="0"/>
              </a:rPr>
              <a:t>potřebnou pro dosažení požadovaného RT</a:t>
            </a:r>
            <a:r>
              <a:rPr lang="en-US" sz="2000" b="1" i="1" dirty="0">
                <a:latin typeface="Arial Narrow" pitchFamily="34" charset="0"/>
              </a:rPr>
              <a:t> a </a:t>
            </a:r>
            <a:r>
              <a:rPr lang="en-US" sz="2000" b="1" i="1" dirty="0" err="1">
                <a:latin typeface="Arial Narrow" pitchFamily="34" charset="0"/>
              </a:rPr>
              <a:t>tuto</a:t>
            </a: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 err="1">
                <a:latin typeface="Arial Narrow" pitchFamily="34" charset="0"/>
              </a:rPr>
              <a:t>koncentraci</a:t>
            </a: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 err="1">
                <a:latin typeface="Arial Narrow" pitchFamily="34" charset="0"/>
              </a:rPr>
              <a:t>pou</a:t>
            </a:r>
            <a:r>
              <a:rPr lang="cs-CZ" sz="2000" b="1" i="1" dirty="0">
                <a:latin typeface="Arial Narrow" pitchFamily="34" charset="0"/>
              </a:rPr>
              <a:t>žívat při přípravě mobilní fáze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i="1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i="1" dirty="0">
                <a:latin typeface="Arial Narrow" pitchFamily="34" charset="0"/>
              </a:rPr>
              <a:t>Pokud se TFA nechová jako iontově párové činidlo a je nutné dodržet pH 2,5, je vhodnější použít jinou kyselinu, např. 0,1 % kyselinu mravenčí, která poskytuje pH ≈ 2,7, pro přípravu pH 2,5 je tedy nutné přidat více než 0,1 % kyselinu mravenčí. Pokud chceme dosáhnout specifické hodnoty pH použijeme pufr.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i="1" u="sng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i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23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1988" y="43576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1881"/>
            <a:ext cx="8229600" cy="58076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Potlačení problémů při nástřiku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Problém</a:t>
            </a:r>
            <a:r>
              <a:rPr lang="cs-CZ" altLang="cs-CZ" sz="2000" dirty="0"/>
              <a:t> =  nastříknout vzorek do kolony v kompatibilním rozpouštědle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Složení a objem nastřikovaného rozpouštědla může ovlivnit (zkreslit) tvar píku a LC separaci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Správná  volba nastřikovaného objemu a rozpouštědla</a:t>
            </a:r>
            <a:endParaRPr lang="cs-CZ" altLang="cs-CZ" sz="2000" b="1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IDEÁLNÍ</a:t>
            </a:r>
            <a:endParaRPr lang="cs-CZ" altLang="cs-CZ" sz="2000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- nastřikovat malé množství vzorku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- obecně nejvhodnějším rozpouštědlem je </a:t>
            </a:r>
            <a:r>
              <a:rPr lang="cs-CZ" altLang="cs-CZ" sz="2000" b="1" dirty="0"/>
              <a:t>mobilní fáze</a:t>
            </a:r>
            <a:endParaRPr lang="cs-CZ" altLang="cs-CZ" sz="2000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- použití jiného rozpouštědla je potřeba pečlivě otestovat ve vlastním systému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000" dirty="0"/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1900" dirty="0"/>
              <a:t>Při nástřiku rozpouštědla dochází k jeho dokonalému rozpuštění v mobilní  fázi až za určitý čas, dokud k tomu nedojde chovají se částečky vzorku jako by nastřikované rozpouštědlo bylo mobilní fází. Molekuly vzorku se v mobilní fázi pohybují fixní rychlostí kolonou, v silnějším rozpouštědle se pohybují rychleji, ve slabším rozpouštědle je jejich pohyb výrazně zpomalen. Při nástřiku jiného rozpouštědla  než je mobilní fáze je část molekul již v mobilní fázi a pohybuje se konstantní rychlostí  a část je ještě v rozpouštědle a pohybuje se jinou rychlostí, tím dochází k rozmývání analytu ("</a:t>
            </a:r>
            <a:r>
              <a:rPr lang="cs-CZ" altLang="cs-CZ" sz="1900" b="1" dirty="0"/>
              <a:t>band </a:t>
            </a:r>
            <a:r>
              <a:rPr lang="cs-CZ" altLang="cs-CZ" sz="1900" b="1" dirty="0" err="1"/>
              <a:t>broadening</a:t>
            </a:r>
            <a:r>
              <a:rPr lang="cs-CZ" altLang="cs-CZ" sz="19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531851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95" y="408780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/>
              <a:t>Obecná pravidla při nástřiku: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/>
              <a:t>Návod pro výběr injekčního rozpouštědla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i="1" dirty="0"/>
              <a:t>Kolona 4.6 mm x 250 mm, 5 </a:t>
            </a:r>
            <a:r>
              <a:rPr lang="el-GR" altLang="cs-CZ" sz="2400" i="1" dirty="0"/>
              <a:t>μ</a:t>
            </a:r>
            <a:r>
              <a:rPr lang="cs-CZ" altLang="cs-CZ" sz="2400" i="1" dirty="0"/>
              <a:t>m</a:t>
            </a:r>
          </a:p>
          <a:p>
            <a:pPr eaLnBrk="1" hangingPunct="1"/>
            <a:endParaRPr lang="cs-CZ" altLang="cs-CZ" sz="2400" dirty="0"/>
          </a:p>
        </p:txBody>
      </p:sp>
      <p:graphicFrame>
        <p:nvGraphicFramePr>
          <p:cNvPr id="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54527"/>
              </p:ext>
            </p:extLst>
          </p:nvPr>
        </p:nvGraphicFramePr>
        <p:xfrm>
          <a:off x="684213" y="3141663"/>
          <a:ext cx="7704137" cy="2449633"/>
        </p:xfrm>
        <a:graphic>
          <a:graphicData uri="http://schemas.openxmlformats.org/drawingml/2006/table">
            <a:tbl>
              <a:tblPr/>
              <a:tblGrid>
                <a:gridCol w="397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07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 injekčního rozpouštědla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 nastřikovaný objem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silné rozpouštědlo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£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silnější než mobilní fáze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£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mobilní fáze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£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15 % objemu píku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slabší než mobilní fáze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větší objem rozpouštědla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80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58774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47313"/>
            <a:ext cx="8534400" cy="5598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Silné čisté rozpouštědlo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Síla větší než síla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-</a:t>
            </a:r>
            <a:r>
              <a:rPr lang="en-US" altLang="cs-CZ" sz="2000" dirty="0"/>
              <a:t>&gt;</a:t>
            </a:r>
            <a:r>
              <a:rPr lang="cs-CZ" altLang="cs-CZ" sz="2000" dirty="0"/>
              <a:t> změna tvaru píku, </a:t>
            </a:r>
            <a:r>
              <a:rPr lang="cs-CZ" altLang="cs-CZ" sz="2000" dirty="0" err="1"/>
              <a:t>chvostování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Je vhodné nastřikovat pouze malý objem (ne více než 2 (5) </a:t>
            </a:r>
            <a:r>
              <a:rPr lang="el-GR" altLang="cs-CZ" sz="2000" dirty="0"/>
              <a:t>μ</a:t>
            </a:r>
            <a:r>
              <a:rPr lang="cs-CZ" altLang="cs-CZ" sz="2000" dirty="0"/>
              <a:t>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Pokud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obsahuje více než 80% rozpouštědla je možno nastříknout i větší objem - obecně platí čím je rozdíl mezi silou nastřikovaného rozpouštědla a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menší tím větší objem lze nastříknout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Nastřikované rozpouštědlo je silnější než </a:t>
            </a:r>
            <a:r>
              <a:rPr lang="cs-CZ" altLang="cs-CZ" sz="2000" b="1" u="sng" dirty="0" err="1"/>
              <a:t>mf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o více než 25% je nutné nastřikovat menší množství (méně než 10 </a:t>
            </a:r>
            <a:r>
              <a:rPr lang="el-GR" altLang="cs-CZ" sz="2000" dirty="0"/>
              <a:t>μ</a:t>
            </a:r>
            <a:r>
              <a:rPr lang="cs-CZ" altLang="cs-CZ" sz="2000" dirty="0"/>
              <a:t>l), pak většinou ke zkreslení tvaru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nedochází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000" b="1" u="sng" dirty="0"/>
              <a:t>Mob. fáze  jako nastřikované rozpouštědlo</a:t>
            </a:r>
            <a:endParaRPr lang="cs-CZ" altLang="cs-CZ" sz="2000" dirty="0"/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není potřeba se obávat rozpouštění v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a nehomogenity roztoku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lze nastříknout až 500 </a:t>
            </a:r>
            <a:r>
              <a:rPr lang="el-GR" altLang="cs-CZ" sz="2000" dirty="0"/>
              <a:t>μ</a:t>
            </a:r>
            <a:r>
              <a:rPr lang="cs-CZ" altLang="cs-CZ" sz="2000" dirty="0"/>
              <a:t>l (klasická kolona 15 cm dlouhé a 4,6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= 1/3 objemu) při nastřikování posledních molekul analytu jsou již první asi v 1/3 kolony - velká šířka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šířka píku při nastřikování až </a:t>
            </a:r>
            <a:r>
              <a:rPr lang="cs-CZ" altLang="cs-CZ" sz="2000" b="1" dirty="0"/>
              <a:t>15% objemu píku  </a:t>
            </a:r>
            <a:r>
              <a:rPr lang="cs-CZ" altLang="cs-CZ" sz="2000" dirty="0"/>
              <a:t>není výrazně ovlivněna a nedochází k "band </a:t>
            </a:r>
            <a:r>
              <a:rPr lang="cs-CZ" altLang="cs-CZ" sz="2000" dirty="0" err="1"/>
              <a:t>broadening</a:t>
            </a:r>
            <a:r>
              <a:rPr lang="cs-CZ" altLang="cs-CZ" sz="2000" dirty="0"/>
              <a:t>"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objemy 30 - 75 </a:t>
            </a:r>
            <a:r>
              <a:rPr lang="el-GR" altLang="cs-CZ" sz="2000" dirty="0"/>
              <a:t>μ</a:t>
            </a:r>
            <a:r>
              <a:rPr lang="cs-CZ" altLang="cs-CZ" sz="2000" dirty="0"/>
              <a:t>l nástřiku nezpůsobují  rozšiřování </a:t>
            </a:r>
            <a:r>
              <a:rPr lang="cs-CZ" altLang="cs-CZ" sz="2000" dirty="0" err="1"/>
              <a:t>píků</a:t>
            </a:r>
            <a:endParaRPr lang="cs-CZ" alt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215230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059" y="455468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50166" y="1196975"/>
            <a:ext cx="8729932" cy="54798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u="sng" dirty="0"/>
              <a:t>Nastřikované rozpouštědlo slabší než </a:t>
            </a:r>
            <a:r>
              <a:rPr lang="cs-CZ" altLang="cs-CZ" sz="2000" b="1" u="sng" dirty="0" err="1"/>
              <a:t>m.f</a:t>
            </a:r>
            <a:r>
              <a:rPr lang="cs-CZ" altLang="cs-CZ" sz="2000" b="1" u="sng" dirty="0"/>
              <a:t>.</a:t>
            </a:r>
            <a:endParaRPr lang="cs-CZ" alt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molekuly látky migrují kolonou pomaleji než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i="1" dirty="0"/>
              <a:t>Větší objemy vzorku lze dávkovat bez výrazného zhoršení separace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000" i="1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 err="1"/>
              <a:t>Zakoncentrování</a:t>
            </a:r>
            <a:r>
              <a:rPr lang="cs-CZ" altLang="cs-CZ" sz="2000" b="1" dirty="0"/>
              <a:t> analytů na hlavě kolony </a:t>
            </a:r>
            <a:r>
              <a:rPr lang="cs-CZ" altLang="cs-CZ" sz="2000" dirty="0"/>
              <a:t>před elucí silnější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(využití pro environmentální analýzu)</a:t>
            </a:r>
            <a:endParaRPr lang="cs-CZ" altLang="cs-CZ" sz="2000" i="1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i="1" dirty="0"/>
              <a:t>obohacení složek vzorku v prvním stupni a jejich </a:t>
            </a:r>
            <a:r>
              <a:rPr lang="cs-CZ" altLang="cs-CZ" sz="2000" b="1" i="1" dirty="0"/>
              <a:t>separaci </a:t>
            </a:r>
            <a:r>
              <a:rPr lang="cs-CZ" altLang="cs-CZ" sz="2000" i="1" dirty="0"/>
              <a:t>v druhém stupni.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sz="2000" i="1" dirty="0"/>
              <a:t>Výhodné při </a:t>
            </a:r>
            <a:r>
              <a:rPr lang="cs-CZ" altLang="cs-CZ" sz="2000" b="1" i="1" dirty="0"/>
              <a:t>stopové analýze</a:t>
            </a:r>
            <a:r>
              <a:rPr lang="cs-CZ" altLang="cs-CZ" sz="2000" i="1" dirty="0"/>
              <a:t> organických látek ve </a:t>
            </a:r>
            <a:r>
              <a:rPr lang="cs-CZ" altLang="cs-CZ" sz="2000" b="1" i="1" dirty="0"/>
              <a:t>vzorcích vod</a:t>
            </a:r>
            <a:r>
              <a:rPr lang="cs-CZ" altLang="cs-CZ" sz="2000" i="1" dirty="0"/>
              <a:t> v systémech s obrácenými fázemi, kde je voda médiem s velmi nízkou eluční silou a do přístroje lze dávkovat i několik mililitrů vzorku. Pro vlastní analýzu potom slouží vhodná směsná mobilní fáze voda - </a:t>
            </a:r>
            <a:r>
              <a:rPr lang="cs-CZ" altLang="cs-CZ" sz="2000" i="1" dirty="0" err="1"/>
              <a:t>methanol</a:t>
            </a:r>
            <a:r>
              <a:rPr lang="cs-CZ" altLang="cs-CZ" sz="2000" i="1" dirty="0"/>
              <a:t> nebo voda - acetonitril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i="1" dirty="0"/>
              <a:t>Nevýhoda - snížená životnost kolony - lze zabránit prací s obohacovací kolonou spojenou s kolonou analytickou nebo volbou kolony</a:t>
            </a:r>
            <a:br>
              <a:rPr lang="cs-CZ" altLang="cs-CZ" sz="1500" i="1" dirty="0"/>
            </a:br>
            <a:endParaRPr lang="cs-CZ" alt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1928519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Volba nastřikovaného rozpouštědla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585" y="1265276"/>
            <a:ext cx="8505645" cy="53080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err="1"/>
              <a:t>Vhodné</a:t>
            </a:r>
            <a:r>
              <a:rPr lang="en-US" sz="2000" dirty="0"/>
              <a:t> </a:t>
            </a:r>
            <a:r>
              <a:rPr lang="en-US" sz="2000" dirty="0" err="1"/>
              <a:t>rozpouštět</a:t>
            </a:r>
            <a:r>
              <a:rPr lang="en-US" sz="2000" dirty="0"/>
              <a:t> </a:t>
            </a:r>
            <a:r>
              <a:rPr lang="en-US" sz="2000" dirty="0" err="1"/>
              <a:t>vzorek</a:t>
            </a:r>
            <a:r>
              <a:rPr lang="en-US" sz="2000" dirty="0"/>
              <a:t> v </a:t>
            </a:r>
            <a:r>
              <a:rPr lang="en-US" sz="2000" dirty="0" err="1"/>
              <a:t>mobilní</a:t>
            </a:r>
            <a:r>
              <a:rPr lang="en-US" sz="2000" dirty="0"/>
              <a:t> </a:t>
            </a:r>
            <a:r>
              <a:rPr lang="en-US" sz="2000" dirty="0" err="1"/>
              <a:t>fázi</a:t>
            </a:r>
            <a:r>
              <a:rPr lang="en-US" sz="2000" dirty="0"/>
              <a:t>. </a:t>
            </a:r>
            <a:r>
              <a:rPr lang="en-US" sz="2000" dirty="0" err="1"/>
              <a:t>Dojde</a:t>
            </a:r>
            <a:r>
              <a:rPr lang="en-US" sz="2000" dirty="0"/>
              <a:t> k </a:t>
            </a:r>
            <a:r>
              <a:rPr lang="en-US" sz="2000" dirty="0" err="1"/>
              <a:t>eliminaci</a:t>
            </a:r>
            <a:r>
              <a:rPr lang="en-US" sz="2000" dirty="0"/>
              <a:t> </a:t>
            </a:r>
            <a:r>
              <a:rPr lang="en-US" sz="2000" dirty="0" err="1"/>
              <a:t>rozdílů</a:t>
            </a:r>
            <a:r>
              <a:rPr lang="en-US" sz="2000" dirty="0"/>
              <a:t> </a:t>
            </a:r>
            <a:r>
              <a:rPr lang="en-US" sz="2000" dirty="0" err="1"/>
              <a:t>fyzikálně</a:t>
            </a:r>
            <a:r>
              <a:rPr lang="en-US" sz="2000" dirty="0"/>
              <a:t> </a:t>
            </a:r>
            <a:r>
              <a:rPr lang="en-US" sz="2000" dirty="0" err="1"/>
              <a:t>chemických</a:t>
            </a:r>
            <a:r>
              <a:rPr lang="en-US" sz="2000" dirty="0"/>
              <a:t> </a:t>
            </a:r>
            <a:r>
              <a:rPr lang="en-US" sz="2000" dirty="0" err="1"/>
              <a:t>vlastností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rozpouštědlem</a:t>
            </a:r>
            <a:r>
              <a:rPr lang="en-US" sz="2000" dirty="0"/>
              <a:t> pro </a:t>
            </a:r>
            <a:r>
              <a:rPr lang="en-US" sz="2000" dirty="0" err="1"/>
              <a:t>vzorek</a:t>
            </a:r>
            <a:r>
              <a:rPr lang="en-US" sz="2000" dirty="0"/>
              <a:t> a </a:t>
            </a:r>
            <a:r>
              <a:rPr lang="en-US" sz="2000" dirty="0" err="1"/>
              <a:t>mobilní</a:t>
            </a:r>
            <a:r>
              <a:rPr lang="en-US" sz="2000" dirty="0"/>
              <a:t> </a:t>
            </a:r>
            <a:r>
              <a:rPr lang="en-US" sz="2000" dirty="0" err="1"/>
              <a:t>fází</a:t>
            </a:r>
            <a:r>
              <a:rPr lang="en-US" sz="2000" dirty="0"/>
              <a:t>. </a:t>
            </a:r>
          </a:p>
          <a:p>
            <a:r>
              <a:rPr lang="en-US" sz="2000" dirty="0"/>
              <a:t>MF: </a:t>
            </a:r>
            <a:r>
              <a:rPr lang="pl-PL" sz="2000" dirty="0"/>
              <a:t>A: KH2PO4 10 mM pH 2.5 B:ACN </a:t>
            </a:r>
            <a:r>
              <a:rPr lang="en-US" sz="2000" dirty="0"/>
              <a:t>70/30 (v/v) 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Injection solvent: 100%ACN </a:t>
            </a:r>
            <a:r>
              <a:rPr lang="cs-CZ" sz="2400" dirty="0"/>
              <a:t>         </a:t>
            </a:r>
            <a:r>
              <a:rPr lang="en-US" sz="2400" dirty="0"/>
              <a:t>Injection solvent: </a:t>
            </a:r>
            <a:r>
              <a:rPr lang="en-US" sz="2400" dirty="0" err="1"/>
              <a:t>složení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MF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81" y="2176001"/>
            <a:ext cx="4485735" cy="39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94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353702"/>
            <a:ext cx="8270800" cy="90014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Volba nastřikovaného množství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265275"/>
            <a:ext cx="8442250" cy="536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Analytická</a:t>
            </a:r>
            <a:r>
              <a:rPr lang="en-US" sz="2000" dirty="0"/>
              <a:t> </a:t>
            </a:r>
            <a:r>
              <a:rPr lang="en-US" sz="2000" dirty="0" err="1"/>
              <a:t>kolona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tzv</a:t>
            </a:r>
            <a:r>
              <a:rPr lang="en-US" sz="2000" dirty="0"/>
              <a:t>. </a:t>
            </a:r>
            <a:r>
              <a:rPr lang="en-US" sz="2000" b="1" dirty="0" err="1"/>
              <a:t>kapacitu</a:t>
            </a:r>
            <a:r>
              <a:rPr lang="en-US" sz="2000" b="1" dirty="0"/>
              <a:t> </a:t>
            </a:r>
            <a:r>
              <a:rPr lang="en-US" sz="2000" b="1" dirty="0" err="1"/>
              <a:t>kolony</a:t>
            </a:r>
            <a:r>
              <a:rPr lang="en-US" sz="2000" dirty="0"/>
              <a:t>, </a:t>
            </a:r>
            <a:r>
              <a:rPr lang="en-US" sz="2000" dirty="0" err="1"/>
              <a:t>což</a:t>
            </a:r>
            <a:r>
              <a:rPr lang="en-US" sz="2000" dirty="0"/>
              <a:t> je </a:t>
            </a:r>
            <a:r>
              <a:rPr lang="en-US" sz="2000" b="1" dirty="0" err="1"/>
              <a:t>maximální</a:t>
            </a:r>
            <a:r>
              <a:rPr lang="en-US" sz="2000" b="1" dirty="0"/>
              <a:t> </a:t>
            </a:r>
            <a:r>
              <a:rPr lang="en-US" sz="2000" b="1" dirty="0" err="1"/>
              <a:t>množství</a:t>
            </a:r>
            <a:r>
              <a:rPr lang="en-US" sz="2000" b="1" dirty="0"/>
              <a:t> </a:t>
            </a:r>
            <a:r>
              <a:rPr lang="en-US" sz="2000" b="1" dirty="0" err="1"/>
              <a:t>vzorku</a:t>
            </a:r>
            <a:r>
              <a:rPr lang="en-US" sz="2000" b="1" dirty="0"/>
              <a:t>, </a:t>
            </a:r>
            <a:r>
              <a:rPr lang="en-US" sz="2000" b="1" dirty="0" err="1"/>
              <a:t>které</a:t>
            </a:r>
            <a:r>
              <a:rPr lang="en-US" sz="2000" b="1" dirty="0"/>
              <a:t> je </a:t>
            </a:r>
            <a:r>
              <a:rPr lang="en-US" sz="2000" b="1" dirty="0" err="1"/>
              <a:t>daná</a:t>
            </a:r>
            <a:r>
              <a:rPr lang="en-US" sz="2000" b="1" dirty="0"/>
              <a:t> </a:t>
            </a:r>
            <a:r>
              <a:rPr lang="en-US" sz="2000" b="1" dirty="0" err="1"/>
              <a:t>kolona</a:t>
            </a:r>
            <a:r>
              <a:rPr lang="en-US" sz="2000" b="1" dirty="0"/>
              <a:t> </a:t>
            </a:r>
            <a:r>
              <a:rPr lang="en-US" sz="2000" b="1" dirty="0" err="1"/>
              <a:t>schopna</a:t>
            </a:r>
            <a:r>
              <a:rPr lang="en-US" sz="2000" b="1" dirty="0"/>
              <a:t> </a:t>
            </a:r>
            <a:r>
              <a:rPr lang="en-US" sz="2000" b="1" dirty="0" err="1"/>
              <a:t>separovat</a:t>
            </a:r>
            <a:r>
              <a:rPr lang="en-US" sz="2000" b="1" dirty="0"/>
              <a:t>. </a:t>
            </a:r>
          </a:p>
          <a:p>
            <a:pPr marL="0" indent="0">
              <a:buNone/>
            </a:pPr>
            <a:r>
              <a:rPr lang="en-US" sz="2000" dirty="0" err="1"/>
              <a:t>Kapacita</a:t>
            </a:r>
            <a:r>
              <a:rPr lang="en-US" sz="2000" dirty="0"/>
              <a:t> </a:t>
            </a:r>
            <a:r>
              <a:rPr lang="en-US" sz="2000" dirty="0" err="1"/>
              <a:t>kolony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překročena</a:t>
            </a:r>
            <a:r>
              <a:rPr lang="en-US" sz="2000" dirty="0"/>
              <a:t> </a:t>
            </a:r>
            <a:r>
              <a:rPr lang="en-US" sz="2000" dirty="0" err="1"/>
              <a:t>objemovým</a:t>
            </a:r>
            <a:r>
              <a:rPr lang="en-US" sz="2000" dirty="0"/>
              <a:t> </a:t>
            </a:r>
            <a:r>
              <a:rPr lang="en-US" sz="2000" dirty="0" err="1"/>
              <a:t>přetížením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koncentračním</a:t>
            </a:r>
            <a:r>
              <a:rPr lang="en-US" sz="2000" dirty="0"/>
              <a:t> </a:t>
            </a:r>
            <a:r>
              <a:rPr lang="en-US" sz="2000" dirty="0" err="1"/>
              <a:t>přetížením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b="1" dirty="0" err="1"/>
              <a:t>Koncentrační</a:t>
            </a:r>
            <a:r>
              <a:rPr lang="en-US" sz="2000" b="1" dirty="0"/>
              <a:t> </a:t>
            </a:r>
            <a:r>
              <a:rPr lang="en-US" sz="2000" b="1" dirty="0" err="1"/>
              <a:t>přetížení</a:t>
            </a:r>
            <a:r>
              <a:rPr lang="en-US" sz="2000" b="1" dirty="0"/>
              <a:t> </a:t>
            </a:r>
            <a:r>
              <a:rPr lang="cs-CZ" sz="2000" b="1" dirty="0"/>
              <a:t>                                        </a:t>
            </a:r>
            <a:r>
              <a:rPr lang="en-US" sz="2000" b="1" dirty="0" err="1"/>
              <a:t>Objemové</a:t>
            </a:r>
            <a:r>
              <a:rPr lang="en-US" sz="2000" b="1" dirty="0"/>
              <a:t> </a:t>
            </a:r>
            <a:r>
              <a:rPr lang="en-US" sz="2000" b="1" dirty="0" err="1"/>
              <a:t>přetížení</a:t>
            </a:r>
            <a:r>
              <a:rPr lang="en-US" sz="2000" b="1" dirty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zkrácení</a:t>
            </a:r>
            <a:r>
              <a:rPr lang="en-US" sz="2000" dirty="0"/>
              <a:t> </a:t>
            </a:r>
            <a:r>
              <a:rPr lang="en-US" sz="2000" dirty="0" err="1"/>
              <a:t>retenčních</a:t>
            </a:r>
            <a:r>
              <a:rPr lang="en-US" sz="2000" dirty="0"/>
              <a:t> </a:t>
            </a:r>
            <a:r>
              <a:rPr lang="en-US" sz="2000" dirty="0" err="1"/>
              <a:t>časů</a:t>
            </a:r>
            <a:r>
              <a:rPr lang="en-US" sz="2000" dirty="0"/>
              <a:t> </a:t>
            </a:r>
            <a:r>
              <a:rPr lang="cs-CZ" sz="2000" dirty="0"/>
              <a:t>                                  </a:t>
            </a:r>
            <a:r>
              <a:rPr lang="en-US" sz="2000" dirty="0" err="1"/>
              <a:t>prodloužení</a:t>
            </a:r>
            <a:r>
              <a:rPr lang="en-US" sz="2000" dirty="0"/>
              <a:t> </a:t>
            </a:r>
            <a:r>
              <a:rPr lang="en-US" sz="2000" dirty="0" err="1"/>
              <a:t>retenčních</a:t>
            </a:r>
            <a:r>
              <a:rPr lang="en-US" sz="2000" dirty="0"/>
              <a:t> </a:t>
            </a:r>
            <a:r>
              <a:rPr lang="en-US" sz="2000" dirty="0" err="1"/>
              <a:t>časů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pík</a:t>
            </a:r>
            <a:r>
              <a:rPr lang="en-US" sz="2000" dirty="0"/>
              <a:t> </a:t>
            </a:r>
            <a:r>
              <a:rPr lang="cs-CZ" sz="2000" dirty="0"/>
              <a:t>se </a:t>
            </a:r>
            <a:r>
              <a:rPr lang="en-US" sz="2000" dirty="0" err="1"/>
              <a:t>eluuje</a:t>
            </a:r>
            <a:r>
              <a:rPr lang="en-US" sz="2000" dirty="0"/>
              <a:t> </a:t>
            </a:r>
            <a:r>
              <a:rPr lang="en-US" sz="2000" dirty="0" err="1"/>
              <a:t>dříve</a:t>
            </a:r>
            <a:r>
              <a:rPr lang="en-US" sz="2000" dirty="0"/>
              <a:t> </a:t>
            </a:r>
            <a:r>
              <a:rPr lang="cs-CZ" sz="2000" dirty="0"/>
              <a:t>                                                   </a:t>
            </a:r>
            <a:r>
              <a:rPr lang="en-US" sz="2000" dirty="0" err="1"/>
              <a:t>počátek</a:t>
            </a:r>
            <a:r>
              <a:rPr lang="en-US" sz="2000" dirty="0"/>
              <a:t> </a:t>
            </a:r>
            <a:r>
              <a:rPr lang="en-US" sz="2000" dirty="0" err="1"/>
              <a:t>píku</a:t>
            </a:r>
            <a:r>
              <a:rPr lang="en-US" sz="2000" dirty="0"/>
              <a:t> </a:t>
            </a:r>
            <a:r>
              <a:rPr lang="cs-CZ" sz="2000" dirty="0"/>
              <a:t>se </a:t>
            </a:r>
            <a:r>
              <a:rPr lang="en-US" sz="2000" dirty="0" err="1"/>
              <a:t>eluuje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9" y="2949045"/>
            <a:ext cx="3843996" cy="26549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716" y="2949045"/>
            <a:ext cx="3777731" cy="29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886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700" y="112712"/>
            <a:ext cx="8318500" cy="12001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apacit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analytické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kolony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336" y="1194810"/>
            <a:ext cx="7966075" cy="52059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dirty="0">
                <a:latin typeface="+mn-lt"/>
                <a:cs typeface="+mn-cs"/>
              </a:rPr>
              <a:t>Kapacita analytické kolony je vyjádřena jako maximální množství vzorku, které je daná kolona schopna ještě separovat (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kolona pracuje v lineární oblasti absorpční isotermy</a:t>
            </a:r>
            <a:r>
              <a:rPr lang="cs-CZ" sz="2000" dirty="0">
                <a:latin typeface="+mn-lt"/>
                <a:cs typeface="+mn-cs"/>
              </a:rPr>
              <a:t>). Kapacita pro každý vzorek závisí na mnoha faktorech – složení mobilní fáze, složení samotného vzorku atd.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dirty="0">
                <a:latin typeface="+mn-lt"/>
                <a:cs typeface="+mn-cs"/>
              </a:rPr>
              <a:t>Ukázka separace dvou látek - překročena kapacita analytické kolony    </a:t>
            </a:r>
          </a:p>
        </p:txBody>
      </p:sp>
      <p:pic>
        <p:nvPicPr>
          <p:cNvPr id="46085" name="Picture 4" descr="capa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5" y="2785630"/>
            <a:ext cx="6877163" cy="309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37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Čistota</a:t>
            </a:r>
            <a:r>
              <a:rPr lang="en-US" dirty="0"/>
              <a:t> </a:t>
            </a:r>
            <a:r>
              <a:rPr lang="cs-CZ" dirty="0"/>
              <a:t>mobilní fáze </a:t>
            </a:r>
            <a:r>
              <a:rPr lang="en-US" dirty="0"/>
              <a:t>(HPLC grade)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485" y="1269593"/>
            <a:ext cx="8390492" cy="542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čistota</a:t>
            </a:r>
            <a:r>
              <a:rPr lang="en-US" sz="2000" dirty="0"/>
              <a:t> </a:t>
            </a:r>
            <a:r>
              <a:rPr lang="en-US" sz="2000" dirty="0" err="1"/>
              <a:t>rozpouštědel</a:t>
            </a:r>
            <a:r>
              <a:rPr lang="en-US" sz="2000" dirty="0"/>
              <a:t>: </a:t>
            </a:r>
            <a:r>
              <a:rPr lang="en-US" sz="2000" dirty="0" err="1"/>
              <a:t>nutno</a:t>
            </a:r>
            <a:r>
              <a:rPr lang="en-US" sz="2000" dirty="0"/>
              <a:t> </a:t>
            </a:r>
            <a:r>
              <a:rPr lang="en-US" sz="2000" dirty="0" err="1"/>
              <a:t>používat</a:t>
            </a:r>
            <a:r>
              <a:rPr lang="en-US" sz="2000" dirty="0"/>
              <a:t> </a:t>
            </a:r>
            <a:r>
              <a:rPr lang="en-US" sz="2000" dirty="0" err="1"/>
              <a:t>rozpouštědla</a:t>
            </a:r>
            <a:r>
              <a:rPr lang="en-US" sz="2000" dirty="0"/>
              <a:t> co </a:t>
            </a:r>
            <a:r>
              <a:rPr lang="en-US" sz="2000" dirty="0" err="1"/>
              <a:t>nejvyšší</a:t>
            </a:r>
            <a:r>
              <a:rPr lang="en-US" sz="2000" dirty="0"/>
              <a:t> </a:t>
            </a:r>
            <a:r>
              <a:rPr lang="en-US" sz="2000" dirty="0" err="1"/>
              <a:t>čistoty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1165225" indent="0"/>
            <a:endParaRPr lang="cs-CZ" sz="2000" dirty="0"/>
          </a:p>
          <a:p>
            <a:pPr marL="0" indent="0">
              <a:buNone/>
            </a:pP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aditiva</a:t>
            </a:r>
            <a:r>
              <a:rPr lang="en-US" sz="2000" dirty="0"/>
              <a:t> do MF (soli, </a:t>
            </a:r>
            <a:r>
              <a:rPr lang="en-US" sz="2000" dirty="0" err="1"/>
              <a:t>iontopárová</a:t>
            </a:r>
            <a:r>
              <a:rPr lang="en-US" sz="2000" dirty="0"/>
              <a:t> </a:t>
            </a:r>
            <a:r>
              <a:rPr lang="en-US" sz="2000" dirty="0" err="1"/>
              <a:t>činidla</a:t>
            </a:r>
            <a:r>
              <a:rPr lang="en-US" sz="2000" dirty="0"/>
              <a:t> </a:t>
            </a:r>
            <a:r>
              <a:rPr lang="en-US" sz="2000" dirty="0" err="1"/>
              <a:t>atd</a:t>
            </a:r>
            <a:r>
              <a:rPr lang="en-US" sz="2000" dirty="0"/>
              <a:t>.)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též</a:t>
            </a:r>
            <a:r>
              <a:rPr lang="en-US" sz="2000" dirty="0"/>
              <a:t> </a:t>
            </a:r>
            <a:r>
              <a:rPr lang="en-US" sz="2000" dirty="0" err="1"/>
              <a:t>nejvyšší</a:t>
            </a:r>
            <a:r>
              <a:rPr lang="en-US" sz="2000" dirty="0"/>
              <a:t> </a:t>
            </a:r>
            <a:r>
              <a:rPr lang="en-US" sz="2000" dirty="0" err="1"/>
              <a:t>kvality</a:t>
            </a:r>
            <a:r>
              <a:rPr lang="en-US" sz="2000" dirty="0"/>
              <a:t> 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en-US" sz="2000" dirty="0" err="1"/>
              <a:t>Nízká</a:t>
            </a:r>
            <a:r>
              <a:rPr lang="en-US" sz="2000" dirty="0"/>
              <a:t> </a:t>
            </a:r>
            <a:r>
              <a:rPr lang="en-US" sz="2000" dirty="0" err="1"/>
              <a:t>kvalita</a:t>
            </a:r>
            <a:r>
              <a:rPr lang="en-US" sz="2000" dirty="0"/>
              <a:t> </a:t>
            </a:r>
            <a:r>
              <a:rPr lang="en-US" sz="2000" dirty="0" err="1"/>
              <a:t>rozpouštědel</a:t>
            </a:r>
            <a:r>
              <a:rPr lang="en-US" sz="2000" dirty="0"/>
              <a:t> a </a:t>
            </a:r>
            <a:r>
              <a:rPr lang="en-US" sz="2000" dirty="0" err="1"/>
              <a:t>aditiv</a:t>
            </a:r>
            <a:r>
              <a:rPr lang="en-US" sz="2000" dirty="0"/>
              <a:t> MF </a:t>
            </a:r>
            <a:r>
              <a:rPr lang="cs-CZ" sz="2000" dirty="0"/>
              <a:t> má za následek:</a:t>
            </a:r>
            <a:endParaRPr lang="en-US" sz="2000" dirty="0"/>
          </a:p>
          <a:p>
            <a:pPr marL="449263" indent="0">
              <a:buNone/>
            </a:pPr>
            <a:r>
              <a:rPr lang="en-US" sz="2000" dirty="0" err="1"/>
              <a:t>zvýší</a:t>
            </a:r>
            <a:r>
              <a:rPr lang="en-US" sz="2000" dirty="0"/>
              <a:t> se </a:t>
            </a:r>
            <a:r>
              <a:rPr lang="en-US" sz="2000" dirty="0" err="1"/>
              <a:t>šum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se </a:t>
            </a:r>
            <a:r>
              <a:rPr lang="en-US" sz="2000" dirty="0" err="1"/>
              <a:t>sníží</a:t>
            </a:r>
            <a:r>
              <a:rPr lang="en-US" sz="2000" dirty="0"/>
              <a:t> </a:t>
            </a:r>
            <a:r>
              <a:rPr lang="en-US" sz="2000" dirty="0" err="1"/>
              <a:t>citlivost</a:t>
            </a:r>
            <a:r>
              <a:rPr lang="en-US" sz="2000" dirty="0"/>
              <a:t> a </a:t>
            </a:r>
            <a:r>
              <a:rPr lang="en-US" sz="2000" dirty="0" err="1"/>
              <a:t>limity</a:t>
            </a:r>
            <a:r>
              <a:rPr lang="en-US" sz="2000" dirty="0"/>
              <a:t> </a:t>
            </a:r>
            <a:r>
              <a:rPr lang="en-US" sz="2000" dirty="0" err="1"/>
              <a:t>detekce</a:t>
            </a:r>
            <a:r>
              <a:rPr lang="en-US" sz="2000" dirty="0"/>
              <a:t> a </a:t>
            </a:r>
            <a:r>
              <a:rPr lang="en-US" sz="2000" dirty="0" err="1"/>
              <a:t>kvantifikace</a:t>
            </a:r>
            <a:r>
              <a:rPr lang="en-US" sz="2000" dirty="0"/>
              <a:t> </a:t>
            </a:r>
          </a:p>
          <a:p>
            <a:pPr marL="449263" indent="0">
              <a:buNone/>
            </a:pPr>
            <a:r>
              <a:rPr lang="en-US" sz="2000" dirty="0" err="1"/>
              <a:t>můžou</a:t>
            </a:r>
            <a:r>
              <a:rPr lang="en-US" sz="2000" dirty="0"/>
              <a:t> se </a:t>
            </a:r>
            <a:r>
              <a:rPr lang="en-US" sz="2000" dirty="0" err="1"/>
              <a:t>objevit</a:t>
            </a:r>
            <a:r>
              <a:rPr lang="en-US" sz="2000" dirty="0"/>
              <a:t> </a:t>
            </a:r>
            <a:r>
              <a:rPr lang="en-US" sz="2000" dirty="0" err="1"/>
              <a:t>neznámé</a:t>
            </a:r>
            <a:r>
              <a:rPr lang="en-US" sz="2000" dirty="0"/>
              <a:t> </a:t>
            </a:r>
            <a:r>
              <a:rPr lang="en-US" sz="2000" dirty="0" err="1"/>
              <a:t>píky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05" y="1880559"/>
            <a:ext cx="2744783" cy="201247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858000" y="2126177"/>
            <a:ext cx="2147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HPLC gradient grade 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7682117" y="285174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HPLC grade 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997493" y="2099235"/>
            <a:ext cx="343648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u="sng" dirty="0"/>
              <a:t>Čistota!!!!! </a:t>
            </a:r>
            <a:r>
              <a:rPr lang="cs-CZ" altLang="cs-CZ" sz="2400" u="sng" dirty="0"/>
              <a:t>vliv na šum základní linie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HPLC grade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HPLC gradient grade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HPLC- LC-MS</a:t>
            </a:r>
          </a:p>
        </p:txBody>
      </p:sp>
    </p:spTree>
    <p:extLst>
      <p:ext uri="{BB962C8B-B14F-4D97-AF65-F5344CB8AC3E}">
        <p14:creationId xmlns:p14="http://schemas.microsoft.com/office/powerpoint/2010/main" val="1020961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769" y="550862"/>
            <a:ext cx="8318500" cy="646113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Typické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hodnoty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průtoku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 maximum vzorku na kolonu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cs-CZ" altLang="cs-CZ" dirty="0"/>
          </a:p>
        </p:txBody>
      </p:sp>
      <p:graphicFrame>
        <p:nvGraphicFramePr>
          <p:cNvPr id="4" name="Group 112"/>
          <p:cNvGraphicFramePr>
            <a:graphicFrameLocks/>
          </p:cNvGraphicFramePr>
          <p:nvPr/>
        </p:nvGraphicFramePr>
        <p:xfrm>
          <a:off x="827088" y="2349500"/>
          <a:ext cx="7632700" cy="316865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 kolony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Vnitřní průměr kolony (mm)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Průtok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(ml/min)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Maximum vzorku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Microbore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1.0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0.025 - 0.05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Narrowbore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2.1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0.1 – 0.3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Analytická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4.6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0.5 - 1.5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35" name="Rectangle 109"/>
          <p:cNvSpPr>
            <a:spLocks noChangeArrowheads="1"/>
          </p:cNvSpPr>
          <p:nvPr/>
        </p:nvSpPr>
        <p:spPr bwMode="auto">
          <a:xfrm>
            <a:off x="827088" y="1844675"/>
            <a:ext cx="77057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400"/>
              <a:t>pro kolonu délky 25 cm </a:t>
            </a:r>
          </a:p>
        </p:txBody>
      </p:sp>
    </p:spTree>
    <p:extLst>
      <p:ext uri="{BB962C8B-B14F-4D97-AF65-F5344CB8AC3E}">
        <p14:creationId xmlns:p14="http://schemas.microsoft.com/office/powerpoint/2010/main" val="27271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057" y="4878107"/>
            <a:ext cx="1940943" cy="19276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321" y="1265276"/>
            <a:ext cx="8468129" cy="49116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Voda: </a:t>
            </a:r>
            <a:r>
              <a:rPr lang="en-US" dirty="0" err="1"/>
              <a:t>ultračistá</a:t>
            </a:r>
            <a:r>
              <a:rPr lang="en-US" dirty="0"/>
              <a:t> voda – </a:t>
            </a:r>
            <a:r>
              <a:rPr lang="en-US" dirty="0" err="1"/>
              <a:t>nejčastěji</a:t>
            </a:r>
            <a:r>
              <a:rPr lang="en-US" dirty="0"/>
              <a:t> </a:t>
            </a:r>
            <a:r>
              <a:rPr lang="en-US" b="1" dirty="0" err="1"/>
              <a:t>deionizovaná</a:t>
            </a:r>
            <a:r>
              <a:rPr lang="cs-CZ" dirty="0"/>
              <a:t>, </a:t>
            </a:r>
            <a:r>
              <a:rPr lang="en-US" dirty="0" err="1"/>
              <a:t>destilovaná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obsahovat</a:t>
            </a:r>
            <a:r>
              <a:rPr lang="en-US" dirty="0"/>
              <a:t> </a:t>
            </a:r>
            <a:r>
              <a:rPr lang="en-US" dirty="0" err="1"/>
              <a:t>organické</a:t>
            </a:r>
            <a:r>
              <a:rPr lang="en-US" dirty="0"/>
              <a:t> </a:t>
            </a:r>
            <a:r>
              <a:rPr lang="en-US" dirty="0" err="1"/>
              <a:t>nečistoty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Uchování</a:t>
            </a:r>
            <a:r>
              <a:rPr lang="en-US" dirty="0"/>
              <a:t> MF: Ne v </a:t>
            </a:r>
            <a:r>
              <a:rPr lang="en-US" dirty="0" err="1"/>
              <a:t>plastových</a:t>
            </a:r>
            <a:r>
              <a:rPr lang="en-US" dirty="0"/>
              <a:t> </a:t>
            </a:r>
            <a:r>
              <a:rPr lang="en-US" dirty="0" err="1"/>
              <a:t>nádobách</a:t>
            </a:r>
            <a:r>
              <a:rPr lang="en-US" dirty="0"/>
              <a:t> (</a:t>
            </a:r>
            <a:r>
              <a:rPr lang="en-US" dirty="0" err="1"/>
              <a:t>kritické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MS)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Odstranění</a:t>
            </a:r>
            <a:r>
              <a:rPr lang="en-US" b="1" dirty="0"/>
              <a:t> </a:t>
            </a:r>
            <a:r>
              <a:rPr lang="en-US" b="1" dirty="0" err="1"/>
              <a:t>mechanických</a:t>
            </a:r>
            <a:r>
              <a:rPr lang="en-US" b="1" dirty="0"/>
              <a:t> </a:t>
            </a:r>
            <a:r>
              <a:rPr lang="en-US" b="1" dirty="0" err="1"/>
              <a:t>nečistot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připravené</a:t>
            </a:r>
            <a:r>
              <a:rPr lang="en-US" dirty="0"/>
              <a:t> </a:t>
            </a:r>
            <a:r>
              <a:rPr lang="en-US" dirty="0" err="1"/>
              <a:t>mobilní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filtrovat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filtr</a:t>
            </a:r>
            <a:r>
              <a:rPr lang="en-US" dirty="0"/>
              <a:t> 0,45 </a:t>
            </a:r>
            <a:r>
              <a:rPr lang="el-GR" dirty="0"/>
              <a:t>μ</a:t>
            </a:r>
            <a:r>
              <a:rPr lang="en-US" dirty="0"/>
              <a:t>m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menší</a:t>
            </a:r>
            <a:r>
              <a:rPr lang="en-US" dirty="0"/>
              <a:t> (0,2 </a:t>
            </a:r>
            <a:r>
              <a:rPr lang="el-GR" dirty="0"/>
              <a:t>μ</a:t>
            </a:r>
            <a:r>
              <a:rPr lang="en-US" dirty="0"/>
              <a:t>m pro UPLC)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celulosové</a:t>
            </a:r>
            <a:r>
              <a:rPr lang="en-US" dirty="0"/>
              <a:t> </a:t>
            </a:r>
            <a:r>
              <a:rPr lang="en-US" dirty="0" err="1"/>
              <a:t>membránové</a:t>
            </a:r>
            <a:r>
              <a:rPr lang="en-US" dirty="0"/>
              <a:t> </a:t>
            </a:r>
            <a:r>
              <a:rPr lang="en-US" dirty="0" err="1"/>
              <a:t>filtry</a:t>
            </a:r>
            <a:r>
              <a:rPr lang="en-US" dirty="0"/>
              <a:t> – </a:t>
            </a:r>
            <a:r>
              <a:rPr lang="en-US" dirty="0" err="1"/>
              <a:t>vodné</a:t>
            </a:r>
            <a:r>
              <a:rPr lang="en-US" dirty="0"/>
              <a:t> </a:t>
            </a:r>
            <a:r>
              <a:rPr lang="en-US" dirty="0" err="1"/>
              <a:t>roztoky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teflonové</a:t>
            </a:r>
            <a:r>
              <a:rPr lang="en-US" dirty="0"/>
              <a:t> </a:t>
            </a:r>
            <a:r>
              <a:rPr lang="en-US" dirty="0" err="1"/>
              <a:t>membránové</a:t>
            </a:r>
            <a:r>
              <a:rPr lang="en-US" dirty="0"/>
              <a:t> </a:t>
            </a:r>
            <a:r>
              <a:rPr lang="en-US" dirty="0" err="1"/>
              <a:t>filtry</a:t>
            </a:r>
            <a:r>
              <a:rPr lang="en-US" dirty="0"/>
              <a:t> – </a:t>
            </a:r>
            <a:r>
              <a:rPr lang="en-US" dirty="0" err="1"/>
              <a:t>vodně-organické</a:t>
            </a:r>
            <a:r>
              <a:rPr lang="en-US" dirty="0"/>
              <a:t> </a:t>
            </a:r>
            <a:r>
              <a:rPr lang="en-US" dirty="0" err="1"/>
              <a:t>roztoky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Filtry</a:t>
            </a:r>
            <a:r>
              <a:rPr lang="en-US" dirty="0"/>
              <a:t> MF v </a:t>
            </a:r>
            <a:r>
              <a:rPr lang="en-US" dirty="0" err="1"/>
              <a:t>zásobnících</a:t>
            </a:r>
            <a:r>
              <a:rPr lang="en-US" dirty="0"/>
              <a:t> MF</a:t>
            </a:r>
            <a:r>
              <a:rPr lang="cs-CZ" dirty="0"/>
              <a:t>, </a:t>
            </a:r>
            <a:r>
              <a:rPr lang="en-US" dirty="0"/>
              <a:t>In line </a:t>
            </a:r>
            <a:r>
              <a:rPr lang="en-US" dirty="0" err="1"/>
              <a:t>filtry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Odvzdušnění</a:t>
            </a:r>
            <a:r>
              <a:rPr lang="en-US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opakovatelné</a:t>
            </a:r>
            <a:r>
              <a:rPr lang="en-US" dirty="0"/>
              <a:t> </a:t>
            </a:r>
            <a:r>
              <a:rPr lang="en-US" dirty="0" err="1"/>
              <a:t>retenční</a:t>
            </a:r>
            <a:r>
              <a:rPr lang="en-US" dirty="0"/>
              <a:t> </a:t>
            </a:r>
            <a:r>
              <a:rPr lang="en-US" dirty="0" err="1"/>
              <a:t>časy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nízký</a:t>
            </a:r>
            <a:r>
              <a:rPr lang="en-US" dirty="0"/>
              <a:t> </a:t>
            </a:r>
            <a:r>
              <a:rPr lang="en-US" dirty="0" err="1"/>
              <a:t>šum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linie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 err="1"/>
              <a:t>citlivosti</a:t>
            </a:r>
            <a:r>
              <a:rPr lang="en-US" dirty="0"/>
              <a:t> u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detektorů</a:t>
            </a:r>
            <a:r>
              <a:rPr lang="en-US" dirty="0"/>
              <a:t> (</a:t>
            </a:r>
            <a:r>
              <a:rPr lang="en-US" dirty="0" err="1"/>
              <a:t>fluorescenční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76" y="4012496"/>
            <a:ext cx="2748600" cy="13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23" y="40878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sz="3400" dirty="0" err="1"/>
              <a:t>Požadavky</a:t>
            </a:r>
            <a:r>
              <a:rPr sz="3400" dirty="0"/>
              <a:t> </a:t>
            </a:r>
            <a:r>
              <a:rPr sz="3400" dirty="0" err="1"/>
              <a:t>dle</a:t>
            </a:r>
            <a:r>
              <a:rPr sz="3400" dirty="0"/>
              <a:t> </a:t>
            </a:r>
            <a:r>
              <a:rPr sz="3400" dirty="0" err="1"/>
              <a:t>typu</a:t>
            </a:r>
            <a:r>
              <a:rPr sz="3400" dirty="0"/>
              <a:t> </a:t>
            </a:r>
            <a:r>
              <a:rPr sz="3400" dirty="0" err="1"/>
              <a:t>chromatografie</a:t>
            </a:r>
            <a:endParaRPr sz="3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dirty="0"/>
              <a:t>Výběr rozpouštědla nejkritičtější parametr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normální x reverzní fáze?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Normální fáze: nepolární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Reverzní fáze: směs vody a polárních organických rozpouštědel (1. ACN, 2. </a:t>
            </a:r>
            <a:r>
              <a:rPr lang="cs-CZ" altLang="cs-CZ" sz="2600" dirty="0" err="1"/>
              <a:t>MeOH</a:t>
            </a:r>
            <a:r>
              <a:rPr lang="cs-CZ" altLang="cs-CZ" sz="26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Vzorek je nerozpustný ve vodě nebo nepolární – přímá fáze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Vzorek je rozpustný ve vodě nebo je sice nerozpustný ale polární – reverzní fáze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31729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88241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rozpouštědla</a:t>
            </a:r>
            <a:endParaRPr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Selektivita – trojúhelník selektivity</a:t>
            </a:r>
          </a:p>
          <a:p>
            <a:pPr eaLnBrk="1" hangingPunct="1">
              <a:defRPr/>
            </a:pPr>
            <a:r>
              <a:rPr lang="cs-CZ" altLang="cs-CZ" dirty="0"/>
              <a:t>Mísitelnost – graf mísitelnosti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/>
              <a:t>               </a:t>
            </a:r>
            <a:r>
              <a:rPr lang="cs-CZ" altLang="cs-CZ" sz="2400" dirty="0"/>
              <a:t>výměna nemísitelných složek přes mezi rozpouštědlo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                              hexan – </a:t>
            </a:r>
            <a:r>
              <a:rPr lang="cs-CZ" altLang="cs-CZ" sz="2400" dirty="0" err="1"/>
              <a:t>isopropanol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methanol</a:t>
            </a:r>
            <a:endParaRPr lang="cs-CZ" altLang="cs-CZ" sz="2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Kompatibilita MS s detektorem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Viskozita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Polarita - určuje jak dlouho jsou látky zadrženy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Selektivita - relativní retence látek – může ovlivňovat tvar </a:t>
            </a:r>
            <a:r>
              <a:rPr lang="cs-CZ" altLang="cs-CZ" sz="2400" dirty="0" err="1"/>
              <a:t>píků</a:t>
            </a:r>
            <a:endParaRPr lang="cs-CZ" altLang="cs-CZ" sz="2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311843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18910FDEA5924BAEF9B2F906693486" ma:contentTypeVersion="14" ma:contentTypeDescription="Vytvoří nový dokument" ma:contentTypeScope="" ma:versionID="ad117f2efb2efbff2c747974d2b6df07">
  <xsd:schema xmlns:xsd="http://www.w3.org/2001/XMLSchema" xmlns:xs="http://www.w3.org/2001/XMLSchema" xmlns:p="http://schemas.microsoft.com/office/2006/metadata/properties" xmlns:ns3="11d992cc-89a2-4881-9672-2a95d30a60e3" targetNamespace="http://schemas.microsoft.com/office/2006/metadata/properties" ma:root="true" ma:fieldsID="ec7bb3ef707adebe059f5b3c6dcee5c4" ns3:_="">
    <xsd:import namespace="11d992cc-89a2-4881-9672-2a95d30a60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2cc-89a2-4881-9672-2a95d30a6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E39E9-75CD-4F8F-8567-5773EB330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992cc-89a2-4881-9672-2a95d30a6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685C32-18B4-420C-9305-FE7309B0493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1d992cc-89a2-4881-9672-2a95d30a60e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726022-986F-4D82-BA68-1F356A73E3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4547</Words>
  <Application>Microsoft Office PowerPoint</Application>
  <PresentationFormat>Předvádění na obrazovce (4:3)</PresentationFormat>
  <Paragraphs>836</Paragraphs>
  <Slides>60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72" baseType="lpstr">
      <vt:lpstr>Arial</vt:lpstr>
      <vt:lpstr>Arial Black</vt:lpstr>
      <vt:lpstr>Arial Narrow</vt:lpstr>
      <vt:lpstr>Calibri</vt:lpstr>
      <vt:lpstr>Calibri Light</vt:lpstr>
      <vt:lpstr>Courier New</vt:lpstr>
      <vt:lpstr>Symbol</vt:lpstr>
      <vt:lpstr>Tahoma</vt:lpstr>
      <vt:lpstr>Times New Roman</vt:lpstr>
      <vt:lpstr>Verdana</vt:lpstr>
      <vt:lpstr>Wingdings</vt:lpstr>
      <vt:lpstr>Motiv Office</vt:lpstr>
      <vt:lpstr>Mobilní fáze</vt:lpstr>
      <vt:lpstr>VLIV CHROMATOGRAFICKÝCH PODMÍNEK NA ELUČNÍ CHARAKTERISTIKY SEPAROVANÝCH LÁTEK - SLOŽENÍ MOBILNÍ FÁZE</vt:lpstr>
      <vt:lpstr>Mobilní fáze</vt:lpstr>
      <vt:lpstr>Prezentace aplikace PowerPoint</vt:lpstr>
      <vt:lpstr>Výběr rozpouštědla</vt:lpstr>
      <vt:lpstr>Čistota mobilní fáze (HPLC grade)</vt:lpstr>
      <vt:lpstr>Mobilní fáze</vt:lpstr>
      <vt:lpstr>Požadavky dle typu chromatografie</vt:lpstr>
      <vt:lpstr>Výběr rozpouštědla</vt:lpstr>
      <vt:lpstr>Prezentace aplikace PowerPoint</vt:lpstr>
      <vt:lpstr>UV cutoff nm </vt:lpstr>
      <vt:lpstr>Výběr rozpouštědla pro reverzní fázi</vt:lpstr>
      <vt:lpstr>Prezentace aplikace PowerPoint</vt:lpstr>
      <vt:lpstr>Třídy rozpouštědel</vt:lpstr>
      <vt:lpstr>Běžná rozpouštědla pro reverzní fázi</vt:lpstr>
      <vt:lpstr>Výběr směsi rozpouštědel pro reverzní fázi</vt:lpstr>
      <vt:lpstr>Vliv změny organické složky na retenci a selektivitu </vt:lpstr>
      <vt:lpstr>Isokratická eluce</vt:lpstr>
      <vt:lpstr>Gradientová eluce</vt:lpstr>
      <vt:lpstr>Gradientová eluce</vt:lpstr>
      <vt:lpstr>Gradientová eluce</vt:lpstr>
      <vt:lpstr>Gradientová eluce</vt:lpstr>
      <vt:lpstr>Optimalizace gradientové separace</vt:lpstr>
      <vt:lpstr>Optimalizace sklonu gradientu</vt:lpstr>
      <vt:lpstr>Problémy při gradientové chromatografii</vt:lpstr>
      <vt:lpstr>Vliv teploty kolony</vt:lpstr>
      <vt:lpstr> Úprava mobilní fáze</vt:lpstr>
      <vt:lpstr>Modifikátory mobilní fáze - zlepšení selektivity</vt:lpstr>
      <vt:lpstr>Pufrovaná mobilní fáze v reverzní fázi</vt:lpstr>
      <vt:lpstr>Výběr správného pufru</vt:lpstr>
      <vt:lpstr>Vliv pH na retenci kyselin a bází při reverzní HPLC</vt:lpstr>
      <vt:lpstr>Reversed Phase Chromatography</vt:lpstr>
      <vt:lpstr>Reversed Phase Chromatography</vt:lpstr>
      <vt:lpstr>Vliv změny pH m.f. na rozlišení</vt:lpstr>
      <vt:lpstr>Vliv změny pH m.f. na selektivitu  a retenci</vt:lpstr>
      <vt:lpstr>Prezentace aplikace PowerPoint</vt:lpstr>
      <vt:lpstr>Výběr pufru – RP HPLC</vt:lpstr>
      <vt:lpstr>Koncentrace pufru</vt:lpstr>
      <vt:lpstr>Kritéria výběru pufru při RP HPLC</vt:lpstr>
      <vt:lpstr>Kritéria výběru pufru při RP HPLC</vt:lpstr>
      <vt:lpstr>Příprava pufrované mobilní fáze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Volba nastřikovaného rozpouštědla</vt:lpstr>
      <vt:lpstr>Volba nastřikovaného rozpouštědla</vt:lpstr>
      <vt:lpstr>Volba nastřikovaného rozpouštědla</vt:lpstr>
      <vt:lpstr>Volba nastřikovaného rozpouštědla</vt:lpstr>
      <vt:lpstr>Volba nastřikovaného rozpouštědla</vt:lpstr>
      <vt:lpstr>Volba nastřikovaného množství</vt:lpstr>
      <vt:lpstr>Kapacita analytické kolony</vt:lpstr>
      <vt:lpstr>Typické hodnoty průtoku mobilní fáze a maximum vzorku na kolonu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59</cp:revision>
  <dcterms:created xsi:type="dcterms:W3CDTF">2014-09-16T12:28:36Z</dcterms:created>
  <dcterms:modified xsi:type="dcterms:W3CDTF">2026-02-23T14:28:55Z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0x0101005518910FDEA5924BAEF9B2F906693486</vt:lpwstr>
  </property>
</Properties>
</file>