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4"/>
    <p:sldMasterId id="2147483827" r:id="rId5"/>
  </p:sldMasterIdLst>
  <p:notesMasterIdLst>
    <p:notesMasterId r:id="rId77"/>
  </p:notesMasterIdLst>
  <p:handoutMasterIdLst>
    <p:handoutMasterId r:id="rId78"/>
  </p:handoutMasterIdLst>
  <p:sldIdLst>
    <p:sldId id="381" r:id="rId6"/>
    <p:sldId id="382" r:id="rId7"/>
    <p:sldId id="350" r:id="rId8"/>
    <p:sldId id="375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3" r:id="rId21"/>
    <p:sldId id="364" r:id="rId22"/>
    <p:sldId id="366" r:id="rId23"/>
    <p:sldId id="365" r:id="rId24"/>
    <p:sldId id="386" r:id="rId25"/>
    <p:sldId id="367" r:id="rId26"/>
    <p:sldId id="368" r:id="rId27"/>
    <p:sldId id="370" r:id="rId28"/>
    <p:sldId id="387" r:id="rId29"/>
    <p:sldId id="390" r:id="rId30"/>
    <p:sldId id="383" r:id="rId31"/>
    <p:sldId id="369" r:id="rId32"/>
    <p:sldId id="331" r:id="rId33"/>
    <p:sldId id="384" r:id="rId34"/>
    <p:sldId id="332" r:id="rId35"/>
    <p:sldId id="301" r:id="rId36"/>
    <p:sldId id="333" r:id="rId37"/>
    <p:sldId id="302" r:id="rId38"/>
    <p:sldId id="303" r:id="rId39"/>
    <p:sldId id="305" r:id="rId40"/>
    <p:sldId id="313" r:id="rId41"/>
    <p:sldId id="385" r:id="rId42"/>
    <p:sldId id="317" r:id="rId43"/>
    <p:sldId id="316" r:id="rId44"/>
    <p:sldId id="318" r:id="rId45"/>
    <p:sldId id="319" r:id="rId46"/>
    <p:sldId id="322" r:id="rId47"/>
    <p:sldId id="323" r:id="rId48"/>
    <p:sldId id="324" r:id="rId49"/>
    <p:sldId id="306" r:id="rId50"/>
    <p:sldId id="308" r:id="rId51"/>
    <p:sldId id="275" r:id="rId52"/>
    <p:sldId id="276" r:id="rId53"/>
    <p:sldId id="258" r:id="rId54"/>
    <p:sldId id="277" r:id="rId55"/>
    <p:sldId id="278" r:id="rId56"/>
    <p:sldId id="279" r:id="rId57"/>
    <p:sldId id="325" r:id="rId58"/>
    <p:sldId id="326" r:id="rId59"/>
    <p:sldId id="281" r:id="rId60"/>
    <p:sldId id="327" r:id="rId61"/>
    <p:sldId id="328" r:id="rId62"/>
    <p:sldId id="329" r:id="rId63"/>
    <p:sldId id="285" r:id="rId64"/>
    <p:sldId id="287" r:id="rId65"/>
    <p:sldId id="289" r:id="rId66"/>
    <p:sldId id="290" r:id="rId67"/>
    <p:sldId id="291" r:id="rId68"/>
    <p:sldId id="292" r:id="rId69"/>
    <p:sldId id="293" r:id="rId70"/>
    <p:sldId id="294" r:id="rId71"/>
    <p:sldId id="299" r:id="rId72"/>
    <p:sldId id="300" r:id="rId73"/>
    <p:sldId id="295" r:id="rId74"/>
    <p:sldId id="296" r:id="rId75"/>
    <p:sldId id="297" r:id="rId76"/>
  </p:sldIdLst>
  <p:sldSz cx="9144000" cy="6858000" type="screen4x3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10" d="100"/>
          <a:sy n="110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97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B4403E2-EEC4-4E72-9F1F-8CF8F23D9A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6FBC010-4D81-4D2E-8555-42FA72D1C09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78C66207-FF23-4873-9416-0F2F6377C3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BA156C9-6C54-45F1-929C-88BA70F1CD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3C776B-D5AE-406E-ACD7-BB38AE7878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90B0AC7-738D-4779-A04B-3D09301CBD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9A6BD8-A584-4E04-9867-452789F8BC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87F919D-59A0-4CA6-9B98-C7670888F34C}" type="datetimeFigureOut">
              <a:rPr lang="cs-CZ"/>
              <a:pPr>
                <a:defRPr/>
              </a:pPr>
              <a:t>19.02.2025</a:t>
            </a:fld>
            <a:endParaRPr lang="en-GB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45CC72B5-5CD2-4732-83C1-197362C2D1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9EDE7B3C-BB45-4346-B29D-88D6022D1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37F81A-B608-430C-8DFF-497AC8D63A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8E2910-0677-40F9-8869-E13919DB0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45FED6-E415-4605-A670-72AB8CFE1ED7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5CC83268-A6C3-464E-BCB9-5E1E6BB02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B893A6-2AEF-4ECE-AEF5-AB84219179C9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B35D56F-3C83-42DF-90A4-F2758F379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E519ED-A02B-4688-99C9-A17D9E15B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F1AFDAF-21C5-455C-954B-13E1BF1B0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B12BEA-194D-4CD5-8AE7-FF922A8E446B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8150B79-919F-4C45-A1DF-302D41D59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6C8B30-7D57-417C-BB73-C9020E609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04AE62B-2BEB-44E6-9A54-07E149291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D13DB6-DA4A-43C0-A5D4-6081CE990238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4EDA047-05EA-4474-997B-B0CA492E2E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488171A-66BF-485F-89B7-A912392D6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F1AFDAF-21C5-455C-954B-13E1BF1B0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B12BEA-194D-4CD5-8AE7-FF922A8E446B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8150B79-919F-4C45-A1DF-302D41D59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D6C8B30-7D57-417C-BB73-C9020E609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1474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5D9C7D2-AAF2-4B67-8147-A3DB4FDAE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BA3285-96EF-49C2-BA19-2A1EE55277E0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A13531A-D231-47CD-9967-2BBE85C116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BD0D360-34E3-47FC-A88E-91641FA12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8982D1D-0265-4051-80F7-9F3945ED5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AECFFF-981C-4C79-8C97-D7037B645216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686EE75-68CD-4445-AAE2-26DE083B41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6F159A9D-773C-43DF-A125-1025B3A7D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CECCFE0-D9C4-49B5-AC88-5F7968B5E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A483EB-8B93-429A-A8BF-14F470CC8A1E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DD45860-37AC-4435-BFB6-0A63289B0F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41C3293-D808-4275-9365-FFBE42A87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22DE1D6-EB77-4FCF-B5F3-717F12BCB2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F6856B-1708-41C2-9165-5375421F479B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3BAC3E72-DA56-479D-9AD0-A1714C55D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DD5AFE2-A803-4302-8E0A-3920B3125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F32CB49-89CF-4BCE-8B8F-9F4A44566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4B6521-0BD6-4B36-BF0E-61011F27A876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BCEF27A-5B28-457A-AC75-31346786E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774EAAE7-2104-4E95-BE0D-D7DCF531E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B90A3C9F-5D80-4D05-8A31-AD6E134A6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496FB97F-09AD-416A-88BE-916B8061A3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28255E5C-6D14-45F2-BEF9-AD122F3C9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28E9F4-2C6E-4D7E-846E-9ED9C24693C6}" type="slidenum">
              <a:rPr lang="cs-CZ" altLang="cs-CZ" smtClean="0">
                <a:solidFill>
                  <a:srgbClr val="000000"/>
                </a:solidFill>
              </a:rPr>
              <a:pPr/>
              <a:t>33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2250B85E-40C9-43D4-901A-FEB42C081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C0F540CA-2E96-4031-BC28-061B1EFD3C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758A68D8-EA3F-456A-8014-390594808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5E804F-325F-4BEC-866F-A2EA44E81F37}" type="slidenum">
              <a:rPr lang="cs-CZ" altLang="cs-CZ" smtClean="0">
                <a:solidFill>
                  <a:srgbClr val="000000"/>
                </a:solidFill>
              </a:rPr>
              <a:pPr/>
              <a:t>35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>
            <a:extLst>
              <a:ext uri="{FF2B5EF4-FFF2-40B4-BE49-F238E27FC236}">
                <a16:creationId xmlns:a16="http://schemas.microsoft.com/office/drawing/2014/main" id="{E694C453-5FF2-496E-BFCA-317716D6C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>
            <a:extLst>
              <a:ext uri="{FF2B5EF4-FFF2-40B4-BE49-F238E27FC236}">
                <a16:creationId xmlns:a16="http://schemas.microsoft.com/office/drawing/2014/main" id="{36F543B8-BD33-4148-8506-7D215B5969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0484" name="Zástupný symbol pro číslo snímku 3">
            <a:extLst>
              <a:ext uri="{FF2B5EF4-FFF2-40B4-BE49-F238E27FC236}">
                <a16:creationId xmlns:a16="http://schemas.microsoft.com/office/drawing/2014/main" id="{ED37914F-7178-49F4-ABC8-953C0F940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9CAAB4-71AD-4560-B43B-C3C08B14FD7E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:a16="http://schemas.microsoft.com/office/drawing/2014/main" id="{B8605CB3-AADB-4B8D-A565-CEE20E375E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>
            <a:extLst>
              <a:ext uri="{FF2B5EF4-FFF2-40B4-BE49-F238E27FC236}">
                <a16:creationId xmlns:a16="http://schemas.microsoft.com/office/drawing/2014/main" id="{0B89AF65-5F65-4BE1-BA5D-40EE78177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9636" name="Zástupný symbol pro číslo snímku 3">
            <a:extLst>
              <a:ext uri="{FF2B5EF4-FFF2-40B4-BE49-F238E27FC236}">
                <a16:creationId xmlns:a16="http://schemas.microsoft.com/office/drawing/2014/main" id="{4CA1C6E1-171B-42D3-AD97-586EA5773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ADE8B4-BDE3-4196-979F-FEDD82865FBD}" type="slidenum">
              <a:rPr lang="cs-CZ" altLang="cs-CZ" smtClean="0">
                <a:solidFill>
                  <a:srgbClr val="000000"/>
                </a:solidFill>
              </a:rPr>
              <a:pPr/>
              <a:t>39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>
            <a:extLst>
              <a:ext uri="{FF2B5EF4-FFF2-40B4-BE49-F238E27FC236}">
                <a16:creationId xmlns:a16="http://schemas.microsoft.com/office/drawing/2014/main" id="{7487BD4A-D6B6-42B0-ADD0-8848D99B1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Zástupný symbol pro poznámky 2">
            <a:extLst>
              <a:ext uri="{FF2B5EF4-FFF2-40B4-BE49-F238E27FC236}">
                <a16:creationId xmlns:a16="http://schemas.microsoft.com/office/drawing/2014/main" id="{813FFFCD-95B9-456A-A227-C4BB8709A0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  <p:sp>
        <p:nvSpPr>
          <p:cNvPr id="96260" name="Zástupný symbol pro číslo snímku 3">
            <a:extLst>
              <a:ext uri="{FF2B5EF4-FFF2-40B4-BE49-F238E27FC236}">
                <a16:creationId xmlns:a16="http://schemas.microsoft.com/office/drawing/2014/main" id="{110F7AFC-9198-4C70-AB00-B9951C56E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E3B1C8-C9F7-46A0-86C9-4E8BEE38AC1F}" type="slidenum">
              <a:rPr lang="en-GB" altLang="cs-CZ" smtClean="0"/>
              <a:pPr/>
              <a:t>62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631E2DD-AEEF-4812-8B53-104CF7F9D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7F5C4-560B-4AB0-B312-BDA794A9FFD7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DE04221-4C9D-40E1-BCED-22B9A797DE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3526E15-26AD-4BA1-A162-7D2836182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D153C03-686B-4477-9400-1C135B510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ACC2BE-B076-4670-AA1B-305C39DEC6DF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E83D345-F7D0-42C1-AE2D-C1DA8F98BE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7162C8E-221D-443E-8023-F453C874C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DEF9DF7-8DD5-4430-9ACA-4CCB2C3D7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B2C3F4-769F-4EDA-BE69-5FAF9C374DB0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7B1B850-2558-4B3D-9399-1D8E71AB9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C7DC039-11CD-419C-BF61-5D97A86AC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307324C3-B619-4129-BA0F-270578B8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96921E-CD11-4844-9DB7-E7899F869172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EF2BAB5-A28A-4542-AB08-E0F3985C8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7D4B634-2546-4762-BDC1-561A76026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DB4BB51-84AE-47B1-9B80-5A06EB778D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225840-FD3A-41D2-AE67-885DD4B04F15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C21736C-98F9-4D7A-A135-3355A004D2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ED6FCE9-ED75-4612-9A17-56F822BAC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5575FEAA-CD6F-4C06-9C62-DFD30AD45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57D94C-7873-463F-B6B2-BF473765C837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43486DA-35E4-4BB8-97D5-E04DFC8AD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D17EBF5-D8A1-4EBC-B346-4DDDE47CB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CB88712-58AB-49D8-9993-C8E7A9BAF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97A44F-4F30-43E4-A22C-4D01441A1459}" type="slidenum">
              <a:rPr lang="en-GB" altLang="cs-CZ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674C975-E9CD-4D0F-B1B0-DE7354448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2950" y="833438"/>
            <a:ext cx="5553075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0FD8DDC-5767-42E4-A846-2C5D0C8CA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3263" y="5276850"/>
            <a:ext cx="5630862" cy="499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48EB7F1-FB2B-4C48-A99B-C96F49D53F1A}"/>
              </a:ext>
            </a:extLst>
          </p:cNvPr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B46B193-7DBA-4562-89A0-F530CB7C8B44}"/>
              </a:ext>
            </a:extLst>
          </p:cNvPr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8">
            <a:extLst>
              <a:ext uri="{FF2B5EF4-FFF2-40B4-BE49-F238E27FC236}">
                <a16:creationId xmlns:a16="http://schemas.microsoft.com/office/drawing/2014/main" id="{975B883C-A591-4B51-B303-B03E38B3DC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1550" y="476250"/>
            <a:ext cx="6316663" cy="668338"/>
            <a:chOff x="971600" y="476672"/>
            <a:chExt cx="6315871" cy="668338"/>
          </a:xfrm>
        </p:grpSpPr>
        <p:pic>
          <p:nvPicPr>
            <p:cNvPr id="7" name="Obrázek 9" descr="VSCHT angl cent dole_cerne velke.gif">
              <a:extLst>
                <a:ext uri="{FF2B5EF4-FFF2-40B4-BE49-F238E27FC236}">
                  <a16:creationId xmlns:a16="http://schemas.microsoft.com/office/drawing/2014/main" id="{3FE873BB-90CE-4622-B0A7-6E10ACF9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5" t="1701" r="22354" b="30051"/>
            <a:stretch>
              <a:fillRect/>
            </a:stretch>
          </p:blipFill>
          <p:spPr bwMode="auto">
            <a:xfrm>
              <a:off x="971600" y="476672"/>
              <a:ext cx="678620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0" descr="loga poster anglicky.emf">
              <a:extLst>
                <a:ext uri="{FF2B5EF4-FFF2-40B4-BE49-F238E27FC236}">
                  <a16:creationId xmlns:a16="http://schemas.microsoft.com/office/drawing/2014/main" id="{00DE5EE8-E96E-4F1E-A90A-753FAFCC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038" y="502108"/>
              <a:ext cx="5517433" cy="62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3468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223575-DF68-496B-8B89-01A3185368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6863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74741E2-F3F2-4020-8BB4-517CBE5291B4}"/>
              </a:ext>
            </a:extLst>
          </p:cNvPr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8">
            <a:extLst>
              <a:ext uri="{FF2B5EF4-FFF2-40B4-BE49-F238E27FC236}">
                <a16:creationId xmlns:a16="http://schemas.microsoft.com/office/drawing/2014/main" id="{F895CA95-09A2-4FB7-A14C-86ABFCBF33E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463" y="6508750"/>
            <a:ext cx="1050925" cy="320675"/>
            <a:chOff x="934517" y="5518384"/>
            <a:chExt cx="1051545" cy="321019"/>
          </a:xfrm>
        </p:grpSpPr>
        <p:grpSp>
          <p:nvGrpSpPr>
            <p:cNvPr id="7" name="Skupina 30">
              <a:extLst>
                <a:ext uri="{FF2B5EF4-FFF2-40B4-BE49-F238E27FC236}">
                  <a16:creationId xmlns:a16="http://schemas.microsoft.com/office/drawing/2014/main" id="{B4FE4351-CA91-4652-B576-73A8638F9D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01594" y="5536282"/>
              <a:ext cx="684468" cy="288000"/>
              <a:chOff x="1459274" y="5373216"/>
              <a:chExt cx="1643444" cy="691502"/>
            </a:xfrm>
          </p:grpSpPr>
          <p:pic>
            <p:nvPicPr>
              <p:cNvPr id="9" name="Obrázek 11" descr="VSCHT angl zkr cent dole_cerne.gif">
                <a:extLst>
                  <a:ext uri="{FF2B5EF4-FFF2-40B4-BE49-F238E27FC236}">
                    <a16:creationId xmlns:a16="http://schemas.microsoft.com/office/drawing/2014/main" id="{5864BBC1-A320-40B9-A964-302AAF2B4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42" t="60155" r="67737" b="23483"/>
              <a:stretch>
                <a:fillRect/>
              </a:stretch>
            </p:blipFill>
            <p:spPr bwMode="auto">
              <a:xfrm>
                <a:off x="1468800" y="5373216"/>
                <a:ext cx="631463" cy="30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ázek 12" descr="VSCHT angl zkr cent dole_cerne.gif">
                <a:extLst>
                  <a:ext uri="{FF2B5EF4-FFF2-40B4-BE49-F238E27FC236}">
                    <a16:creationId xmlns:a16="http://schemas.microsoft.com/office/drawing/2014/main" id="{27A13E8F-3823-403F-A4B0-732D3DDAD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52" t="60155" r="15625" b="23483"/>
              <a:stretch>
                <a:fillRect/>
              </a:stretch>
            </p:blipFill>
            <p:spPr bwMode="auto">
              <a:xfrm>
                <a:off x="1459274" y="5759040"/>
                <a:ext cx="1643444" cy="30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Obrázek 10" descr="VSCHT angl cent dole_cerne velke.gif">
              <a:extLst>
                <a:ext uri="{FF2B5EF4-FFF2-40B4-BE49-F238E27FC236}">
                  <a16:creationId xmlns:a16="http://schemas.microsoft.com/office/drawing/2014/main" id="{D70F4596-15B0-4780-AE79-D3BA3A3A0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5" t="1701" r="22354" b="30051"/>
            <a:stretch>
              <a:fillRect/>
            </a:stretch>
          </p:blipFill>
          <p:spPr bwMode="auto">
            <a:xfrm>
              <a:off x="934517" y="5518384"/>
              <a:ext cx="325958" cy="32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540" y="298152"/>
            <a:ext cx="8317558" cy="646331"/>
          </a:xfrm>
          <a:noFill/>
        </p:spPr>
        <p:txBody>
          <a:bodyPr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7334638D-2D25-4139-9CFB-B320BCC30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063" y="6524625"/>
            <a:ext cx="8135937" cy="261938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40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1484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5C55C5B-4845-402F-BF2B-EE46C60279D2}"/>
              </a:ext>
            </a:extLst>
          </p:cNvPr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F61C4DA-3F39-4B81-88B1-0AF425D59D3F}"/>
              </a:ext>
            </a:extLst>
          </p:cNvPr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8">
            <a:extLst>
              <a:ext uri="{FF2B5EF4-FFF2-40B4-BE49-F238E27FC236}">
                <a16:creationId xmlns:a16="http://schemas.microsoft.com/office/drawing/2014/main" id="{4C76A28D-562F-4FC5-B1A4-888AC98CB12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1550" y="476250"/>
            <a:ext cx="6316663" cy="668338"/>
            <a:chOff x="971600" y="476672"/>
            <a:chExt cx="6315871" cy="668338"/>
          </a:xfrm>
        </p:grpSpPr>
        <p:pic>
          <p:nvPicPr>
            <p:cNvPr id="7" name="Obrázek 9" descr="VSCHT angl cent dole_cerne velke.gif">
              <a:extLst>
                <a:ext uri="{FF2B5EF4-FFF2-40B4-BE49-F238E27FC236}">
                  <a16:creationId xmlns:a16="http://schemas.microsoft.com/office/drawing/2014/main" id="{30F87985-125E-438F-98EF-768AAF475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5" t="1701" r="22354" b="30051"/>
            <a:stretch>
              <a:fillRect/>
            </a:stretch>
          </p:blipFill>
          <p:spPr bwMode="auto">
            <a:xfrm>
              <a:off x="971600" y="476672"/>
              <a:ext cx="678620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ázek 10" descr="loga poster anglicky.emf">
              <a:extLst>
                <a:ext uri="{FF2B5EF4-FFF2-40B4-BE49-F238E27FC236}">
                  <a16:creationId xmlns:a16="http://schemas.microsoft.com/office/drawing/2014/main" id="{501A1F69-CA4F-417D-8657-11EF4904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038" y="502108"/>
              <a:ext cx="5517433" cy="62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12795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D9C77D-E335-400F-92E9-833D6A9B85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6863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63BABC7-DCE5-4328-A048-7EF4C108B9F7}"/>
              </a:ext>
            </a:extLst>
          </p:cNvPr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6" name="Skupina 8">
            <a:extLst>
              <a:ext uri="{FF2B5EF4-FFF2-40B4-BE49-F238E27FC236}">
                <a16:creationId xmlns:a16="http://schemas.microsoft.com/office/drawing/2014/main" id="{EC8367CC-CC0D-436D-B43A-E23F3FA228C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463" y="6508750"/>
            <a:ext cx="1050925" cy="320675"/>
            <a:chOff x="934517" y="5518384"/>
            <a:chExt cx="1051545" cy="321019"/>
          </a:xfrm>
        </p:grpSpPr>
        <p:grpSp>
          <p:nvGrpSpPr>
            <p:cNvPr id="7" name="Skupina 30">
              <a:extLst>
                <a:ext uri="{FF2B5EF4-FFF2-40B4-BE49-F238E27FC236}">
                  <a16:creationId xmlns:a16="http://schemas.microsoft.com/office/drawing/2014/main" id="{3B51900E-6060-4700-AB3B-AF92415033B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01594" y="5536282"/>
              <a:ext cx="684468" cy="288000"/>
              <a:chOff x="1459274" y="5373216"/>
              <a:chExt cx="1643444" cy="691502"/>
            </a:xfrm>
          </p:grpSpPr>
          <p:pic>
            <p:nvPicPr>
              <p:cNvPr id="9" name="Obrázek 11" descr="VSCHT angl zkr cent dole_cerne.gif">
                <a:extLst>
                  <a:ext uri="{FF2B5EF4-FFF2-40B4-BE49-F238E27FC236}">
                    <a16:creationId xmlns:a16="http://schemas.microsoft.com/office/drawing/2014/main" id="{2CCAA8F6-1C36-408F-AFE9-59393DA4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42" t="60155" r="67737" b="23483"/>
              <a:stretch>
                <a:fillRect/>
              </a:stretch>
            </p:blipFill>
            <p:spPr bwMode="auto">
              <a:xfrm>
                <a:off x="1468800" y="5373216"/>
                <a:ext cx="631463" cy="30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Obrázek 12" descr="VSCHT angl zkr cent dole_cerne.gif">
                <a:extLst>
                  <a:ext uri="{FF2B5EF4-FFF2-40B4-BE49-F238E27FC236}">
                    <a16:creationId xmlns:a16="http://schemas.microsoft.com/office/drawing/2014/main" id="{4B18CBBA-9068-471F-B5D2-7AA9349D0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52" t="60155" r="15625" b="23483"/>
              <a:stretch>
                <a:fillRect/>
              </a:stretch>
            </p:blipFill>
            <p:spPr bwMode="auto">
              <a:xfrm>
                <a:off x="1459274" y="5759040"/>
                <a:ext cx="1643444" cy="305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Obrázek 10" descr="VSCHT angl cent dole_cerne velke.gif">
              <a:extLst>
                <a:ext uri="{FF2B5EF4-FFF2-40B4-BE49-F238E27FC236}">
                  <a16:creationId xmlns:a16="http://schemas.microsoft.com/office/drawing/2014/main" id="{BA1FF11C-5127-4F40-BBEA-C393A9888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65" t="1701" r="22354" b="30051"/>
            <a:stretch>
              <a:fillRect/>
            </a:stretch>
          </p:blipFill>
          <p:spPr bwMode="auto">
            <a:xfrm>
              <a:off x="934517" y="5518384"/>
              <a:ext cx="325958" cy="32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540" y="298152"/>
            <a:ext cx="8317558" cy="646331"/>
          </a:xfrm>
          <a:noFill/>
        </p:spPr>
        <p:txBody>
          <a:bodyPr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88D36D7B-DE32-4DEC-85AE-E8BDE7C0D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8063" y="6524625"/>
            <a:ext cx="8135937" cy="261938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24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506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D9B6C0C-CBD1-483F-BA52-ABF7BAC9818F}"/>
              </a:ext>
            </a:extLst>
          </p:cNvPr>
          <p:cNvSpPr/>
          <p:nvPr userDrawn="1"/>
        </p:nvSpPr>
        <p:spPr>
          <a:xfrm>
            <a:off x="0" y="0"/>
            <a:ext cx="9144000" cy="249238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D4D8A036-2E73-49E2-B05C-C5BD50EC7774}"/>
              </a:ext>
            </a:extLst>
          </p:cNvPr>
          <p:cNvSpPr txBox="1">
            <a:spLocks/>
          </p:cNvSpPr>
          <p:nvPr userDrawn="1"/>
        </p:nvSpPr>
        <p:spPr>
          <a:xfrm>
            <a:off x="8455025" y="6443663"/>
            <a:ext cx="622300" cy="3651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CDE413F-E5A0-4CFE-89C1-037F4BC03FD3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189EC2D6-5BE5-4DF5-8EA2-4696BBD15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1481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21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1D676202-F084-499E-8604-6E2917B0DE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9EDAE371-2459-4EBD-8EAA-7027A0BB89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3E0D73-21CB-421E-B78A-13E7174BC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2FA95F1-D5D4-4276-A968-FFFB447CBDF6}" type="datetimeFigureOut">
              <a:rPr lang="cs-CZ"/>
              <a:pPr>
                <a:defRPr/>
              </a:pPr>
              <a:t>19.02.2025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C37474-F10D-44D5-83E0-E71C21D83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8E3B37-28D5-4A79-A8CE-19D504F47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520FFB-D75D-40A7-B4AD-B81C705895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>
            <a:extLst>
              <a:ext uri="{FF2B5EF4-FFF2-40B4-BE49-F238E27FC236}">
                <a16:creationId xmlns:a16="http://schemas.microsoft.com/office/drawing/2014/main" id="{CFA938BE-9C76-4A1A-A65D-B2A2870115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E3DDABB9-2A94-431E-9807-C37934285A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A4188-9E32-45C8-96CE-444508EFD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75E9445-2C74-4D7F-B5BF-CC09A9589204}" type="datetimeFigureOut">
              <a:rPr lang="cs-CZ"/>
              <a:pPr>
                <a:defRPr/>
              </a:pPr>
              <a:t>19.02.2025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0C2D96-55AF-4915-9EFE-6A608171B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43C84-C72E-47B1-A862-84D943645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5D3DC7-DF4E-4958-BDE8-CE64BB857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http://www.agsci.ubc.ca/fnh/courses/food302/chromato/hplc_c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http://www.agsci.ubc.ca/fnh/courses/food302/chromato/hplc_b.jpg" TargetMode="External"/><Relationship Id="rId5" Type="http://schemas.openxmlformats.org/officeDocument/2006/relationships/image" Target="../media/image19.jpeg"/><Relationship Id="rId10" Type="http://schemas.openxmlformats.org/officeDocument/2006/relationships/image" Target="http://www.agsci.ubc.ca/fnh/courses/food302/chromato/hplc_d.jpg" TargetMode="External"/><Relationship Id="rId4" Type="http://schemas.openxmlformats.org/officeDocument/2006/relationships/image" Target="http://www.agsci.ubc.ca/fnh/courses/food302/chromato/hplc_a.jpg" TargetMode="External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enomenex.com/Phen/EM/ws63990808/index.html" TargetMode="Externa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2515014-F26A-434E-9065-7F1762EC0556}"/>
              </a:ext>
            </a:extLst>
          </p:cNvPr>
          <p:cNvSpPr/>
          <p:nvPr/>
        </p:nvSpPr>
        <p:spPr>
          <a:xfrm>
            <a:off x="1223963" y="1779588"/>
            <a:ext cx="6640512" cy="35401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Tento výukový materiál je autorským dílem, které je chráněno autorským právem VŠCHT Praha.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Některé části přednášky vycházejí z autorských děl třetích osob, která VŠCHT Praha užívá pro účely výuky svých studentů na základě zákonné licence.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Obsah této přednášky je určen výlučně pro výuku studentů VŠCHT Praha.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Obsah přednášky nesmí být rozmnožován, zaznamenáván, napodobován, publikován ani jinak rozšiřován bez písemného souhlasu majitele autorských práv.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Autorské právo neporušuje ten student VŠCHT Praha, který výlučně pro svou osobní potřebu zhotoví záznam či napodobeninu díla nebo užije dílo jiným způsobem, který dle zákona autorské právo neporušuje.</a:t>
            </a:r>
          </a:p>
          <a:p>
            <a:pPr algn="ctr"/>
            <a:r>
              <a:rPr lang="cs-CZ" alt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altLang="cs-CZ" sz="1400" b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VŠCHT Praha </a:t>
            </a:r>
            <a:r>
              <a:rPr lang="cs-CZ" altLang="cs-CZ" sz="1400" b="1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cs-CZ" altLang="cs-CZ" sz="14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1E2D4D26-49C7-4106-8886-4A87B05B2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013" y="477838"/>
            <a:ext cx="8229600" cy="1016000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200">
                <a:latin typeface="Arial" panose="020B0604020202020204" pitchFamily="34" charset="0"/>
              </a:rPr>
              <a:t>Miniaturizace systémů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8C5F904-FBF8-4ACE-83FE-876287744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013" y="1181100"/>
            <a:ext cx="8393112" cy="4214813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kolony s  vnitřním průměrem  1,7  –  2,6 mm </a:t>
            </a:r>
            <a:r>
              <a:rPr lang="cs-CZ" altLang="cs-CZ" sz="2000" dirty="0" err="1"/>
              <a:t>i.d</a:t>
            </a:r>
            <a:endParaRPr lang="cs-CZ" altLang="cs-CZ" sz="2000" dirty="0"/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užití mikro-detektorových cel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snížení objemů nastřikovaných do systémů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cs-CZ" altLang="cs-CZ" sz="2000" dirty="0"/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dirty="0"/>
              <a:t>Výhody: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menší chromatografické zředění analytu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větší kompatibilita a možnost připojení </a:t>
            </a:r>
            <a:r>
              <a:rPr lang="cs-CZ" altLang="cs-CZ" sz="2000" dirty="0" err="1"/>
              <a:t>hyphenated</a:t>
            </a:r>
            <a:r>
              <a:rPr lang="cs-CZ" altLang="cs-CZ" sz="2000" dirty="0"/>
              <a:t> technik -  (např.  MS detektoru)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malá spotřeba rozpouštědel - nižší náklady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- šetrnost k životnímu prostředí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předpoklad - srovnatelná účinnost a srovnatelné nastřikované množství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zvýšení poměru signálu k šumu (nepřímo úměrný ploše kolony a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.)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zvýšení citlivosti detektoru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9A6EB1C-41EB-4198-85D0-34B8FA986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25450"/>
            <a:ext cx="8270875" cy="90011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378">
                <a:latin typeface="Arial" panose="020B0604020202020204" pitchFamily="34" charset="0"/>
              </a:rPr>
              <a:t>Parametry, ovlivňující účinnost systému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0D718D-F654-49E5-B34A-28C170095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8" y="1325563"/>
            <a:ext cx="8510587" cy="5006975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lIns="81280" tIns="40640" rIns="81280" bIns="40640"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/>
              <a:t>Vliv nastřikovaného množství 1,  5 a 10  </a:t>
            </a:r>
            <a:r>
              <a:rPr lang="cs-CZ" altLang="cs-CZ" sz="2000" b="1" u="sng">
                <a:sym typeface="Symbol" panose="05050102010706020507" pitchFamily="18" charset="2"/>
              </a:rPr>
              <a:t></a:t>
            </a:r>
            <a:r>
              <a:rPr lang="cs-CZ" altLang="cs-CZ" sz="2000" b="1" u="sng"/>
              <a:t>l do kolon o: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/>
              <a:t>průměru      4.6         3.2        2.1       mm i.d.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/>
              <a:t>průtoku       1.0         0.5        0.20     ml/mim</a:t>
            </a:r>
            <a:endParaRPr lang="cs-CZ" altLang="cs-CZ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/>
              <a:t>rozšiřování tvaru píků</a:t>
            </a:r>
            <a:r>
              <a:rPr lang="cs-CZ" altLang="cs-CZ" sz="2000"/>
              <a:t>  ("band broadening")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kolona 2.1 mm i.d.    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 výrazné, 10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velmi  výrazné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kolona 3.2 mm i.d.    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není výrazné, 10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významné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kolona 4.6 mm i.d.    není výrazně ovlivněna nastřikovaným objemem</a:t>
            </a:r>
            <a:endParaRPr lang="cs-CZ" altLang="cs-CZ" sz="2000" b="1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cs-CZ" altLang="cs-CZ" sz="2000" b="1" u="sng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u="sng"/>
              <a:t>Vliv objemu cely detektoru na účinnost systému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klasický detektor s celou 15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x detektor s mikrocelou 0.5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</a:t>
            </a:r>
            <a:endParaRPr lang="cs-CZ" altLang="cs-CZ" sz="2000" b="1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/>
              <a:t>rozšiřování píků</a:t>
            </a:r>
            <a:r>
              <a:rPr lang="cs-CZ" altLang="cs-CZ" sz="2000"/>
              <a:t> (band broadening) pro celu o objemu 15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asi 100 x vyšší než 0,5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cs-CZ" altLang="cs-CZ" sz="20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/>
              <a:t>Záměna konvenční detektorové cely 15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</a:t>
            </a:r>
            <a:r>
              <a:rPr lang="cs-CZ" altLang="cs-CZ" sz="2000" b="1"/>
              <a:t>mikrocelou</a:t>
            </a:r>
            <a:r>
              <a:rPr lang="cs-CZ" altLang="cs-CZ" sz="2000"/>
              <a:t> 0,5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 a </a:t>
            </a:r>
            <a:r>
              <a:rPr lang="cs-CZ" altLang="cs-CZ" sz="2000" b="1"/>
              <a:t>nastřikování malých objemů</a:t>
            </a:r>
            <a:r>
              <a:rPr lang="cs-CZ" altLang="cs-CZ" sz="2000"/>
              <a:t> (1-5 </a:t>
            </a:r>
            <a:r>
              <a:rPr lang="en-US" altLang="cs-CZ" sz="2000">
                <a:cs typeface="Arial" panose="020B0604020202020204" pitchFamily="34" charset="0"/>
              </a:rPr>
              <a:t>µ</a:t>
            </a:r>
            <a:r>
              <a:rPr lang="cs-CZ" altLang="cs-CZ" sz="2000"/>
              <a:t>l)  - kolony s menším i.d.  lepší výtěžnost</a:t>
            </a:r>
            <a:r>
              <a:rPr lang="cs-CZ" altLang="cs-CZ" sz="16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E00C223C-AF45-4393-BAFC-257FCA9B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787400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RYCHLÁ LC</a:t>
            </a: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861024BE-EB88-4221-855B-7446E3B13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581150"/>
            <a:ext cx="8137525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HPLC (H</a:t>
            </a:r>
            <a:r>
              <a:rPr lang="en-US" altLang="cs-CZ" sz="2489" dirty="0" err="1">
                <a:solidFill>
                  <a:srgbClr val="000099"/>
                </a:solidFill>
                <a:latin typeface="Humanst521 CE" pitchFamily="34" charset="0"/>
              </a:rPr>
              <a:t>igh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-performance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(</a:t>
            </a:r>
            <a:r>
              <a:rPr lang="cs-CZ" altLang="cs-CZ" sz="2489" dirty="0" err="1">
                <a:solidFill>
                  <a:srgbClr val="000099"/>
                </a:solidFill>
                <a:latin typeface="Humanst521 CE" pitchFamily="34" charset="0"/>
              </a:rPr>
              <a:t>High-pressure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) LC)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Částice: </a:t>
            </a:r>
            <a:r>
              <a:rPr lang="cs-CZ" altLang="cs-CZ" sz="2489" b="0" dirty="0" smtClean="0">
                <a:latin typeface="Humanst521 CE" pitchFamily="34" charset="0"/>
              </a:rPr>
              <a:t>3 - 5 </a:t>
            </a:r>
            <a:r>
              <a:rPr lang="cs-CZ" altLang="cs-CZ" sz="2489" b="0" dirty="0">
                <a:latin typeface="Humanst521 CE" pitchFamily="34" charset="0"/>
              </a:rPr>
              <a:t>µm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Tlak: do 400 bar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RRLC (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Rapid Resolution LC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Částice: 1,8 </a:t>
            </a:r>
            <a:r>
              <a:rPr lang="cs-CZ" altLang="cs-CZ" sz="2489" b="0" dirty="0" smtClean="0">
                <a:latin typeface="Humanst521 CE" pitchFamily="34" charset="0"/>
              </a:rPr>
              <a:t>– 3 µm </a:t>
            </a:r>
            <a:r>
              <a:rPr lang="cs-CZ" altLang="cs-CZ" sz="2489" b="0" dirty="0">
                <a:latin typeface="Humanst521 CE" pitchFamily="34" charset="0"/>
              </a:rPr>
              <a:t>(porézní směsné)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Tlak: do 600 bar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  <a:defRPr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UPLC, U-HPLC (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Ultra Performance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LC)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Částice: 1,7 </a:t>
            </a:r>
            <a:r>
              <a:rPr lang="cs-CZ" altLang="cs-CZ" sz="2489" b="0" dirty="0" smtClean="0">
                <a:latin typeface="Humanst521 CE" pitchFamily="34" charset="0"/>
              </a:rPr>
              <a:t>– 2,6 µm </a:t>
            </a:r>
            <a:r>
              <a:rPr lang="cs-CZ" altLang="cs-CZ" sz="2489" b="0" dirty="0">
                <a:latin typeface="Humanst521 CE" pitchFamily="34" charset="0"/>
              </a:rPr>
              <a:t>(porézní uniformní)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489" b="0" dirty="0">
                <a:latin typeface="Humanst521 CE" pitchFamily="34" charset="0"/>
              </a:rPr>
              <a:t>Tlak: do 1000 bar (1200 bar)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EA67B89E-4E7F-4324-8103-7E8605901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598171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RYCHLÁ LC</a:t>
            </a:r>
          </a:p>
        </p:txBody>
      </p:sp>
      <p:pic>
        <p:nvPicPr>
          <p:cNvPr id="30723" name="Picture 3">
            <a:extLst>
              <a:ext uri="{FF2B5EF4-FFF2-40B4-BE49-F238E27FC236}">
                <a16:creationId xmlns:a16="http://schemas.microsoft.com/office/drawing/2014/main" id="{5F7F6EC7-FA4B-426B-BCBF-5A8E3971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7622"/>
          <a:stretch>
            <a:fillRect/>
          </a:stretch>
        </p:blipFill>
        <p:spPr bwMode="auto">
          <a:xfrm>
            <a:off x="566738" y="1954213"/>
            <a:ext cx="8151812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Text Box 4">
            <a:extLst>
              <a:ext uri="{FF2B5EF4-FFF2-40B4-BE49-F238E27FC236}">
                <a16:creationId xmlns:a16="http://schemas.microsoft.com/office/drawing/2014/main" id="{AB9E6787-ACEA-44BF-8F11-9A54DD39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2068513"/>
            <a:ext cx="2805113" cy="912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</a:rPr>
              <a:t>4,6 mm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 150 mm, 5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>
              <a:defRPr/>
            </a:pP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1,20 mL/min, 40</a:t>
            </a: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11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0A77E2B3-A01C-4461-BFDB-2FCB7C6DE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3270250"/>
            <a:ext cx="276225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1,8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>
              <a:defRPr/>
            </a:pP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1,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0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 mL/min, 40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1,1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18584A67-2762-4E1C-8821-F4ECF45C6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4460875"/>
            <a:ext cx="2816225" cy="912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1,8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4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 mL/min,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95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0,4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97FCB0E7-B1C9-496D-821B-D5D6E19E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057400"/>
            <a:ext cx="2132012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CC3399"/>
                </a:solidFill>
                <a:latin typeface="Humanst521 CE" pitchFamily="34" charset="0"/>
              </a:rPr>
              <a:t>HPLC</a:t>
            </a: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</a:rPr>
              <a:t>, 40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</a:rPr>
              <a:t>Šířka píku: 3,4 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4" name="Text Box 8">
            <a:extLst>
              <a:ext uri="{FF2B5EF4-FFF2-40B4-BE49-F238E27FC236}">
                <a16:creationId xmlns:a16="http://schemas.microsoft.com/office/drawing/2014/main" id="{ECC4984F-476F-4251-AC9A-8D08EAD8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3259138"/>
            <a:ext cx="2132012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6699FF"/>
                </a:solidFill>
                <a:latin typeface="Humanst521 CE" pitchFamily="34" charset="0"/>
              </a:rPr>
              <a:t>RRLC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, 40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10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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 rychleji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Šířka píku: 0,5 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5" name="Text Box 9">
            <a:extLst>
              <a:ext uri="{FF2B5EF4-FFF2-40B4-BE49-F238E27FC236}">
                <a16:creationId xmlns:a16="http://schemas.microsoft.com/office/drawing/2014/main" id="{19CFEA48-46E0-4BF2-9068-E43A4FC42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4449763"/>
            <a:ext cx="2352675" cy="912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E" pitchFamily="34" charset="0"/>
              </a:rPr>
              <a:t>RRLC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, 95 °C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27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 rychleji</a:t>
            </a:r>
          </a:p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Šířka píku: 197 ms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6" name="Text Box 10">
            <a:extLst>
              <a:ext uri="{FF2B5EF4-FFF2-40B4-BE49-F238E27FC236}">
                <a16:creationId xmlns:a16="http://schemas.microsoft.com/office/drawing/2014/main" id="{38314118-AA22-471B-B1AC-587C7E3C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878513"/>
            <a:ext cx="34258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Agilent, www.agilent.com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7E23B852-E7E4-464C-B923-D7B2B6C311D6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79438" y="1316038"/>
          <a:ext cx="4097337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r:id="rId3" imgW="22783800" imgH="28117800" progId="">
                  <p:embed/>
                </p:oleObj>
              </mc:Choice>
              <mc:Fallback>
                <p:oleObj r:id="rId3" imgW="22783800" imgH="28117800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316038"/>
                        <a:ext cx="4097337" cy="409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0355" name="Text Box 3">
            <a:extLst>
              <a:ext uri="{FF2B5EF4-FFF2-40B4-BE49-F238E27FC236}">
                <a16:creationId xmlns:a16="http://schemas.microsoft.com/office/drawing/2014/main" id="{B4F3A7EF-4E25-4EFE-9A48-798F5F2E1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2012950"/>
            <a:ext cx="1419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44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HPLC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08B1BC50-DA13-4877-9C2B-151AA33B0E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573405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B356E5AA-6F8F-4C01-842F-2AD34A83D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547846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06BFEF19-599C-4700-A039-21CB16B3B7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5478463"/>
            <a:ext cx="0" cy="382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0359" name="Rectangle 7">
            <a:extLst>
              <a:ext uri="{FF2B5EF4-FFF2-40B4-BE49-F238E27FC236}">
                <a16:creationId xmlns:a16="http://schemas.microsoft.com/office/drawing/2014/main" id="{80F75ABD-5DE2-4C58-B94C-3A772F29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0363"/>
            <a:ext cx="9969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067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UPLC 10 min</a:t>
            </a:r>
          </a:p>
        </p:txBody>
      </p:sp>
      <p:sp>
        <p:nvSpPr>
          <p:cNvPr id="740360" name="Text Box 8">
            <a:extLst>
              <a:ext uri="{FF2B5EF4-FFF2-40B4-BE49-F238E27FC236}">
                <a16:creationId xmlns:a16="http://schemas.microsoft.com/office/drawing/2014/main" id="{AF45BD40-22F5-443D-8ED4-B71C609C6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67055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67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HPLC 50 min</a:t>
            </a: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4A10BE9A-9F2C-4DDB-BC85-9E41E7AE8A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3" y="598805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D38F19C0-B43B-465D-B713-C81C894B91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4075" y="598805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409F326C-8F37-49D3-8FFE-D1C706C4B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5988050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9F54CDC7-4A4F-457F-9F5F-19A2A71B79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598805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465896BF-7192-48AA-80CE-2DD4AE3E3F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5988050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8BA06CCA-536E-4263-BFE9-A91913485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48713" y="5734050"/>
            <a:ext cx="0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35" name="Text Box 15">
            <a:extLst>
              <a:ext uri="{FF2B5EF4-FFF2-40B4-BE49-F238E27FC236}">
                <a16:creationId xmlns:a16="http://schemas.microsoft.com/office/drawing/2014/main" id="{8FA5F4EF-951B-4021-9E5C-35054BDB5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3040063"/>
            <a:ext cx="2592387" cy="9128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133">
                <a:solidFill>
                  <a:srgbClr val="000099"/>
                </a:solidFill>
                <a:latin typeface="Humanst521 CE" pitchFamily="34" charset="0"/>
              </a:rPr>
              <a:t>Průtok 0,3 ml/min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 sz="2133">
                <a:solidFill>
                  <a:srgbClr val="000099"/>
                </a:solidFill>
                <a:latin typeface="Humanst521 CE" pitchFamily="34" charset="0"/>
              </a:rPr>
              <a:t>(oba systémy)</a:t>
            </a:r>
            <a:endParaRPr lang="en-GB" altLang="cs-CZ" sz="2133">
              <a:solidFill>
                <a:srgbClr val="000099"/>
              </a:solidFill>
              <a:latin typeface="Humanst521 CE" pitchFamily="34" charset="0"/>
            </a:endParaRP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47D38D42-06A7-4D85-86B2-EB08F114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6" y="489607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RYCHLÁ LC REZIDUÍ PESTICIDŮ</a:t>
            </a:r>
          </a:p>
        </p:txBody>
      </p:sp>
      <p:sp>
        <p:nvSpPr>
          <p:cNvPr id="740369" name="Text Box 17">
            <a:extLst>
              <a:ext uri="{FF2B5EF4-FFF2-40B4-BE49-F238E27FC236}">
                <a16:creationId xmlns:a16="http://schemas.microsoft.com/office/drawing/2014/main" id="{1E17B2D3-4B1B-4A39-9A8E-310C1B1A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675" y="4159250"/>
            <a:ext cx="18367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44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UPLC</a:t>
            </a:r>
          </a:p>
        </p:txBody>
      </p:sp>
      <p:sp>
        <p:nvSpPr>
          <p:cNvPr id="184338" name="Rectangle 18">
            <a:extLst>
              <a:ext uri="{FF2B5EF4-FFF2-40B4-BE49-F238E27FC236}">
                <a16:creationId xmlns:a16="http://schemas.microsoft.com/office/drawing/2014/main" id="{2B8695C0-52F0-46E3-8E10-9926F1AD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450" y="1774825"/>
            <a:ext cx="272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</a:rPr>
              <a:t>4,6 mm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 150 mm, 5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</p:txBody>
      </p:sp>
      <p:sp>
        <p:nvSpPr>
          <p:cNvPr id="184339" name="Rectangle 19">
            <a:extLst>
              <a:ext uri="{FF2B5EF4-FFF2-40B4-BE49-F238E27FC236}">
                <a16:creationId xmlns:a16="http://schemas.microsoft.com/office/drawing/2014/main" id="{DEC843A0-1CC1-41D7-AD30-52B41310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4359275"/>
            <a:ext cx="2787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1,7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  <a:endParaRPr lang="en-GB" altLang="cs-CZ" sz="1778">
              <a:solidFill>
                <a:srgbClr val="00CC66"/>
              </a:solidFill>
              <a:latin typeface="Humanst521 Cn CE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4340" name="Text Box 20">
            <a:extLst>
              <a:ext uri="{FF2B5EF4-FFF2-40B4-BE49-F238E27FC236}">
                <a16:creationId xmlns:a16="http://schemas.microsoft.com/office/drawing/2014/main" id="{97BBE5ED-FE20-4A49-A9E6-BDAC7CDE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5195888"/>
            <a:ext cx="37226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T. Kovalczuk, VŠCHT Praha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3720ED56-3794-4611-BFCD-1AA297F7E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Analytická kolona</a:t>
            </a:r>
            <a:r>
              <a:rPr altLang="cs-CZ"/>
              <a:t> 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ED8DE49-41B5-402C-A986-F243CC93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650287" cy="4560887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dirty="0"/>
              <a:t>Materiál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Kovové - kvalitní antikorozní ocel, titanová ocel </a:t>
            </a:r>
            <a:endParaRPr lang="cs-CZ" altLang="cs-CZ" sz="2000" dirty="0" smtClean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 smtClean="0"/>
              <a:t>borosilikátové </a:t>
            </a:r>
            <a:r>
              <a:rPr lang="cs-CZ" altLang="cs-CZ" sz="2000" dirty="0"/>
              <a:t>sklo - speciálně tvrzené,  ocelový plášť (pracovní tlaky nižší 10 - 20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)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PEEK (</a:t>
            </a:r>
            <a:r>
              <a:rPr lang="cs-CZ" altLang="cs-CZ" sz="2000" dirty="0" err="1"/>
              <a:t>polyetheretherketon</a:t>
            </a:r>
            <a:r>
              <a:rPr lang="cs-CZ" altLang="cs-CZ" sz="2000" dirty="0"/>
              <a:t>)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odolává vysokým tlakům (až 60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) i chemickému působení mobilní fáze a separovaných látek (nesmí působit katalyticky) –</a:t>
            </a:r>
            <a:r>
              <a:rPr lang="cs-CZ" altLang="cs-CZ" sz="2000" dirty="0">
                <a:solidFill>
                  <a:srgbClr val="0070C0"/>
                </a:solidFill>
              </a:rPr>
              <a:t>tlakové spojky – vyšší pracovní tlak 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u="sng" dirty="0" err="1"/>
              <a:t>Předkolona</a:t>
            </a:r>
            <a:endParaRPr lang="cs-CZ" altLang="cs-CZ" sz="2000" b="1" u="sng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ochranná funkce, chrání kolonu před látkami s velmi silnou retencí; může a nemusí být instalována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cs-CZ" altLang="cs-CZ" sz="2000" dirty="0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Délka (0,5) 5 až </a:t>
            </a:r>
            <a:r>
              <a:rPr lang="cs-CZ" altLang="cs-CZ" sz="2000" dirty="0" smtClean="0"/>
              <a:t>25 </a:t>
            </a:r>
            <a:r>
              <a:rPr lang="cs-CZ" altLang="cs-CZ" sz="2000" dirty="0"/>
              <a:t>cm a vnitřním průměru 1,7 -  4,6 mm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 smtClean="0"/>
              <a:t>Větší </a:t>
            </a:r>
            <a:r>
              <a:rPr lang="cs-CZ" altLang="cs-CZ" sz="2000" dirty="0"/>
              <a:t>průměr a délka u preparativních kolon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Menší vnitřní průměr – vyšší rozlišení, kratší čas analýzy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79" y="4581128"/>
            <a:ext cx="2952221" cy="1859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18C0EECD-BD3F-4CFA-96A4-902D3C225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44500"/>
            <a:ext cx="8270875" cy="900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Vyráběné náplně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4936EB5-0B7D-417B-A3AB-B8853F835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081" y="3068960"/>
            <a:ext cx="8280919" cy="3125787"/>
          </a:xfrm>
          <a:solidFill>
            <a:srgbClr val="FFFFFF"/>
          </a:solidFill>
          <a:extLst/>
        </p:spPr>
        <p:txBody>
          <a:bodyPr lIns="81280" tIns="40640" rIns="81280" bIns="40640" rtlCol="0">
            <a:normAutofit fontScale="70000" lnSpcReduction="20000"/>
          </a:bodyPr>
          <a:lstStyle/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1422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 err="1"/>
              <a:t>Lichrospher</a:t>
            </a:r>
            <a:r>
              <a:rPr lang="cs-CZ" altLang="cs-CZ" sz="2600" dirty="0"/>
              <a:t> (typ </a:t>
            </a:r>
            <a:r>
              <a:rPr lang="cs-CZ" altLang="cs-CZ" sz="2600" dirty="0" err="1"/>
              <a:t>Lichrospher</a:t>
            </a:r>
            <a:r>
              <a:rPr lang="cs-CZ" altLang="cs-CZ" sz="2600" dirty="0"/>
              <a:t>  100, </a:t>
            </a:r>
            <a:r>
              <a:rPr lang="cs-CZ" altLang="cs-CZ" sz="2600" dirty="0" err="1"/>
              <a:t>Lichrospher</a:t>
            </a:r>
            <a:r>
              <a:rPr lang="cs-CZ" altLang="cs-CZ" sz="2600" dirty="0"/>
              <a:t>   60)</a:t>
            </a:r>
            <a:endParaRPr lang="cs-CZ" altLang="cs-CZ" sz="2600" b="1" dirty="0">
              <a:solidFill>
                <a:srgbClr val="FF0000"/>
              </a:solidFill>
            </a:endParaRP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/>
              <a:t>RP 18, RP 8, Si, Diol, CN, NH2	</a:t>
            </a: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 err="1"/>
              <a:t>Spherisorb</a:t>
            </a:r>
            <a:r>
              <a:rPr lang="cs-CZ" altLang="cs-CZ" sz="2600" dirty="0"/>
              <a:t> ODS 2	</a:t>
            </a: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 err="1"/>
              <a:t>Hypersil</a:t>
            </a:r>
            <a:r>
              <a:rPr lang="cs-CZ" altLang="cs-CZ" sz="2600" dirty="0"/>
              <a:t> ODS	</a:t>
            </a: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 err="1"/>
              <a:t>Asahipak</a:t>
            </a:r>
            <a:r>
              <a:rPr lang="cs-CZ" altLang="cs-CZ" sz="2600" dirty="0"/>
              <a:t> ODP - 50 (pro práci s pufry a alkalickými roztoky do pH 13)</a:t>
            </a:r>
          </a:p>
          <a:p>
            <a:pPr marL="417694" indent="-417694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600" dirty="0"/>
              <a:t>speciální kolony šité na míru pro různé analýzy 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6D24DA7-BEE8-4D5D-B85D-49D35082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4613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graphicFrame>
        <p:nvGraphicFramePr>
          <p:cNvPr id="700421" name="Group 5">
            <a:extLst>
              <a:ext uri="{FF2B5EF4-FFF2-40B4-BE49-F238E27FC236}">
                <a16:creationId xmlns:a16="http://schemas.microsoft.com/office/drawing/2014/main" id="{224DB8C8-877E-48FF-B85E-B69D7A78F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76034"/>
              </p:ext>
            </p:extLst>
          </p:nvPr>
        </p:nvGraphicFramePr>
        <p:xfrm>
          <a:off x="904875" y="1108075"/>
          <a:ext cx="6253163" cy="3362326"/>
        </p:xfrm>
        <a:graphic>
          <a:graphicData uri="http://schemas.openxmlformats.org/drawingml/2006/table">
            <a:tbl>
              <a:tblPr/>
              <a:tblGrid>
                <a:gridCol w="318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Firma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Název náplně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Merck</a:t>
                      </a: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Hewlett Packard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Lichrosorb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Waters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Nova Pak, Delta Pak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Phase</a:t>
                      </a: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Separation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Spherisorb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Shandon</a:t>
                      </a: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Scientific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Hypersil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Whatman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Partisil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Machery</a:t>
                      </a: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Nagel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Nucleosil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Rocland</a:t>
                      </a: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Technologist</a:t>
                      </a: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Ind.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Zorbax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Eka NobelSweden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Kromasil</a:t>
                      </a: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KR100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Machery - Nagel Germany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Nucleosil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Jones Chromatography  UK</a:t>
                      </a:r>
                      <a:endParaRPr kumimoji="0" lang="cs-CZ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Apex </a:t>
                      </a: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Silica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  and W </a:t>
                      </a: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Scientific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Accusphere</a:t>
                      </a:r>
                      <a:endParaRPr kumimoji="0" lang="cs-CZ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4" marR="81274" marT="40643" marB="406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9486" name="Rectangle 46">
            <a:extLst>
              <a:ext uri="{FF2B5EF4-FFF2-40B4-BE49-F238E27FC236}">
                <a16:creationId xmlns:a16="http://schemas.microsoft.com/office/drawing/2014/main" id="{64294E8E-A819-43D6-86BD-D4D4A20D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75"/>
            <a:ext cx="2333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067" b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cs-CZ" altLang="cs-CZ" sz="16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ACAE0752-C1E1-4BB3-8D15-44138C008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963" y="469900"/>
            <a:ext cx="8229600" cy="763588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Stacionární fáze užívané v HPLC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F6A8F86-CCC5-4EAA-BA73-5E935A56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189038"/>
            <a:ext cx="8305800" cy="4479925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u="sng"/>
              <a:t>STACIONÁRNÍ FÁZE pro LSC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 b="1"/>
              <a:t>silikagel</a:t>
            </a:r>
            <a:r>
              <a:rPr lang="cs-CZ" altLang="cs-CZ" sz="2000"/>
              <a:t> (oxid křemičitý) - polární, kyselý</a:t>
            </a:r>
            <a:br>
              <a:rPr lang="cs-CZ" altLang="cs-CZ" sz="2000"/>
            </a:br>
            <a:r>
              <a:rPr lang="cs-CZ" altLang="cs-CZ" sz="2000" b="1"/>
              <a:t>alumina</a:t>
            </a:r>
            <a:r>
              <a:rPr lang="cs-CZ" altLang="cs-CZ" sz="2000"/>
              <a:t> (oxid hlinitý) - polární, bazický</a:t>
            </a:r>
            <a:br>
              <a:rPr lang="cs-CZ" altLang="cs-CZ" sz="2000"/>
            </a:br>
            <a:r>
              <a:rPr lang="cs-CZ" altLang="cs-CZ" sz="2000" b="1"/>
              <a:t>aktivní uhlí</a:t>
            </a:r>
            <a:r>
              <a:rPr lang="cs-CZ" altLang="cs-CZ" sz="2000"/>
              <a:t> - téměř nepolární, zřídka</a:t>
            </a:r>
            <a:br>
              <a:rPr lang="cs-CZ" altLang="cs-CZ" sz="2000"/>
            </a:b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 u="sng"/>
              <a:t>STACIONÁRNÍ FÁZE pro LLC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/>
              <a:t>a) </a:t>
            </a:r>
            <a:r>
              <a:rPr lang="cs-CZ" altLang="cs-CZ" sz="2000" b="1"/>
              <a:t>mechanicky nanesené</a:t>
            </a:r>
            <a:r>
              <a:rPr lang="cs-CZ" altLang="cs-CZ" sz="2000"/>
              <a:t> na inertním nosiči (ethylenglycol nebo skvalan na silikagelu)</a:t>
            </a:r>
            <a:br>
              <a:rPr lang="cs-CZ" altLang="cs-CZ" sz="2000"/>
            </a:br>
            <a:r>
              <a:rPr lang="cs-CZ" altLang="cs-CZ" sz="2000"/>
              <a:t>b) </a:t>
            </a:r>
            <a:r>
              <a:rPr lang="cs-CZ" altLang="cs-CZ" sz="2000" b="1"/>
              <a:t>chemicky vázané</a:t>
            </a:r>
            <a:r>
              <a:rPr lang="cs-CZ" altLang="cs-CZ" sz="2000"/>
              <a:t> (</a:t>
            </a:r>
            <a:r>
              <a:rPr lang="cs-CZ" altLang="cs-CZ" sz="2000" b="1"/>
              <a:t>zakotvené</a:t>
            </a:r>
            <a:r>
              <a:rPr lang="cs-CZ" altLang="cs-CZ" sz="2000"/>
              <a:t>) na inertním nosiči (tj. silikagelu)</a:t>
            </a:r>
            <a:br>
              <a:rPr lang="cs-CZ" altLang="cs-CZ" sz="2000"/>
            </a:br>
            <a:r>
              <a:rPr lang="cs-CZ" altLang="cs-CZ" sz="2000"/>
              <a:t>   ≡Si-C18H37     -C8H17     -(CH2)3C6H5   nepolární</a:t>
            </a:r>
            <a:br>
              <a:rPr lang="cs-CZ" altLang="cs-CZ" sz="2000"/>
            </a:br>
            <a:r>
              <a:rPr lang="cs-CZ" altLang="cs-CZ" sz="2000"/>
              <a:t>   -(CH2)3-CN     -(CH2)3-NH2     -O-(CH2)2-OH   polární</a:t>
            </a:r>
            <a:br>
              <a:rPr lang="cs-CZ" altLang="cs-CZ" sz="2000"/>
            </a:b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 u="sng"/>
              <a:t>STACIONÁRNÍ FÁZE pro IEC</a:t>
            </a:r>
            <a:r>
              <a:rPr lang="cs-CZ" altLang="cs-CZ" sz="2000"/>
              <a:t/>
            </a:r>
            <a:br>
              <a:rPr lang="cs-CZ" altLang="cs-CZ" sz="2000"/>
            </a:br>
            <a:r>
              <a:rPr lang="cs-CZ" altLang="cs-CZ" sz="2000"/>
              <a:t>měniče iontů s nabitými funkčními skupinami</a:t>
            </a:r>
            <a:br>
              <a:rPr lang="cs-CZ" altLang="cs-CZ" sz="2000"/>
            </a:br>
            <a:r>
              <a:rPr lang="cs-CZ" altLang="cs-CZ" sz="2000"/>
              <a:t>~COO-     ~SO3-     ~NH3+     ~CH2N+(CH3)3 </a:t>
            </a:r>
            <a:br>
              <a:rPr lang="cs-CZ" altLang="cs-CZ" sz="2000"/>
            </a:br>
            <a:r>
              <a:rPr lang="cs-CZ" altLang="cs-CZ" sz="2000"/>
              <a:t>~SO3-H+ + Na+ ↔ ~SO3-Na+ + H+</a:t>
            </a:r>
            <a:br>
              <a:rPr lang="cs-CZ" altLang="cs-CZ" sz="2000"/>
            </a:br>
            <a:r>
              <a:rPr lang="cs-CZ" altLang="cs-CZ" sz="2000"/>
              <a:t>~NH3+OH- + NO3- ↔ ~NH3+NO3- + OH-</a:t>
            </a:r>
            <a:br>
              <a:rPr lang="cs-CZ" altLang="cs-CZ" sz="2000"/>
            </a:br>
            <a:r>
              <a:rPr lang="cs-CZ" altLang="cs-CZ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F5B12756-C60F-486C-B5F5-71D515E39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378" dirty="0" smtClean="0">
                <a:latin typeface="Arial" panose="020B0604020202020204" pitchFamily="34" charset="0"/>
              </a:rPr>
              <a:t>Stacionární fáze dle chemického složení</a:t>
            </a:r>
            <a:endParaRPr altLang="cs-CZ" sz="3378" u="sng" dirty="0">
              <a:latin typeface="Arial" panose="020B0604020202020204" pitchFamily="34" charset="0"/>
            </a:endParaRP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BF654B38-47E9-4A6E-9142-38A5A99A5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354138"/>
            <a:ext cx="8434387" cy="4822825"/>
          </a:xfrm>
          <a:solidFill>
            <a:srgbClr val="FFFFFF"/>
          </a:solidFill>
          <a:extLst/>
        </p:spPr>
        <p:txBody>
          <a:bodyPr lIns="81280" tIns="40640" rIns="81280" bIns="40640"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altLang="cs-CZ" sz="2000" dirty="0" smtClean="0"/>
              <a:t>Anorganické oxidy, silikagel, oxid zirkoničitý, oxid titaničitý, oxid hlinitý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000" dirty="0" smtClean="0"/>
              <a:t>Chemicky vázané fáze na bázi silikagelu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000" dirty="0" smtClean="0"/>
              <a:t>Organické polymery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000" dirty="0" smtClean="0"/>
              <a:t>Hybridní stacionární fáze</a:t>
            </a:r>
          </a:p>
          <a:p>
            <a:pPr>
              <a:spcBef>
                <a:spcPts val="0"/>
              </a:spcBef>
              <a:defRPr/>
            </a:pPr>
            <a:r>
              <a:rPr lang="cs-CZ" altLang="cs-CZ" sz="2000" dirty="0" smtClean="0"/>
              <a:t>Stacionární fáze na bázi grafitového uhlíku</a:t>
            </a:r>
          </a:p>
          <a:p>
            <a:pPr>
              <a:spcBef>
                <a:spcPts val="0"/>
              </a:spcBef>
              <a:defRPr/>
            </a:pPr>
            <a:endParaRPr lang="cs-CZ" altLang="cs-CZ" sz="2000" dirty="0"/>
          </a:p>
          <a:p>
            <a:pPr>
              <a:spcBef>
                <a:spcPts val="0"/>
              </a:spcBef>
              <a:defRPr/>
            </a:pPr>
            <a:endParaRPr lang="cs-CZ" altLang="cs-CZ" sz="2000" dirty="0" smtClean="0"/>
          </a:p>
          <a:p>
            <a:pPr>
              <a:spcBef>
                <a:spcPts val="0"/>
              </a:spcBef>
              <a:defRPr/>
            </a:pPr>
            <a:endParaRPr lang="cs-CZ" altLang="cs-CZ" sz="2000" dirty="0" smtClean="0"/>
          </a:p>
          <a:p>
            <a:pPr marL="417694" indent="-417694">
              <a:spcBef>
                <a:spcPts val="0"/>
              </a:spcBef>
              <a:buNone/>
              <a:defRPr/>
            </a:pPr>
            <a:r>
              <a:rPr lang="cs-CZ" altLang="cs-CZ" sz="2000" u="sng" dirty="0"/>
              <a:t>Vlastnosti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/>
              <a:t>Průměrná velikost částic:  sorbent o průměru částic  např. 1,7, 2,6,  3 , </a:t>
            </a:r>
            <a:r>
              <a:rPr lang="cs-CZ" altLang="cs-CZ" sz="2000" dirty="0" smtClean="0"/>
              <a:t>5, 10  </a:t>
            </a:r>
            <a:r>
              <a:rPr lang="cs-CZ" altLang="cs-CZ" sz="2000" dirty="0" err="1"/>
              <a:t>μm</a:t>
            </a:r>
            <a:endParaRPr lang="cs-CZ" altLang="cs-CZ" sz="2000" dirty="0"/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/>
              <a:t>Distribuce částic: čím užší, tím lepší separace - histogram</a:t>
            </a:r>
          </a:p>
          <a:p>
            <a:pPr marL="417694" indent="-417694">
              <a:spcBef>
                <a:spcPts val="0"/>
              </a:spcBef>
              <a:buNone/>
              <a:defRPr/>
            </a:pPr>
            <a:r>
              <a:rPr lang="cs-CZ" altLang="cs-CZ" sz="2000" dirty="0" smtClean="0"/>
              <a:t>Tvar </a:t>
            </a:r>
            <a:r>
              <a:rPr lang="cs-CZ" altLang="cs-CZ" sz="2000" dirty="0"/>
              <a:t>částic – </a:t>
            </a:r>
            <a:r>
              <a:rPr lang="cs-CZ" altLang="cs-CZ" sz="2000" b="1" dirty="0"/>
              <a:t>sférický x </a:t>
            </a:r>
            <a:r>
              <a:rPr lang="cs-CZ" altLang="cs-CZ" sz="2000" dirty="0"/>
              <a:t>nepravidelný</a:t>
            </a:r>
          </a:p>
          <a:p>
            <a:pPr marL="417694" indent="-417694">
              <a:spcBef>
                <a:spcPts val="0"/>
              </a:spcBef>
              <a:buNone/>
              <a:defRPr/>
            </a:pPr>
            <a:r>
              <a:rPr lang="cs-CZ" altLang="cs-CZ" sz="2000" dirty="0"/>
              <a:t>Měrný povrch - plocha povrchu 50 – 500 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/g </a:t>
            </a:r>
            <a:endParaRPr lang="cs-CZ" altLang="cs-CZ" sz="2000" dirty="0" smtClean="0"/>
          </a:p>
          <a:p>
            <a:pPr marL="417694" indent="-417694">
              <a:spcBef>
                <a:spcPts val="0"/>
              </a:spcBef>
              <a:buNone/>
              <a:defRPr/>
            </a:pPr>
            <a:r>
              <a:rPr lang="cs-CZ" altLang="cs-CZ" sz="2000" dirty="0" smtClean="0"/>
              <a:t>Průměr </a:t>
            </a:r>
            <a:r>
              <a:rPr lang="cs-CZ" altLang="cs-CZ" sz="2000" dirty="0"/>
              <a:t>póru (A) </a:t>
            </a:r>
            <a:r>
              <a:rPr lang="en-GB" sz="2000" i="1" dirty="0">
                <a:solidFill>
                  <a:prstClr val="black"/>
                </a:solidFill>
              </a:rPr>
              <a:t>1Å = 0.1 nm (1×10</a:t>
            </a:r>
            <a:r>
              <a:rPr lang="en-GB" sz="2000" i="1" baseline="30000" dirty="0">
                <a:solidFill>
                  <a:prstClr val="black"/>
                </a:solidFill>
              </a:rPr>
              <a:t>−10</a:t>
            </a:r>
            <a:r>
              <a:rPr lang="en-GB" sz="2000" i="1" dirty="0">
                <a:solidFill>
                  <a:prstClr val="black"/>
                </a:solidFill>
              </a:rPr>
              <a:t> meter</a:t>
            </a:r>
            <a:r>
              <a:rPr lang="en-GB" sz="2000" i="1" dirty="0" smtClean="0">
                <a:solidFill>
                  <a:prstClr val="black"/>
                </a:solidFill>
              </a:rPr>
              <a:t>)</a:t>
            </a:r>
            <a:r>
              <a:rPr lang="cs-CZ" sz="2000" i="1" dirty="0" smtClean="0">
                <a:solidFill>
                  <a:prstClr val="black"/>
                </a:solidFill>
              </a:rPr>
              <a:t> </a:t>
            </a:r>
            <a:r>
              <a:rPr lang="cs-CZ" altLang="cs-CZ" sz="2000" dirty="0" smtClean="0"/>
              <a:t>80</a:t>
            </a:r>
            <a:r>
              <a:rPr lang="cs-CZ" altLang="cs-CZ" sz="2000" dirty="0"/>
              <a:t>, 100 – 300; </a:t>
            </a:r>
          </a:p>
          <a:p>
            <a:pPr marL="417694" indent="-417694">
              <a:spcBef>
                <a:spcPts val="0"/>
              </a:spcBef>
              <a:buNone/>
              <a:defRPr/>
            </a:pPr>
            <a:r>
              <a:rPr lang="cs-CZ" altLang="cs-CZ" sz="2000" dirty="0" smtClean="0"/>
              <a:t>Pokrytí </a:t>
            </a:r>
            <a:r>
              <a:rPr lang="cs-CZ" altLang="cs-CZ" sz="2000" dirty="0"/>
              <a:t>uhlíkem (</a:t>
            </a:r>
            <a:r>
              <a:rPr lang="cs-CZ" altLang="cs-CZ" sz="2000" dirty="0" err="1"/>
              <a:t>carbon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load</a:t>
            </a:r>
            <a:r>
              <a:rPr lang="cs-CZ" altLang="cs-CZ" sz="2000" dirty="0"/>
              <a:t>) - 12 - 19%; nečistoty (obsah kovů)</a:t>
            </a:r>
          </a:p>
          <a:p>
            <a:pPr>
              <a:spcBef>
                <a:spcPts val="0"/>
              </a:spcBef>
              <a:defRPr/>
            </a:pPr>
            <a:endParaRPr lang="cs-CZ" altLang="cs-CZ" sz="2000" dirty="0"/>
          </a:p>
          <a:p>
            <a:pPr>
              <a:spcBef>
                <a:spcPts val="0"/>
              </a:spcBef>
              <a:defRPr/>
            </a:pPr>
            <a:endParaRPr lang="cs-CZ" altLang="cs-CZ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cs-CZ" altLang="cs-CZ" sz="2000" dirty="0" smtClean="0"/>
          </a:p>
          <a:p>
            <a:pPr>
              <a:spcBef>
                <a:spcPts val="0"/>
              </a:spcBef>
              <a:defRPr/>
            </a:pPr>
            <a:endParaRPr lang="cs-CZ" altLang="cs-CZ" sz="2000" dirty="0"/>
          </a:p>
          <a:p>
            <a:pPr>
              <a:spcBef>
                <a:spcPts val="0"/>
              </a:spcBef>
              <a:defRPr/>
            </a:pPr>
            <a:endParaRPr lang="cs-CZ" altLang="cs-CZ" sz="2000" dirty="0" smtClean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29E0337B-D2E2-4F4E-BB5E-222F90CFC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Stacionární fáze užívané v HPLC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486446D-1A9E-4A63-A217-CD10E98E8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098550"/>
            <a:ext cx="8364537" cy="5130800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dirty="0"/>
              <a:t>Přímé</a:t>
            </a:r>
            <a:endParaRPr lang="cs-CZ" altLang="cs-CZ" sz="2000" dirty="0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- normální fáze (silikagel, oxid hlinitý, </a:t>
            </a:r>
            <a:r>
              <a:rPr lang="cs-CZ" altLang="cs-CZ" sz="2000" dirty="0" err="1"/>
              <a:t>f</a:t>
            </a:r>
            <a:r>
              <a:rPr lang="cs-CZ" altLang="cs-CZ" sz="2000" dirty="0" err="1" smtClean="0"/>
              <a:t>lorisil</a:t>
            </a:r>
            <a:r>
              <a:rPr lang="cs-CZ" altLang="cs-CZ" sz="2000" dirty="0"/>
              <a:t>, polyamid)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- normální  chemicky vázaná středně polární (NH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diol, CN, fenol)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- pro IE a IC polymerní a </a:t>
            </a:r>
            <a:r>
              <a:rPr lang="cs-CZ" altLang="cs-CZ" sz="2000" dirty="0" err="1"/>
              <a:t>makroporezní</a:t>
            </a:r>
            <a:r>
              <a:rPr lang="cs-CZ" altLang="cs-CZ" sz="2000" dirty="0"/>
              <a:t> pryskyřice, gely, kvarterní aminy, </a:t>
            </a:r>
            <a:r>
              <a:rPr lang="cs-CZ" altLang="cs-CZ" sz="2000" dirty="0" err="1"/>
              <a:t>sulfoskupiny</a:t>
            </a:r>
            <a:r>
              <a:rPr lang="cs-CZ" altLang="cs-CZ" sz="2000" dirty="0"/>
              <a:t>)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dirty="0"/>
              <a:t>- gely (dextran, akrylamid, PS-DVB)</a:t>
            </a:r>
            <a:endParaRPr lang="cs-CZ" altLang="cs-CZ" sz="2000" b="1" dirty="0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endParaRPr lang="cs-CZ" altLang="cs-CZ" sz="2000" b="1" dirty="0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dirty="0"/>
              <a:t>Reverzní</a:t>
            </a:r>
            <a:endParaRPr lang="cs-CZ" altLang="cs-CZ" sz="2000" b="1" u="sng" dirty="0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dirty="0"/>
              <a:t>- konvenční</a:t>
            </a:r>
            <a:r>
              <a:rPr lang="cs-CZ" altLang="cs-CZ" sz="2000" dirty="0"/>
              <a:t>  - vzorky s velkým rozsahem polarity, nejužívanější chemicky vázaná nepolární fáze </a:t>
            </a:r>
            <a:r>
              <a:rPr lang="cs-CZ" altLang="cs-CZ" sz="2000" b="1" dirty="0"/>
              <a:t>C18 </a:t>
            </a:r>
            <a:r>
              <a:rPr lang="cs-CZ" altLang="cs-CZ" sz="2000" dirty="0"/>
              <a:t>na silikagel -  v případě příliš velké retence </a:t>
            </a:r>
            <a:r>
              <a:rPr lang="cs-CZ" altLang="cs-CZ" sz="2000" dirty="0" err="1"/>
              <a:t>oktyl</a:t>
            </a:r>
            <a:r>
              <a:rPr lang="cs-CZ" altLang="cs-CZ" sz="2000" dirty="0"/>
              <a:t> C8, butyl  C4,  </a:t>
            </a:r>
            <a:r>
              <a:rPr lang="cs-CZ" altLang="cs-CZ" sz="2000" dirty="0" err="1"/>
              <a:t>ethyl</a:t>
            </a:r>
            <a:r>
              <a:rPr lang="cs-CZ" altLang="cs-CZ" sz="2000" dirty="0"/>
              <a:t> C2, </a:t>
            </a:r>
            <a:r>
              <a:rPr lang="cs-CZ" altLang="cs-CZ" sz="2000" dirty="0" err="1"/>
              <a:t>methyl</a:t>
            </a:r>
            <a:r>
              <a:rPr lang="cs-CZ" altLang="cs-CZ" sz="2000" dirty="0"/>
              <a:t> C1 a další více polární fáze </a:t>
            </a:r>
            <a:r>
              <a:rPr lang="cs-CZ" altLang="cs-CZ" sz="2000" dirty="0" err="1"/>
              <a:t>kyanopropyl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pyridyl</a:t>
            </a:r>
            <a:r>
              <a:rPr lang="cs-CZ" altLang="cs-CZ" sz="2000" dirty="0"/>
              <a:t>, benzyl x méně polární C30</a:t>
            </a:r>
            <a:endParaRPr lang="cs-CZ" altLang="cs-CZ" sz="2000" b="1" dirty="0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dirty="0"/>
              <a:t>- s deaktivovaným povrchem silikagelu</a:t>
            </a:r>
            <a:r>
              <a:rPr lang="cs-CZ" altLang="cs-CZ" sz="2000" dirty="0"/>
              <a:t> (polymerní vrstva, </a:t>
            </a:r>
            <a:r>
              <a:rPr lang="cs-CZ" altLang="cs-CZ" sz="2000" dirty="0" err="1"/>
              <a:t>encapping</a:t>
            </a:r>
            <a:r>
              <a:rPr lang="cs-CZ" altLang="cs-CZ" sz="2000" dirty="0"/>
              <a:t>)</a:t>
            </a:r>
            <a:endParaRPr lang="cs-CZ" altLang="cs-CZ" sz="2000" b="1" dirty="0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dirty="0"/>
              <a:t>- s vysokým stupněm pokrytí povrchu silikagelu</a:t>
            </a:r>
            <a:r>
              <a:rPr lang="cs-CZ" altLang="cs-CZ" sz="2000" dirty="0"/>
              <a:t> (dlouhé řetězce alkylů)</a:t>
            </a:r>
            <a:endParaRPr lang="cs-CZ" altLang="cs-CZ" sz="2000" b="1" dirty="0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 dirty="0"/>
              <a:t>- zvláště stabilní</a:t>
            </a:r>
            <a:r>
              <a:rPr lang="cs-CZ" altLang="cs-CZ" sz="2000" dirty="0"/>
              <a:t> (polymer jako nosič)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98262-A5AA-4E8D-9D53-6C08FE46C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1773238"/>
            <a:ext cx="8134350" cy="1470025"/>
          </a:xfrm>
        </p:spPr>
        <p:txBody>
          <a:bodyPr/>
          <a:lstStyle/>
          <a:p>
            <a:pPr>
              <a:defRPr/>
            </a:pPr>
            <a:r>
              <a:t>HPLC - </a:t>
            </a:r>
            <a:r>
              <a:rPr lang="en-GB"/>
              <a:t>KOLONY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1262B46-AA30-40CB-B354-3031AECD2042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476375" y="3081338"/>
            <a:ext cx="6400800" cy="1066800"/>
          </a:xfrm>
          <a:extLst/>
        </p:spPr>
        <p:txBody>
          <a:bodyPr lIns="0" tIns="0" rIns="0" bIns="0"/>
          <a:lstStyle>
            <a:lvl1pPr marL="193675" indent="-193675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altLang="cs-CZ" sz="2489" dirty="0">
                <a:solidFill>
                  <a:srgbClr val="000099"/>
                </a:solidFill>
                <a:latin typeface="Arial" panose="020B0604020202020204" pitchFamily="34" charset="0"/>
              </a:rPr>
              <a:t>Separace látek v koloně, která obsahuje: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133" b="0" dirty="0">
                <a:latin typeface="Arial" panose="020B0604020202020204" pitchFamily="34" charset="0"/>
                <a:cs typeface="Arial" panose="020B0604020202020204" pitchFamily="34" charset="0"/>
              </a:rPr>
              <a:t>stacionární (nepohyblivou) fázi (sorbent)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133" b="0" dirty="0">
                <a:latin typeface="Arial" panose="020B0604020202020204" pitchFamily="34" charset="0"/>
                <a:cs typeface="Arial" panose="020B0604020202020204" pitchFamily="34" charset="0"/>
              </a:rPr>
              <a:t>mobilní (pohyblivou) fázi (</a:t>
            </a:r>
            <a:r>
              <a:rPr lang="cs-CZ" altLang="cs-CZ" sz="2133" b="0" dirty="0" err="1">
                <a:latin typeface="Arial" panose="020B0604020202020204" pitchFamily="34" charset="0"/>
                <a:cs typeface="Arial" panose="020B0604020202020204" pitchFamily="34" charset="0"/>
              </a:rPr>
              <a:t>eluent</a:t>
            </a:r>
            <a:r>
              <a:rPr lang="cs-CZ" altLang="cs-CZ" sz="2133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cs-CZ" sz="2133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Obrázek 4">
            <a:extLst>
              <a:ext uri="{FF2B5EF4-FFF2-40B4-BE49-F238E27FC236}">
                <a16:creationId xmlns:a16="http://schemas.microsoft.com/office/drawing/2014/main" id="{CB843D93-F82D-494E-90E2-B2A48C41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148138"/>
            <a:ext cx="45354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F5B12756-C60F-486C-B5F5-71D515E39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378">
                <a:latin typeface="Arial" panose="020B0604020202020204" pitchFamily="34" charset="0"/>
              </a:rPr>
              <a:t>Sorbenty s chemicky vázanými fázemi</a:t>
            </a:r>
            <a:endParaRPr altLang="cs-CZ" sz="3378" u="sng">
              <a:latin typeface="Arial" panose="020B0604020202020204" pitchFamily="34" charset="0"/>
            </a:endParaRP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BF654B38-47E9-4A6E-9142-38A5A99A5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354138"/>
            <a:ext cx="8434387" cy="4822825"/>
          </a:xfrm>
          <a:solidFill>
            <a:srgbClr val="FFFFFF"/>
          </a:solidFill>
          <a:extLst/>
        </p:spPr>
        <p:txBody>
          <a:bodyPr lIns="81280" tIns="40640" rIns="81280" bIns="40640" rtlCol="0">
            <a:normAutofit/>
          </a:bodyPr>
          <a:lstStyle/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b="1" u="sng" dirty="0"/>
              <a:t>Silikagel</a:t>
            </a:r>
            <a:r>
              <a:rPr lang="cs-CZ" altLang="cs-CZ" sz="2000" b="1" dirty="0"/>
              <a:t> - </a:t>
            </a:r>
            <a:r>
              <a:rPr lang="cs-CZ" altLang="cs-CZ" sz="2000" dirty="0"/>
              <a:t>povrch slabě kyselý, chemicky stabilní v rozsahu  pH </a:t>
            </a:r>
            <a:r>
              <a:rPr lang="cs-CZ" altLang="cs-CZ" sz="2000" dirty="0" smtClean="0"/>
              <a:t>2 </a:t>
            </a:r>
            <a:r>
              <a:rPr lang="cs-CZ" altLang="cs-CZ" sz="2000" dirty="0"/>
              <a:t>-  </a:t>
            </a:r>
            <a:r>
              <a:rPr lang="cs-CZ" altLang="cs-CZ" sz="2000" dirty="0" smtClean="0"/>
              <a:t>7. </a:t>
            </a:r>
            <a:r>
              <a:rPr lang="cs-CZ" altLang="cs-CZ" sz="2000" dirty="0"/>
              <a:t>Při pH &lt; </a:t>
            </a:r>
            <a:r>
              <a:rPr lang="cs-CZ" altLang="cs-CZ" sz="2000" dirty="0" smtClean="0"/>
              <a:t>2 </a:t>
            </a:r>
            <a:r>
              <a:rPr lang="cs-CZ" altLang="cs-CZ" sz="2000" dirty="0"/>
              <a:t>může dojít k odstranění navázaných skupin a při pH &gt; 8 může být rozpustný. V praxi silikagel Si 100 nebo Si 60 (číselné hodnoty udávají desetinásobek velikosti </a:t>
            </a:r>
            <a:r>
              <a:rPr lang="cs-CZ" altLang="cs-CZ" sz="2000" dirty="0" err="1"/>
              <a:t>porů</a:t>
            </a:r>
            <a:r>
              <a:rPr lang="cs-CZ" altLang="cs-CZ" sz="2000" dirty="0"/>
              <a:t> v </a:t>
            </a:r>
            <a:r>
              <a:rPr lang="cs-CZ" altLang="cs-CZ" sz="2000" dirty="0" err="1"/>
              <a:t>nm</a:t>
            </a:r>
            <a:r>
              <a:rPr lang="cs-CZ" altLang="cs-CZ" sz="2000" dirty="0" smtClean="0"/>
              <a:t>)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 smtClean="0"/>
              <a:t>        do 60°C</a:t>
            </a:r>
            <a:endParaRPr lang="cs-CZ" altLang="cs-CZ" sz="2000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endParaRPr lang="cs-CZ" altLang="cs-CZ" sz="2000" b="1" u="sng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b="1" u="sng" dirty="0"/>
              <a:t>Polymer </a:t>
            </a:r>
            <a:r>
              <a:rPr lang="cs-CZ" altLang="cs-CZ" sz="2000" dirty="0"/>
              <a:t>- (PV-DVB, MA, HEMA)</a:t>
            </a:r>
            <a:endParaRPr lang="cs-CZ" altLang="cs-CZ" sz="2000" b="1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b="1" dirty="0"/>
              <a:t>Výhody polymerního nosiče</a:t>
            </a:r>
            <a:endParaRPr lang="cs-CZ" altLang="cs-CZ" sz="2000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stabilní v rozsahu pH 0 - 14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eliminace reziduální povrchové aktivity</a:t>
            </a:r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eliminace </a:t>
            </a:r>
            <a:r>
              <a:rPr lang="cs-CZ" altLang="cs-CZ" sz="2000" dirty="0" err="1"/>
              <a:t>chvostování</a:t>
            </a:r>
            <a:r>
              <a:rPr lang="cs-CZ" altLang="cs-CZ" sz="2000" dirty="0"/>
              <a:t>, zlepšené tvary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marL="417694" indent="-417694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cs-CZ" altLang="cs-CZ" sz="2000" dirty="0"/>
              <a:t>- jednodušší složení </a:t>
            </a:r>
            <a:r>
              <a:rPr lang="cs-CZ" altLang="cs-CZ" sz="2000" dirty="0" err="1"/>
              <a:t>eluentu</a:t>
            </a:r>
            <a:endParaRPr lang="cs-CZ" altLang="cs-CZ" sz="2000" dirty="0"/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cs-CZ" altLang="cs-CZ" sz="2000" dirty="0" smtClean="0"/>
              <a:t>delší </a:t>
            </a:r>
            <a:r>
              <a:rPr lang="cs-CZ" altLang="cs-CZ" sz="2000" dirty="0"/>
              <a:t>životnost </a:t>
            </a:r>
            <a:r>
              <a:rPr lang="cs-CZ" altLang="cs-CZ" sz="2000" dirty="0" smtClean="0"/>
              <a:t>kolony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cs-CZ" altLang="cs-CZ" sz="2000" dirty="0"/>
              <a:t>do </a:t>
            </a:r>
            <a:r>
              <a:rPr lang="cs-CZ" altLang="cs-CZ" sz="2000" dirty="0" smtClean="0"/>
              <a:t>200°C</a:t>
            </a:r>
            <a:endParaRPr lang="cs-CZ" altLang="cs-CZ" sz="2000" dirty="0"/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cs-CZ" altLang="cs-CZ" sz="2000" dirty="0" smtClean="0"/>
              <a:t>nižší pracovní tlak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3481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26062BB-800F-4AFD-8049-BAFAAB194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Náplň kolon</a:t>
            </a:r>
          </a:p>
        </p:txBody>
      </p:sp>
      <p:pic>
        <p:nvPicPr>
          <p:cNvPr id="45059" name="Picture 3" descr="HPLC Column Packing">
            <a:extLst>
              <a:ext uri="{FF2B5EF4-FFF2-40B4-BE49-F238E27FC236}">
                <a16:creationId xmlns:a16="http://schemas.microsoft.com/office/drawing/2014/main" id="{E824DD08-7CA7-49E9-9469-7D745AEB84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" y="944563"/>
            <a:ext cx="5562600" cy="3082925"/>
          </a:xfrm>
        </p:spPr>
      </p:pic>
      <p:sp>
        <p:nvSpPr>
          <p:cNvPr id="197636" name="Rectangle 4">
            <a:extLst>
              <a:ext uri="{FF2B5EF4-FFF2-40B4-BE49-F238E27FC236}">
                <a16:creationId xmlns:a16="http://schemas.microsoft.com/office/drawing/2014/main" id="{B4201C38-1AF0-4937-A71B-FD910B09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373688"/>
            <a:ext cx="81168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cs-CZ" altLang="cs-CZ" sz="2000" b="0" dirty="0">
                <a:latin typeface="+mn-lt"/>
              </a:rPr>
              <a:t>Dostupné v definované velikosti – úzké rozmezí distribuce  částic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000" b="0" dirty="0">
                <a:latin typeface="+mn-lt"/>
              </a:rPr>
              <a:t>Dostatečná mechanická odolnost, snáší vysoké tlaky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000" b="0" dirty="0">
                <a:latin typeface="+mn-lt"/>
              </a:rPr>
              <a:t>Vysoká chemická stabilita</a:t>
            </a:r>
          </a:p>
        </p:txBody>
      </p:sp>
      <p:pic>
        <p:nvPicPr>
          <p:cNvPr id="45061" name="Obrázek 4">
            <a:extLst>
              <a:ext uri="{FF2B5EF4-FFF2-40B4-BE49-F238E27FC236}">
                <a16:creationId xmlns:a16="http://schemas.microsoft.com/office/drawing/2014/main" id="{3A072A76-BF01-41DA-A419-09B2D60E5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30130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CA2929-4E64-49BC-9BA8-A57FD63AB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6900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54B87AD0-7C6A-498D-B5E5-FAEC0957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625"/>
            <a:ext cx="184150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cs-CZ" sz="2133"/>
          </a:p>
        </p:txBody>
      </p:sp>
      <p:pic>
        <p:nvPicPr>
          <p:cNvPr id="47108" name="Picture 4" descr="http://www.agsci.ubc.ca/fnh/courses/food302/chromato/hplc_a.jpg">
            <a:extLst>
              <a:ext uri="{FF2B5EF4-FFF2-40B4-BE49-F238E27FC236}">
                <a16:creationId xmlns:a16="http://schemas.microsoft.com/office/drawing/2014/main" id="{E947C92D-C62C-4FE0-9791-0F585030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92300"/>
            <a:ext cx="15478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Rectangle 5">
            <a:extLst>
              <a:ext uri="{FF2B5EF4-FFF2-40B4-BE49-F238E27FC236}">
                <a16:creationId xmlns:a16="http://schemas.microsoft.com/office/drawing/2014/main" id="{4FD7676D-D0CC-49F9-9D82-78175955D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625"/>
            <a:ext cx="184150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cs-CZ" sz="2133"/>
          </a:p>
        </p:txBody>
      </p:sp>
      <p:pic>
        <p:nvPicPr>
          <p:cNvPr id="47110" name="Picture 6" descr="http://www.agsci.ubc.ca/fnh/courses/food302/chromato/hplc_b.jpg">
            <a:extLst>
              <a:ext uri="{FF2B5EF4-FFF2-40B4-BE49-F238E27FC236}">
                <a16:creationId xmlns:a16="http://schemas.microsoft.com/office/drawing/2014/main" id="{E0C0966D-2E08-4EDF-9D72-C8234366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16238"/>
            <a:ext cx="2074862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7" name="Rectangle 7">
            <a:extLst>
              <a:ext uri="{FF2B5EF4-FFF2-40B4-BE49-F238E27FC236}">
                <a16:creationId xmlns:a16="http://schemas.microsoft.com/office/drawing/2014/main" id="{ABD9D12C-B30E-491A-9076-F577FD595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625"/>
            <a:ext cx="184150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cs-CZ" sz="2133"/>
          </a:p>
        </p:txBody>
      </p:sp>
      <p:pic>
        <p:nvPicPr>
          <p:cNvPr id="47112" name="Picture 8" descr="http://www.agsci.ubc.ca/fnh/courses/food302/chromato/hplc_c.jpg">
            <a:extLst>
              <a:ext uri="{FF2B5EF4-FFF2-40B4-BE49-F238E27FC236}">
                <a16:creationId xmlns:a16="http://schemas.microsoft.com/office/drawing/2014/main" id="{B8280E3B-B4F1-4283-851E-F7A05EE19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20161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9" name="Rectangle 9">
            <a:extLst>
              <a:ext uri="{FF2B5EF4-FFF2-40B4-BE49-F238E27FC236}">
                <a16:creationId xmlns:a16="http://schemas.microsoft.com/office/drawing/2014/main" id="{A94C1DD7-C52F-4B9D-A792-5E4FE727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5625"/>
            <a:ext cx="184150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GB" altLang="cs-CZ" sz="2133"/>
          </a:p>
        </p:txBody>
      </p:sp>
      <p:pic>
        <p:nvPicPr>
          <p:cNvPr id="47114" name="Picture 10" descr="http://www.agsci.ubc.ca/fnh/courses/food302/chromato/hplc_d.jpg">
            <a:extLst>
              <a:ext uri="{FF2B5EF4-FFF2-40B4-BE49-F238E27FC236}">
                <a16:creationId xmlns:a16="http://schemas.microsoft.com/office/drawing/2014/main" id="{F53396AD-BA15-42F3-8D2A-E1B8CA29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92700"/>
            <a:ext cx="20447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0667" name="Group 11">
            <a:extLst>
              <a:ext uri="{FF2B5EF4-FFF2-40B4-BE49-F238E27FC236}">
                <a16:creationId xmlns:a16="http://schemas.microsoft.com/office/drawing/2014/main" id="{53BACBC6-3B3D-4313-A988-C3E6E54E7308}"/>
              </a:ext>
            </a:extLst>
          </p:cNvPr>
          <p:cNvGraphicFramePr>
            <a:graphicFrameLocks noGrp="1"/>
          </p:cNvGraphicFramePr>
          <p:nvPr/>
        </p:nvGraphicFramePr>
        <p:xfrm>
          <a:off x="2916238" y="1957388"/>
          <a:ext cx="5759450" cy="4043361"/>
        </p:xfrm>
        <a:graphic>
          <a:graphicData uri="http://schemas.openxmlformats.org/drawingml/2006/table">
            <a:tbl>
              <a:tblPr/>
              <a:tblGrid>
                <a:gridCol w="575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2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Bonded Phase Silica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silica bead containing silanol (Si-OH) are bonded with hydrocarbon groups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the nature of the bonded phase determines the chromatographic behavior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90" marR="81290" marT="40648" marB="4064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Pellicular Packing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an inert core provides physical support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 thin layer of coating on the core provides functional groups for the separation of analytes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90" marR="81290" marT="40648" marB="4064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Microporous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gel-type resin consisting of cross-linked polymers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90" marR="81290" marT="40648" marB="4064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Macroporous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highly cross-linked (&gt;50%) resin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stable from pH 1 to 14 </a:t>
                      </a:r>
                      <a:b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available in a variety of particle and pore sizes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90" marR="81290" marT="40648" marB="4064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703" name="Rectangle 23">
            <a:extLst>
              <a:ext uri="{FF2B5EF4-FFF2-40B4-BE49-F238E27FC236}">
                <a16:creationId xmlns:a16="http://schemas.microsoft.com/office/drawing/2014/main" id="{0BC83CAB-AF88-40C0-8465-EDB247EDA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68" y="476672"/>
            <a:ext cx="8001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733" dirty="0" smtClean="0">
                <a:solidFill>
                  <a:schemeClr val="tx2"/>
                </a:solidFill>
                <a:latin typeface="Arial" panose="020B0604020202020204" pitchFamily="34" charset="0"/>
              </a:rPr>
              <a:t>základní </a:t>
            </a:r>
            <a:r>
              <a:rPr lang="cs-CZ" altLang="cs-CZ" sz="3733" dirty="0">
                <a:solidFill>
                  <a:schemeClr val="tx2"/>
                </a:solidFill>
                <a:latin typeface="Arial" panose="020B0604020202020204" pitchFamily="34" charset="0"/>
              </a:rPr>
              <a:t>typy náplně </a:t>
            </a:r>
            <a:r>
              <a:rPr lang="cs-CZ" altLang="cs-CZ" sz="3733" dirty="0" smtClean="0">
                <a:solidFill>
                  <a:schemeClr val="tx2"/>
                </a:solidFill>
                <a:latin typeface="Arial" panose="020B0604020202020204" pitchFamily="34" charset="0"/>
              </a:rPr>
              <a:t>kolon – tvar částic</a:t>
            </a:r>
            <a:endParaRPr lang="cs-CZ" altLang="cs-CZ" sz="3733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E9D28B89-A990-48EE-B51C-2FD73654E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27025"/>
            <a:ext cx="8229600" cy="1150938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 dirty="0">
                <a:latin typeface="Arial" panose="020B0604020202020204" pitchFamily="34" charset="0"/>
              </a:rPr>
              <a:t>7 základních kritérií při výběru HPLC provozních parametrů</a:t>
            </a:r>
            <a:r>
              <a:rPr lang="cs-CZ" altLang="cs-CZ" sz="3733" dirty="0">
                <a:latin typeface="Arial" panose="020B0604020202020204" pitchFamily="34" charset="0"/>
              </a:rPr>
              <a:t> - vzorek</a:t>
            </a:r>
            <a:endParaRPr altLang="cs-CZ" sz="3733" dirty="0">
              <a:latin typeface="Arial" panose="020B0604020202020204" pitchFamily="34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82D5C8B-8EED-414F-9302-D181C768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728788"/>
            <a:ext cx="8270875" cy="4699000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Rozpustnost</a:t>
            </a:r>
            <a:r>
              <a:rPr lang="cs-CZ" altLang="cs-CZ" sz="2000"/>
              <a:t> - hexan, chloroform, metanol, voda (pH pufru), další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Molekulová hmotnost</a:t>
            </a:r>
            <a:r>
              <a:rPr lang="cs-CZ" altLang="cs-CZ" sz="2000"/>
              <a:t> – je GPC užitečná buďto při analýze nebo přípravě vzorku?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Funkční skupiny</a:t>
            </a:r>
            <a:r>
              <a:rPr lang="cs-CZ" altLang="cs-CZ" sz="2000"/>
              <a:t> – jsou přítomny ionizovatelné skupiny? Kyselé, basické nebo neutrální?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Matrice vzorku</a:t>
            </a:r>
            <a:r>
              <a:rPr lang="cs-CZ" altLang="cs-CZ" sz="2000"/>
              <a:t>  - jaké množství matrice očekáváme ve vzorku při analytickém nebo preparativním stanovení?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Hladiny v matrici</a:t>
            </a:r>
            <a:r>
              <a:rPr lang="cs-CZ" altLang="cs-CZ" sz="2000"/>
              <a:t> – jaké množství analytů očekáváme v matrici při analytickém nebo preparativním stanovení?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Detektabilita</a:t>
            </a:r>
            <a:r>
              <a:rPr lang="cs-CZ" altLang="cs-CZ" sz="2000"/>
              <a:t> – jsou přítomny chromofory nebo fluorofory? Zvážení derivatizace případně redox stanovení, ionizace?  – výběr vhodného detektoru  </a:t>
            </a:r>
          </a:p>
          <a:p>
            <a:pPr marL="508000" indent="-5080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cs-CZ" altLang="cs-CZ" sz="2000" b="1">
                <a:solidFill>
                  <a:srgbClr val="FF3300"/>
                </a:solidFill>
              </a:rPr>
              <a:t>Jak se látky liší</a:t>
            </a:r>
            <a:r>
              <a:rPr lang="cs-CZ" altLang="cs-CZ" sz="2000"/>
              <a:t> – důležité vodítko k ovlivnění selektivity separace, zvláště u sloučenin s podobnou strukturou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-603448"/>
            <a:ext cx="9912911" cy="81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00"/>
            <a:ext cx="9144000" cy="4496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5672"/>
            <a:ext cx="4705350" cy="14763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303" y="944483"/>
            <a:ext cx="1943100" cy="781050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35896" y="297497"/>
            <a:ext cx="56959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D9C3A316-BECB-4493-88E0-AF6E04BAE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975" y="392113"/>
            <a:ext cx="8264525" cy="1016000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Péče o kolony  - viz. </a:t>
            </a:r>
            <a:r>
              <a:rPr altLang="cs-CZ" sz="3733" err="1">
                <a:latin typeface="Arial" panose="020B0604020202020204" pitchFamily="34" charset="0"/>
              </a:rPr>
              <a:t>pdf</a:t>
            </a:r>
            <a:endParaRPr altLang="cs-CZ" sz="3733">
              <a:latin typeface="Arial" panose="020B0604020202020204" pitchFamily="34" charset="0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EEA7954-C3A6-4BE8-B984-EA377EEB0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638" y="1335088"/>
            <a:ext cx="8472487" cy="3922712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! Nepřekračovat maximální provozní tlak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Instalace kolony – mrtvý objem, leak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Testování kolony – testovací směsi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endParaRPr lang="cs-CZ" altLang="cs-CZ" sz="2400"/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Doporučení pro mobilní fázi: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Nepoužívat nemísitelná rozpouštědla, promýt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HPLC čistota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Ne agresivní rozpouštědla, dodržet doporučený rozsah pH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/>
              <a:t>Použití předkolony nebo obohacovací kolony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 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Equlibrace kolony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Skladování – doporučená rozpouštědla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Troubleshooting</a:t>
            </a:r>
            <a:endParaRPr lang="cs-CZ" altLang="cs-CZ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A8BD4CCC-C6D2-452B-8B13-F04EA999A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975" y="392113"/>
            <a:ext cx="8264525" cy="1016000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Skladování kolon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802EBBB-9630-41AD-8B53-E5E05DCF6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638" y="1335088"/>
            <a:ext cx="8472487" cy="3922712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v organickém rozpouštědle – dle druhu kolony (doporučeno výrobcem) nesmí vyschnout!!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endParaRPr lang="cs-CZ" altLang="cs-CZ" sz="2000" dirty="0"/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Při práci s </a:t>
            </a:r>
            <a:r>
              <a:rPr lang="cs-CZ" altLang="cs-CZ" sz="2000" b="1" dirty="0"/>
              <a:t>pufrem</a:t>
            </a:r>
            <a:r>
              <a:rPr lang="cs-CZ" altLang="cs-CZ" sz="2000" dirty="0"/>
              <a:t> se doporučuje následující postupu pro promytí kolony: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1) Nejprve promýt mobilní fází, kde pufr nahrazen vodou ve stejném  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poměru ( např. 80:20 acetonitril pufr nahradit 80:20 voda)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Je nutné vyhnout se promytí nejprve přímo acetonitrilem,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případně metanolem, protože pak se může pufr vysrážet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Promývá se asi 5 násobkem objemu kolony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2 )  Promyjeme asi 10 násobkem silnějšího rozpouštědla, acetonitril,  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/>
              <a:t>      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 a uzavřeme a uskladníme. </a:t>
            </a:r>
          </a:p>
          <a:p>
            <a:pPr marL="417513" indent="-417513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i="1" dirty="0"/>
              <a:t>Pozn.  Pro kolonu 25 cm x 4,6 mm bude při průtoku 1 ml/min trvat promytí 10 násobkem mobilní fáze asi 25 minut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B6423-3D1A-46DC-AA56-6CD80E3B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t>Spoje v HPLC</a:t>
            </a:r>
            <a:endParaRPr lang="en-US"/>
          </a:p>
        </p:txBody>
      </p:sp>
      <p:sp>
        <p:nvSpPr>
          <p:cNvPr id="55299" name="Zástupný symbol pro obsah 2">
            <a:extLst>
              <a:ext uri="{FF2B5EF4-FFF2-40B4-BE49-F238E27FC236}">
                <a16:creationId xmlns:a16="http://schemas.microsoft.com/office/drawing/2014/main" id="{0642335A-43A9-4823-B336-0B4CDFA03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cs-CZ" altLang="cs-CZ"/>
              <a:t>Color-code PEEK Tubing</a:t>
            </a:r>
            <a:endParaRPr lang="en-US" altLang="cs-CZ"/>
          </a:p>
        </p:txBody>
      </p:sp>
      <p:pic>
        <p:nvPicPr>
          <p:cNvPr id="55300" name="Obrázek 3">
            <a:extLst>
              <a:ext uri="{FF2B5EF4-FFF2-40B4-BE49-F238E27FC236}">
                <a16:creationId xmlns:a16="http://schemas.microsoft.com/office/drawing/2014/main" id="{F3D4DE67-D983-480C-86E8-E56C26553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773238"/>
            <a:ext cx="65865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Obdélník 5">
            <a:extLst>
              <a:ext uri="{FF2B5EF4-FFF2-40B4-BE49-F238E27FC236}">
                <a16:creationId xmlns:a16="http://schemas.microsoft.com/office/drawing/2014/main" id="{3B098B15-ED9C-42C9-A260-5C6A3329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773238"/>
            <a:ext cx="259238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Nevhodné spojení: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rozšiřování elučních zón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netěsnost systému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velký tlakový spád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zvýšení šumu baseline </a:t>
            </a:r>
            <a:endParaRPr lang="en-US" altLang="cs-CZ" sz="1600">
              <a:latin typeface="Arial" panose="020B0604020202020204" pitchFamily="34" charset="0"/>
            </a:endParaRPr>
          </a:p>
        </p:txBody>
      </p:sp>
      <p:pic>
        <p:nvPicPr>
          <p:cNvPr id="55302" name="Obrázek 2">
            <a:extLst>
              <a:ext uri="{FF2B5EF4-FFF2-40B4-BE49-F238E27FC236}">
                <a16:creationId xmlns:a16="http://schemas.microsoft.com/office/drawing/2014/main" id="{0AC3D170-96E1-447B-9B14-E7CC745BE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12738"/>
            <a:ext cx="1296988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Obdélník 3">
            <a:extLst>
              <a:ext uri="{FF2B5EF4-FFF2-40B4-BE49-F238E27FC236}">
                <a16:creationId xmlns:a16="http://schemas.microsoft.com/office/drawing/2014/main" id="{99725EE7-130A-42C0-B2B4-975E07FEA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3384550"/>
            <a:ext cx="26463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600">
                <a:latin typeface="Arial" panose="020B0604020202020204" pitchFamily="34" charset="0"/>
              </a:rPr>
              <a:t>1 – kapilára, 2 – tlakový šroub, 3 – ferrulka (těsnící kroužek), 4 – kritická vzdálenost pro každé hardwarové zařízení, 5 – konec</a:t>
            </a:r>
            <a:r>
              <a:rPr lang="cs-CZ" altLang="cs-CZ" sz="1600">
                <a:latin typeface="Arial" panose="020B0604020202020204" pitchFamily="34" charset="0"/>
              </a:rPr>
              <a:t> kapiláry</a:t>
            </a:r>
            <a:endParaRPr lang="en-US" altLang="cs-CZ" sz="1600">
              <a:latin typeface="Arial" panose="020B0604020202020204" pitchFamily="34" charset="0"/>
            </a:endParaRPr>
          </a:p>
        </p:txBody>
      </p:sp>
      <p:pic>
        <p:nvPicPr>
          <p:cNvPr id="55304" name="Obrázek 4">
            <a:extLst>
              <a:ext uri="{FF2B5EF4-FFF2-40B4-BE49-F238E27FC236}">
                <a16:creationId xmlns:a16="http://schemas.microsoft.com/office/drawing/2014/main" id="{1D558C11-DE53-4923-BB84-4DCE308D9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264150"/>
            <a:ext cx="2374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794F86-7921-48C6-9F36-E9ED0B8E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rPr altLang="cs-C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Color-code</a:t>
            </a:r>
            <a:r>
              <a:rPr altLang="cs-CZ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PEEK </a:t>
            </a:r>
            <a:r>
              <a:rPr altLang="cs-CZ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Tubing</a:t>
            </a:r>
            <a:endParaRPr lang="en-GB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100CAA7A-980F-4683-8507-4C7ACD45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41738"/>
            <a:ext cx="8308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PEEK is 1/16 x 0,005 inches,  Green Stainless steel: 150 mm x 0,17 mm i.d.</a:t>
            </a:r>
            <a:endParaRPr lang="cs-CZ" altLang="cs-CZ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6E5D689B-F360-48C2-AA3E-EE7158C705EB}"/>
              </a:ext>
            </a:extLst>
          </p:cNvPr>
          <p:cNvGraphicFramePr>
            <a:graphicFrameLocks noGrp="1"/>
          </p:cNvGraphicFramePr>
          <p:nvPr/>
        </p:nvGraphicFramePr>
        <p:xfrm>
          <a:off x="479425" y="1144588"/>
          <a:ext cx="4951412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170080">
                  <a:extLst>
                    <a:ext uri="{9D8B030D-6E8A-4147-A177-3AD203B41FA5}">
                      <a16:colId xmlns:a16="http://schemas.microsoft.com/office/drawing/2014/main" val="3987256267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3145017997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980860416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1004808140"/>
                    </a:ext>
                  </a:extLst>
                </a:gridCol>
                <a:gridCol w="945333">
                  <a:extLst>
                    <a:ext uri="{9D8B030D-6E8A-4147-A177-3AD203B41FA5}">
                      <a16:colId xmlns:a16="http://schemas.microsoft.com/office/drawing/2014/main" val="3912157221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inches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millimeters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69425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cs-CZ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o.d</a:t>
                      </a: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i.d.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o.d.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i.d.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90600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  <a:endParaRPr lang="cs-CZ" sz="18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0,127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83370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yellow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0.007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0,18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8213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0.010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0,254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17925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orange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55989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0,762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1594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</a:t>
                      </a:r>
                      <a:endParaRPr lang="cs-CZ" sz="18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0.071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0.03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67" marR="68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106729"/>
                  </a:ext>
                </a:extLst>
              </a:tr>
            </a:tbl>
          </a:graphicData>
        </a:graphic>
      </p:graphicFrame>
      <p:pic>
        <p:nvPicPr>
          <p:cNvPr id="56378" name="Obrázek 16">
            <a:extLst>
              <a:ext uri="{FF2B5EF4-FFF2-40B4-BE49-F238E27FC236}">
                <a16:creationId xmlns:a16="http://schemas.microsoft.com/office/drawing/2014/main" id="{C6BEC837-1261-458D-ACBC-EC4E5131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19843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79" name="Obrázek 17">
            <a:extLst>
              <a:ext uri="{FF2B5EF4-FFF2-40B4-BE49-F238E27FC236}">
                <a16:creationId xmlns:a16="http://schemas.microsoft.com/office/drawing/2014/main" id="{C332F262-5411-4804-A165-F3424CE9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1219200"/>
            <a:ext cx="23193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80" name="Rectangle 2">
            <a:extLst>
              <a:ext uri="{FF2B5EF4-FFF2-40B4-BE49-F238E27FC236}">
                <a16:creationId xmlns:a16="http://schemas.microsoft.com/office/drawing/2014/main" id="{0707621F-4C31-4EB3-BE3E-F621975BD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8" y="4476750"/>
            <a:ext cx="8307387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PEEK kapiláry:</a:t>
            </a:r>
          </a:p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Chemicky inertní, neobsahují kovy, </a:t>
            </a:r>
          </a:p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Maximální teplota 100°C</a:t>
            </a:r>
          </a:p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Vysoký tlak</a:t>
            </a:r>
          </a:p>
          <a:p>
            <a:r>
              <a:rPr lang="cs-CZ" altLang="cs-CZ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Snadno se řežou na požadovanou délku</a:t>
            </a:r>
            <a:endParaRPr lang="cs-CZ" altLang="cs-CZ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FDF3CB15-C2C9-4BB2-9E48-2A67BD417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47675"/>
            <a:ext cx="8270875" cy="900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Volba analytické kolony - separace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E1D9568-CCC3-4933-A793-B87E3D57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263" y="1246188"/>
            <a:ext cx="8718550" cy="4049712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Výběr vhodné stacionární fáze v závislosti na vlastnostech analyzovaného vzorku (rozpustnost, polarita):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vysoká účinnost separace a symetrický tvar píku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dlouhodobá životnost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reprodukovatelnost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rychlost separace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-  citlivost kolony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 - selektivita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Obecně platí</a:t>
            </a:r>
            <a:r>
              <a:rPr lang="cs-CZ" altLang="cs-CZ" sz="2000"/>
              <a:t> : 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čím delší kolona,</a:t>
            </a:r>
            <a:r>
              <a:rPr lang="cs-CZ" altLang="cs-CZ" sz="2000"/>
              <a:t> tím lepší rozlišení, větší spotřeba mobilní fáze, zvyšuje se účinnost separace - počet pater, doba analýzy a pracovní tlak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čím kratší kolona,</a:t>
            </a:r>
            <a:r>
              <a:rPr lang="cs-CZ" altLang="cs-CZ" sz="2000"/>
              <a:t> tím rychlejší separace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čím větší je průměr kolony,</a:t>
            </a:r>
            <a:r>
              <a:rPr lang="cs-CZ" altLang="cs-CZ" sz="2000"/>
              <a:t> tím větší kapacita kolony</a:t>
            </a:r>
            <a:endParaRPr lang="cs-CZ" altLang="cs-CZ" sz="2000" b="1"/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 b="1"/>
              <a:t>čím užší kolona,</a:t>
            </a:r>
            <a:r>
              <a:rPr lang="cs-CZ" altLang="cs-CZ" sz="2000"/>
              <a:t> tím vyšší mass sensitivity, menší spotřeba rozpouštědel</a:t>
            </a:r>
          </a:p>
          <a:p>
            <a:pPr marL="417513" indent="-4175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000"/>
              <a:t>(př. kolona s  průměrem  3.9 má o  30 %  větší účinnost než kolona s průměrem 4.6)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ABE8B-807A-4009-AA18-74D65684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26" name="Zástupný symbol pro obsah 10">
            <a:extLst>
              <a:ext uri="{FF2B5EF4-FFF2-40B4-BE49-F238E27FC236}">
                <a16:creationId xmlns:a16="http://schemas.microsoft.com/office/drawing/2014/main" id="{9A9612CE-7EE4-415D-8E12-4F49E9F6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137525" cy="12239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000" b="1" dirty="0"/>
              <a:t>Mobile phase selection in RP-HPLC</a:t>
            </a:r>
            <a:r>
              <a:rPr lang="cs-CZ" sz="2000" b="1" dirty="0"/>
              <a:t> </a:t>
            </a:r>
            <a:r>
              <a:rPr lang="cs-CZ" sz="2000" b="1" dirty="0" err="1"/>
              <a:t>stationary</a:t>
            </a:r>
            <a:r>
              <a:rPr lang="cs-CZ" sz="2000" b="1" dirty="0"/>
              <a:t> </a:t>
            </a:r>
            <a:r>
              <a:rPr lang="cs-CZ" sz="2000" b="1" dirty="0" err="1"/>
              <a:t>phase</a:t>
            </a:r>
            <a:endParaRPr lang="en-GB" sz="2000" b="1" dirty="0"/>
          </a:p>
          <a:p>
            <a:pPr marL="361950" indent="-361950">
              <a:defRPr/>
            </a:pPr>
            <a:r>
              <a:rPr lang="en-GB" sz="2000" dirty="0"/>
              <a:t>Mobile phase generally consist of mixtures of water and water-miscible organic solvent:</a:t>
            </a:r>
          </a:p>
        </p:txBody>
      </p:sp>
      <p:sp>
        <p:nvSpPr>
          <p:cNvPr id="57348" name="TextovéPole 26">
            <a:extLst>
              <a:ext uri="{FF2B5EF4-FFF2-40B4-BE49-F238E27FC236}">
                <a16:creationId xmlns:a16="http://schemas.microsoft.com/office/drawing/2014/main" id="{74254A8B-8D74-4A43-A40E-6D4DB6234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76475"/>
            <a:ext cx="2906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Methanol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Acetonitrile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Ethanol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Isopropanol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Dimethylformamide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Propan-1-ol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Dioxane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Tetrahydrofuran</a:t>
            </a:r>
          </a:p>
        </p:txBody>
      </p: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F1DA4CAD-6ACD-4F16-8710-4D1F642BC971}"/>
              </a:ext>
            </a:extLst>
          </p:cNvPr>
          <p:cNvCxnSpPr/>
          <p:nvPr/>
        </p:nvCxnSpPr>
        <p:spPr>
          <a:xfrm rot="5400000">
            <a:off x="3371056" y="3429794"/>
            <a:ext cx="2308225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0" name="TextovéPole 29">
            <a:extLst>
              <a:ext uri="{FF2B5EF4-FFF2-40B4-BE49-F238E27FC236}">
                <a16:creationId xmlns:a16="http://schemas.microsoft.com/office/drawing/2014/main" id="{13AE4300-7717-4961-9D92-BBFD4843D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838" y="2844800"/>
            <a:ext cx="2520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Decreasing polarity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GB" altLang="cs-CZ" sz="1800">
                <a:latin typeface="Arial" panose="020B0604020202020204" pitchFamily="34" charset="0"/>
              </a:rPr>
              <a:t>Increasing elution power</a:t>
            </a:r>
          </a:p>
        </p:txBody>
      </p:sp>
      <p:sp>
        <p:nvSpPr>
          <p:cNvPr id="31" name="Zástupný symbol pro obsah 10">
            <a:extLst>
              <a:ext uri="{FF2B5EF4-FFF2-40B4-BE49-F238E27FC236}">
                <a16:creationId xmlns:a16="http://schemas.microsoft.com/office/drawing/2014/main" id="{4EB93323-A1FF-42B1-921D-177A96613230}"/>
              </a:ext>
            </a:extLst>
          </p:cNvPr>
          <p:cNvSpPr txBox="1">
            <a:spLocks/>
          </p:cNvSpPr>
          <p:nvPr/>
        </p:nvSpPr>
        <p:spPr>
          <a:xfrm>
            <a:off x="250825" y="4724400"/>
            <a:ext cx="8137525" cy="1512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latin typeface="+mn-lt"/>
              </a:rPr>
              <a:t>Non-aqueous </a:t>
            </a:r>
            <a:r>
              <a:rPr lang="en-GB" sz="2000" dirty="0" err="1">
                <a:latin typeface="+mn-lt"/>
              </a:rPr>
              <a:t>eluents</a:t>
            </a:r>
            <a:r>
              <a:rPr lang="en-GB" sz="2000" dirty="0">
                <a:latin typeface="+mn-lt"/>
              </a:rPr>
              <a:t> are used in RP-HPLC for elution of highly non-polar compounds.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latin typeface="+mn-lt"/>
              </a:rPr>
              <a:t>The mixtures with water have  higher viscosity (produced higher back pressure) than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pure solvents.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71CB0-E5EC-423D-B3B9-3D3759C8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26" name="Zástupný symbol pro obsah 10">
            <a:extLst>
              <a:ext uri="{FF2B5EF4-FFF2-40B4-BE49-F238E27FC236}">
                <a16:creationId xmlns:a16="http://schemas.microsoft.com/office/drawing/2014/main" id="{E03D40F7-23CC-48C6-828E-9F6BE90F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b="1" dirty="0"/>
              <a:t>Common solvents in RP-HPLC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en-GB" sz="2000" dirty="0">
                <a:solidFill>
                  <a:srgbClr val="FF0000"/>
                </a:solidFill>
              </a:rPr>
              <a:t>Methanol – acids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en-GB" sz="2000" dirty="0" err="1">
                <a:solidFill>
                  <a:srgbClr val="FF0000"/>
                </a:solidFill>
              </a:rPr>
              <a:t>Acetonitrile</a:t>
            </a:r>
            <a:r>
              <a:rPr lang="en-GB" sz="2000" dirty="0">
                <a:solidFill>
                  <a:srgbClr val="FF0000"/>
                </a:solidFill>
              </a:rPr>
              <a:t> – bases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en-GB" sz="2000" dirty="0" err="1"/>
              <a:t>Tetrahydrofuran</a:t>
            </a:r>
            <a:r>
              <a:rPr lang="en-GB" sz="2000" dirty="0"/>
              <a:t> – strong dipole</a:t>
            </a:r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en-GB" sz="2000" dirty="0"/>
              <a:t>Water – polarity adjustment</a:t>
            </a:r>
          </a:p>
        </p:txBody>
      </p:sp>
      <p:sp>
        <p:nvSpPr>
          <p:cNvPr id="58372" name="Obdélník 5">
            <a:extLst>
              <a:ext uri="{FF2B5EF4-FFF2-40B4-BE49-F238E27FC236}">
                <a16:creationId xmlns:a16="http://schemas.microsoft.com/office/drawing/2014/main" id="{DE0F38AB-13AF-49A2-9350-50CCB1F9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1585913"/>
            <a:ext cx="39592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Miscible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Low viscosity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Available in the highest purity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Cheap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8DABC690-4511-456E-8BF2-06CA0F29CB42}"/>
              </a:ext>
            </a:extLst>
          </p:cNvPr>
          <p:cNvSpPr/>
          <p:nvPr/>
        </p:nvSpPr>
        <p:spPr>
          <a:xfrm>
            <a:off x="4067175" y="1628775"/>
            <a:ext cx="360363" cy="1470025"/>
          </a:xfrm>
          <a:prstGeom prst="rightBrace">
            <a:avLst>
              <a:gd name="adj1" fmla="val 43056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58374" name="Picture 2">
            <a:extLst>
              <a:ext uri="{FF2B5EF4-FFF2-40B4-BE49-F238E27FC236}">
                <a16:creationId xmlns:a16="http://schemas.microsoft.com/office/drawing/2014/main" id="{C08F8943-AB33-4AAF-AE97-90DD3B43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3529013"/>
            <a:ext cx="47117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E5569-D552-4A05-8CE4-FAB3D2C1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26" name="Zástupný symbol pro obsah 10">
            <a:extLst>
              <a:ext uri="{FF2B5EF4-FFF2-40B4-BE49-F238E27FC236}">
                <a16:creationId xmlns:a16="http://schemas.microsoft.com/office/drawing/2014/main" id="{11FB0B4E-ECC7-479D-8BF7-6294AA3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96975"/>
            <a:ext cx="8137525" cy="12239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en-GB" sz="2000" b="1"/>
              <a:t>Mobile phase selection in RP-HPLC</a:t>
            </a:r>
          </a:p>
          <a:p>
            <a:pPr marL="361950" indent="-361950">
              <a:defRPr/>
            </a:pPr>
            <a:r>
              <a:rPr lang="en-GB" sz="2000"/>
              <a:t>Polarity is only one parameter to change separation.</a:t>
            </a:r>
          </a:p>
          <a:p>
            <a:pPr marL="361950" indent="-361950">
              <a:defRPr/>
            </a:pPr>
            <a:r>
              <a:rPr lang="en-GB" sz="2000"/>
              <a:t>Another parameter is selectivity: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12367F01-32A2-48F7-9383-7957BE03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420938"/>
            <a:ext cx="71167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ovéPole 8">
            <a:extLst>
              <a:ext uri="{FF2B5EF4-FFF2-40B4-BE49-F238E27FC236}">
                <a16:creationId xmlns:a16="http://schemas.microsoft.com/office/drawing/2014/main" id="{B5FA264E-B016-4EBE-8453-F7C262F75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170363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2000" b="1">
                <a:latin typeface="Arial" panose="020B0604020202020204" pitchFamily="34" charset="0"/>
              </a:rPr>
              <a:t>Selectivity term</a:t>
            </a:r>
          </a:p>
        </p:txBody>
      </p:sp>
      <p:sp>
        <p:nvSpPr>
          <p:cNvPr id="59398" name="TextovéPole 9">
            <a:extLst>
              <a:ext uri="{FF2B5EF4-FFF2-40B4-BE49-F238E27FC236}">
                <a16:creationId xmlns:a16="http://schemas.microsoft.com/office/drawing/2014/main" id="{D3FC9ADC-A2C2-4003-8255-ABCB9265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156075"/>
            <a:ext cx="244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cs-CZ" sz="2000" b="1">
                <a:latin typeface="Arial" panose="020B0604020202020204" pitchFamily="34" charset="0"/>
              </a:rPr>
              <a:t>Polarity term</a:t>
            </a:r>
          </a:p>
        </p:txBody>
      </p: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3ADAAF73-B2CE-490C-A705-26B066C394BE}"/>
              </a:ext>
            </a:extLst>
          </p:cNvPr>
          <p:cNvCxnSpPr>
            <a:stCxn id="59397" idx="0"/>
          </p:cNvCxnSpPr>
          <p:nvPr/>
        </p:nvCxnSpPr>
        <p:spPr>
          <a:xfrm rot="5400000" flipH="1" flipV="1">
            <a:off x="3048794" y="3799682"/>
            <a:ext cx="454025" cy="2873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6D172648-0063-4E6A-849B-31C49A9E34CC}"/>
              </a:ext>
            </a:extLst>
          </p:cNvPr>
          <p:cNvCxnSpPr>
            <a:stCxn id="59398" idx="0"/>
          </p:cNvCxnSpPr>
          <p:nvPr/>
        </p:nvCxnSpPr>
        <p:spPr>
          <a:xfrm rot="16200000" flipV="1">
            <a:off x="5576094" y="3720307"/>
            <a:ext cx="439737" cy="431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sah 10">
            <a:extLst>
              <a:ext uri="{FF2B5EF4-FFF2-40B4-BE49-F238E27FC236}">
                <a16:creationId xmlns:a16="http://schemas.microsoft.com/office/drawing/2014/main" id="{851CA108-3BD2-411E-B120-C7D134E82D73}"/>
              </a:ext>
            </a:extLst>
          </p:cNvPr>
          <p:cNvSpPr txBox="1">
            <a:spLocks/>
          </p:cNvSpPr>
          <p:nvPr/>
        </p:nvSpPr>
        <p:spPr>
          <a:xfrm>
            <a:off x="250825" y="4868863"/>
            <a:ext cx="8137525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>
                <a:latin typeface="+mn-lt"/>
              </a:rPr>
              <a:t>Not all solvents could be used (possible chemical interaction, miscibility issue, toxic, flammable, volatile).</a:t>
            </a:r>
            <a:endParaRPr lang="en-GB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53D32-0A50-47DE-9FAE-0A557AE8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3B5B408-D199-48D3-AC1A-F9F11C7E4E88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713788" cy="51117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Stationary phases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C18 modified silica is the most common stationary phase, providing high  retention (other phases are C8, phenyl, CN,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diol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, NH2 – providing lower retention and alternative selectivity).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Carbon load: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Retention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strenght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for C18 could be estimated from „carbon load“ – more carbon means thicker stationary phase and consequently higher retention (for non-polar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analytes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, columns with lower carbon load could be recommended).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Pore size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(Å,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Ångström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)  determines suitability of the phase for small or large molecules – small pore size providing better capacity, but it is not for large molecules. 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1Å = 0.1 nm (1×10</a:t>
            </a:r>
            <a:r>
              <a:rPr lang="en-GB" sz="2000" i="1" baseline="30000" dirty="0">
                <a:solidFill>
                  <a:prstClr val="black"/>
                </a:solidFill>
                <a:latin typeface="Calibri"/>
              </a:rPr>
              <a:t>−10</a:t>
            </a:r>
            <a:r>
              <a:rPr lang="en-GB" sz="2000" i="1" dirty="0">
                <a:solidFill>
                  <a:prstClr val="black"/>
                </a:solidFill>
                <a:latin typeface="Calibri"/>
              </a:rPr>
              <a:t> meter)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/>
              </a:rPr>
              <a:t>Silanol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 activity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– it is not possible to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derivatize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all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silanols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for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sterical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reasons.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Silanol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groups could be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endcapped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or shielded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stericaly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Silanol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activity provides different selectivity of the column. 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E417B-C1C4-4AE7-80B1-AB930055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3C2AD50B-8F6B-4509-B58F-687485A15D92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713788" cy="136683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Stationary phases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>
                <a:solidFill>
                  <a:prstClr val="black"/>
                </a:solidFill>
                <a:latin typeface="Calibri"/>
              </a:rPr>
              <a:t>Effect of chain lenght on retention.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2468" name="Picture 2">
            <a:extLst>
              <a:ext uri="{FF2B5EF4-FFF2-40B4-BE49-F238E27FC236}">
                <a16:creationId xmlns:a16="http://schemas.microsoft.com/office/drawing/2014/main" id="{EB467EE3-0163-4EE8-BB67-194A6DB3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916113"/>
            <a:ext cx="669607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ovéPole 5">
            <a:extLst>
              <a:ext uri="{FF2B5EF4-FFF2-40B4-BE49-F238E27FC236}">
                <a16:creationId xmlns:a16="http://schemas.microsoft.com/office/drawing/2014/main" id="{001B6EBE-A38E-48CE-BDAC-DFD3A1447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52738"/>
            <a:ext cx="20177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Acetone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p-methoxyphenol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Phenol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m-cresol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3,5-xylenol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Anisole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cs-CZ" sz="1600">
                <a:solidFill>
                  <a:srgbClr val="000000"/>
                </a:solidFill>
              </a:rPr>
              <a:t>p-phenylphenol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5762A9-BF79-479F-996C-C2AD4FFF398B}"/>
              </a:ext>
            </a:extLst>
          </p:cNvPr>
          <p:cNvSpPr/>
          <p:nvPr/>
        </p:nvSpPr>
        <p:spPr>
          <a:xfrm>
            <a:off x="3491880" y="5733256"/>
            <a:ext cx="393819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prstClr val="white"/>
                </a:solidFill>
              </a:rPr>
              <a:t>Longer chain provides higher retention.</a:t>
            </a:r>
            <a:endParaRPr lang="en-GB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8F023-A443-48B1-A77A-99FF31C1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36338428-C10D-409F-B97B-8393D75FABB0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582025" cy="28797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en-GB" sz="2000" b="1" dirty="0" err="1">
                <a:solidFill>
                  <a:prstClr val="black"/>
                </a:solidFill>
                <a:latin typeface="Calibri"/>
              </a:rPr>
              <a:t>Sta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cionární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fáze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Polar-encapped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phase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– podobná hydrofobní retence jako konvenční C18, vyšší kapacita vodíkových vazeb a </a:t>
            </a:r>
            <a:r>
              <a:rPr lang="cs-CZ" sz="2000" kern="0" dirty="0" err="1">
                <a:solidFill>
                  <a:srgbClr val="000000"/>
                </a:solidFill>
                <a:latin typeface="Arial"/>
              </a:rPr>
              <a:t>silanolová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 aktivita</a:t>
            </a:r>
          </a:p>
          <a:p>
            <a:pPr marL="342900" indent="-342900" eaLnBrk="1" hangingPunct="1">
              <a:buClr>
                <a:srgbClr val="00007D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Polar-embedded</a:t>
            </a:r>
            <a:r>
              <a:rPr lang="cs-CZ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sz="2000" b="1" kern="0" dirty="0" err="1">
                <a:solidFill>
                  <a:srgbClr val="000000"/>
                </a:solidFill>
                <a:latin typeface="Arial"/>
              </a:rPr>
              <a:t>phase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 - opačné chování redukce hydrofobního prostředí, redukovaná </a:t>
            </a:r>
            <a:r>
              <a:rPr lang="cs-CZ" sz="2000" kern="0" dirty="0" err="1">
                <a:solidFill>
                  <a:srgbClr val="000000"/>
                </a:solidFill>
                <a:latin typeface="Arial"/>
              </a:rPr>
              <a:t>silanolová</a:t>
            </a:r>
            <a:r>
              <a:rPr lang="cs-CZ" sz="2000" kern="0" dirty="0">
                <a:solidFill>
                  <a:srgbClr val="000000"/>
                </a:solidFill>
                <a:latin typeface="Arial"/>
              </a:rPr>
              <a:t> aktivita</a:t>
            </a:r>
            <a:endParaRPr lang="cs-CZ" sz="2000" kern="0" dirty="0">
              <a:solidFill>
                <a:srgbClr val="FF0000"/>
              </a:solidFill>
              <a:latin typeface="Arial"/>
            </a:endParaRPr>
          </a:p>
          <a:p>
            <a:pPr eaLnBrk="1" hangingPunct="1">
              <a:buClr>
                <a:srgbClr val="00007D"/>
              </a:buClr>
              <a:buFont typeface="Wingdings" pitchFamily="2" charset="2"/>
              <a:buNone/>
              <a:defRPr/>
            </a:pPr>
            <a:endParaRPr lang="cs-CZ" sz="2000" kern="0" dirty="0">
              <a:solidFill>
                <a:srgbClr val="000000"/>
              </a:solidFill>
              <a:latin typeface="Arial"/>
            </a:endParaRPr>
          </a:p>
          <a:p>
            <a:pPr marL="355600" indent="-355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Zavedení polárních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(hydrophilic)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skupin stabilizuje stacionární fázi dokonce i při aplikaci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100%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vodné mobilní fáze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67234603-DA60-4ECF-A5BD-083DBD73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562350"/>
            <a:ext cx="39274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Obdélník 2">
            <a:extLst>
              <a:ext uri="{FF2B5EF4-FFF2-40B4-BE49-F238E27FC236}">
                <a16:creationId xmlns:a16="http://schemas.microsoft.com/office/drawing/2014/main" id="{EAA939ED-94E9-4AC9-9225-EE1CF37E6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32300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Konvenční C18 fáze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B </a:t>
            </a:r>
            <a:r>
              <a:rPr lang="en-US" altLang="cs-CZ" sz="1800">
                <a:latin typeface="Arial" panose="020B0604020202020204" pitchFamily="34" charset="0"/>
              </a:rPr>
              <a:t>C18 + polar - embedded group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C </a:t>
            </a:r>
            <a:r>
              <a:rPr lang="en-US" altLang="cs-CZ" sz="1800">
                <a:latin typeface="Arial" panose="020B0604020202020204" pitchFamily="34" charset="0"/>
              </a:rPr>
              <a:t>C18 + polar - encapping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15395-2960-4DA1-8F2E-17912259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cs-CZ" dirty="0"/>
              <a:t>Porovnání kolon</a:t>
            </a:r>
            <a:endParaRPr lang="en-US" dirty="0"/>
          </a:p>
        </p:txBody>
      </p:sp>
      <p:sp>
        <p:nvSpPr>
          <p:cNvPr id="65539" name="Zástupný symbol pro obsah 2">
            <a:extLst>
              <a:ext uri="{FF2B5EF4-FFF2-40B4-BE49-F238E27FC236}">
                <a16:creationId xmlns:a16="http://schemas.microsoft.com/office/drawing/2014/main" id="{94DEDE50-6111-4EB8-BD07-A10A52E2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19686A6C-9666-4A32-B8BD-A9FE46D2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C9807-E363-4E83-B5E9-1271C014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2ED8FD1B-B730-4C2B-AD80-8C80A876A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endParaRPr lang="en-GB" altLang="cs-CZ"/>
          </a:p>
        </p:txBody>
      </p:sp>
      <p:pic>
        <p:nvPicPr>
          <p:cNvPr id="66564" name="Obrázek 3">
            <a:extLst>
              <a:ext uri="{FF2B5EF4-FFF2-40B4-BE49-F238E27FC236}">
                <a16:creationId xmlns:a16="http://schemas.microsoft.com/office/drawing/2014/main" id="{1454BAE3-8732-4B3C-A115-CB4A4AC6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C25D3-952E-4B2C-BB2E-C37EFCAD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762997-1DD9-4894-8474-6CD9488A23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29188"/>
          </a:xfrm>
          <a:extLst/>
        </p:spPr>
        <p:txBody>
          <a:bodyPr rtlCol="0" anchor="ctr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kern="0" dirty="0">
                <a:solidFill>
                  <a:srgbClr val="000000"/>
                </a:solidFill>
              </a:rPr>
              <a:t>Maximizing HPLC Reproducibility in Highly Aqueous Mobile Phases</a:t>
            </a:r>
            <a:endParaRPr lang="cs-CZ" sz="3600" b="1" kern="0" dirty="0">
              <a:solidFill>
                <a:srgbClr val="0000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cs-CZ" sz="3600" b="1" kern="0" dirty="0">
              <a:solidFill>
                <a:srgbClr val="0000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3600" b="1" kern="0" dirty="0">
              <a:solidFill>
                <a:srgbClr val="0000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1800" b="1" kern="0" dirty="0">
                <a:solidFill>
                  <a:srgbClr val="000000"/>
                </a:solidFill>
              </a:rPr>
              <a:t>Poor Retention Time Reproducibility is a Common Problem When Operating With Highly Aqueous Mobile Phases</a:t>
            </a:r>
            <a:r>
              <a:rPr lang="cs-CZ" sz="1800" kern="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0FEE3-CD6C-40AC-B338-0D755EB1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GB"/>
              <a:t>Reversed Phase Chromatography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FED73422-CF94-4834-AE7C-18B1F499B2FA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713788" cy="136683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Stationary phases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Separation of the most polar compounds needs water-rich mobile phase.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Since high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hydrophobicity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 of C18 phase, such mobile phase can </a:t>
            </a:r>
            <a:r>
              <a:rPr lang="en-GB" sz="2000" dirty="0" err="1">
                <a:solidFill>
                  <a:prstClr val="black"/>
                </a:solidFill>
                <a:latin typeface="Calibri"/>
              </a:rPr>
              <a:t>colapse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612" name="Obrázek 4" descr="00511-tr-fig3.gif">
            <a:extLst>
              <a:ext uri="{FF2B5EF4-FFF2-40B4-BE49-F238E27FC236}">
                <a16:creationId xmlns:a16="http://schemas.microsoft.com/office/drawing/2014/main" id="{18FEE75C-77CE-47F2-8757-E97D08807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6" b="28877"/>
          <a:stretch>
            <a:fillRect/>
          </a:stretch>
        </p:blipFill>
        <p:spPr bwMode="auto">
          <a:xfrm>
            <a:off x="1528763" y="2492375"/>
            <a:ext cx="16748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Obrázek 5" descr="00511-tr-fig3.gif">
            <a:extLst>
              <a:ext uri="{FF2B5EF4-FFF2-40B4-BE49-F238E27FC236}">
                <a16:creationId xmlns:a16="http://schemas.microsoft.com/office/drawing/2014/main" id="{36292996-6734-441D-B66A-746945D6F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82472" r="64313"/>
          <a:stretch>
            <a:fillRect/>
          </a:stretch>
        </p:blipFill>
        <p:spPr bwMode="auto">
          <a:xfrm>
            <a:off x="3498850" y="2401888"/>
            <a:ext cx="1206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Obrázek 6" descr="00511-tr-fig3.gif">
            <a:extLst>
              <a:ext uri="{FF2B5EF4-FFF2-40B4-BE49-F238E27FC236}">
                <a16:creationId xmlns:a16="http://schemas.microsoft.com/office/drawing/2014/main" id="{52D1FC76-CD84-4477-924A-E623D9833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4" t="82472" r="50174"/>
          <a:stretch>
            <a:fillRect/>
          </a:stretch>
        </p:blipFill>
        <p:spPr bwMode="auto">
          <a:xfrm>
            <a:off x="4284663" y="2401888"/>
            <a:ext cx="1301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TextovéPole 7">
            <a:extLst>
              <a:ext uri="{FF2B5EF4-FFF2-40B4-BE49-F238E27FC236}">
                <a16:creationId xmlns:a16="http://schemas.microsoft.com/office/drawing/2014/main" id="{361953AD-18C0-4EE8-861D-179BD5FA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3241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rgbClr val="000000"/>
                </a:solidFill>
              </a:rPr>
              <a:t>H</a:t>
            </a:r>
            <a:r>
              <a:rPr lang="en-GB" altLang="cs-CZ" sz="1600" b="1" baseline="-25000">
                <a:solidFill>
                  <a:srgbClr val="000000"/>
                </a:solidFill>
              </a:rPr>
              <a:t>2</a:t>
            </a:r>
            <a:r>
              <a:rPr lang="en-GB" altLang="cs-CZ" sz="16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68616" name="TextovéPole 8">
            <a:extLst>
              <a:ext uri="{FF2B5EF4-FFF2-40B4-BE49-F238E27FC236}">
                <a16:creationId xmlns:a16="http://schemas.microsoft.com/office/drawing/2014/main" id="{67001F47-7900-4A87-A226-108BDD809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324100"/>
            <a:ext cx="1655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 b="1">
                <a:solidFill>
                  <a:srgbClr val="000000"/>
                </a:solidFill>
              </a:rPr>
              <a:t>Organic solvent</a:t>
            </a:r>
          </a:p>
        </p:txBody>
      </p:sp>
      <p:sp>
        <p:nvSpPr>
          <p:cNvPr id="68617" name="TextovéPole 9">
            <a:extLst>
              <a:ext uri="{FF2B5EF4-FFF2-40B4-BE49-F238E27FC236}">
                <a16:creationId xmlns:a16="http://schemas.microsoft.com/office/drawing/2014/main" id="{85F2484B-AADA-4F8D-854B-C84B24AC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3573463"/>
            <a:ext cx="33226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rgbClr val="000000"/>
                </a:solidFill>
              </a:rPr>
              <a:t>Normal conditions, the solvents and sample have full acces to the stationary phase.</a:t>
            </a:r>
          </a:p>
        </p:txBody>
      </p:sp>
      <p:pic>
        <p:nvPicPr>
          <p:cNvPr id="68618" name="Obrázek 10" descr="00511-tr-fig3.gif">
            <a:extLst>
              <a:ext uri="{FF2B5EF4-FFF2-40B4-BE49-F238E27FC236}">
                <a16:creationId xmlns:a16="http://schemas.microsoft.com/office/drawing/2014/main" id="{F208E865-0259-4AAD-98FE-4312B02C9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0" b="28877"/>
          <a:stretch>
            <a:fillRect/>
          </a:stretch>
        </p:blipFill>
        <p:spPr bwMode="auto">
          <a:xfrm>
            <a:off x="6011863" y="2492375"/>
            <a:ext cx="157003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TextovéPole 11">
            <a:extLst>
              <a:ext uri="{FF2B5EF4-FFF2-40B4-BE49-F238E27FC236}">
                <a16:creationId xmlns:a16="http://schemas.microsoft.com/office/drawing/2014/main" id="{F3698163-5C8F-4EC6-AF97-AA3AA6E19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573463"/>
            <a:ext cx="3322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600">
                <a:solidFill>
                  <a:srgbClr val="000000"/>
                </a:solidFill>
              </a:rPr>
              <a:t>Collapsed phase due to high water mobile phase. 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F67D9D2B-95D6-4AA7-9781-4AA3759837FF}"/>
              </a:ext>
            </a:extLst>
          </p:cNvPr>
          <p:cNvCxnSpPr/>
          <p:nvPr/>
        </p:nvCxnSpPr>
        <p:spPr>
          <a:xfrm>
            <a:off x="3708400" y="3068638"/>
            <a:ext cx="172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1" name="Zástupný symbol pro obsah 10">
            <a:extLst>
              <a:ext uri="{FF2B5EF4-FFF2-40B4-BE49-F238E27FC236}">
                <a16:creationId xmlns:a16="http://schemas.microsoft.com/office/drawing/2014/main" id="{E77A41F0-5943-4091-B337-67EA98933EFB}"/>
              </a:ext>
            </a:extLst>
          </p:cNvPr>
          <p:cNvSpPr txBox="1">
            <a:spLocks/>
          </p:cNvSpPr>
          <p:nvPr/>
        </p:nvSpPr>
        <p:spPr bwMode="auto">
          <a:xfrm>
            <a:off x="250825" y="4652963"/>
            <a:ext cx="87137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GB" altLang="cs-CZ" sz="2000">
                <a:solidFill>
                  <a:srgbClr val="000000"/>
                </a:solidFill>
              </a:rPr>
              <a:t>New phases developed for separation of polar compounds and 100% water mobile phase compatibility.</a:t>
            </a:r>
          </a:p>
          <a:p>
            <a:pPr eaLnBrk="1" hangingPunct="1">
              <a:buClr>
                <a:srgbClr val="FF0000"/>
              </a:buClr>
              <a:buSzPct val="115000"/>
              <a:buFontTx/>
              <a:buNone/>
            </a:pPr>
            <a:endParaRPr lang="en-GB" altLang="cs-CZ" sz="2000">
              <a:solidFill>
                <a:srgbClr val="000000"/>
              </a:solidFill>
            </a:endParaRPr>
          </a:p>
          <a:p>
            <a:pPr eaLnBrk="1" hangingPunct="1">
              <a:buClr>
                <a:srgbClr val="FF0000"/>
              </a:buClr>
              <a:buSzPct val="115000"/>
              <a:buFont typeface="Wingdings" panose="05000000000000000000" pitchFamily="2" charset="2"/>
              <a:buChar char="§"/>
            </a:pPr>
            <a:endParaRPr lang="en-GB" altLang="cs-CZ" sz="2000">
              <a:solidFill>
                <a:srgbClr val="000000"/>
              </a:solidFill>
            </a:endParaRPr>
          </a:p>
          <a:p>
            <a:pPr eaLnBrk="1" hangingPunct="1">
              <a:buClr>
                <a:srgbClr val="FF0000"/>
              </a:buClr>
              <a:buSzPct val="115000"/>
            </a:pPr>
            <a:endParaRPr lang="en-GB" altLang="cs-CZ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F2404-7304-44AF-A871-E1384372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>
              <a:defRPr/>
            </a:pPr>
            <a:r>
              <a:rPr lang="en-GB"/>
              <a:t>HPLC </a:t>
            </a:r>
            <a:r>
              <a:t>s</a:t>
            </a:r>
            <a:r>
              <a:rPr lang="en-GB" err="1"/>
              <a:t>ystém</a:t>
            </a:r>
            <a:r>
              <a:t> - kolona</a:t>
            </a:r>
            <a:endParaRPr lang="en-GB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CC5AF38-0192-480B-80FA-BC5BEC3F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347788"/>
            <a:ext cx="7750175" cy="2808287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b="1" dirty="0">
                <a:latin typeface="Arial" charset="0"/>
              </a:rPr>
              <a:t>Column is the most important for chromatographic separation: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dirty="0">
                <a:latin typeface="Arial" charset="0"/>
              </a:rPr>
              <a:t>Stationary phase selection depends on sample/</a:t>
            </a:r>
            <a:r>
              <a:rPr lang="en-GB" dirty="0" err="1">
                <a:latin typeface="Arial" charset="0"/>
              </a:rPr>
              <a:t>analyte</a:t>
            </a:r>
            <a:r>
              <a:rPr lang="en-GB" dirty="0">
                <a:latin typeface="Arial" charset="0"/>
              </a:rPr>
              <a:t> properties (solubility, polarity, etc.)</a:t>
            </a:r>
          </a:p>
          <a:p>
            <a:pPr marL="469900" indent="-469900"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b="1" dirty="0">
                <a:latin typeface="Arial" charset="0"/>
              </a:rPr>
              <a:t>Factors for the selection of appropriate column and sorbent: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Separation efficiency, peak </a:t>
            </a:r>
            <a:r>
              <a:rPr lang="en-GB" dirty="0" err="1">
                <a:latin typeface="Arial" charset="0"/>
              </a:rPr>
              <a:t>symetry</a:t>
            </a:r>
            <a:endParaRPr lang="en-GB" dirty="0">
              <a:latin typeface="Arial" charset="0"/>
            </a:endParaRP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Column lifetime, stability of the bonded phase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Reproducibility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Time of analysis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Selectivity</a:t>
            </a:r>
          </a:p>
          <a:p>
            <a:pPr marL="469900" indent="-469900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endParaRPr lang="en-GB" sz="2000" b="1" dirty="0">
              <a:latin typeface="Arial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D37B72-D05B-4AD7-89A5-223405DD437D}"/>
              </a:ext>
            </a:extLst>
          </p:cNvPr>
          <p:cNvSpPr/>
          <p:nvPr/>
        </p:nvSpPr>
        <p:spPr>
          <a:xfrm>
            <a:off x="395288" y="4581525"/>
            <a:ext cx="26638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>
              <a:buClr>
                <a:srgbClr val="FF0000"/>
              </a:buClr>
              <a:buSzPct val="115000"/>
              <a:defRPr/>
            </a:pPr>
            <a:r>
              <a:rPr lang="en-GB" sz="1600" b="1" dirty="0">
                <a:latin typeface="Arial" charset="0"/>
              </a:rPr>
              <a:t>Column </a:t>
            </a:r>
            <a:r>
              <a:rPr lang="en-GB" sz="1600" b="1" dirty="0" err="1">
                <a:latin typeface="Arial" charset="0"/>
              </a:rPr>
              <a:t>lenght</a:t>
            </a:r>
            <a:r>
              <a:rPr lang="en-GB" sz="1600" b="1" dirty="0">
                <a:latin typeface="Arial" charset="0"/>
              </a:rPr>
              <a:t>: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Resolution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 err="1">
                <a:solidFill>
                  <a:schemeClr val="tx2"/>
                </a:solidFill>
                <a:latin typeface="Arial" charset="0"/>
              </a:rPr>
              <a:t>Separtion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efficiency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Back pressure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Mobile phase consumption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Analysis time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F4F58E1-6737-4ABE-8078-CE0FCD0C6D23}"/>
              </a:ext>
            </a:extLst>
          </p:cNvPr>
          <p:cNvSpPr/>
          <p:nvPr/>
        </p:nvSpPr>
        <p:spPr>
          <a:xfrm>
            <a:off x="4752975" y="4589463"/>
            <a:ext cx="233997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>
              <a:buClr>
                <a:srgbClr val="FF0000"/>
              </a:buClr>
              <a:buSzPct val="115000"/>
              <a:defRPr/>
            </a:pPr>
            <a:r>
              <a:rPr lang="en-GB" sz="1600" b="1" dirty="0">
                <a:latin typeface="Arial" charset="0"/>
              </a:rPr>
              <a:t>Column diameter: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Back pressure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Mass sensitivity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 err="1">
                <a:solidFill>
                  <a:schemeClr val="tx2"/>
                </a:solidFill>
                <a:latin typeface="Arial" charset="0"/>
              </a:rPr>
              <a:t>Separtion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efficiency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Column capacity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Mobile phase consumption</a:t>
            </a:r>
          </a:p>
        </p:txBody>
      </p:sp>
      <p:sp>
        <p:nvSpPr>
          <p:cNvPr id="15" name="Pravá složená závorka 14">
            <a:extLst>
              <a:ext uri="{FF2B5EF4-FFF2-40B4-BE49-F238E27FC236}">
                <a16:creationId xmlns:a16="http://schemas.microsoft.com/office/drawing/2014/main" id="{44E06DFC-3C18-4864-A8F0-703B33BA5442}"/>
              </a:ext>
            </a:extLst>
          </p:cNvPr>
          <p:cNvSpPr/>
          <p:nvPr/>
        </p:nvSpPr>
        <p:spPr>
          <a:xfrm>
            <a:off x="2474913" y="4786313"/>
            <a:ext cx="358775" cy="1512887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90E0BD-B874-463A-86ED-1B3061AD7C3E}"/>
              </a:ext>
            </a:extLst>
          </p:cNvPr>
          <p:cNvSpPr txBox="1"/>
          <p:nvPr/>
        </p:nvSpPr>
        <p:spPr>
          <a:xfrm>
            <a:off x="2987824" y="5237450"/>
            <a:ext cx="1512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/>
              <a:t>Increase with lenght</a:t>
            </a:r>
            <a:endParaRPr lang="en-GB" sz="1600" b="1" dirty="0"/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9A02C010-93CD-4F0A-912F-B6B93B6FCD09}"/>
              </a:ext>
            </a:extLst>
          </p:cNvPr>
          <p:cNvSpPr/>
          <p:nvPr/>
        </p:nvSpPr>
        <p:spPr>
          <a:xfrm>
            <a:off x="7092950" y="5688013"/>
            <a:ext cx="287338" cy="701675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C56D5628-EB64-4840-8F06-B797E72D3702}"/>
              </a:ext>
            </a:extLst>
          </p:cNvPr>
          <p:cNvSpPr txBox="1"/>
          <p:nvPr/>
        </p:nvSpPr>
        <p:spPr>
          <a:xfrm>
            <a:off x="7442795" y="5732795"/>
            <a:ext cx="1512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/>
              <a:t>Increase with diameter</a:t>
            </a:r>
            <a:endParaRPr lang="en-GB" sz="16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E49E5A-D536-46BF-BDD8-32AE2055B5FF}"/>
              </a:ext>
            </a:extLst>
          </p:cNvPr>
          <p:cNvSpPr txBox="1"/>
          <p:nvPr/>
        </p:nvSpPr>
        <p:spPr>
          <a:xfrm>
            <a:off x="7452320" y="4940707"/>
            <a:ext cx="15121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1600" b="1"/>
              <a:t>Decrease with diameter</a:t>
            </a:r>
            <a:endParaRPr lang="en-GB" sz="1600" b="1" dirty="0"/>
          </a:p>
        </p:txBody>
      </p:sp>
      <p:sp>
        <p:nvSpPr>
          <p:cNvPr id="21" name="Pravá složená závorka 20">
            <a:extLst>
              <a:ext uri="{FF2B5EF4-FFF2-40B4-BE49-F238E27FC236}">
                <a16:creationId xmlns:a16="http://schemas.microsoft.com/office/drawing/2014/main" id="{3D477D02-73C2-444B-B153-BAB91208BA4C}"/>
              </a:ext>
            </a:extLst>
          </p:cNvPr>
          <p:cNvSpPr/>
          <p:nvPr/>
        </p:nvSpPr>
        <p:spPr>
          <a:xfrm>
            <a:off x="7092950" y="4876800"/>
            <a:ext cx="287338" cy="701675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4229D-D9F2-49A5-A3AF-EADD843B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21B315DA-698C-4FCB-B474-0CFA5C79C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70660" name="Picture 75">
            <a:extLst>
              <a:ext uri="{FF2B5EF4-FFF2-40B4-BE49-F238E27FC236}">
                <a16:creationId xmlns:a16="http://schemas.microsoft.com/office/drawing/2014/main" id="{B231D487-5F85-485F-A99B-4C2D7395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1611313"/>
            <a:ext cx="6840537" cy="83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9F513-FA06-43C6-AF46-3A978A74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683" name="Zástupný symbol pro obsah 2">
            <a:extLst>
              <a:ext uri="{FF2B5EF4-FFF2-40B4-BE49-F238E27FC236}">
                <a16:creationId xmlns:a16="http://schemas.microsoft.com/office/drawing/2014/main" id="{14ECB2DE-A0AA-44CC-A27B-8F8DA02D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6BAA845B-3E99-4EF8-9F7A-E9F0E675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0350"/>
            <a:ext cx="926941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2EBBC-9C04-4FE1-9045-B4589FF4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316913" cy="1200150"/>
          </a:xfrm>
        </p:spPr>
        <p:txBody>
          <a:bodyPr rtlCol="0"/>
          <a:lstStyle/>
          <a:p>
            <a:pPr eaLnBrk="1" hangingPunct="1">
              <a:defRPr/>
            </a:pPr>
            <a:r>
              <a:rPr kern="0" err="1">
                <a:solidFill>
                  <a:sysClr val="windowText" lastClr="000000"/>
                </a:solidFill>
                <a:effectLst/>
              </a:rPr>
              <a:t>Maximizing</a:t>
            </a:r>
            <a:r>
              <a:rPr kern="0">
                <a:solidFill>
                  <a:sysClr val="windowText" lastClr="000000"/>
                </a:solidFill>
                <a:effectLst/>
              </a:rPr>
              <a:t> HPLC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Reproducibility</a:t>
            </a:r>
            <a:r>
              <a:rPr kern="0">
                <a:solidFill>
                  <a:sysClr val="windowText" lastClr="000000"/>
                </a:solidFill>
                <a:effectLst/>
              </a:rPr>
              <a:t>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When</a:t>
            </a:r>
            <a:r>
              <a:rPr kern="0">
                <a:solidFill>
                  <a:sysClr val="windowText" lastClr="000000"/>
                </a:solidFill>
                <a:effectLst/>
              </a:rPr>
              <a:t>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Using</a:t>
            </a:r>
            <a:r>
              <a:rPr kern="0">
                <a:solidFill>
                  <a:sysClr val="windowText" lastClr="000000"/>
                </a:solidFill>
                <a:effectLst/>
              </a:rPr>
              <a:t>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Highly</a:t>
            </a:r>
            <a:r>
              <a:rPr kern="0">
                <a:solidFill>
                  <a:sysClr val="windowText" lastClr="000000"/>
                </a:solidFill>
                <a:effectLst/>
              </a:rPr>
              <a:t>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Aqueous</a:t>
            </a:r>
            <a:r>
              <a:rPr kern="0">
                <a:solidFill>
                  <a:sysClr val="windowText" lastClr="000000"/>
                </a:solidFill>
                <a:effectLst/>
              </a:rPr>
              <a:t> Mobile </a:t>
            </a:r>
            <a:r>
              <a:rPr kern="0" err="1">
                <a:solidFill>
                  <a:sysClr val="windowText" lastClr="000000"/>
                </a:solidFill>
                <a:effectLst/>
              </a:rPr>
              <a:t>Phases</a:t>
            </a:r>
            <a:r>
              <a:rPr b="0" kern="0">
                <a:solidFill>
                  <a:sysClr val="windowText" lastClr="000000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5DA6B5-51C4-4692-A3C0-F694B69BA5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52525"/>
            <a:ext cx="8229600" cy="5018088"/>
          </a:xfrm>
          <a:extLst/>
        </p:spPr>
        <p:txBody>
          <a:bodyPr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cs-CZ" kern="0" dirty="0">
                <a:solidFill>
                  <a:sysClr val="windowText" lastClr="000000"/>
                </a:solidFill>
              </a:rPr>
              <a:t/>
            </a:r>
            <a:br>
              <a:rPr lang="cs-CZ" kern="0" dirty="0">
                <a:solidFill>
                  <a:sysClr val="windowText" lastClr="000000"/>
                </a:solidFill>
              </a:rPr>
            </a:br>
            <a:r>
              <a:rPr lang="cs-CZ" sz="1800" kern="0" dirty="0" err="1">
                <a:solidFill>
                  <a:sysClr val="windowText" lastClr="000000"/>
                </a:solidFill>
              </a:rPr>
              <a:t>If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you</a:t>
            </a:r>
            <a:r>
              <a:rPr lang="cs-CZ" sz="1800" kern="0" dirty="0">
                <a:solidFill>
                  <a:sysClr val="windowText" lastClr="000000"/>
                </a:solidFill>
              </a:rPr>
              <a:t> are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experiencing</a:t>
            </a:r>
            <a:r>
              <a:rPr lang="cs-CZ" sz="1800" kern="0" dirty="0">
                <a:solidFill>
                  <a:sysClr val="windowText" lastClr="000000"/>
                </a:solidFill>
              </a:rPr>
              <a:t> a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problem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with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retention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time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reproducibility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while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using</a:t>
            </a:r>
            <a:r>
              <a:rPr lang="cs-CZ" sz="1800" kern="0" dirty="0">
                <a:solidFill>
                  <a:sysClr val="windowText" lastClr="000000"/>
                </a:solidFill>
              </a:rPr>
              <a:t> mobile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phases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that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contain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less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than</a:t>
            </a:r>
            <a:r>
              <a:rPr lang="cs-CZ" sz="1800" kern="0" dirty="0">
                <a:solidFill>
                  <a:sysClr val="windowText" lastClr="000000"/>
                </a:solidFill>
              </a:rPr>
              <a:t> 10%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organic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modifiers</a:t>
            </a:r>
            <a:r>
              <a:rPr lang="cs-CZ" sz="1800" kern="0" dirty="0">
                <a:solidFill>
                  <a:sysClr val="windowText" lastClr="000000"/>
                </a:solidFill>
              </a:rPr>
              <a:t>,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consider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one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of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the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following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corrective</a:t>
            </a:r>
            <a:r>
              <a:rPr lang="cs-CZ" sz="1800" kern="0" dirty="0">
                <a:solidFill>
                  <a:sysClr val="windowText" lastClr="000000"/>
                </a:solidFill>
              </a:rPr>
              <a:t> </a:t>
            </a:r>
            <a:r>
              <a:rPr lang="cs-CZ" sz="1800" kern="0" dirty="0" err="1">
                <a:solidFill>
                  <a:sysClr val="windowText" lastClr="000000"/>
                </a:solidFill>
              </a:rPr>
              <a:t>actions</a:t>
            </a:r>
            <a:r>
              <a:rPr lang="cs-CZ" sz="1800" kern="0" dirty="0">
                <a:solidFill>
                  <a:sysClr val="windowText" lastClr="000000"/>
                </a:solidFill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Purge the column periodically with a mobile phase containing more than 50% organic modifier. Each situation is different, but if retention times drop by more than 5%, it is probably time to purge the column.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Don't let a highly aqueous mobile phase stand in your column. This will avoid promoting phase collapse and the associated displacement of aqueous mobile phase from the stationary phase pores.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If the column shows poor retention as a consequence of having been left standing in a highly aqueous mobile phase, condition the column by purging with a mobile phase containing at least 50% organic modifier. In some cases, you may have to purge with a mobile phase containing more than 75% organic modifier. It also helps to purge at higher pressure to force mobile phase into the pores.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GB" sz="1800" kern="0" dirty="0">
                <a:solidFill>
                  <a:sysClr val="windowText" lastClr="000000"/>
                </a:solidFill>
              </a:rPr>
              <a:t>Consider using a column that does not exhibit problems with phase collapse.</a:t>
            </a:r>
            <a:endParaRPr lang="cs-CZ" sz="18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cs-CZ" sz="18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0943B8-B628-4A7E-8A82-D293F7C8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3731" name="Zástupný symbol pro obsah 2">
            <a:extLst>
              <a:ext uri="{FF2B5EF4-FFF2-40B4-BE49-F238E27FC236}">
                <a16:creationId xmlns:a16="http://schemas.microsoft.com/office/drawing/2014/main" id="{CE21D59A-763F-43E6-B45E-3B8A9680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64D2BED4-9E87-47B9-9406-357A6AA15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692150"/>
            <a:ext cx="7786688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7">
            <a:extLst>
              <a:ext uri="{FF2B5EF4-FFF2-40B4-BE49-F238E27FC236}">
                <a16:creationId xmlns:a16="http://schemas.microsoft.com/office/drawing/2014/main" id="{F1BC7128-7AE7-4197-BD86-EC5EA8DC4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91611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400"/>
              <a:t>AQ Type Phases</a:t>
            </a:r>
          </a:p>
        </p:txBody>
      </p:sp>
      <p:pic>
        <p:nvPicPr>
          <p:cNvPr id="73734" name="Picture 5">
            <a:extLst>
              <a:ext uri="{FF2B5EF4-FFF2-40B4-BE49-F238E27FC236}">
                <a16:creationId xmlns:a16="http://schemas.microsoft.com/office/drawing/2014/main" id="{459C48FC-207D-410E-AE81-8A8DF2AA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57563"/>
            <a:ext cx="76168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689B6-5160-4E86-B524-F2CAD578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err="1"/>
              <a:t>Polar</a:t>
            </a:r>
            <a:r>
              <a:t> </a:t>
            </a:r>
            <a:r>
              <a:rPr err="1"/>
              <a:t>Embedded</a:t>
            </a:r>
            <a:r>
              <a:t> </a:t>
            </a:r>
            <a:r>
              <a:rPr err="1"/>
              <a:t>Phases</a:t>
            </a:r>
            <a:endParaRPr lang="en-US"/>
          </a:p>
        </p:txBody>
      </p:sp>
      <p:sp>
        <p:nvSpPr>
          <p:cNvPr id="74755" name="Zástupný symbol pro obsah 2">
            <a:extLst>
              <a:ext uri="{FF2B5EF4-FFF2-40B4-BE49-F238E27FC236}">
                <a16:creationId xmlns:a16="http://schemas.microsoft.com/office/drawing/2014/main" id="{13905F58-2D49-49B0-AF66-C3A887114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72B1D132-50A2-4BAA-B8C0-AF816F131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cs-CZ" altLang="cs-CZ" sz="3400">
              <a:latin typeface="Arial" panose="020B0604020202020204" pitchFamily="34" charset="0"/>
            </a:endParaRPr>
          </a:p>
        </p:txBody>
      </p:sp>
      <p:pic>
        <p:nvPicPr>
          <p:cNvPr id="74757" name="Picture 6">
            <a:extLst>
              <a:ext uri="{FF2B5EF4-FFF2-40B4-BE49-F238E27FC236}">
                <a16:creationId xmlns:a16="http://schemas.microsoft.com/office/drawing/2014/main" id="{2605BD6A-544C-41CA-8AB5-962EFEA8D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6250"/>
            <a:ext cx="663257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">
            <a:extLst>
              <a:ext uri="{FF2B5EF4-FFF2-40B4-BE49-F238E27FC236}">
                <a16:creationId xmlns:a16="http://schemas.microsoft.com/office/drawing/2014/main" id="{49A56035-6EBA-4F43-87FB-28CC855B8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938" y="1989138"/>
            <a:ext cx="89646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4566D-A687-4947-B89D-A0C2AD048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err="1"/>
              <a:t>Reversed</a:t>
            </a:r>
            <a:r>
              <a:t> </a:t>
            </a:r>
            <a:r>
              <a:rPr err="1"/>
              <a:t>Phase</a:t>
            </a:r>
            <a:r>
              <a:t> </a:t>
            </a:r>
            <a:r>
              <a:rPr err="1"/>
              <a:t>Chromatography</a:t>
            </a:r>
            <a:endParaRPr/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B5A0475A-EE9F-40CF-AE2D-7FDCD51CE1D3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582025" cy="48958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Separation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ionic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compounds</a:t>
            </a:r>
            <a:endParaRPr lang="cs-CZ" sz="2000" b="1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prstClr val="black"/>
                </a:solidFill>
                <a:latin typeface="Calibri"/>
              </a:rPr>
              <a:t>Ionic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compounds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should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be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analysed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non-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dissociated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forms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by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adjusting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pH.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Use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acidic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mobile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phase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acid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analysis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and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basic mobile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phase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bases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811213" lvl="1" indent="-3540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tabLst>
                <a:tab pos="811213" algn="l"/>
              </a:tabLst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pH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should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be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2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units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above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under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analyte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pK</a:t>
            </a:r>
            <a:r>
              <a:rPr lang="cs-CZ" sz="2000" baseline="-25000" dirty="0" err="1">
                <a:solidFill>
                  <a:prstClr val="black"/>
                </a:solidFill>
                <a:latin typeface="Calibri"/>
              </a:rPr>
              <a:t>A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separation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basic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compound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special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endcapped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or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shielded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phases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low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silanole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activity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should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be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used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pH should be in the operation range of the column (usually pH 2-7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819150" lvl="1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ationary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phase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hydrolysed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low pH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819150" lvl="1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ilica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support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hydrolyse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d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at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high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pH.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E9FDE-CCA0-4196-A19D-73224311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 rtlCol="0"/>
          <a:lstStyle/>
          <a:p>
            <a:pPr eaLnBrk="1" hangingPunct="1">
              <a:defRPr/>
            </a:pPr>
            <a:r>
              <a:rPr err="1"/>
              <a:t>Reversed</a:t>
            </a:r>
            <a:r>
              <a:t> </a:t>
            </a:r>
            <a:r>
              <a:rPr err="1"/>
              <a:t>Phase</a:t>
            </a:r>
            <a:r>
              <a:t> </a:t>
            </a:r>
            <a:r>
              <a:rPr err="1"/>
              <a:t>Chromatography</a:t>
            </a:r>
            <a:endParaRPr/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23E89F4-0BED-4724-BE86-1D4F6EC9225A}"/>
              </a:ext>
            </a:extLst>
          </p:cNvPr>
          <p:cNvSpPr txBox="1">
            <a:spLocks/>
          </p:cNvSpPr>
          <p:nvPr/>
        </p:nvSpPr>
        <p:spPr>
          <a:xfrm>
            <a:off x="250825" y="1125538"/>
            <a:ext cx="8582025" cy="309562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Separation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ionic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b="1" dirty="0" err="1">
                <a:solidFill>
                  <a:prstClr val="black"/>
                </a:solidFill>
                <a:latin typeface="Calibri"/>
              </a:rPr>
              <a:t>compounds</a:t>
            </a:r>
            <a:endParaRPr lang="cs-CZ" sz="2000" b="1" dirty="0">
              <a:solidFill>
                <a:prstClr val="black"/>
              </a:solidFill>
              <a:latin typeface="Calibri"/>
            </a:endParaRP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prstClr val="black"/>
                </a:solidFill>
                <a:latin typeface="Calibri"/>
              </a:rPr>
              <a:t>Special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stationary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phases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were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developed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improve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low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pH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column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stability.</a:t>
            </a:r>
          </a:p>
          <a:p>
            <a:pPr marL="361950" indent="-3619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Si-C bond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is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sterically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protected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D2832122-E57D-44EF-ABC9-8AFDB6FB59D3}"/>
              </a:ext>
            </a:extLst>
          </p:cNvPr>
          <p:cNvGraphicFramePr>
            <a:graphicFrameLocks/>
          </p:cNvGraphicFramePr>
          <p:nvPr/>
        </p:nvGraphicFramePr>
        <p:xfrm>
          <a:off x="685800" y="3251200"/>
          <a:ext cx="35893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CorelDRAW" r:id="rId3" imgW="3571858" imgH="2190781" progId="">
                  <p:embed/>
                </p:oleObj>
              </mc:Choice>
              <mc:Fallback>
                <p:oleObj name="CorelDRAW" r:id="rId3" imgW="3571858" imgH="2190781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51200"/>
                        <a:ext cx="35893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Rectangle 5">
            <a:extLst>
              <a:ext uri="{FF2B5EF4-FFF2-40B4-BE49-F238E27FC236}">
                <a16:creationId xmlns:a16="http://schemas.microsoft.com/office/drawing/2014/main" id="{0679EDEC-0DCE-43DE-8E8C-00035225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075" y="2565400"/>
            <a:ext cx="28209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400" b="1">
                <a:solidFill>
                  <a:srgbClr val="000000"/>
                </a:solidFill>
              </a:rPr>
              <a:t>HYDROLYTICALLY UNSTABLE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cs-CZ" sz="1400" b="1" u="sng">
                <a:solidFill>
                  <a:srgbClr val="000000"/>
                </a:solidFill>
              </a:rPr>
              <a:t>CONVENTIONAL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8D32FCDC-778B-4F77-979D-7CD433530705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565400"/>
            <a:ext cx="3522663" cy="3659188"/>
            <a:chOff x="3148" y="1248"/>
            <a:chExt cx="2219" cy="2305"/>
          </a:xfrm>
        </p:grpSpPr>
        <p:graphicFrame>
          <p:nvGraphicFramePr>
            <p:cNvPr id="76807" name="Object 7">
              <a:extLst>
                <a:ext uri="{FF2B5EF4-FFF2-40B4-BE49-F238E27FC236}">
                  <a16:creationId xmlns:a16="http://schemas.microsoft.com/office/drawing/2014/main" id="{68161252-9028-40AE-A339-8E6ED527EF33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148" y="1672"/>
            <a:ext cx="2219" cy="1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40" name="CorelDRAW 6.0" r:id="rId5" imgW="3533796" imgH="2619435" progId="">
                    <p:embed/>
                  </p:oleObj>
                </mc:Choice>
                <mc:Fallback>
                  <p:oleObj name="CorelDRAW 6.0" r:id="rId5" imgW="3533796" imgH="2619435" progId="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8" y="1672"/>
                          <a:ext cx="2219" cy="18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08" name="Rectangle 8">
              <a:extLst>
                <a:ext uri="{FF2B5EF4-FFF2-40B4-BE49-F238E27FC236}">
                  <a16:creationId xmlns:a16="http://schemas.microsoft.com/office/drawing/2014/main" id="{1F3AB7E3-5DD4-48EC-BF50-74D5E8B1C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1" y="1248"/>
              <a:ext cx="161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Ctr="1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cs-CZ" sz="1400" b="1">
                  <a:solidFill>
                    <a:srgbClr val="000000"/>
                  </a:solidFill>
                </a:rPr>
                <a:t>HYDROLYTICALLY STABLE</a:t>
              </a:r>
              <a:endParaRPr lang="en-US" altLang="cs-CZ" sz="1400" b="1" u="sng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cs-CZ" sz="1400" b="1" u="sng">
                  <a:solidFill>
                    <a:srgbClr val="000000"/>
                  </a:solidFill>
                </a:rPr>
                <a:t>STERICALLY  PROTECTED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5">
            <a:extLst>
              <a:ext uri="{FF2B5EF4-FFF2-40B4-BE49-F238E27FC236}">
                <a16:creationId xmlns:a16="http://schemas.microsoft.com/office/drawing/2014/main" id="{624296B9-0A9D-4D7A-AF6D-65F58F92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7827" name="Oval 6">
            <a:extLst>
              <a:ext uri="{FF2B5EF4-FFF2-40B4-BE49-F238E27FC236}">
                <a16:creationId xmlns:a16="http://schemas.microsoft.com/office/drawing/2014/main" id="{2ED7CA3C-A68D-4411-AEA4-83EDFCBB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24000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7828" name="Rectangle 7">
            <a:extLst>
              <a:ext uri="{FF2B5EF4-FFF2-40B4-BE49-F238E27FC236}">
                <a16:creationId xmlns:a16="http://schemas.microsoft.com/office/drawing/2014/main" id="{2ED96265-04E4-4A3F-8213-B372E2238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125538"/>
            <a:ext cx="533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7829" name="Oval 8">
            <a:extLst>
              <a:ext uri="{FF2B5EF4-FFF2-40B4-BE49-F238E27FC236}">
                <a16:creationId xmlns:a16="http://schemas.microsoft.com/office/drawing/2014/main" id="{1E8DCCE8-CA25-4FE1-A5C9-6BF0046F0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524000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7830" name="Text Box 9">
            <a:extLst>
              <a:ext uri="{FF2B5EF4-FFF2-40B4-BE49-F238E27FC236}">
                <a16:creationId xmlns:a16="http://schemas.microsoft.com/office/drawing/2014/main" id="{7793D598-9418-4F68-8F58-EA484759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052513"/>
            <a:ext cx="5791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cs-CZ" altLang="cs-CZ" sz="2400" b="1">
                <a:latin typeface="Arial" panose="020B0604020202020204" pitchFamily="34" charset="0"/>
              </a:rPr>
              <a:t>YDROPH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IL</a:t>
            </a:r>
            <a:r>
              <a:rPr lang="cs-CZ" altLang="cs-CZ" sz="2400" b="1">
                <a:latin typeface="Arial" panose="020B0604020202020204" pitchFamily="34" charset="0"/>
              </a:rPr>
              <a:t>IC INTERACTION </a:t>
            </a:r>
            <a:r>
              <a:rPr lang="cs-CZ" altLang="cs-CZ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2400" b="1">
                <a:latin typeface="Arial" panose="020B0604020202020204" pitchFamily="34" charset="0"/>
              </a:rPr>
              <a:t>HROMATOGRAPHY </a:t>
            </a:r>
            <a:r>
              <a:rPr lang="cs-CZ" altLang="cs-CZ" sz="2400">
                <a:latin typeface="Arial" panose="020B0604020202020204" pitchFamily="34" charset="0"/>
              </a:rPr>
              <a:t>(=HILIC)</a:t>
            </a: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EFD08681-77B1-4D39-952D-81B1D5028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989138"/>
            <a:ext cx="7772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b="1">
                <a:latin typeface="Arial" panose="020B0604020202020204" pitchFamily="34" charset="0"/>
              </a:rPr>
              <a:t> Tradiční přístupy k separaci polárních látek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b="1">
                <a:latin typeface="Arial" panose="020B0604020202020204" pitchFamily="34" charset="0"/>
              </a:rPr>
              <a:t> HILIC – mechanismy separace, vybrané faktory ovlivňující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	   separaci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b="1">
                <a:latin typeface="Arial" panose="020B0604020202020204" pitchFamily="34" charset="0"/>
              </a:rPr>
              <a:t> HILIC </a:t>
            </a:r>
            <a:r>
              <a:rPr lang="en-US" altLang="cs-CZ" sz="2000" b="1">
                <a:latin typeface="Arial" panose="020B0604020202020204" pitchFamily="34" charset="0"/>
              </a:rPr>
              <a:t>&amp; LC</a:t>
            </a:r>
            <a:r>
              <a:rPr lang="cs-CZ" altLang="cs-CZ" sz="2000" b="1">
                <a:latin typeface="Arial" panose="020B0604020202020204" pitchFamily="34" charset="0"/>
              </a:rPr>
              <a:t>-MS </a:t>
            </a:r>
          </a:p>
        </p:txBody>
      </p:sp>
      <p:sp>
        <p:nvSpPr>
          <p:cNvPr id="77832" name="Obdélník 10">
            <a:extLst>
              <a:ext uri="{FF2B5EF4-FFF2-40B4-BE49-F238E27FC236}">
                <a16:creationId xmlns:a16="http://schemas.microsoft.com/office/drawing/2014/main" id="{B00C5E8C-961B-488C-938D-E28DFF266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2600"/>
            <a:ext cx="8604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HILIC 1990 – odlišení od normální fáze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„Reversed reversed-phase“ nebo „Aqueous normal-phase“.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Varianta normal-phase chromatography, bez rozpouštědel s vodou nemísitelných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5F040C37-05A0-4A19-9FA8-99889DD4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5">
            <a:extLst>
              <a:ext uri="{FF2B5EF4-FFF2-40B4-BE49-F238E27FC236}">
                <a16:creationId xmlns:a16="http://schemas.microsoft.com/office/drawing/2014/main" id="{B9D9D5FD-101F-4017-B100-8821601B7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8851" name="Text Box 6">
            <a:extLst>
              <a:ext uri="{FF2B5EF4-FFF2-40B4-BE49-F238E27FC236}">
                <a16:creationId xmlns:a16="http://schemas.microsoft.com/office/drawing/2014/main" id="{BA07B0DE-EF7D-45ED-B816-331F67EFA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8458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b="1">
                <a:latin typeface="Arial" panose="020B0604020202020204" pitchFamily="34" charset="0"/>
              </a:rPr>
              <a:t>TRADIČNÍ PŘÍSTUPY K SEPARACI POLÁRNÍCH LÁTEK </a:t>
            </a:r>
            <a:endParaRPr lang="cs-CZ" altLang="cs-CZ" sz="2200">
              <a:latin typeface="Arial" panose="020B0604020202020204" pitchFamily="34" charset="0"/>
            </a:endParaRP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2A23C386-213F-4033-98F0-3378D667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74925"/>
            <a:ext cx="3733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iontová výměna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iontopárová činidla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úprava pH mobilní fáze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chromatografie v reverzní fázi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14B2E14D-ECAB-4E7E-9697-D8E0E9DB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74925"/>
            <a:ext cx="4876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ionizovatelnost cílových analytů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suprese signálu při MS detekci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vysoce polární analyty, stabilita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mobilní fáze s vysokým obsahem vody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71689" name="Text Box 9">
            <a:extLst>
              <a:ext uri="{FF2B5EF4-FFF2-40B4-BE49-F238E27FC236}">
                <a16:creationId xmlns:a16="http://schemas.microsoft.com/office/drawing/2014/main" id="{E45C3B33-61C1-483D-9807-4CFBDEC3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954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>
                <a:solidFill>
                  <a:srgbClr val="CC0000"/>
                </a:solidFill>
                <a:latin typeface="Arial" panose="020B0604020202020204" pitchFamily="34" charset="0"/>
              </a:rPr>
              <a:t>OMEZENÍ</a:t>
            </a:r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5D117490-5A05-4BCE-81AB-38ACF7B1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0"/>
            <a:ext cx="609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836E5907-E919-41CE-B047-9134BAAD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86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HILIC</a:t>
            </a: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38E4F9EE-A2F1-49C8-9C39-9DA2B95E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  <a:endParaRPr lang="en-GB"/>
          </a:p>
        </p:txBody>
      </p:sp>
      <p:sp>
        <p:nvSpPr>
          <p:cNvPr id="78858" name="Zástupný symbol pro obsah 12">
            <a:extLst>
              <a:ext uri="{FF2B5EF4-FFF2-40B4-BE49-F238E27FC236}">
                <a16:creationId xmlns:a16="http://schemas.microsoft.com/office/drawing/2014/main" id="{6FD3120C-5296-482D-9038-C3C8AC99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8" grpId="0"/>
      <p:bldP spid="71689" grpId="0"/>
      <p:bldP spid="71690" grpId="0" animBg="1"/>
      <p:bldP spid="7169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1E0DE4E1-3083-4A55-8782-2B6CB3DC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333375"/>
            <a:ext cx="92678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>
            <a:extLst>
              <a:ext uri="{FF2B5EF4-FFF2-40B4-BE49-F238E27FC236}">
                <a16:creationId xmlns:a16="http://schemas.microsoft.com/office/drawing/2014/main" id="{382C970D-C0F7-468D-817D-2E139B138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Zástupný symbol pro obsah 4">
            <a:extLst>
              <a:ext uri="{FF2B5EF4-FFF2-40B4-BE49-F238E27FC236}">
                <a16:creationId xmlns:a16="http://schemas.microsoft.com/office/drawing/2014/main" id="{AEFF5125-CAD8-461B-9E4B-F941DEF04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>
            <a:extLst>
              <a:ext uri="{FF2B5EF4-FFF2-40B4-BE49-F238E27FC236}">
                <a16:creationId xmlns:a16="http://schemas.microsoft.com/office/drawing/2014/main" id="{9FB1F3BB-B145-4FA8-86F0-2A602060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17859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422">
                <a:solidFill>
                  <a:schemeClr val="bg2"/>
                </a:solidFill>
                <a:latin typeface="Humanst521 Cn CE" pitchFamily="34" charset="0"/>
              </a:rPr>
              <a:t>Zdroj: R.E. Majors, </a:t>
            </a:r>
            <a:r>
              <a:rPr lang="en-US" altLang="cs-CZ" sz="1422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1422">
                <a:solidFill>
                  <a:schemeClr val="bg2"/>
                </a:solidFill>
                <a:latin typeface="Humanst521 Cn CE" pitchFamily="34" charset="0"/>
              </a:rPr>
              <a:t> 19(6) 352-362</a:t>
            </a:r>
            <a:endParaRPr lang="en-GB" altLang="cs-CZ" sz="1422">
              <a:solidFill>
                <a:schemeClr val="bg2"/>
              </a:solidFill>
              <a:latin typeface="Humanst521 Cn CE" pitchFamily="34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DC0350F-CAAA-4BE4-8F08-516F46B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787400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VELIKOST ČÁSTIC V HPLC (Vývoj)</a:t>
            </a:r>
          </a:p>
        </p:txBody>
      </p:sp>
      <p:pic>
        <p:nvPicPr>
          <p:cNvPr id="16388" name="Picture 4" descr="i3">
            <a:extLst>
              <a:ext uri="{FF2B5EF4-FFF2-40B4-BE49-F238E27FC236}">
                <a16:creationId xmlns:a16="http://schemas.microsoft.com/office/drawing/2014/main" id="{0383E416-84BC-402A-9C00-3E180555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15088" r="14925" b="5658"/>
          <a:stretch>
            <a:fillRect/>
          </a:stretch>
        </p:blipFill>
        <p:spPr bwMode="auto">
          <a:xfrm>
            <a:off x="2730500" y="2465388"/>
            <a:ext cx="516255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5">
            <a:extLst>
              <a:ext uri="{FF2B5EF4-FFF2-40B4-BE49-F238E27FC236}">
                <a16:creationId xmlns:a16="http://schemas.microsoft.com/office/drawing/2014/main" id="{3452C028-E7AD-4AF6-8A80-A62F3FACE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1552575"/>
            <a:ext cx="7137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778">
                <a:latin typeface="Humanst521 Cn CE" pitchFamily="34" charset="0"/>
              </a:rPr>
              <a:t>Rok	Velikost</a:t>
            </a: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Nejčastější</a:t>
            </a:r>
            <a:r>
              <a:rPr lang="en-US" altLang="cs-CZ" sz="1778">
                <a:latin typeface="Humanst521 Cn CE" pitchFamily="34" charset="0"/>
              </a:rPr>
              <a:t>	 </a:t>
            </a:r>
            <a:r>
              <a:rPr lang="cs-CZ" altLang="cs-CZ" sz="1778">
                <a:latin typeface="Humanst521 Cn CE" pitchFamily="34" charset="0"/>
              </a:rPr>
              <a:t>Počet pater</a:t>
            </a:r>
            <a:r>
              <a:rPr lang="en-US" altLang="cs-CZ" sz="1778">
                <a:latin typeface="Humanst521 Cn CE" pitchFamily="34" charset="0"/>
              </a:rPr>
              <a:t>/15 cm</a:t>
            </a:r>
          </a:p>
          <a:p>
            <a:pPr eaLnBrk="1" hangingPunct="1">
              <a:defRPr/>
            </a:pP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částic </a:t>
            </a: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velikost</a:t>
            </a:r>
            <a:endParaRPr lang="en-GB" altLang="cs-CZ" sz="1778">
              <a:latin typeface="Humanst521 Cn CE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AABE47-1609-4244-A0CC-641B63D246A5}"/>
              </a:ext>
            </a:extLst>
          </p:cNvPr>
          <p:cNvSpPr txBox="1"/>
          <p:nvPr/>
        </p:nvSpPr>
        <p:spPr>
          <a:xfrm>
            <a:off x="0" y="2251075"/>
            <a:ext cx="2141538" cy="269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533"/>
              </a:spcBef>
              <a:defRPr/>
            </a:pPr>
            <a:r>
              <a:rPr lang="cs-CZ" sz="1422" dirty="0">
                <a:cs typeface="Arial" pitchFamily="34" charset="0"/>
              </a:rPr>
              <a:t>Parametr částic: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Velikost (průměr), 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Tvar (pravidelný, nepravidelný)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Typ (porézní, neporézní)</a:t>
            </a:r>
          </a:p>
          <a:p>
            <a:pPr marL="237070" lvl="1" indent="-237070">
              <a:spcBef>
                <a:spcPts val="533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Průměr pórů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cs typeface="Arial" pitchFamily="34" charset="0"/>
              </a:rPr>
              <a:t>Plocha aktivního povrchu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>
            <a:extLst>
              <a:ext uri="{FF2B5EF4-FFF2-40B4-BE49-F238E27FC236}">
                <a16:creationId xmlns:a16="http://schemas.microsoft.com/office/drawing/2014/main" id="{4FC11335-8888-4C40-AFD3-7A14FCD8E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0899" name="Text Box 7">
            <a:extLst>
              <a:ext uri="{FF2B5EF4-FFF2-40B4-BE49-F238E27FC236}">
                <a16:creationId xmlns:a16="http://schemas.microsoft.com/office/drawing/2014/main" id="{0D675296-FB9D-4EEF-8FAB-5CF88BFA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9677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stacionární fáze - </a:t>
            </a:r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</a:rPr>
              <a:t>polární</a:t>
            </a:r>
            <a:r>
              <a:rPr lang="cs-CZ" altLang="cs-CZ" sz="2000">
                <a:latin typeface="Arial" panose="020B0604020202020204" pitchFamily="34" charset="0"/>
              </a:rPr>
              <a:t> (-OH, -NH</a:t>
            </a:r>
            <a:r>
              <a:rPr lang="cs-CZ" altLang="cs-CZ" sz="2000" baseline="-25000">
                <a:latin typeface="Arial" panose="020B0604020202020204" pitchFamily="34" charset="0"/>
              </a:rPr>
              <a:t>2</a:t>
            </a:r>
            <a:r>
              <a:rPr lang="cs-CZ" altLang="cs-CZ" sz="2000">
                <a:latin typeface="Arial" panose="020B0604020202020204" pitchFamily="34" charset="0"/>
              </a:rPr>
              <a:t>, -CN, diol,…)</a:t>
            </a:r>
            <a:endParaRPr lang="cs-CZ" altLang="cs-CZ" sz="2000" baseline="-25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mobilní fáze - organické rozpouštědlo (min 80%) </a:t>
            </a:r>
            <a:r>
              <a:rPr lang="en-US" altLang="cs-CZ" sz="2000">
                <a:latin typeface="Arial" panose="020B0604020202020204" pitchFamily="34" charset="0"/>
              </a:rPr>
              <a:t>&gt; voda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cs-CZ" sz="2000">
                <a:latin typeface="Arial" panose="020B0604020202020204" pitchFamily="34" charset="0"/>
              </a:rPr>
              <a:t> retence l</a:t>
            </a:r>
            <a:r>
              <a:rPr lang="cs-CZ" altLang="cs-CZ" sz="2000">
                <a:latin typeface="Arial" panose="020B0604020202020204" pitchFamily="34" charset="0"/>
              </a:rPr>
              <a:t>átek roste s jejich polaritou a klesá s polaritou mobilní fáze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nejčastěji používanou stacionární fází </a:t>
            </a:r>
            <a:r>
              <a:rPr lang="cs-CZ" altLang="cs-CZ" sz="2000" b="1">
                <a:latin typeface="Arial" panose="020B0604020202020204" pitchFamily="34" charset="0"/>
              </a:rPr>
              <a:t>silikagel </a:t>
            </a:r>
            <a:r>
              <a:rPr lang="cs-CZ" altLang="cs-CZ" sz="2000">
                <a:latin typeface="Arial" panose="020B0604020202020204" pitchFamily="34" charset="0"/>
              </a:rPr>
              <a:t>(náplně na bázi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>
                <a:latin typeface="Arial" panose="020B0604020202020204" pitchFamily="34" charset="0"/>
              </a:rPr>
              <a:t>  cyklodextrinů, polyhydroxyethyl aspartamid,…)</a:t>
            </a:r>
            <a:endParaRPr lang="cs-CZ" altLang="cs-CZ" sz="2000" b="1">
              <a:latin typeface="Arial" panose="020B0604020202020204" pitchFamily="34" charset="0"/>
            </a:endParaRPr>
          </a:p>
        </p:txBody>
      </p:sp>
      <p:pic>
        <p:nvPicPr>
          <p:cNvPr id="80900" name="Picture 8" descr="hplc1">
            <a:extLst>
              <a:ext uri="{FF2B5EF4-FFF2-40B4-BE49-F238E27FC236}">
                <a16:creationId xmlns:a16="http://schemas.microsoft.com/office/drawing/2014/main" id="{A213B5D4-843A-4199-8D80-C11BD8EF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00513"/>
            <a:ext cx="28956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7AEF6411-E0DE-4F9D-A91F-56768749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  <a:endParaRPr lang="en-GB"/>
          </a:p>
        </p:txBody>
      </p:sp>
      <p:sp>
        <p:nvSpPr>
          <p:cNvPr id="80902" name="Zástupný symbol pro obsah 10">
            <a:extLst>
              <a:ext uri="{FF2B5EF4-FFF2-40B4-BE49-F238E27FC236}">
                <a16:creationId xmlns:a16="http://schemas.microsoft.com/office/drawing/2014/main" id="{ADB662DB-AEF3-42C5-85BF-D59C60F1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5">
            <a:extLst>
              <a:ext uri="{FF2B5EF4-FFF2-40B4-BE49-F238E27FC236}">
                <a16:creationId xmlns:a16="http://schemas.microsoft.com/office/drawing/2014/main" id="{4AA3DD12-B4DD-41ED-9ED8-AE8B2CA4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1923" name="Text Box 7">
            <a:extLst>
              <a:ext uri="{FF2B5EF4-FFF2-40B4-BE49-F238E27FC236}">
                <a16:creationId xmlns:a16="http://schemas.microsoft.com/office/drawing/2014/main" id="{DF518620-054D-4958-BF91-45426B0E2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967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na povrchu silikagelu - silanolové a siloxanové funkční skupiny</a:t>
            </a:r>
            <a:endParaRPr lang="cs-CZ" altLang="cs-CZ" sz="2000" baseline="-25000">
              <a:latin typeface="Arial" panose="020B0604020202020204" pitchFamily="34" charset="0"/>
            </a:endParaRPr>
          </a:p>
        </p:txBody>
      </p:sp>
      <p:pic>
        <p:nvPicPr>
          <p:cNvPr id="81924" name="Picture 8" descr="vicinalni">
            <a:extLst>
              <a:ext uri="{FF2B5EF4-FFF2-40B4-BE49-F238E27FC236}">
                <a16:creationId xmlns:a16="http://schemas.microsoft.com/office/drawing/2014/main" id="{A045C3B2-8CCB-4B2E-8AD9-19D411BD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9" descr="isolated">
            <a:extLst>
              <a:ext uri="{FF2B5EF4-FFF2-40B4-BE49-F238E27FC236}">
                <a16:creationId xmlns:a16="http://schemas.microsoft.com/office/drawing/2014/main" id="{E96EE98B-98ED-4094-A1E7-0B0F11DA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52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10" descr="geminal">
            <a:extLst>
              <a:ext uri="{FF2B5EF4-FFF2-40B4-BE49-F238E27FC236}">
                <a16:creationId xmlns:a16="http://schemas.microsoft.com/office/drawing/2014/main" id="{8CD6E08B-C450-42C3-A529-41317455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1336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11" descr="siloxane">
            <a:extLst>
              <a:ext uri="{FF2B5EF4-FFF2-40B4-BE49-F238E27FC236}">
                <a16:creationId xmlns:a16="http://schemas.microsoft.com/office/drawing/2014/main" id="{26BFBEEF-ED7D-414C-91E0-FFBDB4C2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0"/>
            <a:ext cx="12938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 Box 12">
            <a:extLst>
              <a:ext uri="{FF2B5EF4-FFF2-40B4-BE49-F238E27FC236}">
                <a16:creationId xmlns:a16="http://schemas.microsoft.com/office/drawing/2014/main" id="{B6A7B8F5-E10F-4B66-99EB-C3DD90F9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814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izolované</a:t>
            </a:r>
          </a:p>
        </p:txBody>
      </p:sp>
      <p:sp>
        <p:nvSpPr>
          <p:cNvPr id="81929" name="Text Box 13">
            <a:extLst>
              <a:ext uri="{FF2B5EF4-FFF2-40B4-BE49-F238E27FC236}">
                <a16:creationId xmlns:a16="http://schemas.microsoft.com/office/drawing/2014/main" id="{7E9D3C05-880D-4A21-8C2F-F7B057DA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5496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siloxan</a:t>
            </a:r>
          </a:p>
        </p:txBody>
      </p:sp>
      <p:sp>
        <p:nvSpPr>
          <p:cNvPr id="81930" name="Text Box 14">
            <a:extLst>
              <a:ext uri="{FF2B5EF4-FFF2-40B4-BE49-F238E27FC236}">
                <a16:creationId xmlns:a16="http://schemas.microsoft.com/office/drawing/2014/main" id="{6D3E395B-C57A-4971-B0BF-FB0D4A8E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5814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geminální</a:t>
            </a:r>
          </a:p>
        </p:txBody>
      </p:sp>
      <p:sp>
        <p:nvSpPr>
          <p:cNvPr id="81931" name="Text Box 15">
            <a:extLst>
              <a:ext uri="{FF2B5EF4-FFF2-40B4-BE49-F238E27FC236}">
                <a16:creationId xmlns:a16="http://schemas.microsoft.com/office/drawing/2014/main" id="{002E51E0-3D63-4DC0-BB48-FB2CD610A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814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vicinální</a:t>
            </a:r>
          </a:p>
        </p:txBody>
      </p:sp>
      <p:sp>
        <p:nvSpPr>
          <p:cNvPr id="81932" name="Text Box 16">
            <a:extLst>
              <a:ext uri="{FF2B5EF4-FFF2-40B4-BE49-F238E27FC236}">
                <a16:creationId xmlns:a16="http://schemas.microsoft.com/office/drawing/2014/main" id="{63B1E99D-FC79-4139-AB9E-46BFED852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8534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různá reaktivita a adsorpční aktivita jednotlivých typů skupin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materiály od různých výrobců se mohou lišit v množství a relativním          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>
                <a:latin typeface="Arial" panose="020B0604020202020204" pitchFamily="34" charset="0"/>
              </a:rPr>
              <a:t>   zastoupení</a:t>
            </a:r>
            <a:endParaRPr lang="cs-CZ" altLang="cs-CZ" sz="2000" baseline="-25000">
              <a:latin typeface="Arial" panose="020B0604020202020204" pitchFamily="34" charset="0"/>
            </a:endParaRPr>
          </a:p>
        </p:txBody>
      </p:sp>
      <p:sp>
        <p:nvSpPr>
          <p:cNvPr id="17" name="Nadpis 16">
            <a:extLst>
              <a:ext uri="{FF2B5EF4-FFF2-40B4-BE49-F238E27FC236}">
                <a16:creationId xmlns:a16="http://schemas.microsoft.com/office/drawing/2014/main" id="{E076190A-7B31-4805-B2F2-75785C6D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 – SEPARAČNÍ MECHANISMUS</a:t>
            </a:r>
            <a:endParaRPr lang="en-GB"/>
          </a:p>
        </p:txBody>
      </p:sp>
      <p:sp>
        <p:nvSpPr>
          <p:cNvPr id="81934" name="Zástupný symbol pro obsah 17">
            <a:extLst>
              <a:ext uri="{FF2B5EF4-FFF2-40B4-BE49-F238E27FC236}">
                <a16:creationId xmlns:a16="http://schemas.microsoft.com/office/drawing/2014/main" id="{8FF98220-038F-48C3-B78D-D6D8655E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5">
            <a:extLst>
              <a:ext uri="{FF2B5EF4-FFF2-40B4-BE49-F238E27FC236}">
                <a16:creationId xmlns:a16="http://schemas.microsoft.com/office/drawing/2014/main" id="{E9C3184A-B3B8-46B1-90A8-CACA57D1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2947" name="Text Box 7">
            <a:extLst>
              <a:ext uri="{FF2B5EF4-FFF2-40B4-BE49-F238E27FC236}">
                <a16:creationId xmlns:a16="http://schemas.microsoft.com/office/drawing/2014/main" id="{81EC7F6D-36F1-41F8-A299-F5B56498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24" y="1196796"/>
            <a:ext cx="862887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+mn-lt"/>
              </a:rPr>
              <a:t>multimodální retenční mechanismus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hydrofilní interakce (</a:t>
            </a:r>
            <a:r>
              <a:rPr lang="cs-CZ" altLang="cs-CZ" sz="2000" dirty="0" err="1">
                <a:latin typeface="+mn-lt"/>
              </a:rPr>
              <a:t>silanolové</a:t>
            </a:r>
            <a:r>
              <a:rPr lang="cs-CZ" altLang="cs-CZ" sz="2000" dirty="0">
                <a:latin typeface="+mn-lt"/>
              </a:rPr>
              <a:t> skupiny)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rozdělování polárního analytu mezi polární a nepolární komponentu M.F.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polární komponenta je vázána na negativně nabitý povrch silikagelu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 dirty="0">
              <a:latin typeface="Arial" panose="020B0604020202020204" pitchFamily="34" charset="0"/>
            </a:endParaRPr>
          </a:p>
        </p:txBody>
      </p:sp>
      <p:sp>
        <p:nvSpPr>
          <p:cNvPr id="82948" name="Text Box 8">
            <a:extLst>
              <a:ext uri="{FF2B5EF4-FFF2-40B4-BE49-F238E27FC236}">
                <a16:creationId xmlns:a16="http://schemas.microsoft.com/office/drawing/2014/main" id="{AD3591C7-0126-4241-9118-5948639B9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191250"/>
            <a:ext cx="8229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+mn-lt"/>
              </a:rPr>
              <a:t>iontová výměna na disociovaných -OH skupinách (</a:t>
            </a:r>
            <a:r>
              <a:rPr lang="cs-CZ" altLang="cs-CZ" sz="2000" dirty="0" err="1">
                <a:latin typeface="+mn-lt"/>
              </a:rPr>
              <a:t>elstat</a:t>
            </a:r>
            <a:r>
              <a:rPr lang="cs-CZ" altLang="cs-CZ" sz="2000" dirty="0">
                <a:latin typeface="+mn-lt"/>
              </a:rPr>
              <a:t>. interakce)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probíhá v závislosti na pH (bazické, kladně nabité analyty)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 dirty="0">
              <a:latin typeface="Arial" panose="020B0604020202020204" pitchFamily="34" charset="0"/>
            </a:endParaRPr>
          </a:p>
        </p:txBody>
      </p:sp>
      <p:sp>
        <p:nvSpPr>
          <p:cNvPr id="82949" name="Text Box 9">
            <a:extLst>
              <a:ext uri="{FF2B5EF4-FFF2-40B4-BE49-F238E27FC236}">
                <a16:creationId xmlns:a16="http://schemas.microsoft.com/office/drawing/2014/main" id="{ACB22576-0839-4C1E-92D4-85920889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65" y="4284286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+mn-lt"/>
              </a:rPr>
              <a:t>hydrfóbní</a:t>
            </a:r>
            <a:r>
              <a:rPr lang="cs-CZ" altLang="cs-CZ" sz="2000" dirty="0">
                <a:latin typeface="+mn-lt"/>
              </a:rPr>
              <a:t> interakce se </a:t>
            </a:r>
            <a:r>
              <a:rPr lang="cs-CZ" altLang="cs-CZ" sz="2000" dirty="0" err="1">
                <a:latin typeface="+mn-lt"/>
              </a:rPr>
              <a:t>siloxanovými</a:t>
            </a:r>
            <a:r>
              <a:rPr lang="cs-CZ" altLang="cs-CZ" sz="2000" dirty="0">
                <a:latin typeface="+mn-lt"/>
              </a:rPr>
              <a:t> můstky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+mn-lt"/>
              </a:rPr>
              <a:t> v porovnání s interakcemi na </a:t>
            </a:r>
            <a:r>
              <a:rPr lang="cs-CZ" altLang="cs-CZ" sz="2000" dirty="0" err="1">
                <a:latin typeface="+mn-lt"/>
              </a:rPr>
              <a:t>oktadecylovaných</a:t>
            </a:r>
            <a:r>
              <a:rPr lang="cs-CZ" altLang="cs-CZ" sz="2000" dirty="0">
                <a:latin typeface="+mn-lt"/>
              </a:rPr>
              <a:t> S.F. velmi slabé</a:t>
            </a:r>
          </a:p>
          <a:p>
            <a:pPr lvl="1" indent="-457200" eaLnBrk="1" hangingPunct="1">
              <a:spcBef>
                <a:spcPct val="50000"/>
              </a:spcBef>
              <a:buNone/>
            </a:pPr>
            <a:r>
              <a:rPr lang="cs-CZ" altLang="cs-CZ" sz="2000" dirty="0">
                <a:latin typeface="+mn-lt"/>
              </a:rPr>
              <a:t>S obsahem vody roste eluční síla </a:t>
            </a:r>
            <a:r>
              <a:rPr lang="cs-CZ" altLang="cs-CZ" sz="2000" dirty="0" err="1">
                <a:latin typeface="+mn-lt"/>
              </a:rPr>
              <a:t>mf</a:t>
            </a:r>
            <a:endParaRPr lang="cs-CZ" altLang="cs-CZ" sz="2000" baseline="-25000" dirty="0">
              <a:latin typeface="Arial" panose="020B0604020202020204" pitchFamily="34" charset="0"/>
            </a:endParaRP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32F0B72F-6D9F-44F1-A037-96E764E6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5661204"/>
            <a:ext cx="784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rgbClr val="CC0000"/>
                </a:solidFill>
                <a:latin typeface="Arial" panose="020B0604020202020204" pitchFamily="34" charset="0"/>
              </a:rPr>
              <a:t>Kombinace těchto interakcí </a:t>
            </a:r>
            <a:r>
              <a:rPr lang="cs-CZ" altLang="cs-CZ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CC0000"/>
                </a:solidFill>
                <a:latin typeface="Arial" panose="020B0604020202020204" pitchFamily="34" charset="0"/>
              </a:rPr>
              <a:t> selektivita a retence polárních látek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12FA282D-A793-4F5E-A067-CC4E5D1C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 – SEPARAČNÍ MECHANISMUS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747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7319E-01C6-4373-B03A-211B7DD4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F0849C82-10FC-4EF0-A0E3-47BE4EF5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000" b="1" dirty="0" err="1"/>
              <a:t>Principle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retention</a:t>
            </a:r>
            <a:endParaRPr lang="cs-CZ" altLang="cs-CZ" sz="1600" b="1" dirty="0"/>
          </a:p>
          <a:p>
            <a:pPr lvl="1" eaLnBrk="1" hangingPunct="1">
              <a:buFont typeface="Arial" pitchFamily="34" charset="0"/>
              <a:buNone/>
            </a:pPr>
            <a:endParaRPr lang="cs-CZ" altLang="cs-CZ" sz="1600" b="1" dirty="0"/>
          </a:p>
        </p:txBody>
      </p:sp>
      <p:pic>
        <p:nvPicPr>
          <p:cNvPr id="83972" name="Obrázek 3" descr="atlantis_hilic_detail_1.gif">
            <a:extLst>
              <a:ext uri="{FF2B5EF4-FFF2-40B4-BE49-F238E27FC236}">
                <a16:creationId xmlns:a16="http://schemas.microsoft.com/office/drawing/2014/main" id="{309C69A2-33B7-47C9-AB47-F5D65FF9C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1125538"/>
            <a:ext cx="5487987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BE5009D-E1C0-4E4A-9C2B-72C45ACD446E}"/>
              </a:ext>
            </a:extLst>
          </p:cNvPr>
          <p:cNvSpPr txBox="1">
            <a:spLocks/>
          </p:cNvSpPr>
          <p:nvPr/>
        </p:nvSpPr>
        <p:spPr>
          <a:xfrm>
            <a:off x="168275" y="1557338"/>
            <a:ext cx="3508375" cy="1584325"/>
          </a:xfrm>
          <a:prstGeom prst="rect">
            <a:avLst/>
          </a:prstGeom>
        </p:spPr>
        <p:txBody>
          <a:bodyPr lIns="36000" rIns="36000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Polar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analyte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partitions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into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out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adsorbed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water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layer</a:t>
            </a:r>
            <a:r>
              <a:rPr lang="cs-CZ" dirty="0">
                <a:latin typeface="+mn-lt"/>
              </a:rPr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Charged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polar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analyte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undergo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exchange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with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charged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silanol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groups</a:t>
            </a:r>
            <a:r>
              <a:rPr lang="cs-CZ" dirty="0">
                <a:latin typeface="+mn-lt"/>
              </a:rPr>
              <a:t>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A1BCA00-1C51-492E-B96A-525A7AFDF13C}"/>
              </a:ext>
            </a:extLst>
          </p:cNvPr>
          <p:cNvSpPr txBox="1">
            <a:spLocks/>
          </p:cNvSpPr>
          <p:nvPr/>
        </p:nvSpPr>
        <p:spPr>
          <a:xfrm>
            <a:off x="457200" y="4149725"/>
            <a:ext cx="8229600" cy="2303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r>
              <a:rPr lang="cs-CZ" sz="2000" b="1" dirty="0" err="1">
                <a:latin typeface="+mn-lt"/>
              </a:rPr>
              <a:t>Benefits</a:t>
            </a:r>
            <a:r>
              <a:rPr lang="cs-CZ" sz="2000" b="1" dirty="0">
                <a:latin typeface="+mn-lt"/>
              </a:rPr>
              <a:t> </a:t>
            </a:r>
            <a:r>
              <a:rPr lang="cs-CZ" sz="2000" b="1" dirty="0" err="1">
                <a:latin typeface="+mn-lt"/>
              </a:rPr>
              <a:t>of</a:t>
            </a:r>
            <a:r>
              <a:rPr lang="cs-CZ" sz="2000" b="1" dirty="0">
                <a:latin typeface="+mn-lt"/>
              </a:rPr>
              <a:t> HILIC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b="1" dirty="0" err="1">
                <a:latin typeface="+mn-lt"/>
              </a:rPr>
              <a:t>Retention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of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highly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polar</a:t>
            </a:r>
            <a:r>
              <a:rPr lang="cs-CZ" b="1" dirty="0">
                <a:latin typeface="+mn-lt"/>
              </a:rPr>
              <a:t> analytes </a:t>
            </a:r>
            <a:r>
              <a:rPr lang="cs-CZ" dirty="0">
                <a:latin typeface="+mn-lt"/>
              </a:rPr>
              <a:t>not </a:t>
            </a:r>
            <a:r>
              <a:rPr lang="cs-CZ" dirty="0" err="1">
                <a:latin typeface="+mn-lt"/>
              </a:rPr>
              <a:t>retained</a:t>
            </a:r>
            <a:r>
              <a:rPr lang="cs-CZ" dirty="0">
                <a:latin typeface="+mn-lt"/>
              </a:rPr>
              <a:t> by </a:t>
            </a:r>
            <a:r>
              <a:rPr lang="cs-CZ" dirty="0" err="1">
                <a:latin typeface="+mn-lt"/>
              </a:rPr>
              <a:t>reversed</a:t>
            </a:r>
            <a:r>
              <a:rPr lang="cs-CZ" dirty="0">
                <a:latin typeface="+mn-lt"/>
              </a:rPr>
              <a:t>-</a:t>
            </a:r>
            <a:r>
              <a:rPr lang="cs-CZ" dirty="0" err="1">
                <a:latin typeface="+mn-lt"/>
              </a:rPr>
              <a:t>phase</a:t>
            </a:r>
            <a:endParaRPr lang="cs-CZ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Complementary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selectivity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reversed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phase</a:t>
            </a:r>
            <a:endParaRPr lang="cs-CZ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Enhanced</a:t>
            </a:r>
            <a:r>
              <a:rPr lang="cs-CZ" dirty="0">
                <a:latin typeface="+mn-lt"/>
              </a:rPr>
              <a:t> sensitivity in </a:t>
            </a:r>
            <a:r>
              <a:rPr lang="cs-CZ" dirty="0" err="1">
                <a:latin typeface="+mn-lt"/>
              </a:rPr>
              <a:t>mass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spectrometry</a:t>
            </a:r>
            <a:endParaRPr lang="cs-CZ" dirty="0">
              <a:latin typeface="+mn-lt"/>
            </a:endParaRP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pPr>
            <a:r>
              <a:rPr lang="cs-CZ" dirty="0" err="1">
                <a:latin typeface="+mn-lt"/>
              </a:rPr>
              <a:t>High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organic</a:t>
            </a:r>
            <a:r>
              <a:rPr lang="cs-CZ" dirty="0">
                <a:latin typeface="+mn-lt"/>
              </a:rPr>
              <a:t> mobile </a:t>
            </a:r>
            <a:r>
              <a:rPr lang="cs-CZ" dirty="0" err="1">
                <a:latin typeface="+mn-lt"/>
              </a:rPr>
              <a:t>phase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promotes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enhanced</a:t>
            </a:r>
            <a:r>
              <a:rPr lang="cs-CZ" dirty="0">
                <a:latin typeface="+mn-lt"/>
              </a:rPr>
              <a:t> ESI MS response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cs-CZ" dirty="0" err="1">
                <a:latin typeface="+mn-lt"/>
              </a:rPr>
              <a:t>Shorter</a:t>
            </a:r>
            <a:r>
              <a:rPr lang="cs-CZ" dirty="0">
                <a:latin typeface="+mn-lt"/>
              </a:rPr>
              <a:t> sample </a:t>
            </a:r>
            <a:r>
              <a:rPr lang="cs-CZ" dirty="0" err="1">
                <a:latin typeface="+mn-lt"/>
              </a:rPr>
              <a:t>preparation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elimination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evaporation</a:t>
            </a:r>
            <a:r>
              <a:rPr lang="cs-CZ" dirty="0">
                <a:latin typeface="+mn-lt"/>
              </a:rPr>
              <a:t>/</a:t>
            </a:r>
            <a:r>
              <a:rPr lang="cs-CZ" dirty="0" err="1">
                <a:latin typeface="+mn-lt"/>
              </a:rPr>
              <a:t>reconstitution</a:t>
            </a:r>
            <a:r>
              <a:rPr lang="cs-CZ" dirty="0">
                <a:latin typeface="+mn-lt"/>
              </a:rPr>
              <a:t> step by </a:t>
            </a:r>
            <a:r>
              <a:rPr lang="cs-CZ" dirty="0" err="1">
                <a:latin typeface="+mn-lt"/>
              </a:rPr>
              <a:t>directly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injecting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organic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phase</a:t>
            </a:r>
            <a:r>
              <a:rPr lang="cs-CZ" dirty="0">
                <a:latin typeface="+mn-lt"/>
              </a:rPr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None/>
              <a:defRPr/>
            </a:pPr>
            <a:endParaRPr lang="cs-CZ" dirty="0"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06DC3-1260-44B2-B48F-D0EA123D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40ADE3A0-6417-49F5-BAEB-BB8AFDBEE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5627688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>
                <a:cs typeface="Calibri" panose="020F0502020204030204" pitchFamily="34" charset="0"/>
              </a:rPr>
              <a:t>Mobile phases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Phosphate buffers are not recommended due to precipitation in high organic mobile phase.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Ammoniom formate (pH 3); ammonium acetate (pH 5); 0.2% formic acid (pH 2.5), 0.2% phosphoric acid (pH 1.8).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For optimum performance and reproducibility it is recommended concentration of 10 mM buffer or 0.2% of an additive ON COLUMN.</a:t>
            </a:r>
          </a:p>
          <a:p>
            <a:pPr eaLnBrk="1" hangingPunct="1"/>
            <a:r>
              <a:rPr lang="cs-CZ" altLang="cs-CZ" sz="2000">
                <a:cs typeface="Calibri" panose="020F0502020204030204" pitchFamily="34" charset="0"/>
              </a:rPr>
              <a:t>To increase analyte retention,  replace some of the water with another polar solvent (methanol, isopropanol).</a:t>
            </a:r>
          </a:p>
          <a:p>
            <a:pPr eaLnBrk="1" hangingPunct="1"/>
            <a:endParaRPr lang="cs-CZ" altLang="cs-CZ" sz="2000"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400" b="1"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sz="2000"/>
          </a:p>
          <a:p>
            <a:pPr eaLnBrk="1" hangingPunct="1"/>
            <a:endParaRPr lang="cs-CZ" altLang="cs-CZ" sz="2000"/>
          </a:p>
        </p:txBody>
      </p:sp>
      <p:grpSp>
        <p:nvGrpSpPr>
          <p:cNvPr id="84996" name="Skupina 10">
            <a:extLst>
              <a:ext uri="{FF2B5EF4-FFF2-40B4-BE49-F238E27FC236}">
                <a16:creationId xmlns:a16="http://schemas.microsoft.com/office/drawing/2014/main" id="{E3A64424-632F-42EB-930C-E30D6C0B91DE}"/>
              </a:ext>
            </a:extLst>
          </p:cNvPr>
          <p:cNvGrpSpPr>
            <a:grpSpLocks/>
          </p:cNvGrpSpPr>
          <p:nvPr/>
        </p:nvGrpSpPr>
        <p:grpSpPr bwMode="auto">
          <a:xfrm>
            <a:off x="5857875" y="1752600"/>
            <a:ext cx="3014663" cy="3375025"/>
            <a:chOff x="2297240" y="1773728"/>
            <a:chExt cx="3014504" cy="2197258"/>
          </a:xfrm>
        </p:grpSpPr>
        <p:sp>
          <p:nvSpPr>
            <p:cNvPr id="84998" name="TextovéPole 5">
              <a:extLst>
                <a:ext uri="{FF2B5EF4-FFF2-40B4-BE49-F238E27FC236}">
                  <a16:creationId xmlns:a16="http://schemas.microsoft.com/office/drawing/2014/main" id="{CE89A62C-57BD-4461-92E1-2C3E3BF40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9200" y="2111624"/>
              <a:ext cx="1852544" cy="162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Water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Methanol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Ethanol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Isopropanol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Acetonitrile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Acetone</a:t>
              </a:r>
            </a:p>
            <a:p>
              <a:pPr eaLnBrk="1" hangingPunct="1">
                <a:spcBef>
                  <a:spcPts val="600"/>
                </a:spcBef>
                <a:buFontTx/>
                <a:buNone/>
              </a:pPr>
              <a:r>
                <a:rPr lang="cs-CZ" altLang="cs-CZ" sz="1800">
                  <a:cs typeface="Calibri" panose="020F0502020204030204" pitchFamily="34" charset="0"/>
                </a:rPr>
                <a:t>Tetrahydrofuran</a:t>
              </a:r>
            </a:p>
          </p:txBody>
        </p:sp>
        <p:sp>
          <p:nvSpPr>
            <p:cNvPr id="7" name="Šipka nahoru 6">
              <a:extLst>
                <a:ext uri="{FF2B5EF4-FFF2-40B4-BE49-F238E27FC236}">
                  <a16:creationId xmlns:a16="http://schemas.microsoft.com/office/drawing/2014/main" id="{CC04F89C-E2D9-419F-87BA-3B9ABC1876E9}"/>
                </a:ext>
              </a:extLst>
            </p:cNvPr>
            <p:cNvSpPr/>
            <p:nvPr/>
          </p:nvSpPr>
          <p:spPr>
            <a:xfrm>
              <a:off x="3141745" y="2103420"/>
              <a:ext cx="268274" cy="1584382"/>
            </a:xfrm>
            <a:prstGeom prst="upArrow">
              <a:avLst>
                <a:gd name="adj1" fmla="val 50000"/>
                <a:gd name="adj2" fmla="val 745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/>
            </a:p>
          </p:txBody>
        </p:sp>
        <p:sp>
          <p:nvSpPr>
            <p:cNvPr id="85000" name="TextovéPole 7">
              <a:extLst>
                <a:ext uri="{FF2B5EF4-FFF2-40B4-BE49-F238E27FC236}">
                  <a16:creationId xmlns:a16="http://schemas.microsoft.com/office/drawing/2014/main" id="{73C7C54B-8A11-433D-BE33-0A24C51FE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7240" y="1773728"/>
              <a:ext cx="1944216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Strongest</a:t>
              </a:r>
            </a:p>
          </p:txBody>
        </p:sp>
        <p:sp>
          <p:nvSpPr>
            <p:cNvPr id="85001" name="TextovéPole 8">
              <a:extLst>
                <a:ext uri="{FF2B5EF4-FFF2-40B4-BE49-F238E27FC236}">
                  <a16:creationId xmlns:a16="http://schemas.microsoft.com/office/drawing/2014/main" id="{501A2891-76F0-49DE-B990-DB40702AB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072" y="3730504"/>
              <a:ext cx="1944216" cy="24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Weakest</a:t>
              </a:r>
            </a:p>
          </p:txBody>
        </p:sp>
      </p:grpSp>
      <p:sp>
        <p:nvSpPr>
          <p:cNvPr id="84997" name="TextovéPole 11">
            <a:extLst>
              <a:ext uri="{FF2B5EF4-FFF2-40B4-BE49-F238E27FC236}">
                <a16:creationId xmlns:a16="http://schemas.microsoft.com/office/drawing/2014/main" id="{37F2653B-8E06-4290-950B-6305EEC4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1311275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Solvent strenght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7">
            <a:extLst>
              <a:ext uri="{FF2B5EF4-FFF2-40B4-BE49-F238E27FC236}">
                <a16:creationId xmlns:a16="http://schemas.microsoft.com/office/drawing/2014/main" id="{4AC58579-4864-4C24-9EA6-E37751EC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3657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mobilní fáze - pH</a:t>
            </a:r>
            <a:endParaRPr lang="cs-CZ" altLang="cs-CZ" sz="18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>
              <a:latin typeface="Arial" panose="020B0604020202020204" pitchFamily="34" charset="0"/>
            </a:endParaRPr>
          </a:p>
        </p:txBody>
      </p:sp>
      <p:sp>
        <p:nvSpPr>
          <p:cNvPr id="87043" name="AutoShape 8">
            <a:extLst>
              <a:ext uri="{FF2B5EF4-FFF2-40B4-BE49-F238E27FC236}">
                <a16:creationId xmlns:a16="http://schemas.microsoft.com/office/drawing/2014/main" id="{ED438FD8-D93D-44DA-9B97-FE7957E93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838200" cy="3048000"/>
          </a:xfrm>
          <a:prstGeom prst="upDownArrow">
            <a:avLst>
              <a:gd name="adj1" fmla="val 45315"/>
              <a:gd name="adj2" fmla="val 75758"/>
            </a:avLst>
          </a:prstGeom>
          <a:gradFill rotWithShape="1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87044" name="Text Box 9">
            <a:extLst>
              <a:ext uri="{FF2B5EF4-FFF2-40B4-BE49-F238E27FC236}">
                <a16:creationId xmlns:a16="http://schemas.microsoft.com/office/drawing/2014/main" id="{16B0204C-593A-4C54-B241-16C91967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47888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nízké pH M.F.</a:t>
            </a:r>
          </a:p>
        </p:txBody>
      </p:sp>
      <p:sp>
        <p:nvSpPr>
          <p:cNvPr id="87045" name="Text Box 10">
            <a:extLst>
              <a:ext uri="{FF2B5EF4-FFF2-40B4-BE49-F238E27FC236}">
                <a16:creationId xmlns:a16="http://schemas.microsoft.com/office/drawing/2014/main" id="{1596E2A4-3658-443C-82C7-CF024C57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53088"/>
            <a:ext cx="182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vysoké pH M.F.</a:t>
            </a:r>
          </a:p>
        </p:txBody>
      </p:sp>
      <p:sp>
        <p:nvSpPr>
          <p:cNvPr id="87046" name="Text Box 11">
            <a:extLst>
              <a:ext uri="{FF2B5EF4-FFF2-40B4-BE49-F238E27FC236}">
                <a16:creationId xmlns:a16="http://schemas.microsoft.com/office/drawing/2014/main" id="{C14D59CD-6ECB-4FE9-ADE5-E274A0CB7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1336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retence bazických látek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D7FBAA4E-5FF0-46AC-9BD4-73782BFA5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667000"/>
            <a:ext cx="2590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hydrofilní interakce se silanolovými skupinami</a:t>
            </a:r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31EA088F-E46D-4696-ACD0-209AB932F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81400"/>
            <a:ext cx="3352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zvýšení retence, iontová výměna na disociovaných silanolových skupinách</a:t>
            </a:r>
          </a:p>
        </p:txBody>
      </p:sp>
      <p:sp>
        <p:nvSpPr>
          <p:cNvPr id="76814" name="Text Box 14">
            <a:extLst>
              <a:ext uri="{FF2B5EF4-FFF2-40B4-BE49-F238E27FC236}">
                <a16:creationId xmlns:a16="http://schemas.microsoft.com/office/drawing/2014/main" id="{13A494E5-64F4-41B8-9718-F3130A883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876800"/>
            <a:ext cx="2819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pokles retence, bazické látky jsou neionizované</a:t>
            </a:r>
          </a:p>
        </p:txBody>
      </p:sp>
      <p:sp>
        <p:nvSpPr>
          <p:cNvPr id="76816" name="Picture 16" descr="procaina">
            <a:extLst>
              <a:ext uri="{FF2B5EF4-FFF2-40B4-BE49-F238E27FC236}">
                <a16:creationId xmlns:a16="http://schemas.microsoft.com/office/drawing/2014/main" id="{0B09CB00-2D55-474E-991D-616D5B39AE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0" y="5638800"/>
            <a:ext cx="1752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6817" name="Picture 17" descr="benzylamine">
            <a:extLst>
              <a:ext uri="{FF2B5EF4-FFF2-40B4-BE49-F238E27FC236}">
                <a16:creationId xmlns:a16="http://schemas.microsoft.com/office/drawing/2014/main" id="{071D839E-A1CD-4DED-8B60-3AA8D6A1F6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5638800"/>
            <a:ext cx="91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6818" name="Picture 18" descr="notriptylin">
            <a:extLst>
              <a:ext uri="{FF2B5EF4-FFF2-40B4-BE49-F238E27FC236}">
                <a16:creationId xmlns:a16="http://schemas.microsoft.com/office/drawing/2014/main" id="{3E8572A6-DA3D-40DB-B35A-779ED7D3F8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77200" y="5638800"/>
            <a:ext cx="762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76819" name="Text Box 19">
            <a:extLst>
              <a:ext uri="{FF2B5EF4-FFF2-40B4-BE49-F238E27FC236}">
                <a16:creationId xmlns:a16="http://schemas.microsoft.com/office/drawing/2014/main" id="{D2961AC1-7FB0-4995-B345-96F4B1C37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667000"/>
            <a:ext cx="213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konstantní retence pH 2.7 až 4.5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597BE040-4CD5-4E4E-B6EB-74FD1BD0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609975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při pH 7.6</a:t>
            </a:r>
          </a:p>
        </p:txBody>
      </p:sp>
      <p:sp>
        <p:nvSpPr>
          <p:cNvPr id="76821" name="Text Box 21">
            <a:extLst>
              <a:ext uri="{FF2B5EF4-FFF2-40B4-BE49-F238E27FC236}">
                <a16:creationId xmlns:a16="http://schemas.microsoft.com/office/drawing/2014/main" id="{15768010-B7AA-4D68-A0F0-8B3387C2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4505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nad pH 9.3</a:t>
            </a:r>
          </a:p>
        </p:txBody>
      </p:sp>
      <p:sp>
        <p:nvSpPr>
          <p:cNvPr id="25" name="Nadpis 24">
            <a:extLst>
              <a:ext uri="{FF2B5EF4-FFF2-40B4-BE49-F238E27FC236}">
                <a16:creationId xmlns:a16="http://schemas.microsoft.com/office/drawing/2014/main" id="{8910ECE5-0C5D-4F9E-8A94-68F84504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HILIC – FAKTORY OVLIVŇUJÍCÍ SEPARACI</a:t>
            </a:r>
            <a:endParaRPr lang="en-GB"/>
          </a:p>
        </p:txBody>
      </p:sp>
      <p:sp>
        <p:nvSpPr>
          <p:cNvPr id="87057" name="Text Box 5">
            <a:extLst>
              <a:ext uri="{FF2B5EF4-FFF2-40B4-BE49-F238E27FC236}">
                <a16:creationId xmlns:a16="http://schemas.microsoft.com/office/drawing/2014/main" id="{6EA6A51B-FE3F-4BEA-A3E7-C05344C42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6781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19600" y="1160380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bazick</a:t>
            </a:r>
            <a:r>
              <a:rPr lang="cs-CZ" sz="2400" b="1" dirty="0" smtClean="0">
                <a:solidFill>
                  <a:srgbClr val="C00000"/>
                </a:solidFill>
              </a:rPr>
              <a:t>é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látk</a:t>
            </a:r>
            <a:r>
              <a:rPr lang="cs-CZ" sz="2400" b="1" dirty="0" smtClean="0">
                <a:solidFill>
                  <a:srgbClr val="C00000"/>
                </a:solidFill>
              </a:rPr>
              <a:t>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46EB4605-E524-438F-8A8A-59068148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6316362"/>
            <a:ext cx="784859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Účinnost</a:t>
            </a:r>
            <a:r>
              <a:rPr lang="en-US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 err="1">
                <a:latin typeface="Arial" panose="020B0604020202020204" pitchFamily="34" charset="0"/>
              </a:rPr>
              <a:t>separace</a:t>
            </a:r>
            <a:r>
              <a:rPr lang="cs-CZ" altLang="cs-CZ" sz="1800" dirty="0">
                <a:latin typeface="Arial" panose="020B0604020202020204" pitchFamily="34" charset="0"/>
              </a:rPr>
              <a:t> klesá se zvyšujícím se podíle</a:t>
            </a:r>
            <a:r>
              <a:rPr lang="en-US" altLang="cs-CZ" sz="1800" dirty="0">
                <a:latin typeface="Arial" panose="020B0604020202020204" pitchFamily="34" charset="0"/>
              </a:rPr>
              <a:t>m</a:t>
            </a:r>
            <a:r>
              <a:rPr lang="cs-CZ" altLang="cs-CZ" sz="1800" dirty="0">
                <a:latin typeface="Arial" panose="020B0604020202020204" pitchFamily="34" charset="0"/>
              </a:rPr>
              <a:t> vodné fáze</a:t>
            </a:r>
            <a:r>
              <a:rPr lang="en-US" altLang="cs-CZ" sz="1800" dirty="0">
                <a:latin typeface="Arial" panose="020B0604020202020204" pitchFamily="34" charset="0"/>
              </a:rPr>
              <a:t> v </a:t>
            </a:r>
            <a:r>
              <a:rPr lang="cs-CZ" altLang="cs-CZ" sz="1800" dirty="0">
                <a:latin typeface="Arial" panose="020B0604020202020204" pitchFamily="34" charset="0"/>
              </a:rPr>
              <a:t>nástřiku.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28758-FAA8-4EB7-BBA7-A5BA0211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89091" name="Zástupný symbol pro obsah 2">
            <a:extLst>
              <a:ext uri="{FF2B5EF4-FFF2-40B4-BE49-F238E27FC236}">
                <a16:creationId xmlns:a16="http://schemas.microsoft.com/office/drawing/2014/main" id="{56FB0498-DBAF-40AA-98F8-67E497D05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/>
              <a:t>Influence of sample dilluent on peak shape</a:t>
            </a:r>
          </a:p>
        </p:txBody>
      </p:sp>
      <p:pic>
        <p:nvPicPr>
          <p:cNvPr id="89092" name="Picture 2">
            <a:extLst>
              <a:ext uri="{FF2B5EF4-FFF2-40B4-BE49-F238E27FC236}">
                <a16:creationId xmlns:a16="http://schemas.microsoft.com/office/drawing/2014/main" id="{18463DD7-C81A-4F21-83E4-C524DAAB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41021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ovéPole 4">
            <a:extLst>
              <a:ext uri="{FF2B5EF4-FFF2-40B4-BE49-F238E27FC236}">
                <a16:creationId xmlns:a16="http://schemas.microsoft.com/office/drawing/2014/main" id="{30CD97EA-921B-4985-8854-6806A0409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455863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 b="1">
                <a:latin typeface="Arial" panose="020B0604020202020204" pitchFamily="34" charset="0"/>
              </a:rPr>
              <a:t>5-Fluorouracil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 b="1">
                <a:latin typeface="Arial" panose="020B0604020202020204" pitchFamily="34" charset="0"/>
              </a:rPr>
              <a:t>Uracil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 b="1">
                <a:latin typeface="Arial" panose="020B0604020202020204" pitchFamily="34" charset="0"/>
              </a:rPr>
              <a:t>5-Fluorocytosine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cs-CZ" altLang="cs-CZ" sz="1800" b="1">
                <a:latin typeface="Arial" panose="020B0604020202020204" pitchFamily="34" charset="0"/>
              </a:rPr>
              <a:t>Cytosine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D06E12-6A3A-41C0-A5DA-5A8182201BCD}"/>
              </a:ext>
            </a:extLst>
          </p:cNvPr>
          <p:cNvSpPr txBox="1"/>
          <p:nvPr/>
        </p:nvSpPr>
        <p:spPr>
          <a:xfrm>
            <a:off x="5219700" y="3967896"/>
            <a:ext cx="3612398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 dirty="0" err="1"/>
              <a:t>Peak</a:t>
            </a:r>
            <a:r>
              <a:rPr lang="cs-CZ" sz="2000" dirty="0"/>
              <a:t> </a:t>
            </a:r>
            <a:r>
              <a:rPr lang="cs-CZ" sz="2000" dirty="0" err="1"/>
              <a:t>shape</a:t>
            </a:r>
            <a:r>
              <a:rPr lang="cs-CZ" sz="2000" dirty="0"/>
              <a:t> </a:t>
            </a:r>
            <a:r>
              <a:rPr lang="cs-CZ" sz="2000" dirty="0" err="1"/>
              <a:t>improves</a:t>
            </a:r>
            <a:r>
              <a:rPr lang="cs-CZ" sz="2000" dirty="0"/>
              <a:t> as % ACN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diluent</a:t>
            </a:r>
            <a:r>
              <a:rPr lang="cs-CZ" sz="2000" dirty="0"/>
              <a:t> </a:t>
            </a:r>
            <a:r>
              <a:rPr lang="cs-CZ" sz="2000" dirty="0" err="1"/>
              <a:t>increases</a:t>
            </a:r>
            <a:r>
              <a:rPr lang="cs-CZ" sz="2000" dirty="0"/>
              <a:t>, </a:t>
            </a:r>
            <a:r>
              <a:rPr lang="cs-CZ" sz="2000" dirty="0" err="1"/>
              <a:t>but</a:t>
            </a:r>
            <a:r>
              <a:rPr lang="cs-CZ" sz="2000" dirty="0"/>
              <a:t> </a:t>
            </a:r>
            <a:r>
              <a:rPr lang="cs-CZ" sz="2000" dirty="0" err="1"/>
              <a:t>solubility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suffer</a:t>
            </a:r>
            <a:r>
              <a:rPr lang="cs-CZ" sz="2000" dirty="0"/>
              <a:t>. </a:t>
            </a:r>
            <a:r>
              <a:rPr lang="cs-CZ" sz="2000" dirty="0" err="1"/>
              <a:t>Replacing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aqueous</a:t>
            </a:r>
            <a:r>
              <a:rPr lang="cs-CZ" sz="2000" dirty="0"/>
              <a:t> </a:t>
            </a:r>
            <a:r>
              <a:rPr lang="cs-CZ" sz="2000" dirty="0" err="1"/>
              <a:t>portion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diluent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/>
              <a:t>polar</a:t>
            </a:r>
            <a:r>
              <a:rPr lang="cs-CZ" sz="2000" dirty="0"/>
              <a:t> </a:t>
            </a:r>
            <a:r>
              <a:rPr lang="cs-CZ" sz="2000" dirty="0" err="1"/>
              <a:t>solvent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solve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problem</a:t>
            </a:r>
            <a:r>
              <a:rPr lang="cs-CZ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5F3F6-C5EC-46B4-B3E1-62CD5C23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90115" name="Zástupný symbol pro obsah 2">
            <a:extLst>
              <a:ext uri="{FF2B5EF4-FFF2-40B4-BE49-F238E27FC236}">
                <a16:creationId xmlns:a16="http://schemas.microsoft.com/office/drawing/2014/main" id="{87DAA460-8FF5-4A06-8C8D-62CCE2F4D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930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/>
              <a:t>Complementary selectivity to Reversed-Phase</a:t>
            </a:r>
          </a:p>
        </p:txBody>
      </p:sp>
      <p:pic>
        <p:nvPicPr>
          <p:cNvPr id="90116" name="Picture 2">
            <a:extLst>
              <a:ext uri="{FF2B5EF4-FFF2-40B4-BE49-F238E27FC236}">
                <a16:creationId xmlns:a16="http://schemas.microsoft.com/office/drawing/2014/main" id="{2DA7D754-381D-4E8E-BB05-046CD2BA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484313"/>
            <a:ext cx="82438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24AD6-086E-4CFA-A7FA-AF4FDE9D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</a:p>
        </p:txBody>
      </p:sp>
      <p:sp>
        <p:nvSpPr>
          <p:cNvPr id="91139" name="Zástupný symbol pro obsah 2">
            <a:extLst>
              <a:ext uri="{FF2B5EF4-FFF2-40B4-BE49-F238E27FC236}">
                <a16:creationId xmlns:a16="http://schemas.microsoft.com/office/drawing/2014/main" id="{364BE422-12F2-4E0E-BDF3-C5F27A65E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930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400" b="1"/>
              <a:t>Example of aplication: Separation of DON and its conjugates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000"/>
              <a:t>(apHera NH2 Polymer 150×2mm; 5</a:t>
            </a:r>
            <a:r>
              <a:rPr lang="el-GR" altLang="cs-CZ" sz="2000"/>
              <a:t>μ</a:t>
            </a:r>
            <a:r>
              <a:rPr lang="cs-CZ" altLang="cs-CZ" sz="2000"/>
              <a:t>m)</a:t>
            </a:r>
          </a:p>
        </p:txBody>
      </p:sp>
      <p:grpSp>
        <p:nvGrpSpPr>
          <p:cNvPr id="91140" name="Skupina 17">
            <a:extLst>
              <a:ext uri="{FF2B5EF4-FFF2-40B4-BE49-F238E27FC236}">
                <a16:creationId xmlns:a16="http://schemas.microsoft.com/office/drawing/2014/main" id="{E6133A48-973C-4366-B156-C819692DA279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1700213"/>
            <a:ext cx="7739063" cy="4727575"/>
            <a:chOff x="469900" y="1268413"/>
            <a:chExt cx="8167688" cy="5087937"/>
          </a:xfrm>
        </p:grpSpPr>
        <p:grpSp>
          <p:nvGrpSpPr>
            <p:cNvPr id="91141" name="Group 2">
              <a:extLst>
                <a:ext uri="{FF2B5EF4-FFF2-40B4-BE49-F238E27FC236}">
                  <a16:creationId xmlns:a16="http://schemas.microsoft.com/office/drawing/2014/main" id="{9E1EA6B0-D064-4948-9FDC-5184E4966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900" y="1268413"/>
              <a:ext cx="8167688" cy="5087937"/>
              <a:chOff x="296" y="951"/>
              <a:chExt cx="5145" cy="3205"/>
            </a:xfrm>
          </p:grpSpPr>
          <p:pic>
            <p:nvPicPr>
              <p:cNvPr id="91146" name="Picture 3">
                <a:extLst>
                  <a:ext uri="{FF2B5EF4-FFF2-40B4-BE49-F238E27FC236}">
                    <a16:creationId xmlns:a16="http://schemas.microsoft.com/office/drawing/2014/main" id="{C17D51E1-6A28-4489-9712-DD3839CCEC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" y="951"/>
                <a:ext cx="5138" cy="3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147" name="Rectangle 4">
                <a:extLst>
                  <a:ext uri="{FF2B5EF4-FFF2-40B4-BE49-F238E27FC236}">
                    <a16:creationId xmlns:a16="http://schemas.microsoft.com/office/drawing/2014/main" id="{ED80D9F7-C5BB-4E2F-A559-AA127C5A0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" y="957"/>
                <a:ext cx="1840" cy="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cs-CZ" altLang="cs-CZ" sz="16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1142" name="Text Box 7">
              <a:extLst>
                <a:ext uri="{FF2B5EF4-FFF2-40B4-BE49-F238E27FC236}">
                  <a16:creationId xmlns:a16="http://schemas.microsoft.com/office/drawing/2014/main" id="{107D72E7-1592-44DF-A127-F55755797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737" y="2827338"/>
              <a:ext cx="3024187" cy="74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DON-3-glucoside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i="1">
                  <a:solidFill>
                    <a:srgbClr val="FF0000"/>
                  </a:solidFill>
                  <a:latin typeface="Arial" panose="020B0604020202020204" pitchFamily="34" charset="0"/>
                </a:rPr>
                <a:t>m/z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</a:rPr>
                <a:t> = 517.1921 </a:t>
              </a:r>
              <a:r>
                <a:rPr lang="en-US" altLang="cs-CZ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±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0.025Da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endParaRPr lang="en-US" altLang="cs-CZ" sz="16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143" name="Text Box 8">
              <a:extLst>
                <a:ext uri="{FF2B5EF4-FFF2-40B4-BE49-F238E27FC236}">
                  <a16:creationId xmlns:a16="http://schemas.microsoft.com/office/drawing/2014/main" id="{5B718E83-82A7-495D-BD81-5D4BA759E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438" y="4133850"/>
              <a:ext cx="2951162" cy="74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b="1">
                  <a:latin typeface="Arial" panose="020B0604020202020204" pitchFamily="34" charset="0"/>
                </a:rPr>
                <a:t>DON-di-glucoside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</a:rPr>
                <a:t>m/z</a:t>
              </a:r>
              <a:r>
                <a:rPr lang="cs-CZ" altLang="cs-CZ" sz="1600">
                  <a:latin typeface="Arial" panose="020B0604020202020204" pitchFamily="34" charset="0"/>
                </a:rPr>
                <a:t> = 679.2449 </a:t>
              </a:r>
              <a:r>
                <a:rPr lang="en-US" altLang="cs-CZ" sz="1600">
                  <a:latin typeface="Arial" panose="020B0604020202020204" pitchFamily="34" charset="0"/>
                </a:rPr>
                <a:t>±</a:t>
              </a:r>
              <a:r>
                <a:rPr lang="cs-CZ" altLang="cs-CZ" sz="1600">
                  <a:latin typeface="Arial" panose="020B0604020202020204" pitchFamily="34" charset="0"/>
                </a:rPr>
                <a:t> 0.025Da</a:t>
              </a:r>
              <a:endParaRPr lang="en-US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91144" name="Text Box 9">
              <a:extLst>
                <a:ext uri="{FF2B5EF4-FFF2-40B4-BE49-F238E27FC236}">
                  <a16:creationId xmlns:a16="http://schemas.microsoft.com/office/drawing/2014/main" id="{326909E9-7E2A-4C70-8AA1-59AB23B13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138" y="5368925"/>
              <a:ext cx="2952750" cy="74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b="1">
                  <a:latin typeface="Arial" panose="020B0604020202020204" pitchFamily="34" charset="0"/>
                </a:rPr>
                <a:t>DON-tri-glucoside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i="1">
                  <a:latin typeface="Arial" panose="020B0604020202020204" pitchFamily="34" charset="0"/>
                </a:rPr>
                <a:t>m/z </a:t>
              </a:r>
              <a:r>
                <a:rPr lang="cs-CZ" altLang="cs-CZ" sz="1600">
                  <a:latin typeface="Arial" panose="020B0604020202020204" pitchFamily="34" charset="0"/>
                </a:rPr>
                <a:t>= 841.2978 </a:t>
              </a:r>
              <a:r>
                <a:rPr lang="en-US" altLang="cs-CZ" sz="1600">
                  <a:latin typeface="Arial" panose="020B0604020202020204" pitchFamily="34" charset="0"/>
                </a:rPr>
                <a:t>±</a:t>
              </a:r>
              <a:r>
                <a:rPr lang="cs-CZ" altLang="cs-CZ" sz="1600">
                  <a:latin typeface="Arial" panose="020B0604020202020204" pitchFamily="34" charset="0"/>
                </a:rPr>
                <a:t> 0.025Da</a:t>
              </a:r>
              <a:endParaRPr lang="en-US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91145" name="Text Box 10">
              <a:extLst>
                <a:ext uri="{FF2B5EF4-FFF2-40B4-BE49-F238E27FC236}">
                  <a16:creationId xmlns:a16="http://schemas.microsoft.com/office/drawing/2014/main" id="{E3FBCD0D-472C-4CEA-90F8-5153C0820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4438" y="1614488"/>
              <a:ext cx="3024187" cy="740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DON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cs-CZ" altLang="cs-CZ" sz="1600" i="1">
                  <a:solidFill>
                    <a:srgbClr val="FF0000"/>
                  </a:solidFill>
                  <a:latin typeface="Arial" panose="020B0604020202020204" pitchFamily="34" charset="0"/>
                </a:rPr>
                <a:t>m/z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</a:rPr>
                <a:t> = 355.1393 </a:t>
              </a:r>
              <a:r>
                <a:rPr lang="en-US" altLang="cs-CZ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±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0.025Da</a:t>
              </a:r>
              <a:r>
                <a:rPr lang="cs-CZ" altLang="cs-CZ" sz="160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endParaRPr lang="en-US" altLang="cs-CZ" sz="16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5">
            <a:extLst>
              <a:ext uri="{FF2B5EF4-FFF2-40B4-BE49-F238E27FC236}">
                <a16:creationId xmlns:a16="http://schemas.microsoft.com/office/drawing/2014/main" id="{826860C3-B35A-4560-BAF6-D591BB283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92163" name="Text Box 7">
            <a:extLst>
              <a:ext uri="{FF2B5EF4-FFF2-40B4-BE49-F238E27FC236}">
                <a16:creationId xmlns:a16="http://schemas.microsoft.com/office/drawing/2014/main" id="{90C1F8BA-75B0-4494-809F-47C8E7539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2296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při chromatografii v HILIC módu je používána M.F. s vysokým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2000">
                <a:latin typeface="Arial" panose="020B0604020202020204" pitchFamily="34" charset="0"/>
              </a:rPr>
              <a:t>   obsahem organické fáze - zlepšení citlivosti MS detektoru (ESI)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snadnější ionizace, ionizované analyty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000">
                <a:latin typeface="Arial" panose="020B0604020202020204" pitchFamily="34" charset="0"/>
              </a:rPr>
              <a:t> citlivost roste s obsahem organického rozpouštědla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>
                <a:solidFill>
                  <a:srgbClr val="CC0000"/>
                </a:solidFill>
                <a:latin typeface="Arial" panose="020B0604020202020204" pitchFamily="34" charset="0"/>
              </a:rPr>
              <a:t>tento efekt je závislý na konkrétním analytu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cs-CZ" altLang="cs-CZ" sz="2000" baseline="-25000">
              <a:latin typeface="Arial" panose="020B0604020202020204" pitchFamily="34" charset="0"/>
            </a:endParaRPr>
          </a:p>
        </p:txBody>
      </p:sp>
      <p:pic>
        <p:nvPicPr>
          <p:cNvPr id="92164" name="Picture 8" descr="LCMSInstrument">
            <a:extLst>
              <a:ext uri="{FF2B5EF4-FFF2-40B4-BE49-F238E27FC236}">
                <a16:creationId xmlns:a16="http://schemas.microsoft.com/office/drawing/2014/main" id="{C2E1ECB9-B937-4ADF-8643-62F3876F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35413"/>
            <a:ext cx="29718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06791E86-DD48-425B-9283-D44CA933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 </a:t>
            </a:r>
            <a:r>
              <a:rPr lang="en-US"/>
              <a:t>&amp; LC</a:t>
            </a:r>
            <a:r>
              <a:t>-MS</a:t>
            </a:r>
            <a:endParaRPr lang="en-GB"/>
          </a:p>
        </p:txBody>
      </p:sp>
      <p:sp>
        <p:nvSpPr>
          <p:cNvPr id="92166" name="Zástupný symbol pro obsah 9">
            <a:extLst>
              <a:ext uri="{FF2B5EF4-FFF2-40B4-BE49-F238E27FC236}">
                <a16:creationId xmlns:a16="http://schemas.microsoft.com/office/drawing/2014/main" id="{A6AB9496-8185-4823-9E1F-E303129D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endParaRPr lang="en-GB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adpis 1">
            <a:extLst>
              <a:ext uri="{FF2B5EF4-FFF2-40B4-BE49-F238E27FC236}">
                <a16:creationId xmlns:a16="http://schemas.microsoft.com/office/drawing/2014/main" id="{DB51FB0B-E145-4455-AA16-0A5F2DC0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extLst/>
        </p:spPr>
        <p:txBody>
          <a:bodyPr lIns="81280" tIns="40640" rIns="81280" bIns="40640" rtlCol="0" anchor="t">
            <a:normAutofit/>
          </a:bodyPr>
          <a:lstStyle/>
          <a:p>
            <a:pPr>
              <a:defRPr/>
            </a:pPr>
            <a:r>
              <a:rPr altLang="cs-CZ" sz="3200">
                <a:latin typeface="Arial" panose="020B0604020202020204" pitchFamily="34" charset="0"/>
                <a:cs typeface="Arial" panose="020B0604020202020204" pitchFamily="34" charset="0"/>
              </a:rPr>
              <a:t>Velikost částic a separační účinnost</a:t>
            </a:r>
            <a:endParaRPr lang="en-GB" altLang="cs-CZ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ADA3B69A-1205-4D5B-92AA-34BBE4E4A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155700"/>
            <a:ext cx="8382000" cy="4481513"/>
          </a:xfrm>
        </p:spPr>
        <p:txBody>
          <a:bodyPr lIns="81280" tIns="40640" rIns="81280" bIns="40640"/>
          <a:lstStyle/>
          <a:p>
            <a:r>
              <a:rPr lang="cs-CZ" altLang="cs-CZ" sz="2000">
                <a:cs typeface="Arial" panose="020B0604020202020204" pitchFamily="34" charset="0"/>
              </a:rPr>
              <a:t>Menší částice – lepší separace x vyšší tlak na koloně (back preassure)</a:t>
            </a:r>
          </a:p>
          <a:p>
            <a:r>
              <a:rPr lang="cs-CZ" altLang="cs-CZ" sz="2000">
                <a:cs typeface="Arial" panose="020B0604020202020204" pitchFamily="34" charset="0"/>
              </a:rPr>
              <a:t>Průtok významně ovlivňuje účinnost kolony a dobu analýzy</a:t>
            </a:r>
          </a:p>
          <a:p>
            <a:r>
              <a:rPr lang="cs-CZ" altLang="cs-CZ" sz="2000">
                <a:cs typeface="Arial" panose="020B0604020202020204" pitchFamily="34" charset="0"/>
              </a:rPr>
              <a:t>Menší částice – optimální separace v širokém rozmezí průtoků</a:t>
            </a:r>
            <a:endParaRPr lang="en-GB" altLang="cs-CZ" sz="2000">
              <a:cs typeface="Arial" panose="020B0604020202020204" pitchFamily="34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0E3CB6B-21EF-4940-AB0A-214DF00A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2371725"/>
            <a:ext cx="6891337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Line 4">
            <a:extLst>
              <a:ext uri="{FF2B5EF4-FFF2-40B4-BE49-F238E27FC236}">
                <a16:creationId xmlns:a16="http://schemas.microsoft.com/office/drawing/2014/main" id="{CDE12C25-B6DB-4CDF-80F0-BF8C87E29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87" name="Text Box 5">
            <a:extLst>
              <a:ext uri="{FF2B5EF4-FFF2-40B4-BE49-F238E27FC236}">
                <a16:creationId xmlns:a16="http://schemas.microsoft.com/office/drawing/2014/main" id="{C15FF332-6461-4AA0-8AE0-68695F21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6294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13</a:t>
            </a:r>
          </a:p>
        </p:txBody>
      </p:sp>
      <p:pic>
        <p:nvPicPr>
          <p:cNvPr id="93188" name="Picture 6">
            <a:extLst>
              <a:ext uri="{FF2B5EF4-FFF2-40B4-BE49-F238E27FC236}">
                <a16:creationId xmlns:a16="http://schemas.microsoft.com/office/drawing/2014/main" id="{537ECE14-A0CE-40BD-91B8-ED793108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0900"/>
            <a:ext cx="86868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Line 7">
            <a:extLst>
              <a:ext uri="{FF2B5EF4-FFF2-40B4-BE49-F238E27FC236}">
                <a16:creationId xmlns:a16="http://schemas.microsoft.com/office/drawing/2014/main" id="{9DE18E32-5D34-4D57-BFB5-4DC40F8DD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549275"/>
            <a:ext cx="144462" cy="4318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2" name="Rectangle 8">
            <a:extLst>
              <a:ext uri="{FF2B5EF4-FFF2-40B4-BE49-F238E27FC236}">
                <a16:creationId xmlns:a16="http://schemas.microsoft.com/office/drawing/2014/main" id="{9CB59596-73F2-4715-87DF-49E9D649E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524000"/>
            <a:ext cx="1066800" cy="48768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800">
              <a:latin typeface="Arial" panose="020B0604020202020204" pitchFamily="34" charset="0"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B8CCBC5D-7581-4F08-B631-AB35623F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HILIC</a:t>
            </a:r>
            <a:endParaRPr lang="en-GB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8D6297B2-A659-4307-8076-10EDE2D77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295400"/>
            <a:ext cx="6096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5">
            <a:extLst>
              <a:ext uri="{FF2B5EF4-FFF2-40B4-BE49-F238E27FC236}">
                <a16:creationId xmlns:a16="http://schemas.microsoft.com/office/drawing/2014/main" id="{DDEC321C-3086-404E-9301-8002436B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629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b="1"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94211" name="Picture 7">
            <a:extLst>
              <a:ext uri="{FF2B5EF4-FFF2-40B4-BE49-F238E27FC236}">
                <a16:creationId xmlns:a16="http://schemas.microsoft.com/office/drawing/2014/main" id="{9E543B4B-C0BB-4A8F-9871-CA1CB91F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8768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8">
            <a:extLst>
              <a:ext uri="{FF2B5EF4-FFF2-40B4-BE49-F238E27FC236}">
                <a16:creationId xmlns:a16="http://schemas.microsoft.com/office/drawing/2014/main" id="{08CA9CD2-BC8E-4136-9C97-07D462040F0C}"/>
              </a:ext>
            </a:extLst>
          </p:cNvPr>
          <p:cNvPicPr>
            <a:picLocks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487203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9">
            <a:extLst>
              <a:ext uri="{FF2B5EF4-FFF2-40B4-BE49-F238E27FC236}">
                <a16:creationId xmlns:a16="http://schemas.microsoft.com/office/drawing/2014/main" id="{E8CDFD39-309D-4FE7-B6EF-D3A16055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447800"/>
            <a:ext cx="29718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Plocha píků: AA             14000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	   </a:t>
            </a:r>
            <a:r>
              <a:rPr lang="cs-CZ" altLang="cs-CZ" sz="1600" baseline="30000">
                <a:latin typeface="Arial" panose="020B0604020202020204" pitchFamily="34" charset="0"/>
              </a:rPr>
              <a:t>13</a:t>
            </a:r>
            <a:r>
              <a:rPr lang="cs-CZ" altLang="cs-CZ" sz="1600">
                <a:latin typeface="Arial" panose="020B0604020202020204" pitchFamily="34" charset="0"/>
              </a:rPr>
              <a:t>C</a:t>
            </a:r>
            <a:r>
              <a:rPr lang="cs-CZ" altLang="cs-CZ" sz="1600" baseline="-25000">
                <a:latin typeface="Arial" panose="020B0604020202020204" pitchFamily="34" charset="0"/>
              </a:rPr>
              <a:t>3</a:t>
            </a:r>
            <a:r>
              <a:rPr lang="cs-CZ" altLang="cs-CZ" sz="1600">
                <a:latin typeface="Arial" panose="020B0604020202020204" pitchFamily="34" charset="0"/>
              </a:rPr>
              <a:t>-AA       13000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nástřik v acetonitrilu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94214" name="Rectangle 10">
            <a:extLst>
              <a:ext uri="{FF2B5EF4-FFF2-40B4-BE49-F238E27FC236}">
                <a16:creationId xmlns:a16="http://schemas.microsoft.com/office/drawing/2014/main" id="{48142A15-66D6-40CE-92F9-0B8857A9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00213"/>
            <a:ext cx="272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>
                <a:latin typeface="Arial" panose="020B0604020202020204" pitchFamily="34" charset="0"/>
              </a:rPr>
              <a:t>STD 100ng/ml</a:t>
            </a:r>
            <a:r>
              <a:rPr lang="cs-CZ" altLang="cs-CZ" sz="1200" b="1">
                <a:latin typeface="Arial" panose="020B0604020202020204" pitchFamily="34" charset="0"/>
              </a:rPr>
              <a:t>,</a:t>
            </a:r>
            <a:r>
              <a:rPr lang="en-US" altLang="cs-CZ" sz="1200" b="1">
                <a:latin typeface="Arial" panose="020B0604020202020204" pitchFamily="34" charset="0"/>
              </a:rPr>
              <a:t> AA, </a:t>
            </a:r>
            <a:r>
              <a:rPr lang="en-US" altLang="cs-CZ" sz="1200" b="1" baseline="30000">
                <a:latin typeface="Arial" panose="020B0604020202020204" pitchFamily="34" charset="0"/>
              </a:rPr>
              <a:t>13</a:t>
            </a:r>
            <a:r>
              <a:rPr lang="en-US" altLang="cs-CZ" sz="1200" b="1">
                <a:latin typeface="Arial" panose="020B0604020202020204" pitchFamily="34" charset="0"/>
              </a:rPr>
              <a:t>C</a:t>
            </a:r>
            <a:r>
              <a:rPr lang="en-US" altLang="cs-CZ" sz="1200" b="1" baseline="-25000">
                <a:latin typeface="Arial" panose="020B0604020202020204" pitchFamily="34" charset="0"/>
              </a:rPr>
              <a:t>3</a:t>
            </a:r>
            <a:r>
              <a:rPr lang="cs-CZ" altLang="cs-CZ" sz="1200" b="1">
                <a:latin typeface="Arial" panose="020B0604020202020204" pitchFamily="34" charset="0"/>
              </a:rPr>
              <a:t>-AA</a:t>
            </a:r>
            <a:endParaRPr lang="en-US" altLang="cs-CZ" sz="1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Atlantis</a:t>
            </a:r>
            <a:r>
              <a:rPr lang="cs-CZ" altLang="cs-CZ" sz="1200" b="1" baseline="30000">
                <a:latin typeface="Arial" panose="020B0604020202020204" pitchFamily="34" charset="0"/>
              </a:rPr>
              <a:t>TM</a:t>
            </a:r>
            <a:r>
              <a:rPr lang="cs-CZ" altLang="cs-CZ" sz="1200" b="1">
                <a:latin typeface="Arial" panose="020B0604020202020204" pitchFamily="34" charset="0"/>
              </a:rPr>
              <a:t> HILIC</a:t>
            </a:r>
            <a:r>
              <a:rPr lang="cs-CZ" altLang="cs-CZ" sz="1200">
                <a:latin typeface="Arial" panose="020B0604020202020204" pitchFamily="34" charset="0"/>
              </a:rPr>
              <a:t> (3</a:t>
            </a:r>
            <a:r>
              <a:rPr lang="el-GR" altLang="cs-CZ" sz="1200">
                <a:latin typeface="Arial" panose="020B0604020202020204" pitchFamily="34" charset="0"/>
              </a:rPr>
              <a:t>μ</a:t>
            </a:r>
            <a:r>
              <a:rPr lang="cs-CZ" altLang="cs-CZ" sz="1200">
                <a:latin typeface="Arial" panose="020B0604020202020204" pitchFamily="34" charset="0"/>
              </a:rPr>
              <a:t>m, 3.0</a:t>
            </a:r>
            <a:r>
              <a:rPr lang="en-US" altLang="cs-CZ" sz="1200">
                <a:latin typeface="Arial" panose="020B0604020202020204" pitchFamily="34" charset="0"/>
              </a:rPr>
              <a:t>×</a:t>
            </a:r>
            <a:r>
              <a:rPr lang="cs-CZ" altLang="cs-CZ" sz="1200">
                <a:latin typeface="Arial" panose="020B0604020202020204" pitchFamily="34" charset="0"/>
              </a:rPr>
              <a:t>100mm)</a:t>
            </a:r>
          </a:p>
        </p:txBody>
      </p:sp>
      <p:sp>
        <p:nvSpPr>
          <p:cNvPr id="94215" name="Rectangle 11">
            <a:extLst>
              <a:ext uri="{FF2B5EF4-FFF2-40B4-BE49-F238E27FC236}">
                <a16:creationId xmlns:a16="http://schemas.microsoft.com/office/drawing/2014/main" id="{516C3A50-8BC4-4F31-BDED-85E4FA7E8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38600"/>
            <a:ext cx="270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>
                <a:latin typeface="Arial" panose="020B0604020202020204" pitchFamily="34" charset="0"/>
              </a:rPr>
              <a:t>STD 100ng/ml</a:t>
            </a:r>
            <a:r>
              <a:rPr lang="cs-CZ" altLang="cs-CZ" sz="1200" b="1">
                <a:latin typeface="Arial" panose="020B0604020202020204" pitchFamily="34" charset="0"/>
              </a:rPr>
              <a:t>,</a:t>
            </a:r>
            <a:r>
              <a:rPr lang="en-US" altLang="cs-CZ" sz="1200" b="1">
                <a:latin typeface="Arial" panose="020B0604020202020204" pitchFamily="34" charset="0"/>
              </a:rPr>
              <a:t> AA, </a:t>
            </a:r>
            <a:r>
              <a:rPr lang="en-US" altLang="cs-CZ" sz="1200" b="1" baseline="30000">
                <a:latin typeface="Arial" panose="020B0604020202020204" pitchFamily="34" charset="0"/>
              </a:rPr>
              <a:t>13</a:t>
            </a:r>
            <a:r>
              <a:rPr lang="en-US" altLang="cs-CZ" sz="1200" b="1">
                <a:latin typeface="Arial" panose="020B0604020202020204" pitchFamily="34" charset="0"/>
              </a:rPr>
              <a:t>C</a:t>
            </a:r>
            <a:r>
              <a:rPr lang="en-US" altLang="cs-CZ" sz="1200" b="1" baseline="-25000">
                <a:latin typeface="Arial" panose="020B0604020202020204" pitchFamily="34" charset="0"/>
              </a:rPr>
              <a:t>3</a:t>
            </a:r>
            <a:r>
              <a:rPr lang="cs-CZ" altLang="cs-CZ" sz="1200" b="1">
                <a:latin typeface="Arial" panose="020B0604020202020204" pitchFamily="34" charset="0"/>
              </a:rPr>
              <a:t>-AA</a:t>
            </a:r>
            <a:endParaRPr lang="en-US" altLang="cs-CZ" sz="1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>
                <a:latin typeface="Arial" panose="020B0604020202020204" pitchFamily="34" charset="0"/>
              </a:rPr>
              <a:t>Atlantis</a:t>
            </a:r>
            <a:r>
              <a:rPr lang="cs-CZ" altLang="cs-CZ" sz="1200" b="1" baseline="30000">
                <a:latin typeface="Arial" panose="020B0604020202020204" pitchFamily="34" charset="0"/>
              </a:rPr>
              <a:t>TM</a:t>
            </a:r>
            <a:r>
              <a:rPr lang="cs-CZ" altLang="cs-CZ" sz="1200" b="1">
                <a:latin typeface="Arial" panose="020B0604020202020204" pitchFamily="34" charset="0"/>
              </a:rPr>
              <a:t> dC 18</a:t>
            </a:r>
            <a:r>
              <a:rPr lang="cs-CZ" altLang="cs-CZ" sz="1200">
                <a:latin typeface="Arial" panose="020B0604020202020204" pitchFamily="34" charset="0"/>
              </a:rPr>
              <a:t> (5</a:t>
            </a:r>
            <a:r>
              <a:rPr lang="el-GR" altLang="cs-CZ" sz="1200">
                <a:latin typeface="Arial" panose="020B0604020202020204" pitchFamily="34" charset="0"/>
              </a:rPr>
              <a:t>μ</a:t>
            </a:r>
            <a:r>
              <a:rPr lang="cs-CZ" altLang="cs-CZ" sz="1200">
                <a:latin typeface="Arial" panose="020B0604020202020204" pitchFamily="34" charset="0"/>
              </a:rPr>
              <a:t>m, 3.0</a:t>
            </a:r>
            <a:r>
              <a:rPr lang="en-US" altLang="cs-CZ" sz="1200">
                <a:latin typeface="Arial" panose="020B0604020202020204" pitchFamily="34" charset="0"/>
              </a:rPr>
              <a:t>×</a:t>
            </a:r>
            <a:r>
              <a:rPr lang="cs-CZ" altLang="cs-CZ" sz="1200">
                <a:latin typeface="Arial" panose="020B0604020202020204" pitchFamily="34" charset="0"/>
              </a:rPr>
              <a:t>100mm)</a:t>
            </a:r>
          </a:p>
        </p:txBody>
      </p:sp>
      <p:sp>
        <p:nvSpPr>
          <p:cNvPr id="94216" name="Text Box 12">
            <a:extLst>
              <a:ext uri="{FF2B5EF4-FFF2-40B4-BE49-F238E27FC236}">
                <a16:creationId xmlns:a16="http://schemas.microsoft.com/office/drawing/2014/main" id="{3A647733-58D4-4BE6-966E-077D94BC5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4144963"/>
            <a:ext cx="29718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Plocha píků: AA             42000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	   </a:t>
            </a:r>
            <a:r>
              <a:rPr lang="cs-CZ" altLang="cs-CZ" sz="1600" baseline="30000">
                <a:latin typeface="Arial" panose="020B0604020202020204" pitchFamily="34" charset="0"/>
              </a:rPr>
              <a:t>13</a:t>
            </a:r>
            <a:r>
              <a:rPr lang="cs-CZ" altLang="cs-CZ" sz="1600">
                <a:latin typeface="Arial" panose="020B0604020202020204" pitchFamily="34" charset="0"/>
              </a:rPr>
              <a:t>C</a:t>
            </a:r>
            <a:r>
              <a:rPr lang="cs-CZ" altLang="cs-CZ" sz="1600" baseline="-25000">
                <a:latin typeface="Arial" panose="020B0604020202020204" pitchFamily="34" charset="0"/>
              </a:rPr>
              <a:t>3</a:t>
            </a:r>
            <a:r>
              <a:rPr lang="cs-CZ" altLang="cs-CZ" sz="1600">
                <a:latin typeface="Arial" panose="020B0604020202020204" pitchFamily="34" charset="0"/>
              </a:rPr>
              <a:t>-AA       40000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nástřik ve vodě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600">
              <a:latin typeface="Arial" panose="020B0604020202020204" pitchFamily="34" charset="0"/>
            </a:endParaRP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B69620B4-E192-4082-9EB9-3564C883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ANALÝZA AKRYLAMIDU</a:t>
            </a:r>
            <a:endParaRPr lang="en-GB"/>
          </a:p>
        </p:txBody>
      </p:sp>
      <p:sp>
        <p:nvSpPr>
          <p:cNvPr id="94218" name="Text Box 7">
            <a:extLst>
              <a:ext uri="{FF2B5EF4-FFF2-40B4-BE49-F238E27FC236}">
                <a16:creationId xmlns:a16="http://schemas.microsoft.com/office/drawing/2014/main" id="{64743F15-0EE5-4EF0-819C-86871E29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782888"/>
            <a:ext cx="7772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Atlantis</a:t>
            </a:r>
            <a:r>
              <a:rPr lang="cs-CZ" altLang="cs-CZ" sz="1600" b="1" baseline="30000">
                <a:solidFill>
                  <a:srgbClr val="FF0000"/>
                </a:solidFill>
                <a:latin typeface="Arial" panose="020B0604020202020204" pitchFamily="34" charset="0"/>
              </a:rPr>
              <a:t>TM</a:t>
            </a: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 HILIC silica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 (3</a:t>
            </a:r>
            <a:r>
              <a:rPr lang="el-GR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3.0</a:t>
            </a:r>
            <a:r>
              <a:rPr lang="en-US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100mm)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mobilní fáze: 75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ACN, 25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cs-CZ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219" name="Obdélník 2">
            <a:extLst>
              <a:ext uri="{FF2B5EF4-FFF2-40B4-BE49-F238E27FC236}">
                <a16:creationId xmlns:a16="http://schemas.microsoft.com/office/drawing/2014/main" id="{5E3F0DE1-6B27-4611-9FAB-4AB0DC6F5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5581650"/>
            <a:ext cx="48355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Atlantis</a:t>
            </a:r>
            <a:r>
              <a:rPr lang="cs-CZ" altLang="cs-CZ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TM</a:t>
            </a:r>
            <a:r>
              <a:rPr lang="cs-CZ" altLang="cs-CZ" sz="1800" b="1">
                <a:solidFill>
                  <a:srgbClr val="FF0000"/>
                </a:solidFill>
                <a:latin typeface="Arial" panose="020B0604020202020204" pitchFamily="34" charset="0"/>
              </a:rPr>
              <a:t> dC 18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 (3</a:t>
            </a:r>
            <a:r>
              <a:rPr lang="el-GR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 5</a:t>
            </a:r>
            <a:r>
              <a:rPr lang="el-GR" altLang="cs-CZ" sz="180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3.0</a:t>
            </a:r>
            <a:r>
              <a:rPr lang="en-US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150mm)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 mobilní fáze: 5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% ACN, 95% H</a:t>
            </a:r>
            <a:r>
              <a:rPr lang="en-US" altLang="cs-CZ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cs-CZ" sz="18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cs-CZ" altLang="cs-CZ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220" name="Obrázek 3">
            <a:extLst>
              <a:ext uri="{FF2B5EF4-FFF2-40B4-BE49-F238E27FC236}">
                <a16:creationId xmlns:a16="http://schemas.microsoft.com/office/drawing/2014/main" id="{90B91D39-E78C-4F8E-B178-3C01D3B5ED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4288"/>
            <a:ext cx="1162050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9">
            <a:extLst>
              <a:ext uri="{FF2B5EF4-FFF2-40B4-BE49-F238E27FC236}">
                <a16:creationId xmlns:a16="http://schemas.microsoft.com/office/drawing/2014/main" id="{7EBD1A63-10F6-461F-BC67-1F0D0D4E1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316913" cy="1754188"/>
          </a:xfrm>
        </p:spPr>
        <p:txBody>
          <a:bodyPr/>
          <a:lstStyle/>
          <a:p>
            <a:pPr eaLnBrk="1" hangingPunct="1">
              <a:defRPr/>
            </a:pPr>
            <a:r>
              <a:t>Technologie s pevným jádrem a porézním povrchem</a:t>
            </a:r>
            <a:r>
              <a:rPr/>
              <a:t/>
            </a:r>
            <a:br>
              <a:rPr/>
            </a:br>
            <a:endParaRPr lang="en-GB"/>
          </a:p>
        </p:txBody>
      </p:sp>
      <p:sp>
        <p:nvSpPr>
          <p:cNvPr id="53251" name="Zástupný symbol pro obsah 10">
            <a:extLst>
              <a:ext uri="{FF2B5EF4-FFF2-40B4-BE49-F238E27FC236}">
                <a16:creationId xmlns:a16="http://schemas.microsoft.com/office/drawing/2014/main" id="{10DA43B7-07C3-4B69-87FF-465D278B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447088" cy="52181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altLang="cs-CZ" b="1" dirty="0" err="1"/>
              <a:t>Kinetex</a:t>
            </a:r>
            <a:r>
              <a:rPr lang="cs-CZ" altLang="cs-CZ" b="1" dirty="0"/>
              <a:t>™ UHPLC výkon na jakémkoliv LC přístroji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b="1" dirty="0" err="1"/>
              <a:t>Kinetex</a:t>
            </a:r>
            <a:r>
              <a:rPr lang="cs-CZ" altLang="cs-CZ" sz="1800" b="1" dirty="0"/>
              <a:t>™ </a:t>
            </a:r>
          </a:p>
          <a:p>
            <a:pPr eaLnBrk="1" hangingPunct="1">
              <a:defRPr/>
            </a:pPr>
            <a:r>
              <a:rPr lang="cs-CZ" altLang="cs-CZ" sz="1800" dirty="0"/>
              <a:t>Krok ve vývoji technologie částic kolon</a:t>
            </a:r>
          </a:p>
          <a:p>
            <a:pPr eaLnBrk="1" hangingPunct="1">
              <a:defRPr/>
            </a:pPr>
            <a:r>
              <a:rPr lang="cs-CZ" altLang="cs-CZ" sz="1800" dirty="0"/>
              <a:t>Uplatnění - UHPLC (chromatografie s ultra-vysokým výkonem)</a:t>
            </a:r>
          </a:p>
          <a:p>
            <a:pPr eaLnBrk="1" hangingPunct="1">
              <a:defRPr/>
            </a:pPr>
            <a:r>
              <a:rPr lang="cs-CZ" altLang="cs-CZ" sz="1800" dirty="0"/>
              <a:t>Lepší výkon HPLC systému  - UHPLC výsledky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altLang="cs-CZ" sz="18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1800" b="1" u="sng" dirty="0"/>
              <a:t>Technologie pevného jádra s porézním povrchem</a:t>
            </a:r>
          </a:p>
          <a:p>
            <a:pPr eaLnBrk="1" hangingPunct="1">
              <a:defRPr/>
            </a:pPr>
            <a:r>
              <a:rPr lang="cs-CZ" altLang="cs-CZ" sz="1800" b="1" dirty="0"/>
              <a:t>Zlepšení rozlišení</a:t>
            </a:r>
          </a:p>
          <a:p>
            <a:pPr eaLnBrk="1" hangingPunct="1">
              <a:defRPr/>
            </a:pPr>
            <a:r>
              <a:rPr lang="cs-CZ" altLang="cs-CZ" sz="1800" b="1" dirty="0"/>
              <a:t>Vyšší kapacita </a:t>
            </a:r>
          </a:p>
          <a:p>
            <a:pPr eaLnBrk="1" hangingPunct="1">
              <a:defRPr/>
            </a:pPr>
            <a:r>
              <a:rPr lang="cs-CZ" altLang="cs-CZ" sz="1800" b="1" dirty="0"/>
              <a:t>Vyšší citlivost</a:t>
            </a:r>
            <a:r>
              <a:rPr lang="cs-CZ" altLang="cs-CZ" sz="1800" dirty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1800" dirty="0"/>
              <a:t>při současném </a:t>
            </a:r>
            <a:r>
              <a:rPr lang="cs-CZ" altLang="cs-CZ" sz="1800" b="1" dirty="0"/>
              <a:t>snížení spotřeby rozpouštědel</a:t>
            </a:r>
          </a:p>
          <a:p>
            <a:pPr eaLnBrk="1" hangingPunct="1">
              <a:defRPr/>
            </a:pPr>
            <a:endParaRPr lang="en-GB" altLang="cs-CZ" dirty="0"/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68E106DD-A4CA-4EDA-A88A-6B94A026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2405063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8990FDFC-13E8-4D07-AD26-88F0099A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20713"/>
            <a:ext cx="8316913" cy="646112"/>
          </a:xfrm>
        </p:spPr>
        <p:txBody>
          <a:bodyPr/>
          <a:lstStyle/>
          <a:p>
            <a:pPr eaLnBrk="1" hangingPunct="1">
              <a:defRPr/>
            </a:pPr>
            <a:r>
              <a:t>Pokrok ve všech směrech</a:t>
            </a:r>
            <a:r>
              <a:rPr/>
              <a:t/>
            </a:r>
            <a:br>
              <a:rPr/>
            </a:br>
            <a:endParaRPr lang="en-GB"/>
          </a:p>
        </p:txBody>
      </p:sp>
      <p:sp>
        <p:nvSpPr>
          <p:cNvPr id="97283" name="Zástupný symbol pro obsah 2">
            <a:extLst>
              <a:ext uri="{FF2B5EF4-FFF2-40B4-BE49-F238E27FC236}">
                <a16:creationId xmlns:a16="http://schemas.microsoft.com/office/drawing/2014/main" id="{8EBF119F-8EDE-4130-8746-36B17480C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Ultra-vysoký výkon, nízký protitlak</a:t>
            </a:r>
          </a:p>
          <a:p>
            <a:pPr eaLnBrk="1" hangingPunct="1"/>
            <a:r>
              <a:rPr lang="cs-CZ" altLang="cs-CZ" sz="2400" dirty="0"/>
              <a:t>Náhrada 3 µm, 5 µm kolon a kolon s částicemi pod 2 µm</a:t>
            </a:r>
          </a:p>
          <a:p>
            <a:pPr eaLnBrk="1" hangingPunct="1"/>
            <a:r>
              <a:rPr lang="cs-CZ" altLang="cs-CZ" sz="2400" dirty="0"/>
              <a:t>Zvýšené rozlišení a maximalizovaná kapacita</a:t>
            </a:r>
          </a:p>
          <a:p>
            <a:pPr eaLnBrk="1" hangingPunct="1"/>
            <a:r>
              <a:rPr lang="cs-CZ" altLang="cs-CZ" sz="2400" dirty="0"/>
              <a:t>Jednodušší přenos metody</a:t>
            </a:r>
          </a:p>
          <a:p>
            <a:pPr eaLnBrk="1" hangingPunct="1"/>
            <a:r>
              <a:rPr lang="cs-CZ" altLang="cs-CZ" sz="2400" dirty="0"/>
              <a:t>Zvýšení citlivosti</a:t>
            </a:r>
          </a:p>
          <a:p>
            <a:pPr eaLnBrk="1" hangingPunct="1"/>
            <a:r>
              <a:rPr lang="cs-CZ" altLang="cs-CZ" sz="2400" dirty="0"/>
              <a:t>Dlouhá životnost kolony</a:t>
            </a:r>
          </a:p>
          <a:p>
            <a:pPr eaLnBrk="1" hangingPunct="1"/>
            <a:r>
              <a:rPr lang="cs-CZ" altLang="cs-CZ" sz="2400" dirty="0"/>
              <a:t>Úspora rozpouštědel</a:t>
            </a:r>
          </a:p>
          <a:p>
            <a:pPr eaLnBrk="1" hangingPunct="1"/>
            <a:r>
              <a:rPr lang="cs-CZ" altLang="cs-CZ" sz="2400" dirty="0"/>
              <a:t>Komplementární selektivita</a:t>
            </a:r>
          </a:p>
          <a:p>
            <a:pPr eaLnBrk="1" hangingPunct="1"/>
            <a:r>
              <a:rPr lang="cs-CZ" altLang="cs-CZ" sz="2400" dirty="0"/>
              <a:t>Široké použití</a:t>
            </a:r>
          </a:p>
          <a:p>
            <a:pPr eaLnBrk="1" hangingPunct="1"/>
            <a:r>
              <a:rPr lang="cs-CZ" altLang="cs-CZ" sz="2400" dirty="0">
                <a:hlinkClick r:id="rId2" tooltip="Klikněte a dozvíte se více..."/>
              </a:rPr>
              <a:t>Výrazně překonává tradiční kolony s porézními částicemi</a:t>
            </a:r>
            <a:endParaRPr lang="cs-CZ" altLang="cs-CZ" sz="2400" dirty="0"/>
          </a:p>
          <a:p>
            <a:pPr eaLnBrk="1" hangingPunct="1"/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CB3E51AC-2CE8-455C-9171-EA65890F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49275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Inovace v technologii částic</a:t>
            </a:r>
            <a:r>
              <a:rPr/>
              <a:t/>
            </a:r>
            <a:br>
              <a:rPr/>
            </a:br>
            <a:endParaRPr lang="en-GB"/>
          </a:p>
        </p:txBody>
      </p:sp>
      <p:pic>
        <p:nvPicPr>
          <p:cNvPr id="98307" name="Picture 2">
            <a:extLst>
              <a:ext uri="{FF2B5EF4-FFF2-40B4-BE49-F238E27FC236}">
                <a16:creationId xmlns:a16="http://schemas.microsoft.com/office/drawing/2014/main" id="{0014CD82-C755-4077-A479-1D3BC0FD9B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562225"/>
            <a:ext cx="8859838" cy="3962400"/>
          </a:xfrm>
          <a:noFill/>
        </p:spPr>
      </p:pic>
      <p:sp>
        <p:nvSpPr>
          <p:cNvPr id="98308" name="Obdélník 4">
            <a:extLst>
              <a:ext uri="{FF2B5EF4-FFF2-40B4-BE49-F238E27FC236}">
                <a16:creationId xmlns:a16="http://schemas.microsoft.com/office/drawing/2014/main" id="{46CE52FC-4B95-4985-82FA-67763FDF3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" y="1195388"/>
            <a:ext cx="84629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Částice </a:t>
            </a:r>
            <a:r>
              <a:rPr lang="cs-CZ" altLang="cs-CZ" sz="1800" dirty="0" err="1">
                <a:latin typeface="Arial" panose="020B0604020202020204" pitchFamily="34" charset="0"/>
              </a:rPr>
              <a:t>Kinetex</a:t>
            </a:r>
            <a:r>
              <a:rPr lang="cs-CZ" altLang="cs-CZ" sz="1800" dirty="0">
                <a:latin typeface="Arial" panose="020B0604020202020204" pitchFamily="34" charset="0"/>
              </a:rPr>
              <a:t>™ s pevným jádrem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homogenní porézní obal na pevném jádře silikagelu, rovnoměrná distribuce částic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1800" dirty="0">
                <a:latin typeface="Arial" panose="020B0604020202020204" pitchFamily="34" charset="0"/>
              </a:rPr>
              <a:t>  kolona s extrémně vysokým počtem teoretických pater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Kinetex</a:t>
            </a:r>
            <a:r>
              <a:rPr lang="cs-CZ" altLang="cs-CZ" sz="1800" dirty="0">
                <a:latin typeface="Arial" panose="020B0604020202020204" pitchFamily="34" charset="0"/>
              </a:rPr>
              <a:t>™ 2.6 </a:t>
            </a:r>
            <a:r>
              <a:rPr lang="el-GR" altLang="cs-CZ" sz="1800" dirty="0">
                <a:latin typeface="Arial" panose="020B0604020202020204" pitchFamily="34" charset="0"/>
              </a:rPr>
              <a:t>μ</a:t>
            </a:r>
            <a:r>
              <a:rPr lang="cs-CZ" altLang="cs-CZ" sz="1800" dirty="0">
                <a:latin typeface="Arial" panose="020B0604020202020204" pitchFamily="34" charset="0"/>
              </a:rPr>
              <a:t>m  - tvorba nižšího protitlaku </a:t>
            </a:r>
            <a:r>
              <a:rPr lang="cs-CZ" altLang="cs-CZ" sz="1800" dirty="0">
                <a:latin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1800" dirty="0">
                <a:latin typeface="Arial" panose="020B0604020202020204" pitchFamily="34" charset="0"/>
              </a:rPr>
              <a:t> použití s jakýmkoliv LC systémem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BE13BBE9-274F-4E77-B51E-D00A7BD4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rPr err="1"/>
              <a:t>Částice</a:t>
            </a:r>
            <a:r>
              <a:t> </a:t>
            </a:r>
            <a:r>
              <a:rPr err="1"/>
              <a:t>Kinetex</a:t>
            </a:r>
            <a:endParaRPr lang="en-GB"/>
          </a:p>
        </p:txBody>
      </p:sp>
      <p:sp>
        <p:nvSpPr>
          <p:cNvPr id="99331" name="Zástupný symbol pro obsah 2">
            <a:extLst>
              <a:ext uri="{FF2B5EF4-FFF2-40B4-BE49-F238E27FC236}">
                <a16:creationId xmlns:a16="http://schemas.microsoft.com/office/drawing/2014/main" id="{0D2D3E85-891E-4873-B49C-0B1FF3D7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44563"/>
            <a:ext cx="8723313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000" b="1" u="sng"/>
              <a:t>Částice Kinetex 2,6 µm</a:t>
            </a:r>
          </a:p>
          <a:p>
            <a:pPr eaLnBrk="1" hangingPunct="1"/>
            <a:r>
              <a:rPr lang="cs-CZ" altLang="cs-CZ" sz="2000"/>
              <a:t>Omezená difúze maximalizuje účinnost</a:t>
            </a:r>
          </a:p>
          <a:p>
            <a:pPr eaLnBrk="1" hangingPunct="1"/>
            <a:r>
              <a:rPr lang="cs-CZ" altLang="cs-CZ" sz="2000"/>
              <a:t>Extrémně vysoký výkon na jakémkoli LC systému s kolonou Kinetex 2,6 µm, UHPLC účinnost na HPLC systému</a:t>
            </a:r>
          </a:p>
          <a:p>
            <a:pPr eaLnBrk="1" hangingPunct="1">
              <a:buFontTx/>
              <a:buNone/>
            </a:pPr>
            <a:r>
              <a:rPr lang="cs-CZ" altLang="cs-CZ" sz="2000" b="1" u="sng"/>
              <a:t>Částice Kinetex 1,7 µm (UHPLC)</a:t>
            </a:r>
          </a:p>
          <a:p>
            <a:pPr eaLnBrk="1" hangingPunct="1"/>
            <a:r>
              <a:rPr lang="cs-CZ" altLang="cs-CZ" sz="2000"/>
              <a:t>Minimální difúze maximalizuje výkon</a:t>
            </a:r>
          </a:p>
          <a:p>
            <a:pPr eaLnBrk="1" hangingPunct="1"/>
            <a:r>
              <a:rPr lang="cs-CZ" altLang="cs-CZ" sz="2000"/>
              <a:t>Vyšší účinnost ve srovnání s tradičními plně porézními částicemi o velikosti zrna pod 2 µm. Zpětný tlak je obvykle pod 400 barů.</a:t>
            </a:r>
          </a:p>
          <a:p>
            <a:pPr eaLnBrk="1" hangingPunct="1">
              <a:buFontTx/>
              <a:buNone/>
            </a:pPr>
            <a:r>
              <a:rPr lang="cs-CZ" altLang="cs-CZ" sz="2000" b="1" u="sng">
                <a:solidFill>
                  <a:srgbClr val="FF0000"/>
                </a:solidFill>
              </a:rPr>
              <a:t>Typy kolon - selektivita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C18  </a:t>
            </a:r>
            <a:r>
              <a:rPr lang="cs-CZ" altLang="cs-CZ" sz="1800"/>
              <a:t>Endcapped C18 phase, Increased retention for polar basic compounds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XB-C18 </a:t>
            </a:r>
            <a:r>
              <a:rPr lang="cs-CZ" altLang="cs-CZ" sz="1800"/>
              <a:t>Protective isobutyl side chains Increased retention of polar acidic compounds</a:t>
            </a:r>
          </a:p>
          <a:p>
            <a:r>
              <a:rPr lang="cs-CZ" altLang="cs-CZ" sz="2000">
                <a:solidFill>
                  <a:srgbClr val="FF0000"/>
                </a:solidFill>
              </a:rPr>
              <a:t>C8 </a:t>
            </a:r>
            <a:r>
              <a:rPr lang="cs-CZ" altLang="cs-CZ" sz="1800"/>
              <a:t>Endcapped C8 phase Less hydrophobic than a C18 phase</a:t>
            </a:r>
            <a:endParaRPr lang="cs-CZ" altLang="cs-CZ" sz="1800">
              <a:solidFill>
                <a:srgbClr val="FF0000"/>
              </a:solidFill>
            </a:endParaRPr>
          </a:p>
          <a:p>
            <a:r>
              <a:rPr lang="cs-CZ" altLang="cs-CZ" sz="2000">
                <a:solidFill>
                  <a:srgbClr val="FF0000"/>
                </a:solidFill>
              </a:rPr>
              <a:t>PPF </a:t>
            </a:r>
            <a:r>
              <a:rPr lang="cs-CZ" altLang="cs-CZ" sz="1800"/>
              <a:t>Pentafluorophenyl phase Unique aromatic and polar selectivity</a:t>
            </a:r>
            <a:endParaRPr lang="cs-CZ" altLang="cs-CZ" sz="1800">
              <a:solidFill>
                <a:srgbClr val="FF0000"/>
              </a:solidFill>
            </a:endParaRPr>
          </a:p>
          <a:p>
            <a:r>
              <a:rPr lang="cs-CZ" altLang="cs-CZ" sz="2000">
                <a:solidFill>
                  <a:srgbClr val="FF0000"/>
                </a:solidFill>
              </a:rPr>
              <a:t>HILIC </a:t>
            </a:r>
            <a:r>
              <a:rPr lang="cs-CZ" altLang="cs-CZ" sz="1800"/>
              <a:t>Unbonded silica phase Increased retention of polar  compounds</a:t>
            </a:r>
          </a:p>
          <a:p>
            <a:pPr eaLnBrk="1" hangingPunct="1"/>
            <a:endParaRPr lang="cs-CZ" altLang="cs-CZ" sz="2000">
              <a:solidFill>
                <a:srgbClr val="FF0000"/>
              </a:solidFill>
            </a:endParaRPr>
          </a:p>
          <a:p>
            <a:pPr eaLnBrk="1" hangingPunct="1"/>
            <a:endParaRPr lang="cs-CZ" altLang="cs-CZ" sz="2000">
              <a:solidFill>
                <a:srgbClr val="FF0000"/>
              </a:solidFill>
            </a:endParaRPr>
          </a:p>
          <a:p>
            <a:pPr eaLnBrk="1" hangingPunct="1"/>
            <a:endParaRPr lang="en-GB" altLang="cs-CZ">
              <a:solidFill>
                <a:srgbClr val="FF0000"/>
              </a:solidFill>
            </a:endParaRPr>
          </a:p>
        </p:txBody>
      </p:sp>
      <p:sp>
        <p:nvSpPr>
          <p:cNvPr id="99332" name="Obdélník 3">
            <a:extLst>
              <a:ext uri="{FF2B5EF4-FFF2-40B4-BE49-F238E27FC236}">
                <a16:creationId xmlns:a16="http://schemas.microsoft.com/office/drawing/2014/main" id="{3013CF0F-B562-481E-85F0-F03F30CFB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2764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99333" name="Obdélník 4">
            <a:extLst>
              <a:ext uri="{FF2B5EF4-FFF2-40B4-BE49-F238E27FC236}">
                <a16:creationId xmlns:a16="http://schemas.microsoft.com/office/drawing/2014/main" id="{F48450B1-8D29-451F-AEB4-9379AB174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436563"/>
            <a:ext cx="3741738" cy="368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>
                <a:solidFill>
                  <a:srgbClr val="C00000"/>
                </a:solidFill>
                <a:latin typeface="Arial" panose="020B0604020202020204" pitchFamily="34" charset="0"/>
              </a:rPr>
              <a:t>Nově: částice Kinetex 1,3 a 5 µm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AABE5125-3D3C-4B56-90C5-D81A1B54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98450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t>Produkt nejvyšší kvality</a:t>
            </a:r>
            <a:endParaRPr lang="en-GB"/>
          </a:p>
        </p:txBody>
      </p:sp>
      <p:sp>
        <p:nvSpPr>
          <p:cNvPr id="100355" name="Zástupný symbol pro obsah 2">
            <a:extLst>
              <a:ext uri="{FF2B5EF4-FFF2-40B4-BE49-F238E27FC236}">
                <a16:creationId xmlns:a16="http://schemas.microsoft.com/office/drawing/2014/main" id="{1A718CCA-9710-489C-A767-3B703B623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 b="1" u="sng"/>
              <a:t>U kolon Kinetex™ testovány:</a:t>
            </a:r>
          </a:p>
          <a:p>
            <a:pPr eaLnBrk="1" hangingPunct="1"/>
            <a:r>
              <a:rPr lang="cs-CZ" altLang="cs-CZ" sz="1800"/>
              <a:t>distribuce částic</a:t>
            </a:r>
          </a:p>
          <a:p>
            <a:pPr eaLnBrk="1" hangingPunct="1"/>
            <a:r>
              <a:rPr lang="cs-CZ" altLang="cs-CZ" sz="1800"/>
              <a:t>homogenita povrchu a vázané fáze</a:t>
            </a:r>
          </a:p>
          <a:p>
            <a:pPr eaLnBrk="1" hangingPunct="1"/>
            <a:r>
              <a:rPr lang="cs-CZ" altLang="cs-CZ" sz="1800"/>
              <a:t>kontrola kvality</a:t>
            </a:r>
          </a:p>
          <a:p>
            <a:pPr eaLnBrk="1" hangingPunct="1"/>
            <a:r>
              <a:rPr lang="cs-CZ" altLang="cs-CZ" sz="1800"/>
              <a:t>inertnost používaného silikagelu</a:t>
            </a:r>
          </a:p>
          <a:p>
            <a:pPr eaLnBrk="1" hangingPunct="1"/>
            <a:r>
              <a:rPr lang="cs-CZ" altLang="cs-CZ" sz="1800"/>
              <a:t>kvalitu plnění kolon</a:t>
            </a:r>
          </a:p>
          <a:p>
            <a:pPr eaLnBrk="1" hangingPunct="1">
              <a:buFontTx/>
              <a:buNone/>
            </a:pPr>
            <a:r>
              <a:rPr lang="cs-CZ" altLang="cs-CZ" sz="1800" b="1" u="sng"/>
              <a:t>Povrch a homogenita</a:t>
            </a:r>
          </a:p>
          <a:p>
            <a:pPr eaLnBrk="1" hangingPunct="1"/>
            <a:r>
              <a:rPr lang="cs-CZ" altLang="cs-CZ" sz="1800"/>
              <a:t>Homogenita povrchu a vázání fáze v průběhu technologie využívající koloidní roztoky spolu s procesem uspořádávání nano-částic zajišťuje růst homogenní porézní vrstvy na pevném jádru silikagelu. </a:t>
            </a:r>
          </a:p>
          <a:p>
            <a:pPr eaLnBrk="1" hangingPunct="1"/>
            <a:r>
              <a:rPr lang="cs-CZ" altLang="cs-CZ" sz="1800"/>
              <a:t>„Částice Kinetex™ jsou syntetizovány z ultra-čistého materiálu</a:t>
            </a:r>
            <a:endParaRPr lang="en-GB" altLang="cs-CZ" sz="1800"/>
          </a:p>
        </p:txBody>
      </p:sp>
      <p:pic>
        <p:nvPicPr>
          <p:cNvPr id="100356" name="Picture 2">
            <a:extLst>
              <a:ext uri="{FF2B5EF4-FFF2-40B4-BE49-F238E27FC236}">
                <a16:creationId xmlns:a16="http://schemas.microsoft.com/office/drawing/2014/main" id="{AE389C8C-EA1B-4D71-97A1-B1E77977D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99050"/>
            <a:ext cx="25812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Picture 3">
            <a:extLst>
              <a:ext uri="{FF2B5EF4-FFF2-40B4-BE49-F238E27FC236}">
                <a16:creationId xmlns:a16="http://schemas.microsoft.com/office/drawing/2014/main" id="{087B4429-8BEE-41EB-93B3-FE84730C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214438"/>
            <a:ext cx="39846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Rectangle 7">
            <a:extLst>
              <a:ext uri="{FF2B5EF4-FFF2-40B4-BE49-F238E27FC236}">
                <a16:creationId xmlns:a16="http://schemas.microsoft.com/office/drawing/2014/main" id="{3C3FADB9-5499-49C4-B03F-E2EAAD860B31}"/>
              </a:ext>
            </a:extLst>
          </p:cNvPr>
          <p:cNvSpPr>
            <a:spLocks noChangeArrowheads="1"/>
          </p:cNvSpPr>
          <p:nvPr/>
        </p:nvSpPr>
        <p:spPr bwMode="auto">
          <a:xfrm rot="808061">
            <a:off x="971550" y="5516563"/>
            <a:ext cx="45720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Phenomenex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cs-CZ" sz="24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5">
            <a:extLst>
              <a:ext uri="{FF2B5EF4-FFF2-40B4-BE49-F238E27FC236}">
                <a16:creationId xmlns:a16="http://schemas.microsoft.com/office/drawing/2014/main" id="{0185B2CA-0ACD-48E5-85C1-783DB860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8316913" cy="706438"/>
          </a:xfrm>
        </p:spPr>
        <p:txBody>
          <a:bodyPr/>
          <a:lstStyle/>
          <a:p>
            <a:pPr eaLnBrk="1" hangingPunct="1">
              <a:defRPr/>
            </a:pPr>
            <a:r>
              <a:rPr sz="4000"/>
              <a:t>Kolony </a:t>
            </a:r>
            <a:r>
              <a:rPr sz="4000" err="1"/>
              <a:t>Kinetex</a:t>
            </a:r>
            <a:r>
              <a:rPr sz="4000"/>
              <a:t> a rozpouštědla</a:t>
            </a:r>
            <a:endParaRPr lang="en-US"/>
          </a:p>
        </p:txBody>
      </p:sp>
      <p:sp>
        <p:nvSpPr>
          <p:cNvPr id="101379" name="Zástupný symbol pro obsah 6">
            <a:extLst>
              <a:ext uri="{FF2B5EF4-FFF2-40B4-BE49-F238E27FC236}">
                <a16:creationId xmlns:a16="http://schemas.microsoft.com/office/drawing/2014/main" id="{057C5E93-EADD-469C-9D23-24F79CED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/>
            <a:r>
              <a:rPr lang="cs-CZ" altLang="cs-CZ" sz="2400"/>
              <a:t>Viskozita je nejdůležitějším parametrem - rozpouštědla s vysokou viskozitou jsou příčinou zvýšení protitlaku v HPLC systému</a:t>
            </a:r>
          </a:p>
          <a:p>
            <a:pPr eaLnBrk="1" hangingPunct="1"/>
            <a:r>
              <a:rPr lang="cs-CZ" altLang="cs-CZ" sz="2400"/>
              <a:t>UV cutoff - rozpouštědla s vysokým parametrem "</a:t>
            </a:r>
            <a:r>
              <a:rPr lang="cs-CZ" altLang="cs-CZ" sz="2400" i="1"/>
              <a:t>UV cutoff</a:t>
            </a:r>
            <a:r>
              <a:rPr lang="cs-CZ" altLang="cs-CZ" sz="2400"/>
              <a:t>" zhoršují citlivost v UV/Vis detektorech </a:t>
            </a:r>
          </a:p>
          <a:p>
            <a:pPr eaLnBrk="1" hangingPunct="1"/>
            <a:r>
              <a:rPr lang="cs-CZ" altLang="cs-CZ" sz="2400"/>
              <a:t>Index polarity - rozpouštědla s nízkou polaritou způsobují rychlejší eluci organických sloučenin a jsou hodně používána pro čištění nebo regeneraci kolon</a:t>
            </a:r>
          </a:p>
          <a:p>
            <a:pPr eaLnBrk="1" hangingPunct="1"/>
            <a:r>
              <a:rPr lang="cs-CZ" altLang="cs-CZ" sz="2400"/>
              <a:t>Cena</a:t>
            </a:r>
            <a:endParaRPr lang="en-US" altLang="cs-CZ" sz="2400"/>
          </a:p>
        </p:txBody>
      </p:sp>
      <p:pic>
        <p:nvPicPr>
          <p:cNvPr id="101380" name="Picture 3">
            <a:extLst>
              <a:ext uri="{FF2B5EF4-FFF2-40B4-BE49-F238E27FC236}">
                <a16:creationId xmlns:a16="http://schemas.microsoft.com/office/drawing/2014/main" id="{7BAAC7C8-CB02-445C-8B7D-82E3BA12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229225"/>
            <a:ext cx="158432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E88A540-0371-4F68-BCB3-9E3132808F7A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060575"/>
          <a:ext cx="8137524" cy="2635249"/>
        </p:xfrm>
        <a:graphic>
          <a:graphicData uri="http://schemas.openxmlformats.org/drawingml/2006/table">
            <a:tbl>
              <a:tblPr/>
              <a:tblGrid>
                <a:gridCol w="2034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554"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Rozpouštědlo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Viskozita (cP)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Protitlak (bar)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Index polarity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45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Acetonitril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0.37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200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5.8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Metanol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0.60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390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5.1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Aceton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0.32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325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5.1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Etanol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1.20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630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5.2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n-propanol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2.27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650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3.9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algn="l"/>
                      <a:r>
                        <a:rPr lang="cs-CZ" sz="1800"/>
                        <a:t>Tetrahydrofuran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0.55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430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/>
                        <a:t>4.0</a:t>
                      </a:r>
                    </a:p>
                  </a:txBody>
                  <a:tcPr marL="91447" marR="91447" marT="45731" marB="457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431" name="Obdélník 4">
            <a:extLst>
              <a:ext uri="{FF2B5EF4-FFF2-40B4-BE49-F238E27FC236}">
                <a16:creationId xmlns:a16="http://schemas.microsoft.com/office/drawing/2014/main" id="{02D66242-03AE-4EF0-BB36-F16B384A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60350"/>
            <a:ext cx="7993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Arial" panose="020B0604020202020204" pitchFamily="34" charset="0"/>
              </a:rPr>
              <a:t>Protitlak směsi rozpouštědla s vodou v poměru 1:1 na koloně Kinetex 150 x 4.6 mm při průtoku 1.2 ml/min a 20°C</a:t>
            </a:r>
            <a:endParaRPr lang="en-US" altLang="cs-CZ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ECA5B6DD-26DE-455C-8A25-B75581AE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0363"/>
            <a:ext cx="8318500" cy="522287"/>
          </a:xfrm>
        </p:spPr>
        <p:txBody>
          <a:bodyPr/>
          <a:lstStyle/>
          <a:p>
            <a:pPr eaLnBrk="1" hangingPunct="1">
              <a:defRPr/>
            </a:pPr>
            <a:r>
              <a:rPr sz="2800" err="1"/>
              <a:t>Polyaromatic</a:t>
            </a:r>
            <a:r>
              <a:rPr sz="2800"/>
              <a:t> </a:t>
            </a:r>
            <a:r>
              <a:rPr sz="2800" err="1"/>
              <a:t>Hydrocarbons</a:t>
            </a:r>
            <a:r>
              <a:rPr sz="2800"/>
              <a:t> (</a:t>
            </a:r>
            <a:r>
              <a:rPr sz="2800" err="1"/>
              <a:t>PAHs</a:t>
            </a:r>
            <a:r>
              <a:rPr sz="2800"/>
              <a:t>): EPA </a:t>
            </a:r>
            <a:r>
              <a:rPr sz="2800" err="1"/>
              <a:t>Method</a:t>
            </a:r>
            <a:r>
              <a:rPr sz="2800"/>
              <a:t> 610</a:t>
            </a:r>
            <a:endParaRPr lang="en-GB"/>
          </a:p>
        </p:txBody>
      </p:sp>
      <p:sp>
        <p:nvSpPr>
          <p:cNvPr id="103427" name="Zástupný symbol pro obsah 2">
            <a:extLst>
              <a:ext uri="{FF2B5EF4-FFF2-40B4-BE49-F238E27FC236}">
                <a16:creationId xmlns:a16="http://schemas.microsoft.com/office/drawing/2014/main" id="{C4F1EBD8-7B62-45A2-AAC1-4A188D96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929187"/>
          </a:xfrm>
        </p:spPr>
        <p:txBody>
          <a:bodyPr/>
          <a:lstStyle/>
          <a:p>
            <a:pPr eaLnBrk="1" hangingPunct="1"/>
            <a:r>
              <a:rPr lang="cs-CZ" altLang="cs-CZ" sz="1200"/>
              <a:t>Column: Kinetex 2.6 </a:t>
            </a:r>
            <a:r>
              <a:rPr lang="el-GR" altLang="cs-CZ" sz="1200"/>
              <a:t>μ</a:t>
            </a:r>
            <a:r>
              <a:rPr lang="cs-CZ" altLang="cs-CZ" sz="1200"/>
              <a:t>m</a:t>
            </a:r>
          </a:p>
          <a:p>
            <a:pPr eaLnBrk="1" hangingPunct="1"/>
            <a:r>
              <a:rPr lang="cs-CZ" altLang="cs-CZ" sz="1200"/>
              <a:t>C18 Dimensions: 100 x 4.6 mm</a:t>
            </a:r>
          </a:p>
          <a:p>
            <a:pPr eaLnBrk="1" hangingPunct="1"/>
            <a:r>
              <a:rPr lang="cs-CZ" altLang="cs-CZ" sz="1200"/>
              <a:t>Mobile Phase: A: Water B: Acetonitrile</a:t>
            </a:r>
          </a:p>
          <a:p>
            <a:pPr eaLnBrk="1" hangingPunct="1"/>
            <a:r>
              <a:rPr lang="cs-CZ" altLang="cs-CZ" sz="1200"/>
              <a:t> Gradient: (30:70) A/B to (0:100) A/B over 10 min</a:t>
            </a:r>
          </a:p>
          <a:p>
            <a:pPr eaLnBrk="1" hangingPunct="1"/>
            <a:r>
              <a:rPr lang="cs-CZ" altLang="cs-CZ" sz="1200"/>
              <a:t> Flow Rate: 1.5 mL/min Temperature: 30 °C </a:t>
            </a:r>
          </a:p>
          <a:p>
            <a:pPr eaLnBrk="1" hangingPunct="1"/>
            <a:r>
              <a:rPr lang="cs-CZ" altLang="cs-CZ" sz="1200"/>
              <a:t>Detection: UV @ 254 </a:t>
            </a:r>
          </a:p>
          <a:p>
            <a:pPr eaLnBrk="1" hangingPunct="1"/>
            <a:r>
              <a:rPr lang="cs-CZ" altLang="cs-CZ" sz="1200"/>
              <a:t>Sample:</a:t>
            </a:r>
          </a:p>
          <a:p>
            <a:pPr eaLnBrk="1" hangingPunct="1">
              <a:buFontTx/>
              <a:buNone/>
            </a:pPr>
            <a:r>
              <a:rPr lang="cs-CZ" altLang="cs-CZ" sz="1200"/>
              <a:t>        1. Naphthalene</a:t>
            </a:r>
            <a:br>
              <a:rPr lang="cs-CZ" altLang="cs-CZ" sz="1200"/>
            </a:br>
            <a:r>
              <a:rPr lang="cs-CZ" altLang="cs-CZ" sz="1200"/>
              <a:t>2. Acenaphthylene</a:t>
            </a:r>
            <a:br>
              <a:rPr lang="cs-CZ" altLang="cs-CZ" sz="1200"/>
            </a:br>
            <a:r>
              <a:rPr lang="cs-CZ" altLang="cs-CZ" sz="1200"/>
              <a:t>3. Fluorene</a:t>
            </a:r>
            <a:br>
              <a:rPr lang="cs-CZ" altLang="cs-CZ" sz="1200"/>
            </a:br>
            <a:r>
              <a:rPr lang="cs-CZ" altLang="cs-CZ" sz="1200"/>
              <a:t>4. Acenapthene</a:t>
            </a:r>
            <a:br>
              <a:rPr lang="cs-CZ" altLang="cs-CZ" sz="1200"/>
            </a:br>
            <a:r>
              <a:rPr lang="cs-CZ" altLang="cs-CZ" sz="1200"/>
              <a:t>5. Phenanthrene</a:t>
            </a:r>
            <a:br>
              <a:rPr lang="cs-CZ" altLang="cs-CZ" sz="1200"/>
            </a:br>
            <a:r>
              <a:rPr lang="cs-CZ" altLang="cs-CZ" sz="1200"/>
              <a:t>6. Anthracene</a:t>
            </a:r>
            <a:br>
              <a:rPr lang="cs-CZ" altLang="cs-CZ" sz="1200"/>
            </a:br>
            <a:r>
              <a:rPr lang="cs-CZ" altLang="cs-CZ" sz="1200"/>
              <a:t>7. Fluoranthene</a:t>
            </a:r>
            <a:br>
              <a:rPr lang="cs-CZ" altLang="cs-CZ" sz="1200"/>
            </a:br>
            <a:r>
              <a:rPr lang="cs-CZ" altLang="cs-CZ" sz="1200"/>
              <a:t>8. Pyrene</a:t>
            </a:r>
            <a:br>
              <a:rPr lang="cs-CZ" altLang="cs-CZ" sz="1200"/>
            </a:br>
            <a:r>
              <a:rPr lang="cs-CZ" altLang="cs-CZ" sz="1200"/>
              <a:t>9. Chrysene</a:t>
            </a:r>
            <a:br>
              <a:rPr lang="cs-CZ" altLang="cs-CZ" sz="1200"/>
            </a:br>
            <a:r>
              <a:rPr lang="cs-CZ" altLang="cs-CZ" sz="1200"/>
              <a:t>10. Benz[a]anthracene</a:t>
            </a:r>
            <a:br>
              <a:rPr lang="cs-CZ" altLang="cs-CZ" sz="1200"/>
            </a:br>
            <a:r>
              <a:rPr lang="cs-CZ" altLang="cs-CZ" sz="1200"/>
              <a:t>11. Benzo[b]fluoranthene</a:t>
            </a:r>
            <a:br>
              <a:rPr lang="cs-CZ" altLang="cs-CZ" sz="1200"/>
            </a:br>
            <a:r>
              <a:rPr lang="cs-CZ" altLang="cs-CZ" sz="1200"/>
              <a:t>12. Benzo[k]fluoranthene</a:t>
            </a:r>
            <a:br>
              <a:rPr lang="cs-CZ" altLang="cs-CZ" sz="1200"/>
            </a:br>
            <a:r>
              <a:rPr lang="cs-CZ" altLang="cs-CZ" sz="1200"/>
              <a:t>13. Benzo[a]pyrene</a:t>
            </a:r>
            <a:br>
              <a:rPr lang="cs-CZ" altLang="cs-CZ" sz="1200"/>
            </a:br>
            <a:r>
              <a:rPr lang="cs-CZ" altLang="cs-CZ" sz="1200"/>
              <a:t>14. Dibenz[a,h]anthracene</a:t>
            </a:r>
            <a:br>
              <a:rPr lang="cs-CZ" altLang="cs-CZ" sz="1200"/>
            </a:br>
            <a:r>
              <a:rPr lang="cs-CZ" altLang="cs-CZ" sz="1200"/>
              <a:t>15. Indeno[1,2,3-cd]pyrene</a:t>
            </a:r>
            <a:br>
              <a:rPr lang="cs-CZ" altLang="cs-CZ" sz="1200"/>
            </a:br>
            <a:r>
              <a:rPr lang="cs-CZ" altLang="cs-CZ" sz="1200"/>
              <a:t>16. Benzo[g,h,i]perylene </a:t>
            </a:r>
            <a:endParaRPr lang="en-GB" altLang="cs-CZ" sz="1200"/>
          </a:p>
        </p:txBody>
      </p:sp>
      <p:pic>
        <p:nvPicPr>
          <p:cNvPr id="103428" name="Picture 3">
            <a:extLst>
              <a:ext uri="{FF2B5EF4-FFF2-40B4-BE49-F238E27FC236}">
                <a16:creationId xmlns:a16="http://schemas.microsoft.com/office/drawing/2014/main" id="{30131897-F9BC-48AF-A7F0-9873544C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680402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Rectangle 6">
            <a:extLst>
              <a:ext uri="{FF2B5EF4-FFF2-40B4-BE49-F238E27FC236}">
                <a16:creationId xmlns:a16="http://schemas.microsoft.com/office/drawing/2014/main" id="{27EEA52D-2325-4CB5-8E9E-F37439D4F8DF}"/>
              </a:ext>
            </a:extLst>
          </p:cNvPr>
          <p:cNvSpPr>
            <a:spLocks noChangeArrowheads="1"/>
          </p:cNvSpPr>
          <p:nvPr/>
        </p:nvSpPr>
        <p:spPr bwMode="auto">
          <a:xfrm rot="2089177">
            <a:off x="6538913" y="1325563"/>
            <a:ext cx="1852612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CC0000"/>
                </a:solidFill>
                <a:latin typeface="Arial" panose="020B0604020202020204" pitchFamily="34" charset="0"/>
              </a:rPr>
              <a:t>Aplikace</a:t>
            </a:r>
          </a:p>
          <a:p>
            <a:pPr eaLnBrk="1" hangingPunct="1">
              <a:buFontTx/>
              <a:buNone/>
            </a:pPr>
            <a:r>
              <a:rPr lang="cs-CZ" altLang="cs-CZ" sz="1800" b="1">
                <a:latin typeface="Arial" panose="020B0604020202020204" pitchFamily="34" charset="0"/>
              </a:rPr>
              <a:t>Environmental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900210D-3B03-414C-AF62-71594EEA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8"/>
          <a:stretch>
            <a:fillRect/>
          </a:stretch>
        </p:blipFill>
        <p:spPr bwMode="auto">
          <a:xfrm>
            <a:off x="323850" y="1819275"/>
            <a:ext cx="6426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26D5FB4F-7FAF-41A3-BC50-8D1A4606D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501639"/>
            <a:ext cx="829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b="1" dirty="0">
                <a:solidFill>
                  <a:srgbClr val="000099"/>
                </a:solidFill>
                <a:latin typeface="Humanst521 CE"/>
              </a:rPr>
              <a:t>RYCHLÁ LC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9B814441-B4E5-4153-944A-E4134FA3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1920875"/>
            <a:ext cx="22002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</a:rPr>
              <a:t>Zvýšení rychlosti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1778">
                <a:latin typeface="Humanst521 CE" pitchFamily="34" charset="0"/>
              </a:rPr>
              <a:t>Použití malých částic a vyšší lineární rychlosti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1778">
                <a:latin typeface="Humanst521 CE" pitchFamily="34" charset="0"/>
              </a:rPr>
              <a:t>Zrychlení: 5–10</a:t>
            </a:r>
            <a:r>
              <a:rPr lang="cs-CZ" altLang="cs-CZ" sz="1778">
                <a:latin typeface="Humanst521 CE" pitchFamily="34" charset="0"/>
                <a:sym typeface="Symbol" panose="05050102010706020507" pitchFamily="18" charset="2"/>
              </a:rPr>
              <a:t></a:t>
            </a:r>
            <a:endParaRPr lang="en-GB" altLang="cs-CZ" sz="1778">
              <a:latin typeface="Humanst521 CE" pitchFamily="34" charset="0"/>
            </a:endParaRPr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9F7249DE-FCCD-4321-A5DF-1AD205F20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5603875"/>
            <a:ext cx="34258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Agilent, www.agilent.com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B9AFFA1F-A56F-4581-BCB3-6CF57FF2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316913" cy="1200150"/>
          </a:xfrm>
        </p:spPr>
        <p:txBody>
          <a:bodyPr/>
          <a:lstStyle/>
          <a:p>
            <a:pPr eaLnBrk="1" hangingPunct="1">
              <a:defRPr/>
            </a:pPr>
            <a:r>
              <a:rPr err="1"/>
              <a:t>Food</a:t>
            </a:r>
            <a:r>
              <a:t> </a:t>
            </a:r>
            <a:r>
              <a:rPr err="1"/>
              <a:t>and</a:t>
            </a:r>
            <a:r>
              <a:t> </a:t>
            </a:r>
            <a:r>
              <a:rPr err="1"/>
              <a:t>Beverage</a:t>
            </a:r>
            <a:r>
              <a:rPr/>
              <a:t/>
            </a:r>
            <a:br>
              <a:rPr/>
            </a:br>
            <a:r>
              <a:t>Green </a:t>
            </a:r>
            <a:r>
              <a:rPr err="1"/>
              <a:t>Tea</a:t>
            </a:r>
            <a:endParaRPr lang="en-GB"/>
          </a:p>
        </p:txBody>
      </p:sp>
      <p:sp>
        <p:nvSpPr>
          <p:cNvPr id="104451" name="Zástupný symbol pro obsah 2">
            <a:extLst>
              <a:ext uri="{FF2B5EF4-FFF2-40B4-BE49-F238E27FC236}">
                <a16:creationId xmlns:a16="http://schemas.microsoft.com/office/drawing/2014/main" id="{069FFD39-3928-47AE-BA68-F02C5370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229600" cy="4929187"/>
          </a:xfrm>
        </p:spPr>
        <p:txBody>
          <a:bodyPr/>
          <a:lstStyle/>
          <a:p>
            <a:pPr eaLnBrk="1" hangingPunct="1"/>
            <a:r>
              <a:rPr lang="cs-CZ" altLang="cs-CZ" sz="1600"/>
              <a:t>Kinetex 2.6 </a:t>
            </a:r>
            <a:r>
              <a:rPr lang="el-GR" altLang="cs-CZ" sz="1600"/>
              <a:t>μ</a:t>
            </a:r>
            <a:r>
              <a:rPr lang="cs-CZ" altLang="cs-CZ" sz="1600"/>
              <a:t>m</a:t>
            </a:r>
          </a:p>
          <a:p>
            <a:pPr eaLnBrk="1" hangingPunct="1"/>
            <a:r>
              <a:rPr lang="cs-CZ" altLang="cs-CZ" sz="1600"/>
              <a:t>C18 Dimensions: 100 x 4.6 mm</a:t>
            </a:r>
          </a:p>
          <a:p>
            <a:pPr eaLnBrk="1" hangingPunct="1"/>
            <a:r>
              <a:rPr lang="cs-CZ" altLang="cs-CZ" sz="1600"/>
              <a:t>Mobile Phase: A: 0.1 % Phosphoric acid in Water</a:t>
            </a:r>
            <a:br>
              <a:rPr lang="cs-CZ" altLang="cs-CZ" sz="1600"/>
            </a:br>
            <a:r>
              <a:rPr lang="cs-CZ" altLang="cs-CZ" sz="1600"/>
              <a:t>                         B: 0.1% Phosphoric acid in Acetonitrile Gradient</a:t>
            </a:r>
          </a:p>
          <a:p>
            <a:pPr eaLnBrk="1" hangingPunct="1"/>
            <a:r>
              <a:rPr lang="cs-CZ" altLang="cs-CZ" sz="1600"/>
              <a:t>Flow Rate: 1.8 mL/min</a:t>
            </a:r>
          </a:p>
          <a:p>
            <a:pPr eaLnBrk="1" hangingPunct="1"/>
            <a:r>
              <a:rPr lang="cs-CZ" altLang="cs-CZ" sz="1600"/>
              <a:t>Temperature: 30 °C</a:t>
            </a:r>
          </a:p>
          <a:p>
            <a:pPr eaLnBrk="1" hangingPunct="1"/>
            <a:r>
              <a:rPr lang="cs-CZ" altLang="cs-CZ" sz="1600"/>
              <a:t>Backpressure: 240 bar</a:t>
            </a:r>
          </a:p>
          <a:p>
            <a:pPr eaLnBrk="1" hangingPunct="1"/>
            <a:r>
              <a:rPr lang="cs-CZ" altLang="cs-CZ" sz="1600"/>
              <a:t>Detection: UV @ 215 </a:t>
            </a:r>
          </a:p>
          <a:p>
            <a:pPr eaLnBrk="1" hangingPunct="1"/>
            <a:r>
              <a:rPr lang="cs-CZ" altLang="cs-CZ" sz="1600"/>
              <a:t>Instrument: Agilent 1100 </a:t>
            </a:r>
          </a:p>
          <a:p>
            <a:pPr eaLnBrk="1" hangingPunct="1"/>
            <a:r>
              <a:rPr lang="cs-CZ" altLang="cs-CZ" sz="1600"/>
              <a:t>Sample:</a:t>
            </a:r>
          </a:p>
          <a:p>
            <a:pPr eaLnBrk="1" hangingPunct="1">
              <a:buFontTx/>
              <a:buNone/>
            </a:pPr>
            <a:r>
              <a:rPr lang="cs-CZ" altLang="cs-CZ" sz="1600"/>
              <a:t>     1. Epigallocatechin</a:t>
            </a:r>
            <a:br>
              <a:rPr lang="cs-CZ" altLang="cs-CZ" sz="1600"/>
            </a:br>
            <a:r>
              <a:rPr lang="cs-CZ" altLang="cs-CZ" sz="1600"/>
              <a:t>2. Catechin</a:t>
            </a:r>
            <a:br>
              <a:rPr lang="cs-CZ" altLang="cs-CZ" sz="1600"/>
            </a:br>
            <a:r>
              <a:rPr lang="cs-CZ" altLang="cs-CZ" sz="1600"/>
              <a:t>3. Epicatechin</a:t>
            </a:r>
            <a:br>
              <a:rPr lang="cs-CZ" altLang="cs-CZ" sz="1600"/>
            </a:br>
            <a:r>
              <a:rPr lang="cs-CZ" altLang="cs-CZ" sz="1600"/>
              <a:t>4. Epigallocatechin gallate</a:t>
            </a:r>
            <a:br>
              <a:rPr lang="cs-CZ" altLang="cs-CZ" sz="1600"/>
            </a:br>
            <a:r>
              <a:rPr lang="cs-CZ" altLang="cs-CZ" sz="1600"/>
              <a:t>5. Epicatechin gallate</a:t>
            </a:r>
            <a:endParaRPr lang="en-GB" altLang="cs-CZ" sz="1600"/>
          </a:p>
        </p:txBody>
      </p:sp>
      <p:pic>
        <p:nvPicPr>
          <p:cNvPr id="104452" name="Picture 2">
            <a:extLst>
              <a:ext uri="{FF2B5EF4-FFF2-40B4-BE49-F238E27FC236}">
                <a16:creationId xmlns:a16="http://schemas.microsoft.com/office/drawing/2014/main" id="{4B01E4C2-0DFA-4988-ABB1-EE358C65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95638"/>
            <a:ext cx="6300787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6">
            <a:extLst>
              <a:ext uri="{FF2B5EF4-FFF2-40B4-BE49-F238E27FC236}">
                <a16:creationId xmlns:a16="http://schemas.microsoft.com/office/drawing/2014/main" id="{FFE3BDCF-374E-4803-8416-35960830CA5A}"/>
              </a:ext>
            </a:extLst>
          </p:cNvPr>
          <p:cNvSpPr>
            <a:spLocks noChangeArrowheads="1"/>
          </p:cNvSpPr>
          <p:nvPr/>
        </p:nvSpPr>
        <p:spPr bwMode="auto">
          <a:xfrm rot="2089177">
            <a:off x="6632575" y="1354138"/>
            <a:ext cx="1852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CC0000"/>
                </a:solidFill>
                <a:latin typeface="Arial" panose="020B0604020202020204" pitchFamily="34" charset="0"/>
              </a:rPr>
              <a:t>Aplikace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>
            <a:extLst>
              <a:ext uri="{FF2B5EF4-FFF2-40B4-BE49-F238E27FC236}">
                <a16:creationId xmlns:a16="http://schemas.microsoft.com/office/drawing/2014/main" id="{81820593-C581-4A67-BD74-505A92BE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49275"/>
            <a:ext cx="8318500" cy="646113"/>
          </a:xfrm>
        </p:spPr>
        <p:txBody>
          <a:bodyPr/>
          <a:lstStyle/>
          <a:p>
            <a:pPr eaLnBrk="1" hangingPunct="1">
              <a:defRPr/>
            </a:pPr>
            <a:r>
              <a:rPr err="1"/>
              <a:t>Food</a:t>
            </a:r>
            <a:r>
              <a:t> </a:t>
            </a:r>
            <a:r>
              <a:rPr err="1"/>
              <a:t>Safety</a:t>
            </a:r>
            <a:r>
              <a:rPr/>
              <a:t/>
            </a:r>
            <a:br>
              <a:rPr/>
            </a:br>
            <a:r>
              <a:rPr err="1"/>
              <a:t>Antibiotics</a:t>
            </a:r>
            <a:r>
              <a:t> </a:t>
            </a:r>
            <a:r>
              <a:rPr err="1"/>
              <a:t>from</a:t>
            </a:r>
            <a:r>
              <a:t> </a:t>
            </a:r>
            <a:r>
              <a:rPr err="1"/>
              <a:t>Meat</a:t>
            </a:r>
            <a:endParaRPr/>
          </a:p>
        </p:txBody>
      </p:sp>
      <p:sp>
        <p:nvSpPr>
          <p:cNvPr id="105475" name="Zástupný symbol pro obsah 2">
            <a:extLst>
              <a:ext uri="{FF2B5EF4-FFF2-40B4-BE49-F238E27FC236}">
                <a16:creationId xmlns:a16="http://schemas.microsoft.com/office/drawing/2014/main" id="{E7A31E1E-D343-4468-A7C4-3E5C1BE19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929188"/>
          </a:xfrm>
        </p:spPr>
        <p:txBody>
          <a:bodyPr/>
          <a:lstStyle/>
          <a:p>
            <a:pPr eaLnBrk="1" hangingPunct="1"/>
            <a:r>
              <a:rPr lang="cs-CZ" altLang="cs-CZ" sz="1600"/>
              <a:t>Kinetex 2.6 </a:t>
            </a:r>
            <a:r>
              <a:rPr lang="el-GR" altLang="cs-CZ" sz="1600"/>
              <a:t>μ</a:t>
            </a:r>
            <a:r>
              <a:rPr lang="cs-CZ" altLang="cs-CZ" sz="1600"/>
              <a:t>m</a:t>
            </a:r>
          </a:p>
          <a:p>
            <a:pPr eaLnBrk="1" hangingPunct="1"/>
            <a:r>
              <a:rPr lang="cs-CZ" altLang="cs-CZ" sz="1600"/>
              <a:t>C18 Dimensions: 50 x 2.1 mm</a:t>
            </a:r>
          </a:p>
          <a:p>
            <a:pPr eaLnBrk="1" hangingPunct="1"/>
            <a:r>
              <a:rPr lang="cs-CZ" altLang="cs-CZ" sz="1600"/>
              <a:t>Mobile Phase: A: 0.1 % Formic acid in Water</a:t>
            </a:r>
            <a:br>
              <a:rPr lang="cs-CZ" altLang="cs-CZ" sz="1600"/>
            </a:br>
            <a:r>
              <a:rPr lang="cs-CZ" altLang="cs-CZ" sz="1600"/>
              <a:t>                        B: 0.1 % Formic acid in Methanol Gradient</a:t>
            </a:r>
          </a:p>
          <a:p>
            <a:pPr eaLnBrk="1" hangingPunct="1"/>
            <a:r>
              <a:rPr lang="cs-CZ" altLang="cs-CZ" sz="1600"/>
              <a:t>Flow Rate: 0.5 mL/min </a:t>
            </a:r>
          </a:p>
          <a:p>
            <a:pPr eaLnBrk="1" hangingPunct="1"/>
            <a:r>
              <a:rPr lang="cs-CZ" altLang="cs-CZ" sz="1600"/>
              <a:t>Temperature: 40 °C</a:t>
            </a:r>
          </a:p>
          <a:p>
            <a:pPr eaLnBrk="1" hangingPunct="1"/>
            <a:r>
              <a:rPr lang="cs-CZ" altLang="cs-CZ" sz="1600"/>
              <a:t>Backpressure: 240 bar</a:t>
            </a:r>
          </a:p>
          <a:p>
            <a:pPr eaLnBrk="1" hangingPunct="1"/>
            <a:r>
              <a:rPr lang="cs-CZ" altLang="cs-CZ" sz="1600"/>
              <a:t>Detection: API MS (22 ºC)</a:t>
            </a:r>
          </a:p>
          <a:p>
            <a:pPr eaLnBrk="1" hangingPunct="1"/>
            <a:r>
              <a:rPr lang="cs-CZ" altLang="cs-CZ" sz="1600"/>
              <a:t>Instrument: Agilent 1100</a:t>
            </a:r>
            <a:endParaRPr lang="en-GB" altLang="cs-CZ" sz="1600"/>
          </a:p>
        </p:txBody>
      </p:sp>
      <p:pic>
        <p:nvPicPr>
          <p:cNvPr id="105476" name="Picture 2">
            <a:extLst>
              <a:ext uri="{FF2B5EF4-FFF2-40B4-BE49-F238E27FC236}">
                <a16:creationId xmlns:a16="http://schemas.microsoft.com/office/drawing/2014/main" id="{D9C8249D-B699-49C9-A2E9-A1CC524D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97225"/>
            <a:ext cx="630078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7">
            <a:extLst>
              <a:ext uri="{FF2B5EF4-FFF2-40B4-BE49-F238E27FC236}">
                <a16:creationId xmlns:a16="http://schemas.microsoft.com/office/drawing/2014/main" id="{0550A065-DF12-4437-A52B-8918DD850781}"/>
              </a:ext>
            </a:extLst>
          </p:cNvPr>
          <p:cNvSpPr>
            <a:spLocks noChangeArrowheads="1"/>
          </p:cNvSpPr>
          <p:nvPr/>
        </p:nvSpPr>
        <p:spPr bwMode="auto">
          <a:xfrm rot="2089177">
            <a:off x="6659563" y="1989138"/>
            <a:ext cx="18526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CC0000"/>
                </a:solidFill>
                <a:latin typeface="Arial" panose="020B0604020202020204" pitchFamily="34" charset="0"/>
              </a:rPr>
              <a:t>Aplikace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D04E8A7D-7339-4748-A3E7-01F03C891E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Spotřeba rozpouštědel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97C384C-7B1D-4EC3-B3F1-F0D8B03E8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  <a:solidFill>
            <a:srgbClr val="FFFFFF"/>
          </a:solidFill>
        </p:spPr>
        <p:txBody>
          <a:bodyPr lIns="81280" tIns="40640" rIns="81280" bIns="40640"/>
          <a:lstStyle/>
          <a:p>
            <a:pPr marL="417513" indent="-417513">
              <a:buFont typeface="Wingdings" pitchFamily="2" charset="2"/>
              <a:buNone/>
            </a:pPr>
            <a:r>
              <a:rPr lang="cs-CZ" altLang="cs-CZ" sz="2000"/>
              <a:t>Použití úzkých kolon vede k úsporám použitých rozpouštědel</a:t>
            </a:r>
          </a:p>
          <a:p>
            <a:pPr marL="417513" indent="-417513">
              <a:buFont typeface="Wingdings" pitchFamily="2" charset="2"/>
              <a:buNone/>
            </a:pPr>
            <a:r>
              <a:rPr lang="cs-CZ" altLang="cs-CZ" sz="2000"/>
              <a:t>Relativní spotřeba rozpouštědel </a:t>
            </a:r>
          </a:p>
          <a:p>
            <a:pPr marL="417513" indent="-417513"/>
            <a:endParaRPr lang="cs-CZ" altLang="cs-CZ" sz="1600"/>
          </a:p>
        </p:txBody>
      </p:sp>
      <p:pic>
        <p:nvPicPr>
          <p:cNvPr id="21508" name="Picture 4" descr="solvents">
            <a:extLst>
              <a:ext uri="{FF2B5EF4-FFF2-40B4-BE49-F238E27FC236}">
                <a16:creationId xmlns:a16="http://schemas.microsoft.com/office/drawing/2014/main" id="{0FEEB91C-B91F-4574-811D-F305B3915F0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7763" y="2728913"/>
            <a:ext cx="5616575" cy="30892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D11AC61A-5EC4-4456-BDE2-5257D7BA0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98450"/>
            <a:ext cx="8318500" cy="646113"/>
          </a:xfrm>
          <a:solidFill>
            <a:srgbClr val="FFFFFF"/>
          </a:solidFill>
          <a:extLst/>
        </p:spPr>
        <p:txBody>
          <a:bodyPr lIns="81280" tIns="40640" rIns="81280" bIns="40640" rtlCol="0" anchor="t">
            <a:normAutofit fontScale="90000"/>
          </a:bodyPr>
          <a:lstStyle/>
          <a:p>
            <a:pPr eaLnBrk="1" hangingPunct="1">
              <a:defRPr/>
            </a:pPr>
            <a:r>
              <a:rPr altLang="cs-CZ" sz="3733">
                <a:latin typeface="Arial" panose="020B0604020202020204" pitchFamily="34" charset="0"/>
              </a:rPr>
              <a:t>Analytická kolona</a:t>
            </a:r>
          </a:p>
        </p:txBody>
      </p:sp>
      <p:pic>
        <p:nvPicPr>
          <p:cNvPr id="23555" name="Picture 3" descr="msens">
            <a:extLst>
              <a:ext uri="{FF2B5EF4-FFF2-40B4-BE49-F238E27FC236}">
                <a16:creationId xmlns:a16="http://schemas.microsoft.com/office/drawing/2014/main" id="{B43F875B-D248-4E59-A751-43923C9F65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1536700"/>
            <a:ext cx="3354388" cy="2125663"/>
          </a:xfrm>
        </p:spPr>
      </p:pic>
      <p:pic>
        <p:nvPicPr>
          <p:cNvPr id="23556" name="Picture 4" descr="nrwfig">
            <a:extLst>
              <a:ext uri="{FF2B5EF4-FFF2-40B4-BE49-F238E27FC236}">
                <a16:creationId xmlns:a16="http://schemas.microsoft.com/office/drawing/2014/main" id="{3CF9D745-B2D9-4321-B551-2B66E5F2633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4021138"/>
            <a:ext cx="4276725" cy="2030412"/>
          </a:xfrm>
        </p:spPr>
      </p:pic>
      <p:sp>
        <p:nvSpPr>
          <p:cNvPr id="176133" name="Rectangle 5">
            <a:extLst>
              <a:ext uri="{FF2B5EF4-FFF2-40B4-BE49-F238E27FC236}">
                <a16:creationId xmlns:a16="http://schemas.microsoft.com/office/drawing/2014/main" id="{5112C82B-D8A1-4071-85E6-01CA77F1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949825"/>
            <a:ext cx="4284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1800" b="0" i="1" dirty="0">
                <a:latin typeface="+mn-lt"/>
              </a:rPr>
              <a:t>15 cm dlouhá kolona, různý vnitřní průměr, nástřik 1 </a:t>
            </a:r>
            <a:r>
              <a:rPr lang="en-US" altLang="cs-CZ" sz="1800" b="0" i="1" dirty="0">
                <a:latin typeface="+mn-lt"/>
              </a:rPr>
              <a:t>µ</a:t>
            </a:r>
            <a:r>
              <a:rPr lang="cs-CZ" altLang="cs-CZ" sz="1800" b="0" i="1" dirty="0">
                <a:latin typeface="+mn-lt"/>
              </a:rPr>
              <a:t>l směsi uhlovodíků (širší kolona – může být větší nastřikovaný objem) 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7F1308C2-B2CD-4893-BA61-52929D59D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471613"/>
            <a:ext cx="404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0" dirty="0">
                <a:latin typeface="+mn-lt"/>
              </a:rPr>
              <a:t>Užší kolona - vyšší </a:t>
            </a:r>
            <a:r>
              <a:rPr lang="cs-CZ" altLang="cs-CZ" sz="2000" b="0" dirty="0" err="1">
                <a:latin typeface="+mn-lt"/>
              </a:rPr>
              <a:t>mass</a:t>
            </a:r>
            <a:r>
              <a:rPr lang="cs-CZ" altLang="cs-CZ" sz="2000" b="0" dirty="0">
                <a:latin typeface="+mn-lt"/>
              </a:rPr>
              <a:t> sensitivity</a:t>
            </a:r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10C1F1E7-C20A-4DA7-A5AC-46CD8CF0D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878263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cs-CZ" altLang="cs-CZ" sz="2000" b="0" dirty="0">
                <a:latin typeface="+mn-lt"/>
              </a:rPr>
              <a:t>Užší kolona - vyšší citlivost stanovení </a:t>
            </a:r>
          </a:p>
          <a:p>
            <a:pPr eaLnBrk="1" hangingPunct="1">
              <a:defRPr/>
            </a:pPr>
            <a:r>
              <a:rPr lang="cs-CZ" altLang="cs-CZ" sz="2000" b="0" i="1" dirty="0">
                <a:latin typeface="+mn-lt"/>
              </a:rPr>
              <a:t>(užší a vyšší píky)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18910FDEA5924BAEF9B2F906693486" ma:contentTypeVersion="14" ma:contentTypeDescription="Vytvoří nový dokument" ma:contentTypeScope="" ma:versionID="ad117f2efb2efbff2c747974d2b6df07">
  <xsd:schema xmlns:xsd="http://www.w3.org/2001/XMLSchema" xmlns:xs="http://www.w3.org/2001/XMLSchema" xmlns:p="http://schemas.microsoft.com/office/2006/metadata/properties" xmlns:ns3="11d992cc-89a2-4881-9672-2a95d30a60e3" targetNamespace="http://schemas.microsoft.com/office/2006/metadata/properties" ma:root="true" ma:fieldsID="ec7bb3ef707adebe059f5b3c6dcee5c4" ns3:_="">
    <xsd:import namespace="11d992cc-89a2-4881-9672-2a95d30a60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992cc-89a2-4881-9672-2a95d30a60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C6597-CD99-49B9-8920-A606007D51F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1d992cc-89a2-4881-9672-2a95d30a60e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429EAC-7560-4ABC-90E1-2AA0E20E7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992cc-89a2-4881-9672-2a95d30a6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5AADD9-BA52-476E-ABF3-625C8127B2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</TotalTime>
  <Words>4695</Words>
  <Application>Microsoft Office PowerPoint</Application>
  <PresentationFormat>Předvádění na obrazovce (4:3)</PresentationFormat>
  <Paragraphs>732</Paragraphs>
  <Slides>71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71</vt:i4>
      </vt:variant>
    </vt:vector>
  </HeadingPairs>
  <TitlesOfParts>
    <vt:vector size="86" baseType="lpstr">
      <vt:lpstr>Arial</vt:lpstr>
      <vt:lpstr>Arial Narrow</vt:lpstr>
      <vt:lpstr>Calibri</vt:lpstr>
      <vt:lpstr>Courier New</vt:lpstr>
      <vt:lpstr>Humanst521 CE</vt:lpstr>
      <vt:lpstr>Humanst521 Cn CE</vt:lpstr>
      <vt:lpstr>Monotype Sorts</vt:lpstr>
      <vt:lpstr>Symbol</vt:lpstr>
      <vt:lpstr>Times New Roman</vt:lpstr>
      <vt:lpstr>Verdana</vt:lpstr>
      <vt:lpstr>Wingdings</vt:lpstr>
      <vt:lpstr>Motiv sady Office</vt:lpstr>
      <vt:lpstr>1_Motiv sady Office</vt:lpstr>
      <vt:lpstr>CorelDRAW</vt:lpstr>
      <vt:lpstr>CorelDRAW 6.0</vt:lpstr>
      <vt:lpstr>Prezentace aplikace PowerPoint</vt:lpstr>
      <vt:lpstr>HPLC - KOLONY</vt:lpstr>
      <vt:lpstr>Volba analytické kolony - separace</vt:lpstr>
      <vt:lpstr>HPLC systém - kolona</vt:lpstr>
      <vt:lpstr>Prezentace aplikace PowerPoint</vt:lpstr>
      <vt:lpstr>Velikost částic a separační účinnost</vt:lpstr>
      <vt:lpstr>Prezentace aplikace PowerPoint</vt:lpstr>
      <vt:lpstr>Spotřeba rozpouštědel</vt:lpstr>
      <vt:lpstr>Analytická kolona</vt:lpstr>
      <vt:lpstr>Miniaturizace systémů</vt:lpstr>
      <vt:lpstr>Parametry, ovlivňující účinnost systému</vt:lpstr>
      <vt:lpstr>Prezentace aplikace PowerPoint</vt:lpstr>
      <vt:lpstr>Prezentace aplikace PowerPoint</vt:lpstr>
      <vt:lpstr>Prezentace aplikace PowerPoint</vt:lpstr>
      <vt:lpstr>Analytická kolona </vt:lpstr>
      <vt:lpstr>Vyráběné náplně</vt:lpstr>
      <vt:lpstr>Stacionární fáze užívané v HPLC</vt:lpstr>
      <vt:lpstr>Stacionární fáze dle chemického složení</vt:lpstr>
      <vt:lpstr>Stacionární fáze užívané v HPLC</vt:lpstr>
      <vt:lpstr>Sorbenty s chemicky vázanými fázemi</vt:lpstr>
      <vt:lpstr>Náplň kolon</vt:lpstr>
      <vt:lpstr>Prezentace aplikace PowerPoint</vt:lpstr>
      <vt:lpstr>7 základních kritérií při výběru HPLC provozních parametrů - vzorek</vt:lpstr>
      <vt:lpstr>Prezentace aplikace PowerPoint</vt:lpstr>
      <vt:lpstr>Prezentace aplikace PowerPoint</vt:lpstr>
      <vt:lpstr>Péče o kolony  - viz. pdf</vt:lpstr>
      <vt:lpstr>Skladování kolon</vt:lpstr>
      <vt:lpstr>Spoje v HPLC</vt:lpstr>
      <vt:lpstr>Color-code PEEK Tubing</vt:lpstr>
      <vt:lpstr>Reversed Phase Chromatography</vt:lpstr>
      <vt:lpstr>Reversed Phase Chromatography</vt:lpstr>
      <vt:lpstr>Reversed Phase Chromatography</vt:lpstr>
      <vt:lpstr>Reversed Phase Chromatography</vt:lpstr>
      <vt:lpstr>Reversed Phase Chromatography</vt:lpstr>
      <vt:lpstr>Reversed Phase Chromatography</vt:lpstr>
      <vt:lpstr>Porovnání kolon</vt:lpstr>
      <vt:lpstr>Prezentace aplikace PowerPoint</vt:lpstr>
      <vt:lpstr>Prezentace aplikace PowerPoint</vt:lpstr>
      <vt:lpstr>Reversed Phase Chromatography</vt:lpstr>
      <vt:lpstr>Prezentace aplikace PowerPoint</vt:lpstr>
      <vt:lpstr>Prezentace aplikace PowerPoint</vt:lpstr>
      <vt:lpstr>Maximizing HPLC Reproducibility When Using Highly Aqueous Mobile Phases </vt:lpstr>
      <vt:lpstr>Prezentace aplikace PowerPoint</vt:lpstr>
      <vt:lpstr>Polar Embedded Phases</vt:lpstr>
      <vt:lpstr>Reversed Phase Chromatography</vt:lpstr>
      <vt:lpstr>Reversed Phase Chromatography</vt:lpstr>
      <vt:lpstr>HILIC</vt:lpstr>
      <vt:lpstr>HILIC</vt:lpstr>
      <vt:lpstr>Prezentace aplikace PowerPoint</vt:lpstr>
      <vt:lpstr>HILIC</vt:lpstr>
      <vt:lpstr>HILIC – SEPARAČNÍ MECHANISMUS</vt:lpstr>
      <vt:lpstr>HILIC – SEPARAČNÍ MECHANISMUS</vt:lpstr>
      <vt:lpstr>HILIC</vt:lpstr>
      <vt:lpstr>HILIC</vt:lpstr>
      <vt:lpstr>HILIC – FAKTORY OVLIVŇUJÍCÍ SEPARACI</vt:lpstr>
      <vt:lpstr>HILIC</vt:lpstr>
      <vt:lpstr>HILIC</vt:lpstr>
      <vt:lpstr>HILIC</vt:lpstr>
      <vt:lpstr>HILIC &amp; LC-MS</vt:lpstr>
      <vt:lpstr>HILIC</vt:lpstr>
      <vt:lpstr>ANALÝZA AKRYLAMIDU</vt:lpstr>
      <vt:lpstr>Technologie s pevným jádrem a porézním povrchem </vt:lpstr>
      <vt:lpstr>Pokrok ve všech směrech </vt:lpstr>
      <vt:lpstr>Inovace v technologii částic </vt:lpstr>
      <vt:lpstr>Částice Kinetex</vt:lpstr>
      <vt:lpstr>Produkt nejvyšší kvality</vt:lpstr>
      <vt:lpstr>Kolony Kinetex a rozpouštědla</vt:lpstr>
      <vt:lpstr>Prezentace aplikace PowerPoint</vt:lpstr>
      <vt:lpstr>Polyaromatic Hydrocarbons (PAHs): EPA Method 610</vt:lpstr>
      <vt:lpstr>Food and Beverage Green Tea</vt:lpstr>
      <vt:lpstr>Food Safety Antibiotics from Meat</vt:lpstr>
    </vt:vector>
  </TitlesOfParts>
  <Company>VŠCHT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Kolony – nové trendy</dc:title>
  <dc:creator>schulzov</dc:creator>
  <cp:lastModifiedBy>Schulzova Vera</cp:lastModifiedBy>
  <cp:revision>115</cp:revision>
  <dcterms:created xsi:type="dcterms:W3CDTF">2006-01-31T07:47:43Z</dcterms:created>
  <dcterms:modified xsi:type="dcterms:W3CDTF">2025-02-20T09:40:51Z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0x0101005518910FDEA5924BAEF9B2F906693486</vt:lpwstr>
  </property>
</Properties>
</file>