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81" r:id="rId2"/>
    <p:sldId id="259" r:id="rId3"/>
    <p:sldId id="313" r:id="rId4"/>
    <p:sldId id="311" r:id="rId5"/>
    <p:sldId id="310" r:id="rId6"/>
    <p:sldId id="312" r:id="rId7"/>
    <p:sldId id="314" r:id="rId8"/>
    <p:sldId id="376" r:id="rId9"/>
    <p:sldId id="315" r:id="rId10"/>
    <p:sldId id="393" r:id="rId11"/>
    <p:sldId id="377" r:id="rId12"/>
    <p:sldId id="318" r:id="rId13"/>
    <p:sldId id="390" r:id="rId14"/>
    <p:sldId id="320" r:id="rId15"/>
    <p:sldId id="321" r:id="rId16"/>
    <p:sldId id="394" r:id="rId17"/>
    <p:sldId id="323" r:id="rId18"/>
    <p:sldId id="324" r:id="rId19"/>
    <p:sldId id="327" r:id="rId20"/>
    <p:sldId id="326" r:id="rId21"/>
    <p:sldId id="396" r:id="rId22"/>
    <p:sldId id="397" r:id="rId23"/>
    <p:sldId id="328" r:id="rId24"/>
    <p:sldId id="329" r:id="rId25"/>
    <p:sldId id="398" r:id="rId26"/>
    <p:sldId id="399" r:id="rId27"/>
    <p:sldId id="325" r:id="rId28"/>
    <p:sldId id="330" r:id="rId29"/>
    <p:sldId id="331" r:id="rId30"/>
    <p:sldId id="332" r:id="rId31"/>
    <p:sldId id="333" r:id="rId3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C09"/>
    <a:srgbClr val="F73609"/>
    <a:srgbClr val="F73C09"/>
    <a:srgbClr val="F74409"/>
    <a:srgbClr val="FF2700"/>
    <a:srgbClr val="E12700"/>
    <a:srgbClr val="EE2E00"/>
    <a:srgbClr val="EE3712"/>
    <a:srgbClr val="FF2600"/>
    <a:srgbClr val="FF3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7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960A9-0BF4-4C09-B997-EE222D7799F0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A47F8-A3EF-4702-AE1E-5DB07F2F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2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8BCA-2E4A-4F5D-804E-1AE2F22A539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2FC9E-C401-48AB-BF31-893F99036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810CDD-011B-43B1-BA2D-401B48FAE05D}" type="slidenum">
              <a:rPr lang="en-GB" altLang="cs-CZ" smtClean="0"/>
              <a:pPr>
                <a:spcBef>
                  <a:spcPct val="0"/>
                </a:spcBef>
              </a:pPr>
              <a:t>3</a:t>
            </a:fld>
            <a:endParaRPr lang="en-GB" altLang="cs-CZ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542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7ADD33-5794-4B5E-9C8A-49E1B0CA0137}" type="slidenum">
              <a:rPr lang="en-GB" altLang="cs-CZ" smtClean="0"/>
              <a:pPr>
                <a:spcBef>
                  <a:spcPct val="0"/>
                </a:spcBef>
              </a:pPr>
              <a:t>18</a:t>
            </a:fld>
            <a:endParaRPr lang="en-GB" altLang="cs-CZ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3256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55B3AB-B0CA-4719-A988-A3466B2768A4}" type="slidenum">
              <a:rPr lang="en-GB" altLang="cs-CZ" smtClean="0"/>
              <a:pPr>
                <a:spcBef>
                  <a:spcPct val="0"/>
                </a:spcBef>
              </a:pPr>
              <a:t>19</a:t>
            </a:fld>
            <a:endParaRPr lang="en-GB" altLang="cs-CZ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4662" cy="4167187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976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A220C2-166F-4AA7-9D66-A8463DF3DF10}" type="slidenum">
              <a:rPr lang="en-GB" altLang="cs-CZ" smtClean="0"/>
              <a:pPr>
                <a:spcBef>
                  <a:spcPct val="0"/>
                </a:spcBef>
              </a:pPr>
              <a:t>20</a:t>
            </a:fld>
            <a:endParaRPr lang="en-GB" altLang="cs-CZ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7089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03417C-AD39-46E9-ADCF-2F8976460564}" type="slidenum">
              <a:rPr lang="en-GB" altLang="cs-CZ" smtClean="0"/>
              <a:pPr>
                <a:spcBef>
                  <a:spcPct val="0"/>
                </a:spcBef>
              </a:pPr>
              <a:t>23</a:t>
            </a:fld>
            <a:endParaRPr lang="en-GB" altLang="cs-CZ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39111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D1453E-CC52-401E-8C24-0573E0D75903}" type="slidenum">
              <a:rPr lang="en-GB" altLang="cs-CZ" smtClean="0"/>
              <a:pPr>
                <a:spcBef>
                  <a:spcPct val="0"/>
                </a:spcBef>
              </a:pPr>
              <a:t>24</a:t>
            </a:fld>
            <a:endParaRPr lang="en-GB" altLang="cs-CZ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7444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5D1F40-C09C-4EB7-9D7C-4A2DA7E6D428}" type="slidenum">
              <a:rPr lang="en-GB" altLang="cs-CZ" smtClean="0"/>
              <a:pPr>
                <a:spcBef>
                  <a:spcPct val="0"/>
                </a:spcBef>
              </a:pPr>
              <a:t>27</a:t>
            </a:fld>
            <a:endParaRPr lang="en-GB" altLang="cs-CZ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0445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33F331-46BF-481C-933F-CFCC61DEA5B5}" type="slidenum">
              <a:rPr lang="en-GB" altLang="cs-CZ" smtClean="0"/>
              <a:pPr>
                <a:spcBef>
                  <a:spcPct val="0"/>
                </a:spcBef>
              </a:pPr>
              <a:t>28</a:t>
            </a:fld>
            <a:endParaRPr lang="en-GB" altLang="cs-CZ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5187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4DF637-EE04-468C-A9A9-C66EC72933F8}" type="slidenum">
              <a:rPr lang="en-GB" altLang="cs-CZ" smtClean="0"/>
              <a:pPr>
                <a:spcBef>
                  <a:spcPct val="0"/>
                </a:spcBef>
              </a:pPr>
              <a:t>29</a:t>
            </a:fld>
            <a:endParaRPr lang="en-GB" altLang="cs-CZ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5977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5BBCE9-0366-4746-8E8F-8B3553DB7E5A}" type="slidenum">
              <a:rPr lang="en-GB" altLang="cs-CZ" smtClean="0"/>
              <a:pPr>
                <a:spcBef>
                  <a:spcPct val="0"/>
                </a:spcBef>
              </a:pPr>
              <a:t>30</a:t>
            </a:fld>
            <a:endParaRPr lang="en-GB" altLang="cs-CZ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1188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93980C-DB3C-4D1A-BB2C-EEC322E8D188}" type="slidenum">
              <a:rPr lang="en-GB" altLang="cs-CZ" smtClean="0"/>
              <a:pPr>
                <a:spcBef>
                  <a:spcPct val="0"/>
                </a:spcBef>
              </a:pPr>
              <a:t>31</a:t>
            </a:fld>
            <a:endParaRPr lang="en-GB" altLang="cs-CZ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1664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ln/>
        </p:spPr>
      </p:sp>
      <p:sp>
        <p:nvSpPr>
          <p:cNvPr id="1013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1013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D0F5E4-C60C-4644-AC7A-76E5592192E1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466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D7E9BB-110E-47E1-A1F5-C2BDA9B060F0}" type="slidenum">
              <a:rPr lang="en-GB" altLang="cs-CZ" smtClean="0"/>
              <a:pPr>
                <a:spcBef>
                  <a:spcPct val="0"/>
                </a:spcBef>
              </a:pPr>
              <a:t>7</a:t>
            </a:fld>
            <a:endParaRPr lang="en-GB" altLang="cs-CZ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7668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B065D8-AE88-4ED4-8A86-BE17A2DC7B4E}" type="slidenum">
              <a:rPr lang="en-GB" altLang="cs-CZ" smtClean="0"/>
              <a:pPr>
                <a:spcBef>
                  <a:spcPct val="0"/>
                </a:spcBef>
              </a:pPr>
              <a:t>9</a:t>
            </a:fld>
            <a:endParaRPr lang="en-GB" altLang="cs-CZ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1173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1E09A-2115-493E-B2D6-A128CFEF1B8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39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D8D535E-3E38-4EF9-BF24-B6C85E35ED50}" type="slidenum">
              <a:rPr lang="en-GB" altLang="cs-CZ" smtClean="0"/>
              <a:pPr>
                <a:spcBef>
                  <a:spcPct val="0"/>
                </a:spcBef>
              </a:pPr>
              <a:t>12</a:t>
            </a:fld>
            <a:endParaRPr lang="en-GB" altLang="cs-CZ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8394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86CAC2-B0FD-4712-95F8-6631E0869726}" type="slidenum">
              <a:rPr lang="en-GB" altLang="cs-CZ" smtClean="0"/>
              <a:pPr>
                <a:spcBef>
                  <a:spcPct val="0"/>
                </a:spcBef>
              </a:pPr>
              <a:t>14</a:t>
            </a:fld>
            <a:endParaRPr lang="en-GB" altLang="cs-CZ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4107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105F6E-87BB-4A43-BCEC-06BCFE5E993C}" type="slidenum">
              <a:rPr lang="en-GB" altLang="cs-CZ" smtClean="0"/>
              <a:pPr>
                <a:spcBef>
                  <a:spcPct val="0"/>
                </a:spcBef>
              </a:pPr>
              <a:t>15</a:t>
            </a:fld>
            <a:endParaRPr lang="en-GB" altLang="cs-CZ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9365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A6344E-7014-4915-ABDA-34E6BE4E46BC}" type="slidenum">
              <a:rPr lang="en-GB" altLang="cs-CZ" smtClean="0"/>
              <a:pPr>
                <a:spcBef>
                  <a:spcPct val="0"/>
                </a:spcBef>
              </a:pPr>
              <a:t>17</a:t>
            </a:fld>
            <a:endParaRPr lang="en-GB" altLang="cs-CZ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1363" y="833438"/>
            <a:ext cx="5556250" cy="4167187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3" y="5277817"/>
            <a:ext cx="5630111" cy="50003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493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-1" y="3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1" y="6608560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pic>
        <p:nvPicPr>
          <p:cNvPr id="2050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33" y="588557"/>
            <a:ext cx="7151730" cy="88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2196252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46759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9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4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1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1" y="1600203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9734" y="1600203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0556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1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39734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1" y="3938591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39734" y="3938591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9076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1" y="1600203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39734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39734" y="3938591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2494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39734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39734" y="3938591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626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820817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7080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7928"/>
            <a:ext cx="827080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-1" y="3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23529" y="400050"/>
            <a:ext cx="179387" cy="703536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644310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z="1200" smtClean="0"/>
              <a:pPr/>
              <a:t>‹#›</a:t>
            </a:fld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435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" y="3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644310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z="1200" smtClean="0"/>
              <a:pPr/>
              <a:t>‹#›</a:t>
            </a:fld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435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9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4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5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0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63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1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39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73" r:id="rId3"/>
    <p:sldLayoutId id="2147483661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http://www.waters.com/watersdivision/images/resources/04HPLC.gi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23554" y="1779634"/>
            <a:ext cx="66402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Tento výukový materiál je autorským dílem, které je chráněno autorským právem VŠCHT Praha.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Některé části přednášky vycházejí z autorských děl třetích osob, která VŠCHT Praha užívá pro účely výuky svých studentů na základě zákonné licence.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Obsah této přednášky je určen výlučně pro výuku studentů VŠCHT Praha.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Obsah přednášky nesmí být rozmnožován, zaznamenáván, napodobován, publikován ani jinak rozšiřován bez písemného souhlasu majitele autorských práv.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dirty="0">
                <a:latin typeface="+mn-lt"/>
                <a:ea typeface="Calibri" panose="020F0502020204030204" pitchFamily="34" charset="0"/>
              </a:rPr>
              <a:t>Autorské právo neporušuje ten student VŠCHT Praha, který výlučně pro svou osobní potřebu zhotoví záznam či napodobeninu díla nebo užije dílo jiným způsobem, který dle zákona autorské právo neporušuje.</a:t>
            </a: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3300"/>
                </a:solidFill>
                <a:latin typeface="+mn-lt"/>
                <a:ea typeface="Calibri" panose="020F0502020204030204" pitchFamily="34" charset="0"/>
              </a:rPr>
              <a:t>© VŠCHT </a:t>
            </a:r>
            <a:r>
              <a:rPr lang="cs-CZ" sz="1400" b="1">
                <a:solidFill>
                  <a:srgbClr val="FF3300"/>
                </a:solidFill>
                <a:latin typeface="+mn-lt"/>
                <a:ea typeface="Calibri" panose="020F0502020204030204" pitchFamily="34" charset="0"/>
              </a:rPr>
              <a:t>Praha </a:t>
            </a:r>
            <a:r>
              <a:rPr lang="cs-CZ" sz="1400" b="1" smtClean="0">
                <a:solidFill>
                  <a:srgbClr val="FF3300"/>
                </a:solidFill>
                <a:latin typeface="+mn-lt"/>
                <a:ea typeface="Calibri" panose="020F0502020204030204" pitchFamily="34" charset="0"/>
              </a:rPr>
              <a:t>2023</a:t>
            </a:r>
            <a:endParaRPr lang="cs-CZ" sz="1400" dirty="0">
              <a:solidFill>
                <a:srgbClr val="FF3300"/>
              </a:solidFill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6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Chromatografie: přímá x reverzní fáze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1847600"/>
            <a:ext cx="6890312" cy="460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10"/>
          <p:cNvSpPr>
            <a:spLocks noGrp="1"/>
          </p:cNvSpPr>
          <p:nvPr>
            <p:ph idx="1"/>
          </p:nvPr>
        </p:nvSpPr>
        <p:spPr>
          <a:xfrm>
            <a:off x="251520" y="1196753"/>
            <a:ext cx="8136830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Srovnání chromatografie v přímé </a:t>
            </a:r>
            <a:r>
              <a:rPr lang="cs-CZ" sz="2000" b="1"/>
              <a:t>a reverzní </a:t>
            </a:r>
            <a:r>
              <a:rPr lang="cs-CZ" sz="2000" b="1" dirty="0"/>
              <a:t>fázi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c</a:t>
            </a:r>
            <a:r>
              <a:rPr lang="en-US" dirty="0" err="1"/>
              <a:t>hromatogra</a:t>
            </a:r>
            <a:r>
              <a:rPr lang="cs-CZ" dirty="0" err="1"/>
              <a:t>fického</a:t>
            </a:r>
            <a:r>
              <a:rPr lang="cs-CZ" dirty="0"/>
              <a:t> </a:t>
            </a:r>
            <a:r>
              <a:rPr lang="en-US" dirty="0" err="1"/>
              <a:t>syst</a:t>
            </a:r>
            <a:r>
              <a:rPr lang="cs-CZ" dirty="0" err="1"/>
              <a:t>ému</a:t>
            </a:r>
            <a:endParaRPr lang="en-US" dirty="0"/>
          </a:p>
        </p:txBody>
      </p:sp>
      <p:graphicFrame>
        <p:nvGraphicFramePr>
          <p:cNvPr id="59" name="Tabulka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051959"/>
              </p:ext>
            </p:extLst>
          </p:nvPr>
        </p:nvGraphicFramePr>
        <p:xfrm>
          <a:off x="468155" y="1135879"/>
          <a:ext cx="8136831" cy="3960710"/>
        </p:xfrm>
        <a:graphic>
          <a:graphicData uri="http://schemas.openxmlformats.org/drawingml/2006/table">
            <a:tbl>
              <a:tblPr/>
              <a:tblGrid>
                <a:gridCol w="12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00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b">
                    <a:lnL>
                      <a:noFill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Normal phase Chromatography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>
                          <a:solidFill>
                            <a:srgbClr val="FFFFFF"/>
                          </a:solidFill>
                          <a:latin typeface="Calibri"/>
                        </a:rPr>
                        <a:t>Reversed Phase Chromatography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HILIC Chromatography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Ion Exchange Chromatography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380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Stationary phase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Polar (silica, alumina, florisil,</a:t>
                      </a:r>
                      <a:r>
                        <a:rPr lang="en-US" sz="16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 MgO</a:t>
                      </a: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75" marR="8775" marT="877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Non-polar modified silica (CN, C8, C18, phenyl)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Polar (silica, modified silica (aminopropyl, CN)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Ionic (</a:t>
                      </a:r>
                      <a:r>
                        <a:rPr lang="cs-CZ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en-US" sz="16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esins</a:t>
                      </a: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with  bonded ionic groups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148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Mobile phase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Non-polar (hexan, dichlormethan, tetrahydrofuran, ethylacetate)</a:t>
                      </a:r>
                    </a:p>
                  </a:txBody>
                  <a:tcPr marL="8775" marR="8775" marT="877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Polar (water, methanol, acetonitrile, tetrahydrofuran)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Polar (water, acetonitrile)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Ionic water (up to 50% organic) with buffers (NaHCO3, NaOH…)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109"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  <a:t>Analytes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Non-polar and water insoluble</a:t>
                      </a:r>
                    </a:p>
                  </a:txBody>
                  <a:tcPr marL="8775" marR="8775" marT="877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Non-polar and polar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Ionic and non-ionic polar, water soluble </a:t>
                      </a:r>
                      <a:r>
                        <a:rPr lang="en-US" sz="16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analytes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Ionic, organic and </a:t>
                      </a:r>
                      <a:r>
                        <a:rPr lang="en-US" sz="16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anorganic</a:t>
                      </a:r>
                      <a:r>
                        <a:rPr lang="en-US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bases and acids</a:t>
                      </a:r>
                    </a:p>
                  </a:txBody>
                  <a:tcPr marL="8775" marR="8775" marT="877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33"/>
          <p:cNvSpPr>
            <a:spLocks noGrp="1" noChangeArrowheads="1"/>
          </p:cNvSpPr>
          <p:nvPr>
            <p:ph sz="quarter" idx="4294967295"/>
          </p:nvPr>
        </p:nvSpPr>
        <p:spPr bwMode="auto">
          <a:xfrm>
            <a:off x="1269927" y="5096591"/>
            <a:ext cx="7629525" cy="1592263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17694" indent="-417694">
              <a:buNone/>
            </a:pPr>
            <a:r>
              <a:rPr lang="fr-FR" altLang="cs-CZ" sz="2000" b="1" u="sng" dirty="0"/>
              <a:t>Podobné se rozpouští v podobném</a:t>
            </a:r>
            <a:endParaRPr lang="cs-CZ" altLang="cs-CZ" sz="2000" b="1" u="sng" dirty="0"/>
          </a:p>
          <a:p>
            <a:pPr marL="417694" indent="-417694"/>
            <a:r>
              <a:rPr lang="fr-FR" altLang="cs-CZ" sz="2000" dirty="0"/>
              <a:t>Nepolární látky se lépe rozpouští v nepolárních rozpouštědlech a adsorbují na nepolární</a:t>
            </a:r>
            <a:r>
              <a:rPr lang="cs-CZ" altLang="cs-CZ" sz="2000" dirty="0"/>
              <a:t>m povrchu</a:t>
            </a:r>
          </a:p>
          <a:p>
            <a:pPr marL="417694" indent="-417694"/>
            <a:r>
              <a:rPr lang="fr-FR" altLang="cs-CZ" sz="2000" dirty="0"/>
              <a:t>Polární látky se lépe rozpouští v polárních rozpouštědlech a adsorbují na polární</a:t>
            </a:r>
            <a:r>
              <a:rPr lang="cs-CZ" altLang="cs-CZ" sz="2000" dirty="0"/>
              <a:t>m povrchu</a:t>
            </a:r>
          </a:p>
          <a:p>
            <a:pPr marL="417694" indent="-417694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9976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9850" y="351861"/>
            <a:ext cx="8229600" cy="112606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 dirty="0">
                <a:latin typeface="Arial" panose="020B0604020202020204" pitchFamily="34" charset="0"/>
              </a:rPr>
              <a:t>Chromatografie na polárních stacionárních fázích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090" y="1477928"/>
            <a:ext cx="8529593" cy="524205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417694" indent="-417694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altLang="cs-CZ" sz="3800" b="1" dirty="0"/>
              <a:t>= </a:t>
            </a:r>
            <a:r>
              <a:rPr lang="cs-CZ" altLang="cs-CZ" sz="3800" b="1" i="1" dirty="0"/>
              <a:t>chromatografie na normální fázi</a:t>
            </a:r>
            <a:endParaRPr lang="cs-CZ" altLang="cs-CZ" sz="3800" b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err="1"/>
              <a:t>Adsorp</a:t>
            </a:r>
            <a:r>
              <a:rPr lang="cs-CZ" sz="2600" dirty="0"/>
              <a:t>ční </a:t>
            </a:r>
            <a:r>
              <a:rPr lang="en-GB" sz="2600" dirty="0" err="1"/>
              <a:t>chromatogra</a:t>
            </a:r>
            <a:r>
              <a:rPr lang="cs-CZ" sz="2600" dirty="0" err="1"/>
              <a:t>fie</a:t>
            </a:r>
            <a:r>
              <a:rPr lang="cs-CZ" sz="2600" dirty="0"/>
              <a:t>,</a:t>
            </a:r>
            <a:r>
              <a:rPr lang="en-GB" sz="2600" dirty="0"/>
              <a:t> -OH </a:t>
            </a:r>
            <a:r>
              <a:rPr lang="cs-CZ" sz="2600" dirty="0"/>
              <a:t>na povrchu silikagelu jsou aktivní místa</a:t>
            </a:r>
            <a:r>
              <a:rPr lang="en-GB" sz="2600" dirty="0"/>
              <a:t> (</a:t>
            </a:r>
            <a:r>
              <a:rPr lang="cs-CZ" sz="2600" dirty="0"/>
              <a:t>nebo</a:t>
            </a:r>
            <a:r>
              <a:rPr lang="en-GB" sz="2600" dirty="0"/>
              <a:t> Al</a:t>
            </a:r>
            <a:r>
              <a:rPr lang="en-GB" sz="2600" baseline="30000" dirty="0"/>
              <a:t>3+ </a:t>
            </a:r>
            <a:r>
              <a:rPr lang="en-GB" sz="2600" dirty="0"/>
              <a:t>a O</a:t>
            </a:r>
            <a:r>
              <a:rPr lang="en-GB" sz="2600" baseline="30000" dirty="0"/>
              <a:t>2-</a:t>
            </a:r>
            <a:r>
              <a:rPr lang="en-GB" sz="2600" dirty="0"/>
              <a:t> </a:t>
            </a:r>
            <a:r>
              <a:rPr lang="cs-CZ" sz="2600" dirty="0"/>
              <a:t>pokud je použit oxid hlinitý</a:t>
            </a:r>
            <a:r>
              <a:rPr lang="en-GB" sz="2600" dirty="0"/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err="1"/>
              <a:t>Typ</a:t>
            </a:r>
            <a:r>
              <a:rPr lang="cs-CZ" sz="2600" dirty="0"/>
              <a:t>y </a:t>
            </a:r>
            <a:r>
              <a:rPr lang="en-GB" sz="2600" dirty="0" err="1"/>
              <a:t>intera</a:t>
            </a:r>
            <a:r>
              <a:rPr lang="cs-CZ" sz="2600" dirty="0" err="1"/>
              <a:t>kcí</a:t>
            </a:r>
            <a:r>
              <a:rPr lang="cs-CZ" sz="2600" dirty="0"/>
              <a:t>: </a:t>
            </a:r>
            <a:r>
              <a:rPr lang="en-GB" sz="2600" dirty="0"/>
              <a:t> </a:t>
            </a:r>
            <a:r>
              <a:rPr lang="en-GB" sz="2600" i="1" dirty="0"/>
              <a:t>dipole-induced dipole</a:t>
            </a:r>
            <a:r>
              <a:rPr lang="en-GB" sz="2600" dirty="0"/>
              <a:t>, </a:t>
            </a:r>
            <a:r>
              <a:rPr lang="en-GB" sz="2600" i="1" dirty="0"/>
              <a:t>dipole-dipole</a:t>
            </a:r>
            <a:r>
              <a:rPr lang="en-GB" sz="2600" dirty="0"/>
              <a:t>, </a:t>
            </a:r>
            <a:r>
              <a:rPr lang="en-GB" sz="2600" i="1" dirty="0"/>
              <a:t>hydrogen bonding</a:t>
            </a:r>
            <a:r>
              <a:rPr lang="en-GB" sz="2600" dirty="0"/>
              <a:t>, </a:t>
            </a:r>
            <a:r>
              <a:rPr lang="en-GB" sz="2600" i="1" dirty="0"/>
              <a:t>π-complex bonding</a:t>
            </a:r>
            <a:endParaRPr lang="cs-CZ" sz="2600" i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altLang="cs-CZ" sz="2600" dirty="0"/>
              <a:t>Vysokou afinitu k polární stacionární fázi mají polární analyty (největší retence).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600" dirty="0" err="1"/>
              <a:t>Adsorp</a:t>
            </a:r>
            <a:r>
              <a:rPr lang="cs-CZ" sz="2600" dirty="0"/>
              <a:t>ční síla </a:t>
            </a:r>
            <a:r>
              <a:rPr lang="en-GB" sz="2600" dirty="0"/>
              <a:t>(</a:t>
            </a:r>
            <a:r>
              <a:rPr lang="en-GB" sz="2600" i="1" dirty="0"/>
              <a:t>k</a:t>
            </a:r>
            <a:r>
              <a:rPr lang="en-GB" sz="2600" dirty="0"/>
              <a:t>) </a:t>
            </a:r>
            <a:r>
              <a:rPr lang="cs-CZ" sz="2600" dirty="0"/>
              <a:t>roste v následujícím pořadí</a:t>
            </a:r>
            <a:r>
              <a:rPr lang="en-GB" sz="2600" dirty="0"/>
              <a:t>: </a:t>
            </a:r>
          </a:p>
          <a:p>
            <a:pPr marL="360363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sz="2600" i="1" dirty="0"/>
              <a:t>saturated hydrocarbons &lt; olefins &lt; aromatic ≈ halogenated compounds &lt; </a:t>
            </a:r>
            <a:r>
              <a:rPr lang="en-GB" sz="2600" i="1" dirty="0" err="1"/>
              <a:t>suphides</a:t>
            </a:r>
            <a:r>
              <a:rPr lang="en-GB" sz="2600" i="1" dirty="0"/>
              <a:t> &lt; ethers &lt; nitro compounds &lt; esters ≈ aldehydes ≈ ketones &lt; alcohols ≈ amines &lt; </a:t>
            </a:r>
            <a:r>
              <a:rPr lang="en-GB" sz="2600" i="1" dirty="0" err="1"/>
              <a:t>suphones</a:t>
            </a:r>
            <a:r>
              <a:rPr lang="en-GB" sz="2600" i="1" dirty="0"/>
              <a:t> &lt; </a:t>
            </a:r>
            <a:r>
              <a:rPr lang="en-GB" sz="2600" i="1" dirty="0" err="1"/>
              <a:t>suphoxides</a:t>
            </a:r>
            <a:r>
              <a:rPr lang="en-GB" sz="2600" i="1" dirty="0"/>
              <a:t> &lt; amides &lt; carboxylic acids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altLang="cs-CZ" sz="2600" dirty="0"/>
              <a:t>Mobilní fáze je nepolární rozpouštědlo nebo směs několika nepolárních rozpouštědel.</a:t>
            </a:r>
            <a:endParaRPr lang="cs-CZ" altLang="cs-CZ" sz="2600" i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altLang="cs-CZ" sz="2600" i="1" dirty="0"/>
              <a:t>Eluční sílu</a:t>
            </a:r>
            <a:r>
              <a:rPr lang="cs-CZ" altLang="cs-CZ" sz="2600" dirty="0"/>
              <a:t> mobilní fáze lze odhadnout podle postavení příslušného rozpouštědla v tzv. </a:t>
            </a:r>
            <a:r>
              <a:rPr lang="cs-CZ" altLang="cs-CZ" sz="2600" i="1" dirty="0" err="1"/>
              <a:t>eluotropní</a:t>
            </a:r>
            <a:r>
              <a:rPr lang="cs-CZ" altLang="cs-CZ" sz="2600" i="1" dirty="0"/>
              <a:t> řadě</a:t>
            </a:r>
            <a:r>
              <a:rPr lang="cs-CZ" altLang="cs-CZ" sz="2600" dirty="0"/>
              <a:t> rozpouštědel – viz. dále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altLang="cs-CZ" sz="2600" dirty="0"/>
              <a:t>Retenci látek na polárním adsorbentu lze ovlivnit nejen druhem mobilní fáze, ale také </a:t>
            </a:r>
            <a:r>
              <a:rPr lang="cs-CZ" altLang="cs-CZ" sz="2600" i="1" dirty="0"/>
              <a:t>aktivitou adsorbentu</a:t>
            </a:r>
            <a:r>
              <a:rPr lang="cs-CZ" altLang="cs-CZ" sz="2600" dirty="0"/>
              <a:t>, která souvisí se zbytkovým obsahem vody  adsorbentu.</a:t>
            </a:r>
          </a:p>
        </p:txBody>
      </p:sp>
    </p:spTree>
    <p:extLst>
      <p:ext uri="{BB962C8B-B14F-4D97-AF65-F5344CB8AC3E}">
        <p14:creationId xmlns:p14="http://schemas.microsoft.com/office/powerpoint/2010/main" val="3613616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2" name="Picture 1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149574"/>
            <a:ext cx="4478160" cy="379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540" y="389592"/>
            <a:ext cx="8317558" cy="646331"/>
          </a:xfrm>
        </p:spPr>
        <p:txBody>
          <a:bodyPr>
            <a:normAutofit fontScale="90000"/>
          </a:bodyPr>
          <a:lstStyle/>
          <a:p>
            <a:r>
              <a:rPr lang="cs-CZ" dirty="0"/>
              <a:t>Chromatografie na normální fázi</a:t>
            </a:r>
          </a:p>
        </p:txBody>
      </p:sp>
      <p:grpSp>
        <p:nvGrpSpPr>
          <p:cNvPr id="3" name="Skupina 28"/>
          <p:cNvGrpSpPr/>
          <p:nvPr/>
        </p:nvGrpSpPr>
        <p:grpSpPr>
          <a:xfrm>
            <a:off x="530316" y="3467100"/>
            <a:ext cx="3500684" cy="2396008"/>
            <a:chOff x="530316" y="3816749"/>
            <a:chExt cx="3500684" cy="239600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4891" y="3861048"/>
              <a:ext cx="3233737" cy="2090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ovéPole 5"/>
            <p:cNvSpPr txBox="1"/>
            <p:nvPr/>
          </p:nvSpPr>
          <p:spPr>
            <a:xfrm>
              <a:off x="1360215" y="5137447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 err="1"/>
                <a:t>void</a:t>
              </a:r>
              <a:endParaRPr lang="cs-CZ" sz="1400" b="1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451076" y="4355812"/>
              <a:ext cx="7527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1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811116" y="3832706"/>
              <a:ext cx="7527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2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152106" y="3985106"/>
              <a:ext cx="7527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3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310920" y="590498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400" i="1" dirty="0" err="1"/>
                <a:t>time</a:t>
              </a:r>
              <a:endParaRPr lang="cs-CZ" sz="1400" i="1" dirty="0"/>
            </a:p>
          </p:txBody>
        </p:sp>
        <p:sp>
          <p:nvSpPr>
            <p:cNvPr id="12" name="TextovéPole 11"/>
            <p:cNvSpPr txBox="1"/>
            <p:nvPr/>
          </p:nvSpPr>
          <p:spPr>
            <a:xfrm rot="16200000">
              <a:off x="324165" y="402290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400" i="1" dirty="0" err="1"/>
                <a:t>signal</a:t>
              </a:r>
              <a:endParaRPr lang="cs-CZ" sz="1400" i="1" dirty="0"/>
            </a:p>
          </p:txBody>
        </p:sp>
      </p:grpSp>
      <p:sp>
        <p:nvSpPr>
          <p:cNvPr id="205" name="Šipka doleva 204"/>
          <p:cNvSpPr/>
          <p:nvPr/>
        </p:nvSpPr>
        <p:spPr>
          <a:xfrm>
            <a:off x="4788024" y="1412776"/>
            <a:ext cx="3600773" cy="648072"/>
          </a:xfrm>
          <a:prstGeom prst="leftArrow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Lipophilicity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" name="TextovéPole 209"/>
          <p:cNvSpPr txBox="1"/>
          <p:nvPr/>
        </p:nvSpPr>
        <p:spPr>
          <a:xfrm>
            <a:off x="4788024" y="291565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211" name="TextovéPole 210"/>
          <p:cNvSpPr txBox="1"/>
          <p:nvPr/>
        </p:nvSpPr>
        <p:spPr>
          <a:xfrm>
            <a:off x="5744972" y="289911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12" name="TextovéPole 211"/>
          <p:cNvSpPr txBox="1"/>
          <p:nvPr/>
        </p:nvSpPr>
        <p:spPr>
          <a:xfrm>
            <a:off x="6948264" y="291565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219" name="TextovéPole 218"/>
          <p:cNvSpPr txBox="1"/>
          <p:nvPr/>
        </p:nvSpPr>
        <p:spPr>
          <a:xfrm>
            <a:off x="5076056" y="4966940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220" name="TextovéPole 219"/>
          <p:cNvSpPr txBox="1"/>
          <p:nvPr/>
        </p:nvSpPr>
        <p:spPr>
          <a:xfrm>
            <a:off x="6660232" y="496887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21" name="TextovéPole 220"/>
          <p:cNvSpPr txBox="1"/>
          <p:nvPr/>
        </p:nvSpPr>
        <p:spPr>
          <a:xfrm>
            <a:off x="7956376" y="497617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223" name="TextovéPole 222"/>
          <p:cNvSpPr txBox="1"/>
          <p:nvPr/>
        </p:nvSpPr>
        <p:spPr>
          <a:xfrm>
            <a:off x="578867" y="1630541"/>
            <a:ext cx="3561085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Polární látky jsou </a:t>
            </a:r>
            <a:r>
              <a:rPr lang="cs-CZ" sz="2400" b="1" dirty="0" err="1"/>
              <a:t>eluovány</a:t>
            </a:r>
            <a:r>
              <a:rPr lang="cs-CZ" sz="2400" b="1" dirty="0"/>
              <a:t> později než nepolární (lipofilní)</a:t>
            </a:r>
          </a:p>
        </p:txBody>
      </p:sp>
      <p:sp>
        <p:nvSpPr>
          <p:cNvPr id="224" name="Šipka doprava 223"/>
          <p:cNvSpPr/>
          <p:nvPr/>
        </p:nvSpPr>
        <p:spPr>
          <a:xfrm>
            <a:off x="4792937" y="5877272"/>
            <a:ext cx="3595860" cy="637697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Polarity</a:t>
            </a:r>
          </a:p>
        </p:txBody>
      </p:sp>
      <p:sp>
        <p:nvSpPr>
          <p:cNvPr id="227" name="TextovéPole 226"/>
          <p:cNvSpPr txBox="1"/>
          <p:nvPr/>
        </p:nvSpPr>
        <p:spPr>
          <a:xfrm>
            <a:off x="4788024" y="394959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228" name="TextovéPole 227"/>
          <p:cNvSpPr txBox="1"/>
          <p:nvPr/>
        </p:nvSpPr>
        <p:spPr>
          <a:xfrm>
            <a:off x="5744972" y="393305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29" name="TextovéPole 228"/>
          <p:cNvSpPr txBox="1"/>
          <p:nvPr/>
        </p:nvSpPr>
        <p:spPr>
          <a:xfrm>
            <a:off x="6948264" y="394959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230" name="TextovéPole 229"/>
          <p:cNvSpPr txBox="1"/>
          <p:nvPr/>
        </p:nvSpPr>
        <p:spPr>
          <a:xfrm>
            <a:off x="4827340" y="197031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231" name="TextovéPole 230"/>
          <p:cNvSpPr txBox="1"/>
          <p:nvPr/>
        </p:nvSpPr>
        <p:spPr>
          <a:xfrm>
            <a:off x="5940152" y="1972248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32" name="TextovéPole 231"/>
          <p:cNvSpPr txBox="1"/>
          <p:nvPr/>
        </p:nvSpPr>
        <p:spPr>
          <a:xfrm>
            <a:off x="7070704" y="197031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502287"/>
            <a:ext cx="8270800" cy="90014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378" dirty="0">
                <a:latin typeface="Arial" panose="020B0604020202020204" pitchFamily="34" charset="0"/>
              </a:rPr>
              <a:t>Nepolární REVERZNÍ stacionární fáze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240" y="1173480"/>
            <a:ext cx="8503210" cy="499485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417694" indent="-417694">
              <a:buNone/>
            </a:pPr>
            <a:r>
              <a:rPr lang="cs-CZ" altLang="cs-CZ" sz="2000" b="1" dirty="0"/>
              <a:t>Rozdělovací chromatografie</a:t>
            </a:r>
          </a:p>
          <a:p>
            <a:pPr marL="417694" indent="-417694">
              <a:buNone/>
            </a:pPr>
            <a:r>
              <a:rPr lang="cs-CZ" altLang="cs-CZ" sz="2000" dirty="0"/>
              <a:t>nepolární sorbenty: uhlí, polyamidy, polystyreny</a:t>
            </a:r>
          </a:p>
          <a:p>
            <a:pPr marL="417694" indent="-417694">
              <a:buNone/>
            </a:pPr>
            <a:endParaRPr lang="cs-CZ" altLang="cs-CZ" sz="2000" i="1" dirty="0"/>
          </a:p>
          <a:p>
            <a:pPr marL="417694" indent="-417694">
              <a:buNone/>
            </a:pPr>
            <a:r>
              <a:rPr lang="cs-CZ" altLang="cs-CZ" sz="2000" i="1" dirty="0"/>
              <a:t>nepolární chemicky vázané fáze</a:t>
            </a:r>
            <a:r>
              <a:rPr lang="cs-CZ" altLang="cs-CZ" sz="2000" dirty="0"/>
              <a:t>, které vznikají </a:t>
            </a:r>
            <a:r>
              <a:rPr lang="cs-CZ" altLang="cs-CZ" sz="2000" dirty="0" err="1"/>
              <a:t>chem</a:t>
            </a:r>
            <a:r>
              <a:rPr lang="cs-CZ" altLang="cs-CZ" sz="2000" dirty="0"/>
              <a:t>. modifikací silikagelu (tj. kovalentní vazbou hydrofobních skupin na </a:t>
            </a:r>
            <a:r>
              <a:rPr lang="cs-CZ" altLang="cs-CZ" sz="2000" dirty="0" err="1"/>
              <a:t>silanolové</a:t>
            </a:r>
            <a:r>
              <a:rPr lang="cs-CZ" altLang="cs-CZ" sz="2000" dirty="0"/>
              <a:t> skupiny povrchu); nejčastěji požívané typy jsou:</a:t>
            </a:r>
          </a:p>
          <a:p>
            <a:pPr marL="417694" indent="-417694"/>
            <a:r>
              <a:rPr lang="cs-CZ" altLang="cs-CZ" sz="2000" dirty="0" err="1"/>
              <a:t>oktadecylovaný</a:t>
            </a:r>
            <a:r>
              <a:rPr lang="cs-CZ" altLang="cs-CZ" sz="2000" dirty="0"/>
              <a:t> silikagel (SiC18)</a:t>
            </a:r>
          </a:p>
          <a:p>
            <a:pPr marL="417694" indent="-417694"/>
            <a:r>
              <a:rPr lang="cs-CZ" altLang="cs-CZ" sz="2000" dirty="0" err="1"/>
              <a:t>oktylovaný</a:t>
            </a:r>
            <a:r>
              <a:rPr lang="cs-CZ" altLang="cs-CZ" sz="2000" dirty="0"/>
              <a:t> silikagel (SiC8)</a:t>
            </a:r>
          </a:p>
          <a:p>
            <a:pPr marL="417694" indent="-417694"/>
            <a:r>
              <a:rPr lang="cs-CZ" altLang="cs-CZ" sz="2000" dirty="0"/>
              <a:t>silikagel </a:t>
            </a:r>
            <a:r>
              <a:rPr lang="cs-CZ" altLang="cs-CZ" sz="2000" dirty="0" err="1"/>
              <a:t>hydrofobizovaný</a:t>
            </a:r>
            <a:r>
              <a:rPr lang="cs-CZ" altLang="cs-CZ" sz="2000" dirty="0"/>
              <a:t> vazbou fenylové skupiny (</a:t>
            </a:r>
            <a:r>
              <a:rPr lang="cs-CZ" altLang="cs-CZ" sz="2000" dirty="0" err="1"/>
              <a:t>SiPhe</a:t>
            </a:r>
            <a:r>
              <a:rPr lang="cs-CZ" altLang="cs-CZ" sz="2000" dirty="0"/>
              <a:t>)</a:t>
            </a:r>
          </a:p>
          <a:p>
            <a:r>
              <a:rPr lang="cs-CZ" altLang="cs-CZ" sz="2000" dirty="0"/>
              <a:t>Hlavní interakce </a:t>
            </a:r>
            <a:r>
              <a:rPr lang="en-GB" sz="2000" dirty="0"/>
              <a:t>hydro</a:t>
            </a:r>
            <a:r>
              <a:rPr lang="cs-CZ" sz="2000" dirty="0" err="1"/>
              <a:t>fobní</a:t>
            </a:r>
            <a:r>
              <a:rPr lang="cs-CZ" sz="2000" dirty="0"/>
              <a:t> </a:t>
            </a:r>
            <a:r>
              <a:rPr lang="en-GB" sz="2000" dirty="0"/>
              <a:t>(van </a:t>
            </a:r>
            <a:r>
              <a:rPr lang="en-GB" sz="2000" dirty="0" err="1"/>
              <a:t>Der</a:t>
            </a:r>
            <a:r>
              <a:rPr lang="en-GB" sz="2000" dirty="0"/>
              <a:t> Waals interaction), </a:t>
            </a:r>
            <a:r>
              <a:rPr lang="cs-CZ" sz="2000" dirty="0"/>
              <a:t>retence je ale komplexem mechanismů</a:t>
            </a:r>
            <a:endParaRPr lang="en-GB" sz="2000" dirty="0"/>
          </a:p>
          <a:p>
            <a:r>
              <a:rPr lang="en-GB" sz="2000" dirty="0" err="1"/>
              <a:t>Elu</a:t>
            </a:r>
            <a:r>
              <a:rPr lang="cs-CZ" sz="2000" dirty="0"/>
              <a:t>ční pořadí</a:t>
            </a:r>
            <a:r>
              <a:rPr lang="en-GB" sz="2000" dirty="0"/>
              <a:t>: </a:t>
            </a:r>
          </a:p>
          <a:p>
            <a:pPr marL="360363" lvl="1" indent="0">
              <a:buNone/>
            </a:pPr>
            <a:r>
              <a:rPr lang="en-GB" sz="2000" i="1" dirty="0"/>
              <a:t>Strong Lewis acids (carboxylic acids) &lt; Weak Lewis acids (alcohols, phenols) &lt; Strong Lewis bases (amines) &lt; Weak Lewis bases (ethers, </a:t>
            </a:r>
            <a:r>
              <a:rPr lang="en-GB" sz="2000" i="1" dirty="0" err="1"/>
              <a:t>aldehydes</a:t>
            </a:r>
            <a:r>
              <a:rPr lang="en-GB" sz="2000" i="1" dirty="0"/>
              <a:t>, </a:t>
            </a:r>
            <a:r>
              <a:rPr lang="en-GB" sz="2000" i="1" dirty="0" err="1"/>
              <a:t>ketones</a:t>
            </a:r>
            <a:r>
              <a:rPr lang="en-GB" sz="2000" i="1" dirty="0"/>
              <a:t>) &lt;  permanent dipoles (CHCl</a:t>
            </a:r>
            <a:r>
              <a:rPr lang="en-GB" sz="2000" i="1" baseline="-25000" dirty="0"/>
              <a:t>3</a:t>
            </a:r>
            <a:r>
              <a:rPr lang="en-GB" sz="2000" i="1" dirty="0"/>
              <a:t>) &lt; induced dipoles (CCl</a:t>
            </a:r>
            <a:r>
              <a:rPr lang="en-GB" sz="2000" i="1" baseline="-25000" dirty="0"/>
              <a:t>4</a:t>
            </a:r>
            <a:r>
              <a:rPr lang="en-GB" sz="2000" i="1" dirty="0"/>
              <a:t>) &lt; </a:t>
            </a:r>
            <a:r>
              <a:rPr lang="en-GB" sz="2000" i="1" dirty="0" err="1"/>
              <a:t>aliphatics</a:t>
            </a:r>
            <a:endParaRPr lang="en-GB" sz="2000" i="1" dirty="0"/>
          </a:p>
          <a:p>
            <a:r>
              <a:rPr lang="en-GB" sz="2000" dirty="0" err="1"/>
              <a:t>Reten</a:t>
            </a:r>
            <a:r>
              <a:rPr lang="cs-CZ" sz="2000" dirty="0" err="1"/>
              <a:t>ce</a:t>
            </a:r>
            <a:r>
              <a:rPr lang="cs-CZ" sz="2000" dirty="0"/>
              <a:t> roste s počtem atomů uhlíku v molekule</a:t>
            </a:r>
            <a:r>
              <a:rPr lang="en-GB" sz="2000" dirty="0"/>
              <a:t>: </a:t>
            </a:r>
            <a:r>
              <a:rPr lang="en-GB" sz="2000" i="1" dirty="0"/>
              <a:t>… </a:t>
            </a:r>
            <a:r>
              <a:rPr lang="en-GB" sz="2000" i="1" dirty="0" err="1"/>
              <a:t>Pentan</a:t>
            </a:r>
            <a:r>
              <a:rPr lang="en-GB" sz="2000" i="1" dirty="0"/>
              <a:t> &lt; </a:t>
            </a:r>
            <a:r>
              <a:rPr lang="en-GB" sz="2000" i="1" dirty="0" err="1"/>
              <a:t>Hexan</a:t>
            </a:r>
            <a:r>
              <a:rPr lang="en-GB" sz="2000" i="1" dirty="0"/>
              <a:t> &lt; </a:t>
            </a:r>
            <a:r>
              <a:rPr lang="en-GB" sz="2000" i="1" dirty="0" err="1"/>
              <a:t>Heptan</a:t>
            </a:r>
            <a:r>
              <a:rPr lang="en-GB" sz="2000" i="1" dirty="0"/>
              <a:t>…</a:t>
            </a:r>
          </a:p>
          <a:p>
            <a:pPr marL="417694" indent="-417694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313772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9062" y="418092"/>
            <a:ext cx="8246533" cy="116981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 dirty="0">
                <a:latin typeface="Arial" panose="020B0604020202020204" pitchFamily="34" charset="0"/>
              </a:rPr>
              <a:t>Chromatografie na nepolárních stacionárních fázích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7484" y="1587901"/>
            <a:ext cx="8229600" cy="402307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b="1" dirty="0"/>
              <a:t>= </a:t>
            </a:r>
            <a:r>
              <a:rPr lang="cs-CZ" altLang="cs-CZ" sz="2000" b="1" i="1" dirty="0"/>
              <a:t>chromatografie na obrácené (reverzní) fázi</a:t>
            </a:r>
          </a:p>
          <a:p>
            <a:pPr marL="417694" indent="-417694">
              <a:lnSpc>
                <a:spcPct val="80000"/>
              </a:lnSpc>
              <a:buNone/>
            </a:pPr>
            <a:endParaRPr lang="cs-CZ" altLang="cs-CZ" sz="2000" b="1" i="1" dirty="0"/>
          </a:p>
          <a:p>
            <a:pPr marL="417694" indent="-417694">
              <a:lnSpc>
                <a:spcPct val="100000"/>
              </a:lnSpc>
              <a:buNone/>
            </a:pPr>
            <a:r>
              <a:rPr lang="cs-CZ" altLang="cs-CZ" sz="2000" dirty="0"/>
              <a:t>Na nepolární stacionární fázi (např. na </a:t>
            </a:r>
            <a:r>
              <a:rPr lang="cs-CZ" altLang="cs-CZ" sz="2000" dirty="0" err="1"/>
              <a:t>oktadecylovaném</a:t>
            </a:r>
            <a:r>
              <a:rPr lang="cs-CZ" altLang="cs-CZ" sz="2000" dirty="0"/>
              <a:t> silikagelu) je chování analytů opačné vzhledem k chování na silikagelu. Jako </a:t>
            </a:r>
            <a:r>
              <a:rPr lang="cs-CZ" altLang="cs-CZ" sz="2000" u="sng" dirty="0"/>
              <a:t>mobilní fáze</a:t>
            </a:r>
            <a:r>
              <a:rPr lang="cs-CZ" altLang="cs-CZ" sz="2000" dirty="0"/>
              <a:t> se používá </a:t>
            </a:r>
            <a:r>
              <a:rPr lang="cs-CZ" altLang="cs-CZ" sz="2000" u="sng" dirty="0"/>
              <a:t>směs polárních rozpouštědel</a:t>
            </a:r>
            <a:r>
              <a:rPr lang="cs-CZ" altLang="cs-CZ" sz="2000" dirty="0"/>
              <a:t>: voda-metanol, voda-acetonitril, voda-</a:t>
            </a:r>
            <a:r>
              <a:rPr lang="cs-CZ" altLang="cs-CZ" sz="2000" dirty="0" err="1"/>
              <a:t>isopropylalkohol</a:t>
            </a:r>
            <a:r>
              <a:rPr lang="cs-CZ" altLang="cs-CZ" sz="2000" dirty="0"/>
              <a:t>…, vodná složka může obsahovat rozpuštěnou látku (sůl, kyselinu…) - modifikátor</a:t>
            </a:r>
          </a:p>
          <a:p>
            <a:pPr marL="417694" indent="-417694">
              <a:lnSpc>
                <a:spcPct val="100000"/>
              </a:lnSpc>
              <a:buNone/>
            </a:pPr>
            <a:r>
              <a:rPr lang="cs-CZ" altLang="cs-CZ" sz="2000" dirty="0"/>
              <a:t>Chromatografie na obrácené fázi je častěji aplikována, než chromatografie na normální fázi. Důvodem jsou menší problémy (vyšší teploty varu a menší hořlavost rozpouštědel).</a:t>
            </a:r>
          </a:p>
          <a:p>
            <a:pPr marL="417694" indent="-417694">
              <a:lnSpc>
                <a:spcPct val="100000"/>
              </a:lnSpc>
              <a:buNone/>
            </a:pPr>
            <a:r>
              <a:rPr lang="cs-CZ" altLang="cs-CZ" sz="2000" dirty="0"/>
              <a:t>Optimálního rozlišení a přijatelné doby analýzy se dosahuje použitím </a:t>
            </a:r>
            <a:r>
              <a:rPr lang="cs-CZ" altLang="cs-CZ" sz="2000" i="1" dirty="0"/>
              <a:t>gradientové eluce</a:t>
            </a:r>
            <a:r>
              <a:rPr lang="cs-CZ" altLang="cs-CZ" sz="2000" dirty="0"/>
              <a:t> (v tomto případě dochází ke zvýšení eluční síly mobilní fáze zvýšením podílu méně polární složky a snížením obsahu vody v mobilní fázi)</a:t>
            </a:r>
          </a:p>
        </p:txBody>
      </p:sp>
    </p:spTree>
    <p:extLst>
      <p:ext uri="{BB962C8B-B14F-4D97-AF65-F5344CB8AC3E}">
        <p14:creationId xmlns:p14="http://schemas.microsoft.com/office/powerpoint/2010/main" val="1915436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2" name="Picture 1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149574"/>
            <a:ext cx="4478160" cy="379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891" y="3861048"/>
            <a:ext cx="3233737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Chromatografie v reverzní fázi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60215" y="5137447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err="1"/>
              <a:t>void</a:t>
            </a:r>
            <a:endParaRPr lang="cs-CZ" sz="1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51076" y="435581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811116" y="383270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152106" y="398510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310920" y="590498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i="1" dirty="0" err="1"/>
              <a:t>time</a:t>
            </a:r>
            <a:endParaRPr lang="cs-CZ" sz="1400" i="1" dirty="0"/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324165" y="402290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i="1" dirty="0" err="1"/>
              <a:t>signal</a:t>
            </a:r>
            <a:endParaRPr lang="cs-CZ" sz="1400" i="1" dirty="0"/>
          </a:p>
        </p:txBody>
      </p:sp>
      <p:sp>
        <p:nvSpPr>
          <p:cNvPr id="205" name="Šipka doleva 204"/>
          <p:cNvSpPr/>
          <p:nvPr/>
        </p:nvSpPr>
        <p:spPr>
          <a:xfrm>
            <a:off x="4788024" y="1412776"/>
            <a:ext cx="3600773" cy="648072"/>
          </a:xfrm>
          <a:prstGeom prst="leftArrow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Lipophilicity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" name="TextovéPole 209"/>
          <p:cNvSpPr txBox="1"/>
          <p:nvPr/>
        </p:nvSpPr>
        <p:spPr>
          <a:xfrm>
            <a:off x="4788024" y="291565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1" name="TextovéPole 210"/>
          <p:cNvSpPr txBox="1"/>
          <p:nvPr/>
        </p:nvSpPr>
        <p:spPr>
          <a:xfrm>
            <a:off x="5744972" y="289911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12" name="TextovéPole 211"/>
          <p:cNvSpPr txBox="1"/>
          <p:nvPr/>
        </p:nvSpPr>
        <p:spPr>
          <a:xfrm>
            <a:off x="6948264" y="291565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9" name="TextovéPole 218"/>
          <p:cNvSpPr txBox="1"/>
          <p:nvPr/>
        </p:nvSpPr>
        <p:spPr>
          <a:xfrm>
            <a:off x="5076056" y="4966940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0" name="TextovéPole 219"/>
          <p:cNvSpPr txBox="1"/>
          <p:nvPr/>
        </p:nvSpPr>
        <p:spPr>
          <a:xfrm>
            <a:off x="6660232" y="496887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21" name="TextovéPole 220"/>
          <p:cNvSpPr txBox="1"/>
          <p:nvPr/>
        </p:nvSpPr>
        <p:spPr>
          <a:xfrm>
            <a:off x="7956376" y="497617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3" name="TextovéPole 222"/>
          <p:cNvSpPr txBox="1"/>
          <p:nvPr/>
        </p:nvSpPr>
        <p:spPr>
          <a:xfrm>
            <a:off x="452583" y="1961132"/>
            <a:ext cx="368737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Polární látky jsou </a:t>
            </a:r>
            <a:r>
              <a:rPr lang="cs-CZ" sz="2400" b="1" dirty="0" err="1">
                <a:solidFill>
                  <a:schemeClr val="bg1"/>
                </a:solidFill>
              </a:rPr>
              <a:t>eluovány</a:t>
            </a:r>
            <a:r>
              <a:rPr lang="cs-CZ" sz="2400" b="1" dirty="0">
                <a:solidFill>
                  <a:schemeClr val="bg1"/>
                </a:solidFill>
              </a:rPr>
              <a:t> dříve než nepolární </a:t>
            </a:r>
          </a:p>
        </p:txBody>
      </p:sp>
      <p:sp>
        <p:nvSpPr>
          <p:cNvPr id="224" name="Šipka doprava 223"/>
          <p:cNvSpPr/>
          <p:nvPr/>
        </p:nvSpPr>
        <p:spPr>
          <a:xfrm>
            <a:off x="4792937" y="5877272"/>
            <a:ext cx="3595860" cy="637697"/>
          </a:xfrm>
          <a:prstGeom prst="rightArrow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Polarity</a:t>
            </a:r>
          </a:p>
        </p:txBody>
      </p:sp>
      <p:sp>
        <p:nvSpPr>
          <p:cNvPr id="227" name="TextovéPole 226"/>
          <p:cNvSpPr txBox="1"/>
          <p:nvPr/>
        </p:nvSpPr>
        <p:spPr>
          <a:xfrm>
            <a:off x="4788024" y="394959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8" name="TextovéPole 227"/>
          <p:cNvSpPr txBox="1"/>
          <p:nvPr/>
        </p:nvSpPr>
        <p:spPr>
          <a:xfrm>
            <a:off x="5744972" y="3933056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29" name="TextovéPole 228"/>
          <p:cNvSpPr txBox="1"/>
          <p:nvPr/>
        </p:nvSpPr>
        <p:spPr>
          <a:xfrm>
            <a:off x="6948264" y="394959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0" name="TextovéPole 229"/>
          <p:cNvSpPr txBox="1"/>
          <p:nvPr/>
        </p:nvSpPr>
        <p:spPr>
          <a:xfrm>
            <a:off x="4827340" y="197031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1" name="TextovéPole 230"/>
          <p:cNvSpPr txBox="1"/>
          <p:nvPr/>
        </p:nvSpPr>
        <p:spPr>
          <a:xfrm>
            <a:off x="5940152" y="1972248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232" name="TextovéPole 231"/>
          <p:cNvSpPr txBox="1"/>
          <p:nvPr/>
        </p:nvSpPr>
        <p:spPr>
          <a:xfrm>
            <a:off x="7070704" y="1970312"/>
            <a:ext cx="7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2229558" y="1792086"/>
            <a:ext cx="184731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cs-CZ" sz="2133"/>
          </a:p>
        </p:txBody>
      </p:sp>
      <p:pic>
        <p:nvPicPr>
          <p:cNvPr id="123907" name="Picture 3" descr="HPLC Separation Types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92" y="1253069"/>
            <a:ext cx="7773811" cy="473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324556" y="548925"/>
            <a:ext cx="86402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1600">
                <a:latin typeface="Verdana" panose="020B0604030504040204" pitchFamily="34" charset="0"/>
              </a:rPr>
              <a:t>Separace</a:t>
            </a:r>
            <a:r>
              <a:rPr lang="cs-CZ" altLang="cs-CZ" sz="1600" b="0">
                <a:latin typeface="Verdana" panose="020B0604030504040204" pitchFamily="34" charset="0"/>
              </a:rPr>
              <a:t> – interakce, které ovlivňují relativní retenční čas jednotlivých složek vzorku</a:t>
            </a:r>
          </a:p>
        </p:txBody>
      </p:sp>
    </p:spTree>
    <p:extLst>
      <p:ext uri="{BB962C8B-B14F-4D97-AF65-F5344CB8AC3E}">
        <p14:creationId xmlns:p14="http://schemas.microsoft.com/office/powerpoint/2010/main" val="481345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Iontově výměnná chromatografie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929" y="1040989"/>
            <a:ext cx="8468129" cy="491168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S</a:t>
            </a:r>
            <a:r>
              <a:rPr lang="en-US" sz="2000" dirty="0" err="1"/>
              <a:t>epara</a:t>
            </a:r>
            <a:r>
              <a:rPr lang="cs-CZ" sz="2000" dirty="0" err="1"/>
              <a:t>ce</a:t>
            </a:r>
            <a:r>
              <a:rPr lang="cs-CZ" sz="2000" dirty="0"/>
              <a:t> založena na rozdílech v </a:t>
            </a:r>
            <a:r>
              <a:rPr lang="en-US" sz="2000" dirty="0"/>
              <a:t>ion-exchange </a:t>
            </a:r>
            <a:r>
              <a:rPr lang="en-US" sz="2000" dirty="0" err="1"/>
              <a:t>afinit</a:t>
            </a:r>
            <a:r>
              <a:rPr lang="cs-CZ" sz="2000" dirty="0"/>
              <a:t>ě složek vzorku.</a:t>
            </a:r>
          </a:p>
          <a:p>
            <a:pPr lvl="1">
              <a:lnSpc>
                <a:spcPct val="100000"/>
              </a:lnSpc>
            </a:pPr>
            <a:r>
              <a:rPr lang="cs-CZ" sz="2000" dirty="0"/>
              <a:t>Negativně nabité sorbenty interagují s kationty (katex).</a:t>
            </a:r>
          </a:p>
          <a:p>
            <a:pPr lvl="1">
              <a:lnSpc>
                <a:spcPct val="100000"/>
              </a:lnSpc>
            </a:pPr>
            <a:r>
              <a:rPr lang="cs-CZ" sz="2000" dirty="0"/>
              <a:t>Pozitivně nabité sorbenty tvoří vazby s anionty (</a:t>
            </a:r>
            <a:r>
              <a:rPr lang="cs-CZ" sz="2000" dirty="0" err="1"/>
              <a:t>anex</a:t>
            </a:r>
            <a:r>
              <a:rPr lang="cs-CZ" sz="2000" dirty="0"/>
              <a:t>).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katexy</a:t>
            </a:r>
            <a:r>
              <a:rPr lang="cs-CZ" altLang="cs-CZ" sz="2000" dirty="0"/>
              <a:t> (měniče kationtů)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2000" dirty="0"/>
              <a:t>silně kyselé: funkční skupiny –</a:t>
            </a:r>
            <a:r>
              <a:rPr lang="en-US" sz="2000" dirty="0"/>
              <a:t>SO</a:t>
            </a:r>
            <a:r>
              <a:rPr lang="en-US" sz="2000" baseline="-25000" dirty="0"/>
              <a:t>3</a:t>
            </a:r>
            <a:r>
              <a:rPr lang="en-US" sz="2000" baseline="30000" dirty="0"/>
              <a:t>-</a:t>
            </a:r>
            <a:r>
              <a:rPr lang="cs-CZ" altLang="cs-CZ" sz="2000" dirty="0"/>
              <a:t> H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 (v H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 cyklu)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2000" dirty="0"/>
              <a:t>slabě kyselé: funkční skupiny –COO</a:t>
            </a:r>
            <a:r>
              <a:rPr lang="cs-CZ" altLang="cs-CZ" sz="2000" baseline="30000" dirty="0"/>
              <a:t>-</a:t>
            </a:r>
            <a:r>
              <a:rPr lang="cs-CZ" altLang="cs-CZ" sz="2000" dirty="0"/>
              <a:t> H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 (v H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 cyklu)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 err="1"/>
              <a:t>anexy</a:t>
            </a:r>
            <a:r>
              <a:rPr lang="cs-CZ" altLang="cs-CZ" sz="2000" dirty="0"/>
              <a:t> (měniče aniontů)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2000" dirty="0"/>
              <a:t>silně bazické: funkční skupiny </a:t>
            </a:r>
            <a:r>
              <a:rPr lang="cs-CZ" sz="2000" dirty="0"/>
              <a:t>,NH</a:t>
            </a:r>
            <a:r>
              <a:rPr lang="cs-CZ" sz="2000" baseline="-25000" dirty="0"/>
              <a:t>3</a:t>
            </a:r>
            <a:r>
              <a:rPr lang="cs-CZ" sz="2000" baseline="30000" dirty="0"/>
              <a:t>+</a:t>
            </a:r>
            <a:r>
              <a:rPr lang="cs-CZ" sz="2000" dirty="0"/>
              <a:t> , </a:t>
            </a:r>
            <a:r>
              <a:rPr lang="cs-CZ" altLang="cs-CZ" sz="2000" dirty="0"/>
              <a:t>–CH2–N+R3 Cl- (v Cl- cyklu)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2000" dirty="0"/>
              <a:t>slabě bazické: funkční skupiny např. </a:t>
            </a:r>
            <a:r>
              <a:rPr lang="cs-CZ" sz="2000" dirty="0"/>
              <a:t>NR</a:t>
            </a:r>
            <a:r>
              <a:rPr lang="cs-CZ" sz="2000" baseline="-25000" dirty="0"/>
              <a:t>3</a:t>
            </a:r>
            <a:r>
              <a:rPr lang="cs-CZ" sz="2000" baseline="30000" dirty="0"/>
              <a:t>+  </a:t>
            </a:r>
            <a:r>
              <a:rPr lang="cs-CZ" sz="2000" dirty="0"/>
              <a:t>,- </a:t>
            </a:r>
            <a:r>
              <a:rPr lang="cs-CZ" altLang="cs-CZ" sz="2000" dirty="0"/>
              <a:t>NH+R2 Cl- (v Cl- cyklu)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endParaRPr lang="cs-CZ" altLang="cs-CZ" sz="2000" dirty="0"/>
          </a:p>
          <a:p>
            <a:pPr marL="417694" indent="-417694">
              <a:lnSpc>
                <a:spcPct val="80000"/>
              </a:lnSpc>
            </a:pPr>
            <a:endParaRPr lang="cs-CZ" altLang="cs-CZ" sz="2000" dirty="0"/>
          </a:p>
        </p:txBody>
      </p:sp>
      <p:pic>
        <p:nvPicPr>
          <p:cNvPr id="4" name="Obrázek 3" descr="primer_T_Ion_Exchange_CHromatograph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4758" y="4359564"/>
            <a:ext cx="3428403" cy="2403569"/>
          </a:xfrm>
          <a:prstGeom prst="rect">
            <a:avLst/>
          </a:prstGeom>
        </p:spPr>
      </p:pic>
      <p:pic>
        <p:nvPicPr>
          <p:cNvPr id="5" name="Obrázek 4" descr="ionex chro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19273" y="4304158"/>
            <a:ext cx="2724730" cy="255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814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cs-CZ" altLang="cs-CZ"/>
          </a:p>
        </p:txBody>
      </p:sp>
      <p:pic>
        <p:nvPicPr>
          <p:cNvPr id="132099" name="Picture 3" descr="Ion Exchange 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91" y="804334"/>
            <a:ext cx="8352367" cy="51350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88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HPLC systémy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Věra </a:t>
            </a:r>
            <a:r>
              <a:rPr lang="en-US" dirty="0" err="1"/>
              <a:t>Schul</a:t>
            </a:r>
            <a:r>
              <a:rPr lang="cs-CZ" dirty="0" err="1"/>
              <a:t>zová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76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416885"/>
            <a:ext cx="8270800" cy="90014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 dirty="0">
                <a:latin typeface="Arial" panose="020B0604020202020204" pitchFamily="34" charset="0"/>
              </a:rPr>
              <a:t>Iontově výměnná chromatografie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4550" y="1146942"/>
            <a:ext cx="8707706" cy="519289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b="1" dirty="0"/>
              <a:t>Typické aplikace  - organické látky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sz="1800" b="1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nabité biomolekuly (velké proteiny, malé nukleotidy), bílkoviny, peptidy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stanovení aminokyselin (detekce </a:t>
            </a:r>
            <a:r>
              <a:rPr lang="cs-CZ" altLang="cs-CZ" sz="1800" dirty="0" err="1"/>
              <a:t>pokolonovou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derivatizací</a:t>
            </a:r>
            <a:r>
              <a:rPr lang="cs-CZ" altLang="cs-CZ" sz="1800" dirty="0"/>
              <a:t> s ninhydrinem…)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dělení peptidů a bílkovin (podle isoelektrického bodu)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stanovení monosacharidů a oligosacharidů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stanovení velmi polárních pesticidů (</a:t>
            </a:r>
            <a:r>
              <a:rPr lang="cs-CZ" sz="1800" dirty="0" err="1"/>
              <a:t>glyphosate</a:t>
            </a:r>
            <a:r>
              <a:rPr lang="cs-CZ" sz="1800" dirty="0"/>
              <a:t>, </a:t>
            </a:r>
            <a:r>
              <a:rPr lang="cs-CZ" sz="1800" dirty="0" err="1"/>
              <a:t>ethephone</a:t>
            </a:r>
            <a:r>
              <a:rPr lang="cs-CZ" sz="1800" dirty="0"/>
              <a:t>, </a:t>
            </a:r>
            <a:r>
              <a:rPr lang="cs-CZ" sz="1800" dirty="0" err="1"/>
              <a:t>quarternary</a:t>
            </a:r>
            <a:r>
              <a:rPr lang="cs-CZ" sz="1800" dirty="0"/>
              <a:t> </a:t>
            </a:r>
            <a:r>
              <a:rPr lang="cs-CZ" sz="1800" dirty="0" err="1"/>
              <a:t>amines</a:t>
            </a:r>
            <a:r>
              <a:rPr lang="cs-CZ" sz="1800" dirty="0"/>
              <a:t>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endParaRPr lang="cs-CZ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b="1" dirty="0"/>
              <a:t>Základní princip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Iontové interakce – vzorek a rozpouštědlo soutěží o aktivní místa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Přitažlivé síly mezi molekulami nesoucími nabité skupiny opačného znaménka jsou v HPLC používány dvěma způsoby: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b="1" dirty="0"/>
              <a:t>Ion </a:t>
            </a:r>
            <a:r>
              <a:rPr lang="cs-CZ" altLang="cs-CZ" sz="1800" b="1" dirty="0" err="1"/>
              <a:t>Pairing</a:t>
            </a:r>
            <a:r>
              <a:rPr lang="cs-CZ" altLang="cs-CZ" sz="1800" b="1" dirty="0"/>
              <a:t>  </a:t>
            </a:r>
            <a:r>
              <a:rPr lang="cs-CZ" altLang="cs-CZ" sz="1800" dirty="0"/>
              <a:t>- malé molekuly, technika může být použita  ve spojení s reverzní chromatografií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b="1" dirty="0"/>
              <a:t>Ion Exchange </a:t>
            </a:r>
            <a:r>
              <a:rPr lang="cs-CZ" altLang="cs-CZ" sz="1800" b="1" dirty="0" err="1"/>
              <a:t>Chromatography</a:t>
            </a:r>
            <a:r>
              <a:rPr lang="cs-CZ" altLang="cs-CZ" sz="1800" b="1" dirty="0"/>
              <a:t> </a:t>
            </a:r>
            <a:r>
              <a:rPr lang="cs-CZ" altLang="cs-CZ" sz="1800" dirty="0"/>
              <a:t>– nabité částice (matrice) se reversibilně naváží na molekuly vzorku (bílkoviny …). Desorpce je docíleno zvýšením koncentrace solí nebo alternativně pomocí pH mobilní fáze. Iontové měniče obsahující </a:t>
            </a:r>
            <a:r>
              <a:rPr lang="cs-CZ" altLang="cs-CZ" sz="1800" dirty="0" err="1"/>
              <a:t>diethyl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aminoethyl</a:t>
            </a:r>
            <a:r>
              <a:rPr lang="cs-CZ" altLang="cs-CZ" sz="1800" dirty="0"/>
              <a:t> (DEAE) nebo </a:t>
            </a:r>
            <a:r>
              <a:rPr lang="cs-CZ" altLang="cs-CZ" sz="1800" dirty="0" err="1"/>
              <a:t>karboxymethyl</a:t>
            </a:r>
            <a:r>
              <a:rPr lang="cs-CZ" altLang="cs-CZ" sz="1800" dirty="0"/>
              <a:t> (CM) skupiny jsou nejčastěji používány v biochemii. </a:t>
            </a:r>
          </a:p>
        </p:txBody>
      </p:sp>
    </p:spTree>
    <p:extLst>
      <p:ext uri="{BB962C8B-B14F-4D97-AF65-F5344CB8AC3E}">
        <p14:creationId xmlns:p14="http://schemas.microsoft.com/office/powerpoint/2010/main" val="2323382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1306"/>
            <a:ext cx="8270800" cy="900148"/>
          </a:xfrm>
        </p:spPr>
        <p:txBody>
          <a:bodyPr>
            <a:normAutofit fontScale="90000"/>
          </a:bodyPr>
          <a:lstStyle/>
          <a:p>
            <a:r>
              <a:rPr lang="cs-CZ" altLang="cs-CZ" dirty="0">
                <a:latin typeface="Arial" panose="020B0604020202020204" pitchFamily="34" charset="0"/>
              </a:rPr>
              <a:t>Iontově výměnná chromatografie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" y="1196752"/>
            <a:ext cx="6019800" cy="50364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err="1"/>
              <a:t>Sta</a:t>
            </a:r>
            <a:r>
              <a:rPr lang="cs-CZ" sz="2000" b="1" dirty="0" err="1"/>
              <a:t>cionární</a:t>
            </a:r>
            <a:r>
              <a:rPr lang="cs-CZ" sz="2000" b="1" dirty="0"/>
              <a:t> fáze</a:t>
            </a:r>
            <a:r>
              <a:rPr lang="en-GB" sz="2000" b="1" dirty="0"/>
              <a:t>:</a:t>
            </a:r>
          </a:p>
          <a:p>
            <a:r>
              <a:rPr lang="cs-CZ" altLang="cs-CZ" sz="2000" dirty="0"/>
              <a:t>Měniče iontů (</a:t>
            </a:r>
            <a:r>
              <a:rPr lang="cs-CZ" altLang="cs-CZ" sz="2000" dirty="0" err="1"/>
              <a:t>ionexy</a:t>
            </a:r>
            <a:r>
              <a:rPr lang="cs-CZ" altLang="cs-CZ" sz="2000" dirty="0"/>
              <a:t>) jsou stacionární fáze na bázi organických polymerů (styren-</a:t>
            </a:r>
            <a:r>
              <a:rPr lang="cs-CZ" altLang="cs-CZ" sz="2000" dirty="0" err="1"/>
              <a:t>divinylbenzenové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methakrylátové</a:t>
            </a:r>
            <a:r>
              <a:rPr lang="cs-CZ" altLang="cs-CZ" sz="2000" dirty="0"/>
              <a:t> polymery) s kovalentně vázanými polárními funkčními skupinami (kyselými nebo bazickými), které mohou vlastní proti iont (</a:t>
            </a:r>
            <a:r>
              <a:rPr lang="cs-CZ" altLang="cs-CZ" sz="2000" dirty="0" err="1"/>
              <a:t>counterion</a:t>
            </a:r>
            <a:r>
              <a:rPr lang="cs-CZ" altLang="cs-CZ" sz="2000" dirty="0"/>
              <a:t>) vyměňovat s iontem v mobilní fázi </a:t>
            </a:r>
          </a:p>
          <a:p>
            <a:r>
              <a:rPr lang="cs-CZ" altLang="cs-CZ" sz="2000" dirty="0"/>
              <a:t>Silikagel méně vhodný – užívá se široké rozmezí pH</a:t>
            </a:r>
            <a:endParaRPr lang="en-GB" sz="2000" dirty="0"/>
          </a:p>
          <a:p>
            <a:r>
              <a:rPr lang="en-GB" sz="2000" dirty="0"/>
              <a:t>S</a:t>
            </a:r>
            <a:r>
              <a:rPr lang="cs-CZ" sz="2000" dirty="0" err="1"/>
              <a:t>ilné</a:t>
            </a:r>
            <a:r>
              <a:rPr lang="cs-CZ" sz="2000" dirty="0"/>
              <a:t> iontoměniče jsou nabité v celém rozsahu </a:t>
            </a:r>
            <a:r>
              <a:rPr lang="en-GB" sz="2000" dirty="0"/>
              <a:t>pH </a:t>
            </a:r>
            <a:r>
              <a:rPr lang="cs-CZ" sz="2000" dirty="0"/>
              <a:t>, není vliv </a:t>
            </a:r>
            <a:r>
              <a:rPr lang="en-GB" sz="2000" dirty="0"/>
              <a:t>pH </a:t>
            </a:r>
            <a:r>
              <a:rPr lang="en-GB" sz="2000" dirty="0" err="1"/>
              <a:t>mobil</a:t>
            </a:r>
            <a:r>
              <a:rPr lang="cs-CZ" sz="2000" dirty="0"/>
              <a:t>ní fáze</a:t>
            </a:r>
            <a:r>
              <a:rPr lang="en-GB" sz="2000" dirty="0"/>
              <a:t>.</a:t>
            </a:r>
          </a:p>
          <a:p>
            <a:r>
              <a:rPr lang="cs-CZ" sz="2000" dirty="0"/>
              <a:t>Kapacita slabých </a:t>
            </a:r>
            <a:r>
              <a:rPr lang="cs-CZ" sz="2000" dirty="0" err="1"/>
              <a:t>intoměničů</a:t>
            </a:r>
            <a:r>
              <a:rPr lang="cs-CZ" sz="2000" dirty="0"/>
              <a:t> je závislá na</a:t>
            </a:r>
            <a:r>
              <a:rPr lang="en-GB" sz="2000" dirty="0"/>
              <a:t> pH</a:t>
            </a:r>
            <a:r>
              <a:rPr lang="cs-CZ" sz="2000" dirty="0"/>
              <a:t>. Disociovaná aktivní centra mohou interagovat s </a:t>
            </a:r>
            <a:r>
              <a:rPr lang="cs-CZ" sz="2000" dirty="0" err="1"/>
              <a:t>analyty</a:t>
            </a:r>
            <a:r>
              <a:rPr lang="cs-CZ" sz="2000" dirty="0"/>
              <a:t>. </a:t>
            </a:r>
          </a:p>
          <a:p>
            <a:endParaRPr lang="cs-CZ" sz="2000" dirty="0"/>
          </a:p>
          <a:p>
            <a:endParaRPr lang="cs-CZ" sz="2000" dirty="0"/>
          </a:p>
          <a:p>
            <a:endParaRPr lang="en-GB" sz="2000" dirty="0"/>
          </a:p>
          <a:p>
            <a:pPr>
              <a:buNone/>
            </a:pPr>
            <a:endParaRPr lang="en-GB" sz="2000" dirty="0"/>
          </a:p>
        </p:txBody>
      </p:sp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79329"/>
            <a:ext cx="236150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6444208" y="4059649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Clr>
                <a:srgbClr val="FF0000"/>
              </a:buClr>
              <a:buSzPct val="100000"/>
              <a:buFont typeface="+mj-lt"/>
              <a:buAutoNum type="alphaLcParenR"/>
            </a:pPr>
            <a:r>
              <a:rPr lang="en-GB" dirty="0" err="1"/>
              <a:t>Undissociated</a:t>
            </a:r>
            <a:r>
              <a:rPr lang="en-GB" dirty="0"/>
              <a:t> </a:t>
            </a:r>
            <a:r>
              <a:rPr lang="en-GB" dirty="0" err="1"/>
              <a:t>cation</a:t>
            </a:r>
            <a:r>
              <a:rPr lang="en-GB" dirty="0"/>
              <a:t> </a:t>
            </a:r>
            <a:r>
              <a:rPr lang="en-GB" dirty="0" err="1"/>
              <a:t>exhcanger</a:t>
            </a:r>
            <a:endParaRPr lang="en-GB" dirty="0"/>
          </a:p>
          <a:p>
            <a:pPr marL="182563" indent="-182563">
              <a:buClr>
                <a:srgbClr val="FF0000"/>
              </a:buClr>
              <a:buSzPct val="100000"/>
              <a:buFont typeface="+mj-lt"/>
              <a:buAutoNum type="alphaLcParenR"/>
            </a:pPr>
            <a:r>
              <a:rPr lang="en-GB" dirty="0"/>
              <a:t>Dissociated </a:t>
            </a:r>
            <a:r>
              <a:rPr lang="en-GB" dirty="0" err="1"/>
              <a:t>cation</a:t>
            </a:r>
            <a:r>
              <a:rPr lang="en-GB" dirty="0"/>
              <a:t> exchanger</a:t>
            </a:r>
          </a:p>
          <a:p>
            <a:pPr marL="182563" indent="-182563">
              <a:buClr>
                <a:srgbClr val="FF0000"/>
              </a:buClr>
              <a:buSzPct val="100000"/>
              <a:buFont typeface="+mj-lt"/>
              <a:buAutoNum type="alphaLcParenR"/>
            </a:pPr>
            <a:r>
              <a:rPr lang="en-GB" dirty="0"/>
              <a:t>Partly dissociated </a:t>
            </a:r>
            <a:r>
              <a:rPr lang="en-GB" dirty="0" err="1"/>
              <a:t>cation</a:t>
            </a:r>
            <a:r>
              <a:rPr lang="en-GB" dirty="0"/>
              <a:t> exchanger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04248" y="1002214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pH &lt; </a:t>
            </a:r>
            <a:r>
              <a:rPr lang="cs-CZ" sz="1600" b="1" dirty="0" err="1"/>
              <a:t>pKa</a:t>
            </a:r>
            <a:endParaRPr lang="cs-CZ" sz="16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04248" y="198884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pH &gt; </a:t>
            </a:r>
            <a:r>
              <a:rPr lang="cs-CZ" sz="1600" b="1" dirty="0" err="1"/>
              <a:t>pKa</a:t>
            </a:r>
            <a:endParaRPr lang="cs-CZ" sz="1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04248" y="3008913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pH ≈ </a:t>
            </a:r>
            <a:r>
              <a:rPr lang="cs-CZ" sz="1600" b="1" dirty="0" err="1"/>
              <a:t>pKa</a:t>
            </a:r>
            <a:endParaRPr lang="cs-CZ" sz="1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latin typeface="Arial" panose="020B0604020202020204" pitchFamily="34" charset="0"/>
              </a:rPr>
              <a:t>Iontově výměnná chromatografie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3"/>
            <a:ext cx="8580578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Mobilní fáze:</a:t>
            </a:r>
          </a:p>
          <a:p>
            <a:pPr marL="266700" indent="-266700"/>
            <a:r>
              <a:rPr lang="cs-CZ" sz="1800" dirty="0"/>
              <a:t>Většinou se skládá z vody (do 50% organického rozpouštědla) s </a:t>
            </a:r>
            <a:r>
              <a:rPr lang="cs-CZ" sz="1800" dirty="0" err="1"/>
              <a:t>counter</a:t>
            </a:r>
            <a:r>
              <a:rPr lang="cs-CZ" sz="1800" dirty="0"/>
              <a:t> ion. </a:t>
            </a:r>
          </a:p>
          <a:p>
            <a:pPr marL="266700" indent="-266700"/>
            <a:r>
              <a:rPr lang="cs-CZ" sz="1800" dirty="0"/>
              <a:t>Retence klesá s vyšší iontovou silou mobilní fáze (koncentrací </a:t>
            </a:r>
            <a:r>
              <a:rPr lang="cs-CZ" sz="1800" dirty="0" err="1"/>
              <a:t>conter</a:t>
            </a:r>
            <a:r>
              <a:rPr lang="cs-CZ" sz="1800" dirty="0"/>
              <a:t> ion).</a:t>
            </a:r>
          </a:p>
          <a:p>
            <a:pPr lvl="1"/>
            <a:r>
              <a:rPr lang="cs-CZ" sz="1600" dirty="0"/>
              <a:t>Nárůst pH redukuje retenční čas při výměně kationtů.</a:t>
            </a:r>
          </a:p>
          <a:p>
            <a:pPr lvl="1"/>
            <a:r>
              <a:rPr lang="cs-CZ" sz="1600" dirty="0"/>
              <a:t>Naopak snížení pH snižuje retenční dobu při výměně aniontů.</a:t>
            </a:r>
          </a:p>
          <a:p>
            <a:r>
              <a:rPr lang="cs-CZ" sz="2000" dirty="0"/>
              <a:t>Eluce je založena na rostoucí síle mobilní fáze (koncentrace </a:t>
            </a:r>
            <a:r>
              <a:rPr lang="cs-CZ" sz="2000" dirty="0" err="1"/>
              <a:t>conter</a:t>
            </a:r>
            <a:r>
              <a:rPr lang="cs-CZ" sz="2000" dirty="0"/>
              <a:t> ion).</a:t>
            </a:r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endParaRPr lang="cs-CZ" sz="2000" dirty="0"/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680" y="3590415"/>
            <a:ext cx="6004560" cy="255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935820" y="6347871"/>
            <a:ext cx="5787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ctr">
              <a:buClr>
                <a:srgbClr val="FF0000"/>
              </a:buClr>
              <a:buSzPct val="100000"/>
            </a:pPr>
            <a:r>
              <a:rPr lang="cs-CZ" sz="1400" b="1" dirty="0"/>
              <a:t>Profil kapacity pro  iontově výměnnou separaci</a:t>
            </a:r>
            <a:endParaRPr lang="en-GB" sz="1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cs-CZ" altLang="cs-CZ"/>
          </a:p>
        </p:txBody>
      </p:sp>
      <p:pic>
        <p:nvPicPr>
          <p:cNvPr id="1341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12" y="612424"/>
            <a:ext cx="8964788" cy="42502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684391" y="5090125"/>
            <a:ext cx="78852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b="0" dirty="0">
                <a:latin typeface="+mn-lt"/>
              </a:rPr>
              <a:t>Pořadí eluce při </a:t>
            </a:r>
            <a:r>
              <a:rPr lang="cs-CZ" altLang="cs-CZ" sz="2000" b="0" dirty="0" err="1">
                <a:latin typeface="+mn-lt"/>
              </a:rPr>
              <a:t>iontoměničové</a:t>
            </a:r>
            <a:r>
              <a:rPr lang="cs-CZ" altLang="cs-CZ" sz="2000" b="0" dirty="0">
                <a:latin typeface="+mn-lt"/>
              </a:rPr>
              <a:t> chromatografii je určeno hustotou náboje (náboj/</a:t>
            </a:r>
            <a:r>
              <a:rPr lang="cs-CZ" altLang="cs-CZ" sz="2000" b="0" dirty="0" err="1">
                <a:latin typeface="+mn-lt"/>
              </a:rPr>
              <a:t>radius</a:t>
            </a:r>
            <a:r>
              <a:rPr lang="cs-CZ" altLang="cs-CZ" sz="2000" b="0" dirty="0">
                <a:latin typeface="+mn-lt"/>
              </a:rPr>
              <a:t>) hydratovaného iontu </a:t>
            </a:r>
          </a:p>
        </p:txBody>
      </p:sp>
    </p:spTree>
    <p:extLst>
      <p:ext uri="{BB962C8B-B14F-4D97-AF65-F5344CB8AC3E}">
        <p14:creationId xmlns:p14="http://schemas.microsoft.com/office/powerpoint/2010/main" val="2082794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23" y="651936"/>
            <a:ext cx="8001000" cy="43772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540458" y="5120388"/>
            <a:ext cx="80433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b="0" dirty="0">
                <a:latin typeface="+mn-lt"/>
              </a:rPr>
              <a:t>V organických kyselinách a bázích je eluční pořadí určeno jejich </a:t>
            </a:r>
            <a:r>
              <a:rPr lang="cs-CZ" altLang="cs-CZ" sz="2000" b="0" dirty="0" err="1">
                <a:latin typeface="+mn-lt"/>
              </a:rPr>
              <a:t>pKa</a:t>
            </a:r>
            <a:r>
              <a:rPr lang="cs-CZ" altLang="cs-CZ" sz="2000" b="0" dirty="0">
                <a:latin typeface="+mn-lt"/>
              </a:rPr>
              <a:t> nebo </a:t>
            </a:r>
            <a:r>
              <a:rPr lang="cs-CZ" altLang="cs-CZ" sz="2000" b="0" dirty="0" err="1">
                <a:latin typeface="+mn-lt"/>
              </a:rPr>
              <a:t>pKb</a:t>
            </a:r>
            <a:r>
              <a:rPr lang="cs-CZ" altLang="cs-CZ" sz="2000" b="0" dirty="0">
                <a:latin typeface="+mn-lt"/>
              </a:rPr>
              <a:t> (síla kyseliny nebo báze). </a:t>
            </a:r>
          </a:p>
          <a:p>
            <a:pPr eaLnBrk="1" hangingPunct="1"/>
            <a:endParaRPr lang="cs-CZ" altLang="cs-CZ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6583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14285"/>
            <a:ext cx="8318500" cy="646113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dirty="0" err="1"/>
              <a:t>Chromatogra</a:t>
            </a:r>
            <a:r>
              <a:rPr lang="cs-CZ" dirty="0" err="1"/>
              <a:t>fie</a:t>
            </a:r>
            <a:r>
              <a:rPr lang="cs-CZ" dirty="0"/>
              <a:t> v reverzní fázi</a:t>
            </a:r>
            <a:endParaRPr dirty="0"/>
          </a:p>
        </p:txBody>
      </p:sp>
      <p:sp>
        <p:nvSpPr>
          <p:cNvPr id="4" name="Zástupný symbol pro obsah 10"/>
          <p:cNvSpPr txBox="1">
            <a:spLocks/>
          </p:cNvSpPr>
          <p:nvPr/>
        </p:nvSpPr>
        <p:spPr>
          <a:xfrm>
            <a:off x="250825" y="1125538"/>
            <a:ext cx="8582025" cy="187166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15000"/>
              <a:buFont typeface="Wingdings" pitchFamily="2" charset="2"/>
              <a:buNone/>
              <a:defRPr/>
            </a:pP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Separation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ionic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compounds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 – Ion-Pair </a:t>
            </a: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Chromatography</a:t>
            </a:r>
            <a:endParaRPr lang="cs-CZ" sz="2000" b="1" dirty="0">
              <a:solidFill>
                <a:prstClr val="black"/>
              </a:solidFill>
              <a:latin typeface="Calibri"/>
            </a:endParaRPr>
          </a:p>
          <a:p>
            <a:pPr marL="358775" indent="-358775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15000"/>
              <a:buFont typeface="Wingdings" pitchFamily="2" charset="2"/>
              <a:buChar char="§"/>
              <a:defRPr/>
            </a:pPr>
            <a:r>
              <a:rPr lang="cs-CZ" sz="2000" dirty="0" err="1">
                <a:solidFill>
                  <a:prstClr val="black"/>
                </a:solidFill>
                <a:latin typeface="Calibri"/>
              </a:rPr>
              <a:t>Method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choice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when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neutral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and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ionic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compounds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have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to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be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analysed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togehter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58775" indent="-358775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15000"/>
              <a:buFont typeface="Wingdings" pitchFamily="2" charset="2"/>
              <a:buChar char="§"/>
              <a:defRPr/>
            </a:pPr>
            <a:r>
              <a:rPr lang="cs-CZ" sz="2000" dirty="0" err="1">
                <a:solidFill>
                  <a:prstClr val="black"/>
                </a:solidFill>
                <a:latin typeface="Calibri"/>
              </a:rPr>
              <a:t>Reversed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-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phase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chromatography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with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counter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ion in mobile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phase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(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neutral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compounds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 are not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influenced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).</a:t>
            </a:r>
          </a:p>
        </p:txBody>
      </p:sp>
      <p:sp>
        <p:nvSpPr>
          <p:cNvPr id="5" name="Elipsa 4"/>
          <p:cNvSpPr/>
          <p:nvPr/>
        </p:nvSpPr>
        <p:spPr>
          <a:xfrm>
            <a:off x="611560" y="3060249"/>
            <a:ext cx="791666" cy="7920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8" name="Elipsa 7"/>
          <p:cNvSpPr/>
          <p:nvPr/>
        </p:nvSpPr>
        <p:spPr>
          <a:xfrm>
            <a:off x="4192507" y="3035376"/>
            <a:ext cx="791666" cy="7920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0" name="Elipsa 9"/>
          <p:cNvSpPr/>
          <p:nvPr/>
        </p:nvSpPr>
        <p:spPr>
          <a:xfrm>
            <a:off x="4084638" y="2849563"/>
            <a:ext cx="2216150" cy="1189037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1755" name="TextovéPole 10"/>
          <p:cNvSpPr txBox="1">
            <a:spLocks noChangeArrowheads="1"/>
          </p:cNvSpPr>
          <p:nvPr/>
        </p:nvSpPr>
        <p:spPr bwMode="auto">
          <a:xfrm>
            <a:off x="179388" y="3981450"/>
            <a:ext cx="16557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600" b="1">
                <a:solidFill>
                  <a:srgbClr val="000000"/>
                </a:solidFill>
                <a:latin typeface="Calibri" panose="020F0502020204030204" pitchFamily="34" charset="0"/>
              </a:rPr>
              <a:t>Analyte</a:t>
            </a:r>
          </a:p>
        </p:txBody>
      </p:sp>
      <p:sp>
        <p:nvSpPr>
          <p:cNvPr id="31756" name="TextovéPole 11"/>
          <p:cNvSpPr txBox="1">
            <a:spLocks noChangeArrowheads="1"/>
          </p:cNvSpPr>
          <p:nvPr/>
        </p:nvSpPr>
        <p:spPr bwMode="auto">
          <a:xfrm>
            <a:off x="1835150" y="398145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600" b="1">
                <a:solidFill>
                  <a:srgbClr val="000000"/>
                </a:solidFill>
                <a:latin typeface="Calibri" panose="020F0502020204030204" pitchFamily="34" charset="0"/>
              </a:rPr>
              <a:t>Counter ion</a:t>
            </a:r>
          </a:p>
        </p:txBody>
      </p:sp>
      <p:sp>
        <p:nvSpPr>
          <p:cNvPr id="31757" name="TextovéPole 12"/>
          <p:cNvSpPr txBox="1">
            <a:spLocks noChangeArrowheads="1"/>
          </p:cNvSpPr>
          <p:nvPr/>
        </p:nvSpPr>
        <p:spPr bwMode="auto">
          <a:xfrm>
            <a:off x="4375150" y="3971925"/>
            <a:ext cx="1655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600" b="1">
                <a:solidFill>
                  <a:srgbClr val="000000"/>
                </a:solidFill>
                <a:latin typeface="Calibri" panose="020F0502020204030204" pitchFamily="34" charset="0"/>
              </a:rPr>
              <a:t>Ion-pair</a:t>
            </a:r>
          </a:p>
        </p:txBody>
      </p:sp>
      <p:sp>
        <p:nvSpPr>
          <p:cNvPr id="31758" name="TextovéPole 13"/>
          <p:cNvSpPr txBox="1">
            <a:spLocks noChangeArrowheads="1"/>
          </p:cNvSpPr>
          <p:nvPr/>
        </p:nvSpPr>
        <p:spPr bwMode="auto">
          <a:xfrm>
            <a:off x="1403350" y="3060700"/>
            <a:ext cx="8651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4400" b="1">
                <a:solidFill>
                  <a:srgbClr val="4F81BD"/>
                </a:solidFill>
                <a:latin typeface="Calibri" panose="020F0502020204030204" pitchFamily="34" charset="0"/>
              </a:rPr>
              <a:t>&amp;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3203848" y="3348281"/>
            <a:ext cx="720080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00192" y="3852337"/>
            <a:ext cx="273667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prstClr val="white"/>
                </a:solidFill>
              </a:rPr>
              <a:t>Ion-</a:t>
            </a:r>
            <a:r>
              <a:rPr lang="cs-CZ" b="1" dirty="0" err="1">
                <a:solidFill>
                  <a:prstClr val="white"/>
                </a:solidFill>
              </a:rPr>
              <a:t>pairs</a:t>
            </a:r>
            <a:r>
              <a:rPr lang="cs-CZ" b="1" dirty="0">
                <a:solidFill>
                  <a:prstClr val="white"/>
                </a:solidFill>
              </a:rPr>
              <a:t> are </a:t>
            </a:r>
            <a:r>
              <a:rPr lang="cs-CZ" b="1" dirty="0" err="1">
                <a:solidFill>
                  <a:prstClr val="white"/>
                </a:solidFill>
              </a:rPr>
              <a:t>separated</a:t>
            </a:r>
            <a:r>
              <a:rPr lang="cs-CZ" b="1" dirty="0">
                <a:solidFill>
                  <a:prstClr val="white"/>
                </a:solidFill>
              </a:rPr>
              <a:t> as </a:t>
            </a:r>
            <a:r>
              <a:rPr lang="cs-CZ" b="1" dirty="0" err="1">
                <a:solidFill>
                  <a:prstClr val="white"/>
                </a:solidFill>
              </a:rPr>
              <a:t>neutral</a:t>
            </a:r>
            <a:r>
              <a:rPr lang="cs-CZ" b="1" dirty="0">
                <a:solidFill>
                  <a:prstClr val="white"/>
                </a:solidFill>
              </a:rPr>
              <a:t> </a:t>
            </a:r>
            <a:r>
              <a:rPr lang="cs-CZ" b="1" dirty="0" err="1">
                <a:solidFill>
                  <a:prstClr val="white"/>
                </a:solidFill>
              </a:rPr>
              <a:t>molecules</a:t>
            </a:r>
            <a:endParaRPr lang="cs-CZ" b="1" dirty="0">
              <a:solidFill>
                <a:prstClr val="white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979712" y="3060337"/>
            <a:ext cx="1080000" cy="79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30" name="Zaoblený obdélník 29"/>
          <p:cNvSpPr/>
          <p:nvPr/>
        </p:nvSpPr>
        <p:spPr>
          <a:xfrm>
            <a:off x="4984444" y="3053899"/>
            <a:ext cx="1080000" cy="79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31" name="Elipsa 30"/>
          <p:cNvSpPr/>
          <p:nvPr/>
        </p:nvSpPr>
        <p:spPr>
          <a:xfrm>
            <a:off x="621085" y="4760883"/>
            <a:ext cx="791666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32" name="Elipsa 31"/>
          <p:cNvSpPr/>
          <p:nvPr/>
        </p:nvSpPr>
        <p:spPr>
          <a:xfrm>
            <a:off x="4202032" y="4736010"/>
            <a:ext cx="791666" cy="7920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33" name="Elipsa 32"/>
          <p:cNvSpPr/>
          <p:nvPr/>
        </p:nvSpPr>
        <p:spPr>
          <a:xfrm>
            <a:off x="4094163" y="4549775"/>
            <a:ext cx="2216150" cy="1189038"/>
          </a:xfrm>
          <a:prstGeom prst="ellipse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1778" name="TextovéPole 33"/>
          <p:cNvSpPr txBox="1">
            <a:spLocks noChangeArrowheads="1"/>
          </p:cNvSpPr>
          <p:nvPr/>
        </p:nvSpPr>
        <p:spPr bwMode="auto">
          <a:xfrm>
            <a:off x="188913" y="5683250"/>
            <a:ext cx="1655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600" b="1">
                <a:solidFill>
                  <a:srgbClr val="000000"/>
                </a:solidFill>
                <a:latin typeface="Calibri" panose="020F0502020204030204" pitchFamily="34" charset="0"/>
              </a:rPr>
              <a:t>Analyte</a:t>
            </a:r>
          </a:p>
        </p:txBody>
      </p:sp>
      <p:sp>
        <p:nvSpPr>
          <p:cNvPr id="31779" name="TextovéPole 34"/>
          <p:cNvSpPr txBox="1">
            <a:spLocks noChangeArrowheads="1"/>
          </p:cNvSpPr>
          <p:nvPr/>
        </p:nvSpPr>
        <p:spPr bwMode="auto">
          <a:xfrm>
            <a:off x="1844675" y="5683250"/>
            <a:ext cx="1223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600" b="1">
                <a:solidFill>
                  <a:srgbClr val="000000"/>
                </a:solidFill>
                <a:latin typeface="Calibri" panose="020F0502020204030204" pitchFamily="34" charset="0"/>
              </a:rPr>
              <a:t>Counter ion</a:t>
            </a:r>
          </a:p>
        </p:txBody>
      </p:sp>
      <p:sp>
        <p:nvSpPr>
          <p:cNvPr id="31780" name="TextovéPole 35"/>
          <p:cNvSpPr txBox="1">
            <a:spLocks noChangeArrowheads="1"/>
          </p:cNvSpPr>
          <p:nvPr/>
        </p:nvSpPr>
        <p:spPr bwMode="auto">
          <a:xfrm>
            <a:off x="4384675" y="5672138"/>
            <a:ext cx="1655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600" b="1">
                <a:solidFill>
                  <a:srgbClr val="000000"/>
                </a:solidFill>
                <a:latin typeface="Calibri" panose="020F0502020204030204" pitchFamily="34" charset="0"/>
              </a:rPr>
              <a:t>Ion-pair</a:t>
            </a:r>
          </a:p>
        </p:txBody>
      </p:sp>
      <p:sp>
        <p:nvSpPr>
          <p:cNvPr id="31781" name="TextovéPole 36"/>
          <p:cNvSpPr txBox="1">
            <a:spLocks noChangeArrowheads="1"/>
          </p:cNvSpPr>
          <p:nvPr/>
        </p:nvSpPr>
        <p:spPr bwMode="auto">
          <a:xfrm>
            <a:off x="1412875" y="4760913"/>
            <a:ext cx="8651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4400" b="1">
                <a:solidFill>
                  <a:srgbClr val="4F81BD"/>
                </a:solidFill>
                <a:latin typeface="Calibri" panose="020F0502020204030204" pitchFamily="34" charset="0"/>
              </a:rPr>
              <a:t>&amp;</a:t>
            </a:r>
          </a:p>
        </p:txBody>
      </p:sp>
      <p:sp>
        <p:nvSpPr>
          <p:cNvPr id="38" name="Šipka doprava 37"/>
          <p:cNvSpPr/>
          <p:nvPr/>
        </p:nvSpPr>
        <p:spPr>
          <a:xfrm>
            <a:off x="3213373" y="5048915"/>
            <a:ext cx="720080" cy="2880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1989237" y="4760971"/>
            <a:ext cx="1080000" cy="79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40" name="Zaoblený obdélník 39"/>
          <p:cNvSpPr/>
          <p:nvPr/>
        </p:nvSpPr>
        <p:spPr>
          <a:xfrm>
            <a:off x="4993969" y="4754533"/>
            <a:ext cx="1080000" cy="79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CC3F093-62C8-4324-9F1D-B0F611DAE25B}"/>
              </a:ext>
            </a:extLst>
          </p:cNvPr>
          <p:cNvSpPr/>
          <p:nvPr/>
        </p:nvSpPr>
        <p:spPr>
          <a:xfrm>
            <a:off x="250825" y="6029003"/>
            <a:ext cx="8786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Iontové</a:t>
            </a:r>
            <a:r>
              <a:rPr lang="en-GB" dirty="0"/>
              <a:t> </a:t>
            </a:r>
            <a:r>
              <a:rPr lang="en-GB" dirty="0" err="1"/>
              <a:t>sloučeniny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separovány</a:t>
            </a:r>
            <a:r>
              <a:rPr lang="en-GB" dirty="0"/>
              <a:t> za </a:t>
            </a:r>
            <a:r>
              <a:rPr lang="en-GB" dirty="0" err="1"/>
              <a:t>předpokladu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obsahují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slabé</a:t>
            </a:r>
            <a:r>
              <a:rPr lang="en-GB" dirty="0"/>
              <a:t> </a:t>
            </a:r>
            <a:r>
              <a:rPr lang="en-GB" dirty="0" err="1"/>
              <a:t>kyseliny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báze</a:t>
            </a:r>
            <a:r>
              <a:rPr lang="en-GB" dirty="0"/>
              <a:t> </a:t>
            </a:r>
            <a:r>
              <a:rPr lang="en-GB" dirty="0" err="1"/>
              <a:t>přítomné</a:t>
            </a:r>
            <a:r>
              <a:rPr lang="en-GB" dirty="0"/>
              <a:t> v </a:t>
            </a:r>
            <a:r>
              <a:rPr lang="en-GB" dirty="0" err="1"/>
              <a:t>nedisociované</a:t>
            </a:r>
            <a:r>
              <a:rPr lang="en-GB" dirty="0"/>
              <a:t> </a:t>
            </a:r>
            <a:r>
              <a:rPr lang="en-GB" dirty="0" err="1"/>
              <a:t>formě</a:t>
            </a:r>
            <a:r>
              <a:rPr lang="en-GB" dirty="0"/>
              <a:t> (</a:t>
            </a:r>
            <a:r>
              <a:rPr lang="en-GB" dirty="0" err="1"/>
              <a:t>volba</a:t>
            </a:r>
            <a:r>
              <a:rPr lang="en-GB" dirty="0"/>
              <a:t> pH) – „ion suppression“</a:t>
            </a:r>
          </a:p>
        </p:txBody>
      </p:sp>
    </p:spTree>
    <p:extLst>
      <p:ext uri="{BB962C8B-B14F-4D97-AF65-F5344CB8AC3E}">
        <p14:creationId xmlns:p14="http://schemas.microsoft.com/office/powerpoint/2010/main" val="1214505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0" y="298450"/>
            <a:ext cx="8318500" cy="646113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err="1"/>
              <a:t>Reversed</a:t>
            </a:r>
            <a:r>
              <a:t> </a:t>
            </a:r>
            <a:r>
              <a:rPr err="1"/>
              <a:t>Phase</a:t>
            </a:r>
            <a:r>
              <a:t> </a:t>
            </a:r>
            <a:r>
              <a:rPr err="1"/>
              <a:t>Chromatography</a:t>
            </a:r>
            <a:endParaRPr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514350" y="1917700"/>
          <a:ext cx="7945438" cy="3529014"/>
        </p:xfrm>
        <a:graphic>
          <a:graphicData uri="http://schemas.openxmlformats.org/drawingml/2006/table">
            <a:tbl>
              <a:tblPr/>
              <a:tblGrid>
                <a:gridCol w="4088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3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Counter</a:t>
                      </a:r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ion</a:t>
                      </a:r>
                    </a:p>
                  </a:txBody>
                  <a:tcPr marL="9053" marR="9053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Suitable</a:t>
                      </a:r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cs-CZ" sz="16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for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053" marR="9053" marT="90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199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Quarternary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amines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tetramethylammonium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tetrabutylammonium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palmityltrimethylammonium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2002" marR="36001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fontAlgn="b">
                        <a:tabLst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Strong and weak acids,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phonated dyes, carboxylic acids</a:t>
                      </a:r>
                    </a:p>
                  </a:txBody>
                  <a:tcPr marL="9053" marR="9053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3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Tertiary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amines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trioctylamine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2002" marR="36001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Sulphonates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53" marR="9053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6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Alkyl- and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arylsulphonates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methanesulphonate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heptanesuphonate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2002" marR="36001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Strong and weak bases,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benzalkonium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salts,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catecholamines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053" marR="9053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Perchloric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acids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2" marR="36001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Strong ion pairs with basic compounds</a:t>
                      </a:r>
                    </a:p>
                  </a:txBody>
                  <a:tcPr marL="9053" marR="9053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30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Perfluoric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acids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2" marR="36001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Strong ion pairs with basic compounds</a:t>
                      </a:r>
                    </a:p>
                  </a:txBody>
                  <a:tcPr marL="9053" marR="9053" marT="905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Zástupný symbol pro obsah 10"/>
          <p:cNvSpPr txBox="1">
            <a:spLocks/>
          </p:cNvSpPr>
          <p:nvPr/>
        </p:nvSpPr>
        <p:spPr>
          <a:xfrm>
            <a:off x="250825" y="1125538"/>
            <a:ext cx="8582025" cy="187166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15000"/>
              <a:buFont typeface="Wingdings" pitchFamily="2" charset="2"/>
              <a:buNone/>
              <a:defRPr/>
            </a:pP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Separation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ionic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compounds</a:t>
            </a:r>
            <a:r>
              <a:rPr lang="cs-CZ" sz="2000" b="1" dirty="0">
                <a:solidFill>
                  <a:prstClr val="black"/>
                </a:solidFill>
                <a:latin typeface="Calibri"/>
              </a:rPr>
              <a:t> – Ion-Pair </a:t>
            </a:r>
            <a:r>
              <a:rPr lang="cs-CZ" sz="2000" b="1" dirty="0" err="1">
                <a:solidFill>
                  <a:prstClr val="black"/>
                </a:solidFill>
                <a:latin typeface="Calibri"/>
              </a:rPr>
              <a:t>Chromatography</a:t>
            </a:r>
            <a:endParaRPr lang="cs-CZ" sz="2000" b="1" dirty="0">
              <a:solidFill>
                <a:prstClr val="black"/>
              </a:solidFill>
              <a:latin typeface="Calibri"/>
            </a:endParaRPr>
          </a:p>
          <a:p>
            <a:pPr marL="358775" indent="-358775">
              <a:spcBef>
                <a:spcPct val="20000"/>
              </a:spcBef>
              <a:buClr>
                <a:srgbClr val="FF0000"/>
              </a:buClr>
              <a:buSzPct val="115000"/>
              <a:buFont typeface="Wingdings" pitchFamily="2" charset="2"/>
              <a:buChar char="§"/>
              <a:defRPr/>
            </a:pPr>
            <a:r>
              <a:rPr lang="cs-CZ" sz="2000" dirty="0">
                <a:solidFill>
                  <a:prstClr val="black"/>
                </a:solidFill>
              </a:rPr>
              <a:t>Používaná Iontově párová činidla: </a:t>
            </a:r>
            <a:endParaRPr lang="cs-CZ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14541" y="5661248"/>
            <a:ext cx="794524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prstClr val="white"/>
                </a:solidFill>
              </a:rPr>
              <a:t>Ion-Pair </a:t>
            </a:r>
            <a:r>
              <a:rPr lang="cs-CZ" b="1" dirty="0" err="1">
                <a:solidFill>
                  <a:prstClr val="white"/>
                </a:solidFill>
              </a:rPr>
              <a:t>chromatography</a:t>
            </a:r>
            <a:r>
              <a:rPr lang="cs-CZ" b="1" dirty="0">
                <a:solidFill>
                  <a:prstClr val="white"/>
                </a:solidFill>
              </a:rPr>
              <a:t> </a:t>
            </a:r>
            <a:r>
              <a:rPr lang="cs-CZ" b="1" dirty="0" err="1">
                <a:solidFill>
                  <a:prstClr val="white"/>
                </a:solidFill>
              </a:rPr>
              <a:t>is</a:t>
            </a:r>
            <a:r>
              <a:rPr lang="cs-CZ" b="1" dirty="0">
                <a:solidFill>
                  <a:prstClr val="white"/>
                </a:solidFill>
              </a:rPr>
              <a:t> not </a:t>
            </a:r>
            <a:r>
              <a:rPr lang="cs-CZ" b="1" dirty="0" err="1">
                <a:solidFill>
                  <a:prstClr val="white"/>
                </a:solidFill>
              </a:rPr>
              <a:t>suitable</a:t>
            </a:r>
            <a:r>
              <a:rPr lang="cs-CZ" b="1" dirty="0">
                <a:solidFill>
                  <a:prstClr val="white"/>
                </a:solidFill>
              </a:rPr>
              <a:t> </a:t>
            </a:r>
            <a:r>
              <a:rPr lang="cs-CZ" b="1" dirty="0" err="1">
                <a:solidFill>
                  <a:prstClr val="white"/>
                </a:solidFill>
              </a:rPr>
              <a:t>for</a:t>
            </a:r>
            <a:r>
              <a:rPr lang="cs-CZ" b="1" dirty="0">
                <a:solidFill>
                  <a:prstClr val="white"/>
                </a:solidFill>
              </a:rPr>
              <a:t> LC-MS </a:t>
            </a:r>
            <a:r>
              <a:rPr lang="cs-CZ" b="1" dirty="0" err="1">
                <a:solidFill>
                  <a:prstClr val="white"/>
                </a:solidFill>
              </a:rPr>
              <a:t>applications</a:t>
            </a:r>
            <a:r>
              <a:rPr lang="cs-CZ" b="1" dirty="0">
                <a:solidFill>
                  <a:prstClr val="white"/>
                </a:solidFill>
              </a:rPr>
              <a:t>, </a:t>
            </a:r>
            <a:r>
              <a:rPr lang="cs-CZ" b="1" dirty="0" err="1">
                <a:solidFill>
                  <a:prstClr val="white"/>
                </a:solidFill>
              </a:rPr>
              <a:t>since</a:t>
            </a:r>
            <a:r>
              <a:rPr lang="cs-CZ" b="1" dirty="0">
                <a:solidFill>
                  <a:prstClr val="white"/>
                </a:solidFill>
              </a:rPr>
              <a:t> </a:t>
            </a:r>
            <a:r>
              <a:rPr lang="cs-CZ" b="1" dirty="0" err="1">
                <a:solidFill>
                  <a:prstClr val="white"/>
                </a:solidFill>
              </a:rPr>
              <a:t>stable</a:t>
            </a:r>
            <a:r>
              <a:rPr lang="cs-CZ" b="1" dirty="0">
                <a:solidFill>
                  <a:prstClr val="white"/>
                </a:solidFill>
              </a:rPr>
              <a:t> ion-</a:t>
            </a:r>
            <a:r>
              <a:rPr lang="cs-CZ" b="1" dirty="0" err="1">
                <a:solidFill>
                  <a:prstClr val="white"/>
                </a:solidFill>
              </a:rPr>
              <a:t>pairs</a:t>
            </a:r>
            <a:r>
              <a:rPr lang="cs-CZ" b="1" dirty="0">
                <a:solidFill>
                  <a:prstClr val="white"/>
                </a:solidFill>
              </a:rPr>
              <a:t> do not </a:t>
            </a:r>
            <a:r>
              <a:rPr lang="cs-CZ" b="1" dirty="0" err="1">
                <a:solidFill>
                  <a:prstClr val="white"/>
                </a:solidFill>
              </a:rPr>
              <a:t>provide</a:t>
            </a:r>
            <a:r>
              <a:rPr lang="cs-CZ" b="1" dirty="0">
                <a:solidFill>
                  <a:prstClr val="white"/>
                </a:solidFill>
              </a:rPr>
              <a:t> </a:t>
            </a:r>
            <a:r>
              <a:rPr lang="cs-CZ" b="1" dirty="0" err="1">
                <a:solidFill>
                  <a:prstClr val="white"/>
                </a:solidFill>
              </a:rPr>
              <a:t>ions</a:t>
            </a:r>
            <a:r>
              <a:rPr lang="cs-CZ" b="1" dirty="0">
                <a:solidFill>
                  <a:prstClr val="white"/>
                </a:solidFill>
              </a:rPr>
              <a:t> </a:t>
            </a:r>
            <a:r>
              <a:rPr lang="cs-CZ" b="1" dirty="0" err="1">
                <a:solidFill>
                  <a:prstClr val="white"/>
                </a:solidFill>
              </a:rPr>
              <a:t>and</a:t>
            </a:r>
            <a:r>
              <a:rPr lang="cs-CZ" b="1" dirty="0">
                <a:solidFill>
                  <a:prstClr val="white"/>
                </a:solidFill>
              </a:rPr>
              <a:t> sensitivity </a:t>
            </a:r>
            <a:r>
              <a:rPr lang="cs-CZ" b="1" dirty="0" err="1">
                <a:solidFill>
                  <a:prstClr val="white"/>
                </a:solidFill>
              </a:rPr>
              <a:t>is</a:t>
            </a:r>
            <a:r>
              <a:rPr lang="cs-CZ" b="1" dirty="0">
                <a:solidFill>
                  <a:prstClr val="white"/>
                </a:solidFill>
              </a:rPr>
              <a:t> </a:t>
            </a:r>
            <a:r>
              <a:rPr lang="cs-CZ" b="1" dirty="0" err="1">
                <a:solidFill>
                  <a:prstClr val="white"/>
                </a:solidFill>
              </a:rPr>
              <a:t>significantly</a:t>
            </a:r>
            <a:r>
              <a:rPr lang="cs-CZ" b="1" dirty="0">
                <a:solidFill>
                  <a:prstClr val="white"/>
                </a:solidFill>
              </a:rPr>
              <a:t> </a:t>
            </a:r>
            <a:r>
              <a:rPr lang="cs-CZ" b="1" dirty="0" err="1">
                <a:solidFill>
                  <a:prstClr val="white"/>
                </a:solidFill>
              </a:rPr>
              <a:t>compromised</a:t>
            </a:r>
            <a:r>
              <a:rPr lang="cs-CZ" b="1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959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8355" y="400838"/>
            <a:ext cx="8229600" cy="116981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200" dirty="0">
                <a:latin typeface="Arial" panose="020B0604020202020204" pitchFamily="34" charset="0"/>
              </a:rPr>
              <a:t>Stanovení anorganických iontů iontovou chromatografií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046" y="1394691"/>
            <a:ext cx="8701700" cy="5634182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u="sng" dirty="0"/>
              <a:t>Detekce</a:t>
            </a:r>
            <a:r>
              <a:rPr lang="cs-CZ" altLang="cs-CZ" sz="3300" dirty="0"/>
              <a:t>: vodivostní, vodivostní se supresorem,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spektrofotometrická (</a:t>
            </a:r>
            <a:r>
              <a:rPr lang="cs-CZ" altLang="cs-CZ" sz="3300" dirty="0" err="1"/>
              <a:t>pokolonová</a:t>
            </a:r>
            <a:r>
              <a:rPr lang="cs-CZ" altLang="cs-CZ" sz="3300" dirty="0"/>
              <a:t> </a:t>
            </a:r>
            <a:r>
              <a:rPr lang="cs-CZ" altLang="cs-CZ" sz="3300" dirty="0" err="1"/>
              <a:t>derivatizace</a:t>
            </a:r>
            <a:r>
              <a:rPr lang="cs-CZ" altLang="cs-CZ" sz="3300" dirty="0"/>
              <a:t>)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nepřímá spektrofotometrická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endParaRPr lang="cs-CZ" altLang="cs-CZ" sz="3300" dirty="0"/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u="sng" dirty="0"/>
              <a:t>Kationty</a:t>
            </a:r>
            <a:r>
              <a:rPr lang="cs-CZ" altLang="cs-CZ" sz="3300" dirty="0"/>
              <a:t>: dělení na katexu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    Ni, </a:t>
            </a:r>
            <a:r>
              <a:rPr lang="cs-CZ" altLang="cs-CZ" sz="3300" dirty="0" err="1"/>
              <a:t>Mn</a:t>
            </a:r>
            <a:r>
              <a:rPr lang="cs-CZ" altLang="cs-CZ" sz="3300" dirty="0"/>
              <a:t>, Co, </a:t>
            </a:r>
            <a:r>
              <a:rPr lang="cs-CZ" altLang="cs-CZ" sz="3300" dirty="0" err="1"/>
              <a:t>Cu</a:t>
            </a:r>
            <a:r>
              <a:rPr lang="cs-CZ" altLang="cs-CZ" sz="3300" dirty="0"/>
              <a:t>, </a:t>
            </a:r>
            <a:r>
              <a:rPr lang="cs-CZ" altLang="cs-CZ" sz="3300" dirty="0" err="1"/>
              <a:t>Fe</a:t>
            </a:r>
            <a:r>
              <a:rPr lang="cs-CZ" altLang="cs-CZ" sz="3300" dirty="0"/>
              <a:t>, </a:t>
            </a:r>
            <a:r>
              <a:rPr lang="cs-CZ" altLang="cs-CZ" sz="3300" dirty="0" err="1"/>
              <a:t>Zn</a:t>
            </a:r>
            <a:r>
              <a:rPr lang="cs-CZ" altLang="cs-CZ" sz="3300" dirty="0"/>
              <a:t> , postupná eluce roztoky </a:t>
            </a:r>
            <a:r>
              <a:rPr lang="cs-CZ" altLang="cs-CZ" sz="3300" dirty="0" err="1"/>
              <a:t>HCl</a:t>
            </a:r>
            <a:r>
              <a:rPr lang="cs-CZ" altLang="cs-CZ" sz="3300" dirty="0"/>
              <a:t> s klesající koncentrací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u="sng" dirty="0"/>
              <a:t>Anionty</a:t>
            </a:r>
            <a:r>
              <a:rPr lang="cs-CZ" altLang="cs-CZ" sz="3300" dirty="0"/>
              <a:t>: dělení na </a:t>
            </a:r>
            <a:r>
              <a:rPr lang="cs-CZ" altLang="cs-CZ" sz="3300" dirty="0" err="1"/>
              <a:t>anexu</a:t>
            </a:r>
            <a:r>
              <a:rPr lang="cs-CZ" altLang="cs-CZ" sz="3300" dirty="0"/>
              <a:t>, eluce roztokem </a:t>
            </a:r>
            <a:r>
              <a:rPr lang="cs-CZ" altLang="cs-CZ" sz="3300" dirty="0" err="1"/>
              <a:t>NaOH</a:t>
            </a:r>
            <a:r>
              <a:rPr lang="cs-CZ" altLang="cs-CZ" sz="3300" dirty="0"/>
              <a:t> (gradient) nebo NaHCO</a:t>
            </a:r>
            <a:r>
              <a:rPr lang="cs-CZ" altLang="cs-CZ" sz="3300" baseline="-25000" dirty="0"/>
              <a:t>3</a:t>
            </a:r>
            <a:r>
              <a:rPr lang="cs-CZ" altLang="cs-CZ" sz="3300" dirty="0"/>
              <a:t>+Na</a:t>
            </a:r>
            <a:r>
              <a:rPr lang="cs-CZ" altLang="cs-CZ" sz="3300" baseline="-25000" dirty="0"/>
              <a:t>2</a:t>
            </a:r>
            <a:r>
              <a:rPr lang="cs-CZ" altLang="cs-CZ" sz="3300" dirty="0"/>
              <a:t>CO</a:t>
            </a:r>
            <a:r>
              <a:rPr lang="cs-CZ" altLang="cs-CZ" sz="3300" baseline="-25000" dirty="0"/>
              <a:t>3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endParaRPr lang="cs-CZ" altLang="cs-CZ" sz="3300" baseline="-25000" dirty="0"/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Typy látek, které mohou být stanoveny metodou iontové chromatografie: 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Anorganické ionty jako Cl-, Br-, SO42- </a:t>
            </a:r>
            <a:r>
              <a:rPr lang="cs-CZ" altLang="cs-CZ" sz="3300" dirty="0" err="1"/>
              <a:t>etc</a:t>
            </a:r>
            <a:r>
              <a:rPr lang="cs-CZ" altLang="cs-CZ" sz="3300" dirty="0"/>
              <a:t>. </a:t>
            </a:r>
            <a:endParaRPr lang="en-GB" altLang="cs-CZ" sz="3300" dirty="0"/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Anorganické kationty 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Organické kyseliny 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Organické báze </a:t>
            </a:r>
          </a:p>
          <a:p>
            <a:pPr marL="417694" indent="-417694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3300" dirty="0"/>
              <a:t>Ionogenní </a:t>
            </a:r>
            <a:r>
              <a:rPr lang="cs-CZ" altLang="cs-CZ" sz="3300" dirty="0" err="1"/>
              <a:t>organo</a:t>
            </a:r>
            <a:r>
              <a:rPr lang="cs-CZ" altLang="cs-CZ" sz="3300" dirty="0"/>
              <a:t>-kovové sloučeniny </a:t>
            </a:r>
            <a:endParaRPr lang="cs-CZ" altLang="cs-CZ" sz="1600" baseline="-25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27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 dirty="0">
                <a:latin typeface="Arial" panose="020B0604020202020204" pitchFamily="34" charset="0"/>
              </a:rPr>
              <a:t>Chirální stacionární fáze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8191" y="1265275"/>
            <a:ext cx="8626503" cy="545879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Výměna ligandů </a:t>
            </a:r>
            <a:endParaRPr lang="en-GB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p-Donor p-akceptor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 err="1"/>
              <a:t>Chiral</a:t>
            </a:r>
            <a:r>
              <a:rPr lang="cs-CZ" altLang="cs-CZ" sz="1800" dirty="0"/>
              <a:t> Host-</a:t>
            </a:r>
            <a:r>
              <a:rPr lang="cs-CZ" altLang="cs-CZ" sz="1800" dirty="0" err="1"/>
              <a:t>guest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cyclodextrin</a:t>
            </a:r>
            <a:r>
              <a:rPr lang="cs-CZ" altLang="cs-CZ" sz="1800" dirty="0"/>
              <a:t>) </a:t>
            </a:r>
            <a:endParaRPr lang="en-GB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Imobilizované bílkoviny </a:t>
            </a:r>
            <a:endParaRPr lang="en-GB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Imobilizované polysacharidy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endParaRPr lang="cs-CZ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endParaRPr lang="cs-CZ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Stereoizomery - jedinečná konfigurace - </a:t>
            </a:r>
            <a:r>
              <a:rPr lang="cs-CZ" altLang="cs-CZ" sz="1800" dirty="0" err="1"/>
              <a:t>enantiomery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diastereomery</a:t>
            </a:r>
            <a:endParaRPr lang="cs-CZ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Chirální molekula - má zrcadlový obraz, který se s ní nekryje - </a:t>
            </a:r>
            <a:r>
              <a:rPr lang="cs-CZ" altLang="cs-CZ" sz="1800" dirty="0" err="1"/>
              <a:t>enantiomer</a:t>
            </a:r>
            <a:r>
              <a:rPr lang="cs-CZ" altLang="cs-CZ" sz="1800" dirty="0"/>
              <a:t>.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Enenatiomery</a:t>
            </a:r>
            <a:r>
              <a:rPr lang="cs-CZ" altLang="cs-CZ" sz="1800" dirty="0"/>
              <a:t> =  optické izomery (antipody)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Separace </a:t>
            </a:r>
            <a:r>
              <a:rPr lang="cs-CZ" altLang="cs-CZ" sz="1800" dirty="0" err="1"/>
              <a:t>enantiomerů</a:t>
            </a:r>
            <a:r>
              <a:rPr lang="cs-CZ" altLang="cs-CZ" sz="1800" dirty="0"/>
              <a:t>  - chirální chromatografie: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Separace derivátu, který se získá reakcí chirální molekuly s chirálním derivatizačním činidlem – chirální </a:t>
            </a:r>
            <a:r>
              <a:rPr lang="cs-CZ" altLang="cs-CZ" sz="1800" dirty="0" err="1"/>
              <a:t>derivatizace</a:t>
            </a:r>
            <a:endParaRPr lang="cs-CZ" altLang="cs-CZ" sz="18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Separace </a:t>
            </a:r>
            <a:r>
              <a:rPr lang="cs-CZ" altLang="cs-CZ" sz="1800" dirty="0" err="1"/>
              <a:t>diastereomerů</a:t>
            </a:r>
            <a:r>
              <a:rPr lang="cs-CZ" altLang="cs-CZ" sz="1800" dirty="0"/>
              <a:t> pomocí konvenční HPLC  - nepřímá metoda chirální separace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</a:pPr>
            <a:r>
              <a:rPr lang="cs-CZ" altLang="cs-CZ" sz="1800" dirty="0"/>
              <a:t>Přímé metody chirální separace - tvorba přechodných </a:t>
            </a:r>
            <a:r>
              <a:rPr lang="cs-CZ" altLang="cs-CZ" sz="1800" dirty="0" err="1"/>
              <a:t>diastereomerních</a:t>
            </a:r>
            <a:r>
              <a:rPr lang="cs-CZ" altLang="cs-CZ" sz="1800" dirty="0"/>
              <a:t> komplexů mezi chirálním selektorem a chirálním </a:t>
            </a:r>
            <a:r>
              <a:rPr lang="cs-CZ" altLang="cs-CZ" sz="1800" dirty="0" err="1"/>
              <a:t>solutem</a:t>
            </a:r>
            <a:r>
              <a:rPr lang="cs-CZ" altLang="cs-CZ" sz="1800" dirty="0"/>
              <a:t> (na stacionární nebo mobilní fázi) </a:t>
            </a:r>
          </a:p>
        </p:txBody>
      </p:sp>
      <p:pic>
        <p:nvPicPr>
          <p:cNvPr id="138244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36" y="960475"/>
            <a:ext cx="3519058" cy="21353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357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affinity chro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7855" y="4704301"/>
            <a:ext cx="3796146" cy="2165587"/>
          </a:xfrm>
          <a:prstGeom prst="rect">
            <a:avLst/>
          </a:prstGeom>
        </p:spPr>
      </p:pic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Afinitní chromatografie</a:t>
            </a:r>
          </a:p>
        </p:txBody>
      </p:sp>
      <p:pic>
        <p:nvPicPr>
          <p:cNvPr id="1402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817" y="950483"/>
            <a:ext cx="6068291" cy="28768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82110" y="3904827"/>
            <a:ext cx="81364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b="0" dirty="0">
                <a:latin typeface="+mn-lt"/>
              </a:rPr>
              <a:t>Vysoce specifická chromatografie – molekuly jsou rozpoznávány činidlem vázaným na stacionární fázi a vytěsňovány  rozpouštědlem. </a:t>
            </a:r>
          </a:p>
          <a:p>
            <a:pPr eaLnBrk="1" hangingPunct="1"/>
            <a:r>
              <a:rPr lang="cs-CZ" altLang="cs-CZ" sz="2000" b="0" dirty="0">
                <a:latin typeface="+mn-lt"/>
              </a:rPr>
              <a:t>Princip klíč – zámek podobný jako u reaktivity enzymů</a:t>
            </a:r>
          </a:p>
        </p:txBody>
      </p:sp>
    </p:spTree>
    <p:extLst>
      <p:ext uri="{BB962C8B-B14F-4D97-AF65-F5344CB8AC3E}">
        <p14:creationId xmlns:p14="http://schemas.microsoft.com/office/powerpoint/2010/main" val="178487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Systémy HPLC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half" idx="4294967295"/>
          </p:nvPr>
        </p:nvSpPr>
        <p:spPr bwMode="auto">
          <a:xfrm>
            <a:off x="189781" y="1174841"/>
            <a:ext cx="8859329" cy="48641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17694" indent="-417694">
              <a:buFontTx/>
              <a:buAutoNum type="romanUcPeriod"/>
            </a:pPr>
            <a:r>
              <a:rPr lang="cs-CZ" altLang="cs-CZ" sz="1800" b="1" i="1" dirty="0"/>
              <a:t>Systémy s normálními fázemi</a:t>
            </a:r>
            <a:r>
              <a:rPr lang="cs-CZ" altLang="cs-CZ" sz="1800" dirty="0"/>
              <a:t> - polární stacionární fáze, lepší selektivita pro separaci polohových isomerů než systémy s obrácenými fázemi, méně vhodné k dělení látek, které se liší pouze velikostí alkylů, pro vzorky  obsahující středně a málo polární látky </a:t>
            </a:r>
          </a:p>
          <a:p>
            <a:pPr marL="417694" indent="-417694">
              <a:buNone/>
            </a:pPr>
            <a:r>
              <a:rPr lang="cs-CZ" altLang="cs-CZ" sz="1800" dirty="0"/>
              <a:t>x      </a:t>
            </a:r>
            <a:r>
              <a:rPr lang="cs-CZ" altLang="cs-CZ" sz="1800" b="1" dirty="0">
                <a:solidFill>
                  <a:srgbClr val="FF0000"/>
                </a:solidFill>
              </a:rPr>
              <a:t>HILIC – polární stacionární fáze (silika, modifikovaná silika, </a:t>
            </a:r>
            <a:r>
              <a:rPr lang="cs-CZ" altLang="cs-CZ" sz="1800" b="1" dirty="0" err="1">
                <a:solidFill>
                  <a:srgbClr val="FF0000"/>
                </a:solidFill>
              </a:rPr>
              <a:t>aminopropyl</a:t>
            </a:r>
            <a:r>
              <a:rPr lang="cs-CZ" altLang="cs-CZ" sz="1800" b="1" dirty="0">
                <a:solidFill>
                  <a:srgbClr val="FF0000"/>
                </a:solidFill>
              </a:rPr>
              <a:t>, CN), polární mobilní fáze (voda, acetonitril) – analyty ionogenní i neionogenní, polární, ve vodě </a:t>
            </a:r>
            <a:r>
              <a:rPr lang="cs-CZ" altLang="cs-CZ" sz="1800" b="1" dirty="0" err="1">
                <a:solidFill>
                  <a:srgbClr val="FF0000"/>
                </a:solidFill>
              </a:rPr>
              <a:t>rozustné</a:t>
            </a:r>
            <a:endParaRPr lang="cs-CZ" altLang="cs-CZ" sz="1800" dirty="0"/>
          </a:p>
          <a:p>
            <a:pPr marL="417694" indent="-417694">
              <a:buNone/>
            </a:pPr>
            <a:r>
              <a:rPr lang="cs-CZ" altLang="cs-CZ" sz="1800" b="1" i="1" dirty="0"/>
              <a:t>II. Systémy s obrácenými fázemi</a:t>
            </a:r>
            <a:r>
              <a:rPr lang="cs-CZ" altLang="cs-CZ" sz="1800" dirty="0"/>
              <a:t> - nepolární či slabě polární fáze chemicky vázané na povrchu anorganického nosiče, nejčastěji </a:t>
            </a:r>
            <a:r>
              <a:rPr lang="cs-CZ" altLang="cs-CZ" sz="1800" dirty="0" err="1"/>
              <a:t>oktadecylovaného</a:t>
            </a:r>
            <a:r>
              <a:rPr lang="cs-CZ" altLang="cs-CZ" sz="1800" dirty="0"/>
              <a:t> či </a:t>
            </a:r>
            <a:r>
              <a:rPr lang="cs-CZ" altLang="cs-CZ" sz="1800" dirty="0" err="1"/>
              <a:t>oktylovaného</a:t>
            </a:r>
            <a:r>
              <a:rPr lang="cs-CZ" altLang="cs-CZ" sz="1800" dirty="0"/>
              <a:t> silikagelu, ale i chemicky vázané fenylové či nitrilové fáze, případně i organické polymerní sorbenty s hydrofobním povrchem.</a:t>
            </a:r>
          </a:p>
          <a:p>
            <a:pPr marL="417694" indent="-417694">
              <a:buNone/>
            </a:pPr>
            <a:r>
              <a:rPr lang="cs-CZ" altLang="cs-CZ" sz="1800" b="1" i="1" dirty="0"/>
              <a:t>III. </a:t>
            </a:r>
            <a:r>
              <a:rPr lang="cs-CZ" altLang="cs-CZ" sz="1800" b="1" i="1" dirty="0" err="1"/>
              <a:t>Iontovýměnná</a:t>
            </a:r>
            <a:r>
              <a:rPr lang="cs-CZ" altLang="cs-CZ" sz="1800" b="1" i="1" dirty="0"/>
              <a:t> chromatografie - </a:t>
            </a:r>
            <a:r>
              <a:rPr lang="cs-CZ" altLang="cs-CZ" sz="1800" dirty="0"/>
              <a:t>používají se měniče iontů s chemicky vázanými </a:t>
            </a:r>
            <a:r>
              <a:rPr lang="cs-CZ" altLang="cs-CZ" sz="1800" dirty="0" err="1"/>
              <a:t>ionto</a:t>
            </a:r>
            <a:r>
              <a:rPr lang="cs-CZ" altLang="cs-CZ" sz="1800" dirty="0"/>
              <a:t> výměnnými skupinami na povrchu silikagelu nebo </a:t>
            </a:r>
            <a:r>
              <a:rPr lang="cs-CZ" altLang="cs-CZ" sz="1800" dirty="0" err="1"/>
              <a:t>ionexy</a:t>
            </a:r>
            <a:r>
              <a:rPr lang="cs-CZ" altLang="cs-CZ" sz="1800" dirty="0"/>
              <a:t> s vhodně modifikovanou organickou polymerní matricí, nejčastěji na bázi styren-</a:t>
            </a:r>
            <a:r>
              <a:rPr lang="cs-CZ" altLang="cs-CZ" sz="1800" dirty="0" err="1"/>
              <a:t>divinylbenzenového</a:t>
            </a:r>
            <a:r>
              <a:rPr lang="cs-CZ" altLang="cs-CZ" sz="1800" dirty="0"/>
              <a:t> kopolymeru či hydrofilních gelů.</a:t>
            </a:r>
          </a:p>
          <a:p>
            <a:pPr marL="417694" indent="-417694">
              <a:buNone/>
            </a:pPr>
            <a:r>
              <a:rPr lang="cs-CZ" altLang="cs-CZ" sz="1800" b="1" i="1" dirty="0"/>
              <a:t>IV. Gelová chromatografie</a:t>
            </a:r>
            <a:r>
              <a:rPr lang="cs-CZ" altLang="cs-CZ" sz="1800" dirty="0"/>
              <a:t> - kolony plněné hydrofilními lipofilními gely s definovanou distribucí velikosti pórů, do nichž mohou molekuly pronikat různě hluboko podle velikosti.</a:t>
            </a:r>
          </a:p>
          <a:p>
            <a:pPr marL="417694" indent="-417694">
              <a:buNone/>
            </a:pPr>
            <a:r>
              <a:rPr lang="cs-CZ" altLang="cs-CZ" sz="1800" b="1" i="1" dirty="0"/>
              <a:t>V. Afinitní chromatografie - </a:t>
            </a:r>
            <a:r>
              <a:rPr lang="cs-CZ" altLang="cs-CZ" sz="1800" dirty="0"/>
              <a:t>využívá </a:t>
            </a:r>
            <a:r>
              <a:rPr lang="cs-CZ" altLang="cs-CZ" sz="1800" dirty="0" err="1"/>
              <a:t>biospecifických</a:t>
            </a:r>
            <a:r>
              <a:rPr lang="cs-CZ" altLang="cs-CZ" sz="1800" dirty="0"/>
              <a:t> interakcí mezi dvojicemi látek.</a:t>
            </a:r>
          </a:p>
        </p:txBody>
      </p:sp>
    </p:spTree>
    <p:extLst>
      <p:ext uri="{BB962C8B-B14F-4D97-AF65-F5344CB8AC3E}">
        <p14:creationId xmlns:p14="http://schemas.microsoft.com/office/powerpoint/2010/main" val="2537619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Vylučovací chromatografie</a:t>
            </a:r>
          </a:p>
        </p:txBody>
      </p:sp>
      <p:pic>
        <p:nvPicPr>
          <p:cNvPr id="142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32" y="914755"/>
            <a:ext cx="6945968" cy="32929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08847" y="4303457"/>
            <a:ext cx="587629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z="2000" b="0" dirty="0">
                <a:latin typeface="+mn-lt"/>
              </a:rPr>
              <a:t>Separace podle hydrodynamického objemu molekul </a:t>
            </a:r>
          </a:p>
          <a:p>
            <a:r>
              <a:rPr lang="cs-CZ" sz="2000" b="0" dirty="0">
                <a:latin typeface="+mn-lt"/>
              </a:rPr>
              <a:t>porézní neadsorbující materiál s póry přibližně stejné velikosti jako rozměry molekul, které mají být odděleny – vylučovací limit.</a:t>
            </a:r>
          </a:p>
          <a:p>
            <a:r>
              <a:rPr lang="cs-CZ" altLang="cs-CZ" sz="2000" b="0" dirty="0">
                <a:latin typeface="+mn-lt"/>
              </a:rPr>
              <a:t>Separace molekul na základě jejich molekulové velikost – molekulové síto. Větší molekuly (větší molekulová hmotnost) se </a:t>
            </a:r>
            <a:r>
              <a:rPr lang="cs-CZ" altLang="cs-CZ" sz="2000" b="0" dirty="0" err="1">
                <a:latin typeface="+mn-lt"/>
              </a:rPr>
              <a:t>eluují</a:t>
            </a:r>
            <a:r>
              <a:rPr lang="cs-CZ" altLang="cs-CZ" sz="2000" b="0" dirty="0">
                <a:latin typeface="+mn-lt"/>
              </a:rPr>
              <a:t> dříve</a:t>
            </a:r>
          </a:p>
          <a:p>
            <a:endParaRPr lang="cs-CZ" altLang="cs-CZ" sz="2000" b="0" dirty="0">
              <a:latin typeface="+mn-lt"/>
            </a:endParaRPr>
          </a:p>
        </p:txBody>
      </p:sp>
      <p:pic>
        <p:nvPicPr>
          <p:cNvPr id="5" name="Obrázek 4" descr="Pore_size_schemat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4296793"/>
            <a:ext cx="2743200" cy="240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Gelová chromatografie</a:t>
            </a:r>
          </a:p>
        </p:txBody>
      </p:sp>
      <p:pic>
        <p:nvPicPr>
          <p:cNvPr id="14438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80" y="1265275"/>
            <a:ext cx="7749822" cy="37930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411382" y="5413098"/>
            <a:ext cx="83789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b="0" dirty="0">
                <a:latin typeface="+mn-lt"/>
              </a:rPr>
              <a:t>Systém je kalibrován použitím standardů o známé molekulové hmotnosti. Neznámé molekuly  - určení jejich velikostní distribuce z kalibrační křivky. Retenční čas je úměrný logaritmu molekulové hmotnosti</a:t>
            </a:r>
          </a:p>
        </p:txBody>
      </p:sp>
    </p:spTree>
    <p:extLst>
      <p:ext uri="{BB962C8B-B14F-4D97-AF65-F5344CB8AC3E}">
        <p14:creationId xmlns:p14="http://schemas.microsoft.com/office/powerpoint/2010/main" val="264919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cs-CZ"/>
              <a:t>Chromatogra</a:t>
            </a:r>
            <a:r>
              <a:rPr lang="cs-CZ" altLang="cs-CZ"/>
              <a:t>fické </a:t>
            </a:r>
            <a:r>
              <a:rPr lang="en-US" altLang="cs-CZ"/>
              <a:t>syst</a:t>
            </a:r>
            <a:r>
              <a:rPr lang="cs-CZ" altLang="cs-CZ"/>
              <a:t>émy</a:t>
            </a:r>
            <a:endParaRPr lang="en-US" altLang="cs-CZ"/>
          </a:p>
        </p:txBody>
      </p:sp>
      <p:grpSp>
        <p:nvGrpSpPr>
          <p:cNvPr id="100355" name="Skupina 58"/>
          <p:cNvGrpSpPr>
            <a:grpSpLocks/>
          </p:cNvGrpSpPr>
          <p:nvPr/>
        </p:nvGrpSpPr>
        <p:grpSpPr bwMode="auto">
          <a:xfrm>
            <a:off x="4063118" y="1308100"/>
            <a:ext cx="5261504" cy="4864100"/>
            <a:chOff x="3727507" y="944483"/>
            <a:chExt cx="5261774" cy="5472608"/>
          </a:xfrm>
        </p:grpSpPr>
        <p:sp>
          <p:nvSpPr>
            <p:cNvPr id="100364" name="TextovéPole 4"/>
            <p:cNvSpPr txBox="1">
              <a:spLocks noChangeArrowheads="1"/>
            </p:cNvSpPr>
            <p:nvPr/>
          </p:nvSpPr>
          <p:spPr bwMode="auto">
            <a:xfrm rot="16200000">
              <a:off x="2906048" y="4178453"/>
              <a:ext cx="1926729" cy="283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cs-CZ" sz="1244"/>
                <a:t>Molecular weight</a:t>
              </a:r>
            </a:p>
          </p:txBody>
        </p:sp>
        <p:grpSp>
          <p:nvGrpSpPr>
            <p:cNvPr id="100365" name="Skupina 26"/>
            <p:cNvGrpSpPr>
              <a:grpSpLocks/>
            </p:cNvGrpSpPr>
            <p:nvPr/>
          </p:nvGrpSpPr>
          <p:grpSpPr bwMode="auto">
            <a:xfrm>
              <a:off x="4039779" y="944483"/>
              <a:ext cx="4949502" cy="5472608"/>
              <a:chOff x="4014986" y="1700808"/>
              <a:chExt cx="4949502" cy="5472608"/>
            </a:xfrm>
          </p:grpSpPr>
          <p:pic>
            <p:nvPicPr>
              <p:cNvPr id="100378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3018929"/>
                <a:ext cx="4154487" cy="4154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7" name="Přímá spojovací šipka 16"/>
              <p:cNvCxnSpPr/>
              <p:nvPr/>
            </p:nvCxnSpPr>
            <p:spPr>
              <a:xfrm>
                <a:off x="5220619" y="2013573"/>
                <a:ext cx="252037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380" name="Skupina 33"/>
              <p:cNvGrpSpPr>
                <a:grpSpLocks/>
              </p:cNvGrpSpPr>
              <p:nvPr/>
            </p:nvGrpSpPr>
            <p:grpSpPr bwMode="auto">
              <a:xfrm>
                <a:off x="4437509" y="2348880"/>
                <a:ext cx="4117529" cy="0"/>
                <a:chOff x="4437509" y="1583081"/>
                <a:chExt cx="4117529" cy="0"/>
              </a:xfrm>
            </p:grpSpPr>
            <p:cxnSp>
              <p:nvCxnSpPr>
                <p:cNvPr id="19" name="Přímá spojovací čára 18"/>
                <p:cNvCxnSpPr/>
                <p:nvPr/>
              </p:nvCxnSpPr>
              <p:spPr>
                <a:xfrm flipH="1">
                  <a:off x="4437411" y="2147375727"/>
                  <a:ext cx="207726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diamond" w="sm" len="sm"/>
                  <a:tailEnd type="diamond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Přímá spojovací čára 21"/>
                <p:cNvCxnSpPr/>
                <p:nvPr/>
              </p:nvCxnSpPr>
              <p:spPr>
                <a:xfrm flipH="1">
                  <a:off x="6514674" y="2147375727"/>
                  <a:ext cx="204057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diamond" w="sm" len="sm"/>
                  <a:tailEnd type="diamond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Přímá spojovací čára 23"/>
              <p:cNvCxnSpPr/>
              <p:nvPr/>
            </p:nvCxnSpPr>
            <p:spPr>
              <a:xfrm flipH="1">
                <a:off x="5480276" y="2924881"/>
                <a:ext cx="20448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diamond" w="sm" len="sm"/>
                <a:tailEnd type="diamond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382" name="TextovéPole 24"/>
              <p:cNvSpPr txBox="1">
                <a:spLocks noChangeArrowheads="1"/>
              </p:cNvSpPr>
              <p:nvPr/>
            </p:nvSpPr>
            <p:spPr bwMode="auto">
              <a:xfrm>
                <a:off x="5508104" y="2617167"/>
                <a:ext cx="2016224" cy="319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/>
                  <a:t>Non-ionic polar</a:t>
                </a:r>
              </a:p>
            </p:txBody>
          </p:sp>
          <p:cxnSp>
            <p:nvCxnSpPr>
              <p:cNvPr id="26" name="Přímá spojovací čára 25"/>
              <p:cNvCxnSpPr/>
              <p:nvPr/>
            </p:nvCxnSpPr>
            <p:spPr>
              <a:xfrm flipH="1">
                <a:off x="4447290" y="2637518"/>
                <a:ext cx="144081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diamond" w="sm" len="sm"/>
                <a:tailEnd type="diamond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ovací čára 27"/>
              <p:cNvCxnSpPr/>
              <p:nvPr/>
            </p:nvCxnSpPr>
            <p:spPr>
              <a:xfrm flipH="1">
                <a:off x="7111604" y="2637518"/>
                <a:ext cx="1439407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diamond" w="sm" len="sm"/>
                <a:tailEnd type="diamond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385" name="TextovéPole 28"/>
              <p:cNvSpPr txBox="1">
                <a:spLocks noChangeArrowheads="1"/>
              </p:cNvSpPr>
              <p:nvPr/>
            </p:nvSpPr>
            <p:spPr bwMode="auto">
              <a:xfrm>
                <a:off x="4159002" y="2326020"/>
                <a:ext cx="2016224" cy="319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/>
                  <a:t>Non-polar</a:t>
                </a:r>
              </a:p>
            </p:txBody>
          </p:sp>
          <p:sp>
            <p:nvSpPr>
              <p:cNvPr id="100386" name="TextovéPole 29"/>
              <p:cNvSpPr txBox="1">
                <a:spLocks noChangeArrowheads="1"/>
              </p:cNvSpPr>
              <p:nvPr/>
            </p:nvSpPr>
            <p:spPr bwMode="auto">
              <a:xfrm>
                <a:off x="6876256" y="2329135"/>
                <a:ext cx="2016224" cy="319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/>
                  <a:t>Ionic</a:t>
                </a:r>
              </a:p>
            </p:txBody>
          </p:sp>
          <p:sp>
            <p:nvSpPr>
              <p:cNvPr id="100387" name="TextovéPole 34"/>
              <p:cNvSpPr txBox="1">
                <a:spLocks noChangeArrowheads="1"/>
              </p:cNvSpPr>
              <p:nvPr/>
            </p:nvSpPr>
            <p:spPr bwMode="auto">
              <a:xfrm>
                <a:off x="4466084" y="2041103"/>
                <a:ext cx="2016224" cy="319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/>
                  <a:t>Water-insoluble</a:t>
                </a:r>
              </a:p>
            </p:txBody>
          </p:sp>
          <p:sp>
            <p:nvSpPr>
              <p:cNvPr id="100388" name="TextovéPole 35"/>
              <p:cNvSpPr txBox="1">
                <a:spLocks noChangeArrowheads="1"/>
              </p:cNvSpPr>
              <p:nvPr/>
            </p:nvSpPr>
            <p:spPr bwMode="auto">
              <a:xfrm>
                <a:off x="6522566" y="2041798"/>
                <a:ext cx="2016224" cy="319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/>
                  <a:t>Water-soluble</a:t>
                </a:r>
              </a:p>
            </p:txBody>
          </p:sp>
          <p:sp>
            <p:nvSpPr>
              <p:cNvPr id="100389" name="TextovéPole 36"/>
              <p:cNvSpPr txBox="1">
                <a:spLocks noChangeArrowheads="1"/>
              </p:cNvSpPr>
              <p:nvPr/>
            </p:nvSpPr>
            <p:spPr bwMode="auto">
              <a:xfrm>
                <a:off x="5501754" y="1700808"/>
                <a:ext cx="2016224" cy="319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/>
                  <a:t>Increasing polarity</a:t>
                </a:r>
              </a:p>
            </p:txBody>
          </p:sp>
          <p:sp>
            <p:nvSpPr>
              <p:cNvPr id="100390" name="TextovéPole 37"/>
              <p:cNvSpPr txBox="1">
                <a:spLocks noChangeArrowheads="1"/>
              </p:cNvSpPr>
              <p:nvPr/>
            </p:nvSpPr>
            <p:spPr bwMode="auto">
              <a:xfrm>
                <a:off x="5508104" y="3044577"/>
                <a:ext cx="2016224" cy="319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 u="sng"/>
                  <a:t>Partition</a:t>
                </a:r>
              </a:p>
            </p:txBody>
          </p:sp>
          <p:sp>
            <p:nvSpPr>
              <p:cNvPr id="100391" name="TextovéPole 38"/>
              <p:cNvSpPr txBox="1">
                <a:spLocks noChangeArrowheads="1"/>
              </p:cNvSpPr>
              <p:nvPr/>
            </p:nvSpPr>
            <p:spPr bwMode="auto">
              <a:xfrm>
                <a:off x="4014986" y="3573016"/>
                <a:ext cx="2016224" cy="319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 u="sng"/>
                  <a:t>Adsorption</a:t>
                </a:r>
              </a:p>
            </p:txBody>
          </p:sp>
          <p:sp>
            <p:nvSpPr>
              <p:cNvPr id="100392" name="TextovéPole 39"/>
              <p:cNvSpPr txBox="1">
                <a:spLocks noChangeArrowheads="1"/>
              </p:cNvSpPr>
              <p:nvPr/>
            </p:nvSpPr>
            <p:spPr bwMode="auto">
              <a:xfrm>
                <a:off x="6948264" y="3501008"/>
                <a:ext cx="2016224" cy="5347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 u="sng"/>
                  <a:t>Ion</a:t>
                </a:r>
              </a:p>
              <a:p>
                <a:pPr algn="ctr" eaLnBrk="1" hangingPunct="1"/>
                <a:r>
                  <a:rPr lang="en-US" altLang="cs-CZ" sz="1244" u="sng"/>
                  <a:t>exchange</a:t>
                </a:r>
              </a:p>
            </p:txBody>
          </p:sp>
          <p:sp>
            <p:nvSpPr>
              <p:cNvPr id="100393" name="TextovéPole 40"/>
              <p:cNvSpPr txBox="1">
                <a:spLocks noChangeArrowheads="1"/>
              </p:cNvSpPr>
              <p:nvPr/>
            </p:nvSpPr>
            <p:spPr bwMode="auto">
              <a:xfrm>
                <a:off x="5517629" y="3464649"/>
                <a:ext cx="936104" cy="658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067"/>
                  <a:t>(Reversed phase partition)</a:t>
                </a:r>
              </a:p>
            </p:txBody>
          </p:sp>
          <p:sp>
            <p:nvSpPr>
              <p:cNvPr id="100394" name="TextovéPole 41"/>
              <p:cNvSpPr txBox="1">
                <a:spLocks noChangeArrowheads="1"/>
              </p:cNvSpPr>
              <p:nvPr/>
            </p:nvSpPr>
            <p:spPr bwMode="auto">
              <a:xfrm>
                <a:off x="6588224" y="3464649"/>
                <a:ext cx="936104" cy="658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067"/>
                  <a:t>(Normal phase partition)</a:t>
                </a:r>
              </a:p>
            </p:txBody>
          </p:sp>
          <p:sp>
            <p:nvSpPr>
              <p:cNvPr id="100395" name="TextovéPole 42"/>
              <p:cNvSpPr txBox="1">
                <a:spLocks noChangeArrowheads="1"/>
              </p:cNvSpPr>
              <p:nvPr/>
            </p:nvSpPr>
            <p:spPr bwMode="auto">
              <a:xfrm>
                <a:off x="5498579" y="5517232"/>
                <a:ext cx="2016224" cy="3192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244" u="sng"/>
                  <a:t>Exclusion</a:t>
                </a:r>
              </a:p>
            </p:txBody>
          </p:sp>
          <p:sp>
            <p:nvSpPr>
              <p:cNvPr id="100396" name="TextovéPole 43"/>
              <p:cNvSpPr txBox="1">
                <a:spLocks noChangeArrowheads="1"/>
              </p:cNvSpPr>
              <p:nvPr/>
            </p:nvSpPr>
            <p:spPr bwMode="auto">
              <a:xfrm>
                <a:off x="4788024" y="5960313"/>
                <a:ext cx="1339577" cy="288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067"/>
                  <a:t>(Gel permeation)</a:t>
                </a:r>
              </a:p>
            </p:txBody>
          </p:sp>
          <p:sp>
            <p:nvSpPr>
              <p:cNvPr id="100397" name="TextovéPole 44"/>
              <p:cNvSpPr txBox="1">
                <a:spLocks noChangeArrowheads="1"/>
              </p:cNvSpPr>
              <p:nvPr/>
            </p:nvSpPr>
            <p:spPr bwMode="auto">
              <a:xfrm>
                <a:off x="6758657" y="5960313"/>
                <a:ext cx="1533376" cy="288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cs-CZ" sz="1067"/>
                  <a:t>(Gel filtration)</a:t>
                </a:r>
              </a:p>
            </p:txBody>
          </p:sp>
        </p:grpSp>
        <p:grpSp>
          <p:nvGrpSpPr>
            <p:cNvPr id="100366" name="Skupina 52"/>
            <p:cNvGrpSpPr>
              <a:grpSpLocks/>
            </p:cNvGrpSpPr>
            <p:nvPr/>
          </p:nvGrpSpPr>
          <p:grpSpPr bwMode="auto">
            <a:xfrm>
              <a:off x="4331593" y="2208877"/>
              <a:ext cx="72008" cy="4208214"/>
              <a:chOff x="395536" y="1741066"/>
              <a:chExt cx="72008" cy="2552030"/>
            </a:xfrm>
          </p:grpSpPr>
          <p:cxnSp>
            <p:nvCxnSpPr>
              <p:cNvPr id="32" name="Přímá spojovací čára 31"/>
              <p:cNvCxnSpPr/>
              <p:nvPr/>
            </p:nvCxnSpPr>
            <p:spPr>
              <a:xfrm rot="5400000">
                <a:off x="-881298" y="3016890"/>
                <a:ext cx="255241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>
                <a:off x="394908" y="3008706"/>
                <a:ext cx="719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ovací čára 48"/>
              <p:cNvCxnSpPr/>
              <p:nvPr/>
            </p:nvCxnSpPr>
            <p:spPr>
              <a:xfrm>
                <a:off x="394908" y="2488788"/>
                <a:ext cx="719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>
                <a:off x="394908" y="1969834"/>
                <a:ext cx="719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>
                <a:off x="394908" y="3529587"/>
                <a:ext cx="719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ovací čára 51"/>
              <p:cNvCxnSpPr/>
              <p:nvPr/>
            </p:nvCxnSpPr>
            <p:spPr>
              <a:xfrm>
                <a:off x="394908" y="4050468"/>
                <a:ext cx="719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367" name="TextovéPole 53"/>
            <p:cNvSpPr txBox="1">
              <a:spLocks noChangeArrowheads="1"/>
            </p:cNvSpPr>
            <p:nvPr/>
          </p:nvSpPr>
          <p:spPr bwMode="auto">
            <a:xfrm>
              <a:off x="3952503" y="2420888"/>
              <a:ext cx="913458" cy="319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cs-CZ" sz="1244"/>
                <a:t>10</a:t>
              </a:r>
              <a:r>
                <a:rPr lang="en-US" altLang="cs-CZ" sz="1244" baseline="30000"/>
                <a:t>2</a:t>
              </a:r>
            </a:p>
          </p:txBody>
        </p:sp>
        <p:sp>
          <p:nvSpPr>
            <p:cNvPr id="100368" name="TextovéPole 54"/>
            <p:cNvSpPr txBox="1">
              <a:spLocks noChangeArrowheads="1"/>
            </p:cNvSpPr>
            <p:nvPr/>
          </p:nvSpPr>
          <p:spPr bwMode="auto">
            <a:xfrm>
              <a:off x="3954194" y="3277364"/>
              <a:ext cx="913458" cy="319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cs-CZ" sz="1244"/>
                <a:t>10</a:t>
              </a:r>
              <a:r>
                <a:rPr lang="en-US" altLang="cs-CZ" sz="1244" baseline="30000"/>
                <a:t>3</a:t>
              </a:r>
            </a:p>
          </p:txBody>
        </p:sp>
        <p:sp>
          <p:nvSpPr>
            <p:cNvPr id="100369" name="TextovéPole 55"/>
            <p:cNvSpPr txBox="1">
              <a:spLocks noChangeArrowheads="1"/>
            </p:cNvSpPr>
            <p:nvPr/>
          </p:nvSpPr>
          <p:spPr bwMode="auto">
            <a:xfrm>
              <a:off x="3954194" y="4149080"/>
              <a:ext cx="913458" cy="319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cs-CZ" sz="1244"/>
                <a:t>10</a:t>
              </a:r>
              <a:r>
                <a:rPr lang="en-US" altLang="cs-CZ" sz="1244" baseline="30000"/>
                <a:t>4</a:t>
              </a:r>
            </a:p>
          </p:txBody>
        </p:sp>
        <p:sp>
          <p:nvSpPr>
            <p:cNvPr id="100370" name="TextovéPole 56"/>
            <p:cNvSpPr txBox="1">
              <a:spLocks noChangeArrowheads="1"/>
            </p:cNvSpPr>
            <p:nvPr/>
          </p:nvSpPr>
          <p:spPr bwMode="auto">
            <a:xfrm>
              <a:off x="3954408" y="5008670"/>
              <a:ext cx="913458" cy="319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cs-CZ" sz="1244"/>
                <a:t>10</a:t>
              </a:r>
              <a:r>
                <a:rPr lang="en-US" altLang="cs-CZ" sz="1244" baseline="30000"/>
                <a:t>5</a:t>
              </a:r>
            </a:p>
          </p:txBody>
        </p:sp>
        <p:sp>
          <p:nvSpPr>
            <p:cNvPr id="100371" name="TextovéPole 57"/>
            <p:cNvSpPr txBox="1">
              <a:spLocks noChangeArrowheads="1"/>
            </p:cNvSpPr>
            <p:nvPr/>
          </p:nvSpPr>
          <p:spPr bwMode="auto">
            <a:xfrm>
              <a:off x="3954408" y="5857527"/>
              <a:ext cx="913458" cy="319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cs-CZ" sz="1244"/>
                <a:t>10</a:t>
              </a:r>
              <a:r>
                <a:rPr lang="en-US" altLang="cs-CZ" sz="1244" baseline="30000"/>
                <a:t>6</a:t>
              </a:r>
            </a:p>
          </p:txBody>
        </p:sp>
      </p:grpSp>
      <p:sp>
        <p:nvSpPr>
          <p:cNvPr id="62" name="Obousměrná vodorovná šipka 61"/>
          <p:cNvSpPr/>
          <p:nvPr/>
        </p:nvSpPr>
        <p:spPr>
          <a:xfrm>
            <a:off x="4663725" y="3400778"/>
            <a:ext cx="1583267" cy="476956"/>
          </a:xfrm>
          <a:prstGeom prst="leftRightArrow">
            <a:avLst>
              <a:gd name="adj1" fmla="val 100000"/>
              <a:gd name="adj2" fmla="val 4665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0" rIns="32000" anchor="ctr"/>
          <a:lstStyle/>
          <a:p>
            <a:pPr algn="ctr" eaLnBrk="1" hangingPunct="1">
              <a:defRPr/>
            </a:pPr>
            <a:r>
              <a:rPr lang="en-US" sz="978" dirty="0"/>
              <a:t>Normal phase LC</a:t>
            </a:r>
          </a:p>
        </p:txBody>
      </p:sp>
      <p:sp>
        <p:nvSpPr>
          <p:cNvPr id="63" name="Obousměrná vodorovná šipka 62"/>
          <p:cNvSpPr/>
          <p:nvPr/>
        </p:nvSpPr>
        <p:spPr>
          <a:xfrm>
            <a:off x="5599291" y="3812824"/>
            <a:ext cx="1926167" cy="372533"/>
          </a:xfrm>
          <a:prstGeom prst="leftRightArrow">
            <a:avLst>
              <a:gd name="adj1" fmla="val 100000"/>
              <a:gd name="adj2" fmla="val 46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0" rIns="32000" anchor="ctr"/>
          <a:lstStyle/>
          <a:p>
            <a:pPr algn="ctr" eaLnBrk="1" hangingPunct="1">
              <a:defRPr/>
            </a:pPr>
            <a:r>
              <a:rPr lang="en-US" sz="978"/>
              <a:t>Reversed phase LC</a:t>
            </a:r>
          </a:p>
        </p:txBody>
      </p:sp>
      <p:sp>
        <p:nvSpPr>
          <p:cNvPr id="46" name="Zástupný symbol pro obsah 10"/>
          <p:cNvSpPr>
            <a:spLocks noGrp="1"/>
          </p:cNvSpPr>
          <p:nvPr>
            <p:ph idx="1"/>
          </p:nvPr>
        </p:nvSpPr>
        <p:spPr>
          <a:xfrm>
            <a:off x="251180" y="1885247"/>
            <a:ext cx="4037189" cy="240453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778"/>
              <a:t>Selection of chromatographic configuration depends on physico-chemical properties of the analyte:</a:t>
            </a:r>
          </a:p>
          <a:p>
            <a:pPr>
              <a:defRPr/>
            </a:pPr>
            <a:r>
              <a:rPr lang="en-US" sz="1778"/>
              <a:t>Analyte solubility</a:t>
            </a:r>
          </a:p>
          <a:p>
            <a:pPr>
              <a:defRPr/>
            </a:pPr>
            <a:r>
              <a:rPr lang="en-US" sz="1778"/>
              <a:t>Analyte polarity</a:t>
            </a:r>
          </a:p>
          <a:p>
            <a:pPr>
              <a:defRPr/>
            </a:pPr>
            <a:r>
              <a:rPr lang="en-US" sz="1778"/>
              <a:t>Analyte weight</a:t>
            </a:r>
          </a:p>
          <a:p>
            <a:pPr>
              <a:defRPr/>
            </a:pPr>
            <a:endParaRPr lang="en-US" sz="1778"/>
          </a:p>
        </p:txBody>
      </p:sp>
      <p:sp>
        <p:nvSpPr>
          <p:cNvPr id="47" name="Obdélník 46"/>
          <p:cNvSpPr/>
          <p:nvPr/>
        </p:nvSpPr>
        <p:spPr>
          <a:xfrm>
            <a:off x="254127" y="4453117"/>
            <a:ext cx="3796647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600" b="1" dirty="0"/>
              <a:t>Only weak interactions with stationary phase are required</a:t>
            </a:r>
          </a:p>
          <a:p>
            <a:pPr algn="ctr" eaLnBrk="1" hangingPunct="1">
              <a:defRPr/>
            </a:pPr>
            <a:r>
              <a:rPr lang="en-US" sz="1600" b="1" dirty="0"/>
              <a:t> (analytes have to go </a:t>
            </a:r>
            <a:r>
              <a:rPr lang="en-US" sz="1600" b="1" dirty="0" err="1"/>
              <a:t>throught</a:t>
            </a:r>
            <a:r>
              <a:rPr lang="en-US" sz="1600" b="1" dirty="0"/>
              <a:t> the column)</a:t>
            </a:r>
          </a:p>
        </p:txBody>
      </p:sp>
      <p:sp>
        <p:nvSpPr>
          <p:cNvPr id="60" name="Obousměrná vodorovná šipka 59"/>
          <p:cNvSpPr/>
          <p:nvPr/>
        </p:nvSpPr>
        <p:spPr>
          <a:xfrm>
            <a:off x="6872111" y="3492503"/>
            <a:ext cx="1299634" cy="365477"/>
          </a:xfrm>
          <a:prstGeom prst="leftRightArrow">
            <a:avLst>
              <a:gd name="adj1" fmla="val 100000"/>
              <a:gd name="adj2" fmla="val 46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0" rIns="32000" anchor="ctr"/>
          <a:lstStyle/>
          <a:p>
            <a:pPr algn="ctr" eaLnBrk="1" hangingPunct="1">
              <a:defRPr/>
            </a:pPr>
            <a:r>
              <a:rPr lang="en-US" sz="978"/>
              <a:t>HILIC </a:t>
            </a:r>
          </a:p>
        </p:txBody>
      </p:sp>
      <p:sp>
        <p:nvSpPr>
          <p:cNvPr id="64" name="Obousměrná vodorovná šipka 63"/>
          <p:cNvSpPr/>
          <p:nvPr/>
        </p:nvSpPr>
        <p:spPr>
          <a:xfrm>
            <a:off x="7811912" y="3721101"/>
            <a:ext cx="1206500" cy="475544"/>
          </a:xfrm>
          <a:prstGeom prst="leftRightArrow">
            <a:avLst>
              <a:gd name="adj1" fmla="val 100000"/>
              <a:gd name="adj2" fmla="val 46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0" rIns="32000" anchor="ctr"/>
          <a:lstStyle/>
          <a:p>
            <a:pPr algn="ctr" eaLnBrk="1" hangingPunct="1">
              <a:defRPr/>
            </a:pPr>
            <a:r>
              <a:rPr lang="en-US" sz="978"/>
              <a:t>Ion exchange</a:t>
            </a:r>
          </a:p>
        </p:txBody>
      </p:sp>
    </p:spTree>
    <p:extLst>
      <p:ext uri="{BB962C8B-B14F-4D97-AF65-F5344CB8AC3E}">
        <p14:creationId xmlns:p14="http://schemas.microsoft.com/office/powerpoint/2010/main" val="422330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 dirty="0"/>
              <a:t>LC separace – retenční mechanismy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95111" y="1500012"/>
            <a:ext cx="8336844" cy="1216378"/>
          </a:xfrm>
          <a:prstGeom prst="rect">
            <a:avLst/>
          </a:prstGeom>
        </p:spPr>
        <p:txBody>
          <a:bodyPr/>
          <a:lstStyle/>
          <a:p>
            <a:pPr marL="304804" indent="-304804">
              <a:spcBef>
                <a:spcPct val="20000"/>
              </a:spcBef>
              <a:buClr>
                <a:srgbClr val="FF0000"/>
              </a:buClr>
              <a:buSzPct val="115000"/>
              <a:defRPr/>
            </a:pPr>
            <a:r>
              <a:rPr lang="cs-CZ" sz="1600" dirty="0"/>
              <a:t>Hlavní typy interakcí v kapalinové chromatografii – retence = kombinace mechanismů</a:t>
            </a:r>
          </a:p>
          <a:p>
            <a:pPr marL="304804" indent="-304804">
              <a:spcBef>
                <a:spcPct val="20000"/>
              </a:spcBef>
              <a:buClr>
                <a:srgbClr val="FF0000"/>
              </a:buClr>
              <a:buSzPct val="115000"/>
              <a:defRPr/>
            </a:pPr>
            <a:endParaRPr lang="cs-CZ" sz="1778" dirty="0"/>
          </a:p>
          <a:p>
            <a:pPr marL="304804" indent="-304804">
              <a:spcBef>
                <a:spcPct val="20000"/>
              </a:spcBef>
              <a:buClr>
                <a:srgbClr val="FF0000"/>
              </a:buClr>
              <a:buSzPct val="115000"/>
              <a:defRPr/>
            </a:pPr>
            <a:endParaRPr lang="cs-CZ" sz="1778" dirty="0"/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1" y="2232380"/>
            <a:ext cx="3575756" cy="151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3" y="2238025"/>
            <a:ext cx="2724855" cy="140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1" y="4639733"/>
            <a:ext cx="2597856" cy="1349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548" y="4325056"/>
            <a:ext cx="2575277" cy="18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6" name="TextovéPole 9"/>
          <p:cNvSpPr txBox="1">
            <a:spLocks noChangeArrowheads="1"/>
          </p:cNvSpPr>
          <p:nvPr/>
        </p:nvSpPr>
        <p:spPr bwMode="auto">
          <a:xfrm>
            <a:off x="467080" y="2142069"/>
            <a:ext cx="2448277" cy="748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422" dirty="0">
                <a:latin typeface="Arial" panose="020B0604020202020204" pitchFamily="34" charset="0"/>
              </a:rPr>
              <a:t>H</a:t>
            </a:r>
            <a:r>
              <a:rPr lang="en-US" altLang="cs-CZ" sz="1422" dirty="0" err="1">
                <a:latin typeface="Arial" panose="020B0604020202020204" pitchFamily="34" charset="0"/>
              </a:rPr>
              <a:t>ydrofobní</a:t>
            </a:r>
            <a:r>
              <a:rPr lang="en-US" altLang="cs-CZ" sz="1422" dirty="0">
                <a:latin typeface="Arial" panose="020B0604020202020204" pitchFamily="34" charset="0"/>
              </a:rPr>
              <a:t> </a:t>
            </a:r>
            <a:r>
              <a:rPr lang="en-US" altLang="cs-CZ" sz="1422" dirty="0" err="1">
                <a:latin typeface="Arial" panose="020B0604020202020204" pitchFamily="34" charset="0"/>
              </a:rPr>
              <a:t>interakce</a:t>
            </a:r>
            <a:r>
              <a:rPr lang="en-US" altLang="cs-CZ" sz="1422" dirty="0">
                <a:latin typeface="Arial" panose="020B0604020202020204" pitchFamily="34" charset="0"/>
              </a:rPr>
              <a:t> (van der </a:t>
            </a:r>
            <a:r>
              <a:rPr lang="en-US" altLang="cs-CZ" sz="1422" dirty="0" err="1">
                <a:latin typeface="Arial" panose="020B0604020202020204" pitchFamily="34" charset="0"/>
              </a:rPr>
              <a:t>Waalsovy</a:t>
            </a:r>
            <a:r>
              <a:rPr lang="en-US" altLang="cs-CZ" sz="1422" dirty="0">
                <a:latin typeface="Arial" panose="020B0604020202020204" pitchFamily="34" charset="0"/>
              </a:rPr>
              <a:t> </a:t>
            </a:r>
            <a:r>
              <a:rPr lang="en-US" altLang="cs-CZ" sz="1422" dirty="0" err="1">
                <a:latin typeface="Arial" panose="020B0604020202020204" pitchFamily="34" charset="0"/>
              </a:rPr>
              <a:t>síly</a:t>
            </a:r>
            <a:r>
              <a:rPr lang="en-US" altLang="cs-CZ" sz="1422" dirty="0">
                <a:latin typeface="Arial" panose="020B0604020202020204" pitchFamily="34" charset="0"/>
              </a:rPr>
              <a:t>)</a:t>
            </a:r>
            <a:br>
              <a:rPr lang="en-US" altLang="cs-CZ" sz="1422" dirty="0">
                <a:latin typeface="Arial" panose="020B0604020202020204" pitchFamily="34" charset="0"/>
              </a:rPr>
            </a:br>
            <a:endParaRPr lang="cs-CZ" altLang="cs-CZ" sz="1422" dirty="0"/>
          </a:p>
        </p:txBody>
      </p:sp>
      <p:sp>
        <p:nvSpPr>
          <p:cNvPr id="99337" name="TextovéPole 10"/>
          <p:cNvSpPr txBox="1">
            <a:spLocks noChangeArrowheads="1"/>
          </p:cNvSpPr>
          <p:nvPr/>
        </p:nvSpPr>
        <p:spPr bwMode="auto">
          <a:xfrm>
            <a:off x="5868814" y="2140658"/>
            <a:ext cx="2448277" cy="3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cs-CZ" altLang="cs-CZ" sz="1422"/>
              <a:t>Interakce dipol - dipol</a:t>
            </a:r>
          </a:p>
        </p:txBody>
      </p:sp>
      <p:sp>
        <p:nvSpPr>
          <p:cNvPr id="99338" name="TextovéPole 11"/>
          <p:cNvSpPr txBox="1">
            <a:spLocks noChangeArrowheads="1"/>
          </p:cNvSpPr>
          <p:nvPr/>
        </p:nvSpPr>
        <p:spPr bwMode="auto">
          <a:xfrm>
            <a:off x="251178" y="4659491"/>
            <a:ext cx="2448278" cy="3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422"/>
              <a:t>Vodíková vazba</a:t>
            </a:r>
          </a:p>
        </p:txBody>
      </p:sp>
      <p:sp>
        <p:nvSpPr>
          <p:cNvPr id="99339" name="TextovéPole 12"/>
          <p:cNvSpPr txBox="1">
            <a:spLocks noChangeArrowheads="1"/>
          </p:cNvSpPr>
          <p:nvPr/>
        </p:nvSpPr>
        <p:spPr bwMode="auto">
          <a:xfrm>
            <a:off x="5435601" y="5499103"/>
            <a:ext cx="2448278" cy="53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cs-CZ" altLang="cs-CZ" sz="1422"/>
              <a:t>Elektrostatické interakce</a:t>
            </a:r>
          </a:p>
          <a:p>
            <a:pPr algn="r" eaLnBrk="1" hangingPunct="1"/>
            <a:r>
              <a:rPr lang="cs-CZ" altLang="cs-CZ" sz="1422"/>
              <a:t>(iontové)</a:t>
            </a:r>
          </a:p>
        </p:txBody>
      </p:sp>
      <p:sp>
        <p:nvSpPr>
          <p:cNvPr id="15" name="Elipsa 14"/>
          <p:cNvSpPr/>
          <p:nvPr/>
        </p:nvSpPr>
        <p:spPr>
          <a:xfrm rot="20097442">
            <a:off x="7982656" y="2648656"/>
            <a:ext cx="193322" cy="3965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600"/>
          </a:p>
        </p:txBody>
      </p:sp>
      <p:sp>
        <p:nvSpPr>
          <p:cNvPr id="16" name="Elipsa 15"/>
          <p:cNvSpPr/>
          <p:nvPr/>
        </p:nvSpPr>
        <p:spPr>
          <a:xfrm>
            <a:off x="2030590" y="2933703"/>
            <a:ext cx="1244600" cy="5757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600"/>
          </a:p>
        </p:txBody>
      </p:sp>
      <p:sp>
        <p:nvSpPr>
          <p:cNvPr id="17" name="Elipsa 16"/>
          <p:cNvSpPr/>
          <p:nvPr/>
        </p:nvSpPr>
        <p:spPr>
          <a:xfrm rot="21014577">
            <a:off x="8336847" y="4786491"/>
            <a:ext cx="347133" cy="5757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600"/>
          </a:p>
        </p:txBody>
      </p:sp>
      <p:sp>
        <p:nvSpPr>
          <p:cNvPr id="18" name="Elipsa 17"/>
          <p:cNvSpPr/>
          <p:nvPr/>
        </p:nvSpPr>
        <p:spPr>
          <a:xfrm rot="20097442">
            <a:off x="8180214" y="2521659"/>
            <a:ext cx="191911" cy="397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600"/>
          </a:p>
        </p:txBody>
      </p:sp>
      <p:sp>
        <p:nvSpPr>
          <p:cNvPr id="19" name="Elipsa 18"/>
          <p:cNvSpPr/>
          <p:nvPr/>
        </p:nvSpPr>
        <p:spPr>
          <a:xfrm rot="20097442">
            <a:off x="2628901" y="5245101"/>
            <a:ext cx="193322" cy="3965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600"/>
          </a:p>
        </p:txBody>
      </p:sp>
      <p:sp>
        <p:nvSpPr>
          <p:cNvPr id="20" name="Elipsa 19"/>
          <p:cNvSpPr/>
          <p:nvPr/>
        </p:nvSpPr>
        <p:spPr>
          <a:xfrm rot="20097442">
            <a:off x="2413002" y="5352345"/>
            <a:ext cx="191911" cy="3965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600"/>
          </a:p>
        </p:txBody>
      </p:sp>
      <p:pic>
        <p:nvPicPr>
          <p:cNvPr id="99346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422" y="3732392"/>
            <a:ext cx="3347156" cy="97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Elipsa 20"/>
          <p:cNvSpPr/>
          <p:nvPr/>
        </p:nvSpPr>
        <p:spPr>
          <a:xfrm rot="933984">
            <a:off x="4509913" y="3873502"/>
            <a:ext cx="802923" cy="7662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600"/>
          </a:p>
        </p:txBody>
      </p:sp>
      <p:sp>
        <p:nvSpPr>
          <p:cNvPr id="22" name="Elipsa 21"/>
          <p:cNvSpPr/>
          <p:nvPr/>
        </p:nvSpPr>
        <p:spPr>
          <a:xfrm>
            <a:off x="4647062" y="4157135"/>
            <a:ext cx="534541" cy="174074"/>
          </a:xfrm>
          <a:prstGeom prst="ellipse">
            <a:avLst/>
          </a:prstGeom>
          <a:noFill/>
          <a:ln w="3175">
            <a:solidFill>
              <a:schemeClr val="accent1">
                <a:shade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600"/>
          </a:p>
        </p:txBody>
      </p:sp>
      <p:sp>
        <p:nvSpPr>
          <p:cNvPr id="99351" name="Obdélník 22"/>
          <p:cNvSpPr>
            <a:spLocks noChangeArrowheads="1"/>
          </p:cNvSpPr>
          <p:nvPr/>
        </p:nvSpPr>
        <p:spPr bwMode="auto">
          <a:xfrm>
            <a:off x="3767666" y="4655256"/>
            <a:ext cx="1737976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l-GR" altLang="cs-CZ" sz="2133"/>
              <a:t>π</a:t>
            </a:r>
            <a:r>
              <a:rPr lang="cs-CZ" altLang="cs-CZ" sz="2133"/>
              <a:t>-</a:t>
            </a:r>
            <a:r>
              <a:rPr lang="el-GR" altLang="cs-CZ" sz="2133"/>
              <a:t>π</a:t>
            </a:r>
            <a:r>
              <a:rPr lang="cs-CZ" altLang="cs-CZ" sz="2133"/>
              <a:t> interakce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4479843" y="3319307"/>
            <a:ext cx="2550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1" indent="-314325">
              <a:spcBef>
                <a:spcPts val="1200"/>
              </a:spcBef>
            </a:pPr>
            <a:r>
              <a:rPr lang="cs-CZ" sz="2000" dirty="0"/>
              <a:t>Polární interakce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00025" y="5897654"/>
            <a:ext cx="2550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1" indent="-314325">
              <a:spcBef>
                <a:spcPts val="1200"/>
              </a:spcBef>
            </a:pPr>
            <a:r>
              <a:rPr lang="cs-CZ" sz="2000" dirty="0"/>
              <a:t>Polární interakce</a:t>
            </a:r>
          </a:p>
        </p:txBody>
      </p:sp>
    </p:spTree>
    <p:extLst>
      <p:ext uri="{BB962C8B-B14F-4D97-AF65-F5344CB8AC3E}">
        <p14:creationId xmlns:p14="http://schemas.microsoft.com/office/powerpoint/2010/main" val="76046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/>
              <a:t>HPLC systém</a:t>
            </a:r>
          </a:p>
        </p:txBody>
      </p:sp>
      <p:sp>
        <p:nvSpPr>
          <p:cNvPr id="102403" name="TextovéPole 9"/>
          <p:cNvSpPr txBox="1">
            <a:spLocks noChangeArrowheads="1"/>
          </p:cNvSpPr>
          <p:nvPr/>
        </p:nvSpPr>
        <p:spPr bwMode="auto">
          <a:xfrm>
            <a:off x="395111" y="1285523"/>
            <a:ext cx="4261556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133"/>
              <a:t>Stacionární fáze</a:t>
            </a:r>
          </a:p>
        </p:txBody>
      </p:sp>
      <p:sp>
        <p:nvSpPr>
          <p:cNvPr id="102404" name="Rectangle 2"/>
          <p:cNvSpPr>
            <a:spLocks noChangeArrowheads="1"/>
          </p:cNvSpPr>
          <p:nvPr/>
        </p:nvSpPr>
        <p:spPr bwMode="auto">
          <a:xfrm>
            <a:off x="3" y="2028529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 sz="1600" b="0">
              <a:latin typeface="Arial" panose="020B0604020202020204" pitchFamily="34" charset="0"/>
            </a:endParaRPr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3" y="1987524"/>
            <a:ext cx="184731" cy="4205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cs-CZ" sz="2133"/>
          </a:p>
        </p:txBody>
      </p:sp>
      <p:sp>
        <p:nvSpPr>
          <p:cNvPr id="102406" name="Rectangle 5"/>
          <p:cNvSpPr>
            <a:spLocks noChangeArrowheads="1"/>
          </p:cNvSpPr>
          <p:nvPr/>
        </p:nvSpPr>
        <p:spPr bwMode="auto">
          <a:xfrm>
            <a:off x="3" y="1987524"/>
            <a:ext cx="184731" cy="4205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cs-CZ" sz="2133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" y="1987524"/>
            <a:ext cx="184731" cy="4205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cs-CZ" sz="2133"/>
          </a:p>
        </p:txBody>
      </p:sp>
      <p:sp>
        <p:nvSpPr>
          <p:cNvPr id="102408" name="Rectangle 2"/>
          <p:cNvSpPr>
            <a:spLocks noChangeArrowheads="1"/>
          </p:cNvSpPr>
          <p:nvPr/>
        </p:nvSpPr>
        <p:spPr bwMode="auto">
          <a:xfrm>
            <a:off x="362656" y="1775178"/>
            <a:ext cx="2545644" cy="248637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cs-CZ" sz="2133"/>
          </a:p>
        </p:txBody>
      </p:sp>
      <p:sp>
        <p:nvSpPr>
          <p:cNvPr id="102409" name="Rectangle 3"/>
          <p:cNvSpPr>
            <a:spLocks noChangeArrowheads="1"/>
          </p:cNvSpPr>
          <p:nvPr/>
        </p:nvSpPr>
        <p:spPr bwMode="auto">
          <a:xfrm>
            <a:off x="2902656" y="1775178"/>
            <a:ext cx="5819422" cy="248637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cs-CZ" sz="2133"/>
          </a:p>
        </p:txBody>
      </p:sp>
      <p:grpSp>
        <p:nvGrpSpPr>
          <p:cNvPr id="102410" name="Group 4"/>
          <p:cNvGrpSpPr>
            <a:grpSpLocks/>
          </p:cNvGrpSpPr>
          <p:nvPr/>
        </p:nvGrpSpPr>
        <p:grpSpPr bwMode="auto">
          <a:xfrm>
            <a:off x="1308100" y="2235203"/>
            <a:ext cx="4114800" cy="2046111"/>
            <a:chOff x="893" y="1055"/>
            <a:chExt cx="2916" cy="1450"/>
          </a:xfrm>
        </p:grpSpPr>
        <p:sp>
          <p:nvSpPr>
            <p:cNvPr id="102426" name="Freeform 5"/>
            <p:cNvSpPr>
              <a:spLocks/>
            </p:cNvSpPr>
            <p:nvPr/>
          </p:nvSpPr>
          <p:spPr bwMode="auto">
            <a:xfrm>
              <a:off x="893" y="1056"/>
              <a:ext cx="1178" cy="1184"/>
            </a:xfrm>
            <a:custGeom>
              <a:avLst/>
              <a:gdLst>
                <a:gd name="T0" fmla="*/ 55 w 1178"/>
                <a:gd name="T1" fmla="*/ 8 h 1184"/>
                <a:gd name="T2" fmla="*/ 123 w 1178"/>
                <a:gd name="T3" fmla="*/ 216 h 1184"/>
                <a:gd name="T4" fmla="*/ 215 w 1178"/>
                <a:gd name="T5" fmla="*/ 444 h 1184"/>
                <a:gd name="T6" fmla="*/ 371 w 1178"/>
                <a:gd name="T7" fmla="*/ 708 h 1184"/>
                <a:gd name="T8" fmla="*/ 627 w 1178"/>
                <a:gd name="T9" fmla="*/ 980 h 1184"/>
                <a:gd name="T10" fmla="*/ 875 w 1178"/>
                <a:gd name="T11" fmla="*/ 1104 h 1184"/>
                <a:gd name="T12" fmla="*/ 1135 w 1178"/>
                <a:gd name="T13" fmla="*/ 1176 h 1184"/>
                <a:gd name="T14" fmla="*/ 1131 w 1178"/>
                <a:gd name="T15" fmla="*/ 1056 h 1184"/>
                <a:gd name="T16" fmla="*/ 1003 w 1178"/>
                <a:gd name="T17" fmla="*/ 488 h 1184"/>
                <a:gd name="T18" fmla="*/ 451 w 1178"/>
                <a:gd name="T19" fmla="*/ 168 h 1184"/>
                <a:gd name="T20" fmla="*/ 55 w 1178"/>
                <a:gd name="T21" fmla="*/ 8 h 11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78"/>
                <a:gd name="T34" fmla="*/ 0 h 1184"/>
                <a:gd name="T35" fmla="*/ 1178 w 1178"/>
                <a:gd name="T36" fmla="*/ 1184 h 11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78" h="1184">
                  <a:moveTo>
                    <a:pt x="55" y="8"/>
                  </a:moveTo>
                  <a:cubicBezTo>
                    <a:pt x="0" y="16"/>
                    <a:pt x="96" y="144"/>
                    <a:pt x="123" y="216"/>
                  </a:cubicBezTo>
                  <a:cubicBezTo>
                    <a:pt x="150" y="288"/>
                    <a:pt x="174" y="362"/>
                    <a:pt x="215" y="444"/>
                  </a:cubicBezTo>
                  <a:cubicBezTo>
                    <a:pt x="256" y="526"/>
                    <a:pt x="302" y="619"/>
                    <a:pt x="371" y="708"/>
                  </a:cubicBezTo>
                  <a:cubicBezTo>
                    <a:pt x="440" y="797"/>
                    <a:pt x="543" y="914"/>
                    <a:pt x="627" y="980"/>
                  </a:cubicBezTo>
                  <a:cubicBezTo>
                    <a:pt x="711" y="1046"/>
                    <a:pt x="790" y="1071"/>
                    <a:pt x="875" y="1104"/>
                  </a:cubicBezTo>
                  <a:cubicBezTo>
                    <a:pt x="960" y="1137"/>
                    <a:pt x="1092" y="1184"/>
                    <a:pt x="1135" y="1176"/>
                  </a:cubicBezTo>
                  <a:cubicBezTo>
                    <a:pt x="1178" y="1168"/>
                    <a:pt x="1153" y="1171"/>
                    <a:pt x="1131" y="1056"/>
                  </a:cubicBezTo>
                  <a:cubicBezTo>
                    <a:pt x="1109" y="941"/>
                    <a:pt x="1116" y="636"/>
                    <a:pt x="1003" y="488"/>
                  </a:cubicBezTo>
                  <a:cubicBezTo>
                    <a:pt x="890" y="340"/>
                    <a:pt x="608" y="249"/>
                    <a:pt x="451" y="168"/>
                  </a:cubicBezTo>
                  <a:cubicBezTo>
                    <a:pt x="294" y="87"/>
                    <a:pt x="110" y="0"/>
                    <a:pt x="55" y="8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27" name="Freeform 6"/>
            <p:cNvSpPr>
              <a:spLocks/>
            </p:cNvSpPr>
            <p:nvPr/>
          </p:nvSpPr>
          <p:spPr bwMode="auto">
            <a:xfrm>
              <a:off x="2595" y="1055"/>
              <a:ext cx="1214" cy="1450"/>
            </a:xfrm>
            <a:custGeom>
              <a:avLst/>
              <a:gdLst>
                <a:gd name="T0" fmla="*/ 57 w 1214"/>
                <a:gd name="T1" fmla="*/ 5 h 1450"/>
                <a:gd name="T2" fmla="*/ 289 w 1214"/>
                <a:gd name="T3" fmla="*/ 57 h 1450"/>
                <a:gd name="T4" fmla="*/ 505 w 1214"/>
                <a:gd name="T5" fmla="*/ 173 h 1450"/>
                <a:gd name="T6" fmla="*/ 721 w 1214"/>
                <a:gd name="T7" fmla="*/ 377 h 1450"/>
                <a:gd name="T8" fmla="*/ 945 w 1214"/>
                <a:gd name="T9" fmla="*/ 661 h 1450"/>
                <a:gd name="T10" fmla="*/ 1125 w 1214"/>
                <a:gd name="T11" fmla="*/ 985 h 1450"/>
                <a:gd name="T12" fmla="*/ 1193 w 1214"/>
                <a:gd name="T13" fmla="*/ 1309 h 1450"/>
                <a:gd name="T14" fmla="*/ 1197 w 1214"/>
                <a:gd name="T15" fmla="*/ 1353 h 1450"/>
                <a:gd name="T16" fmla="*/ 1197 w 1214"/>
                <a:gd name="T17" fmla="*/ 1425 h 1450"/>
                <a:gd name="T18" fmla="*/ 1097 w 1214"/>
                <a:gd name="T19" fmla="*/ 1369 h 1450"/>
                <a:gd name="T20" fmla="*/ 709 w 1214"/>
                <a:gd name="T21" fmla="*/ 941 h 1450"/>
                <a:gd name="T22" fmla="*/ 157 w 1214"/>
                <a:gd name="T23" fmla="*/ 453 h 1450"/>
                <a:gd name="T24" fmla="*/ 17 w 1214"/>
                <a:gd name="T25" fmla="*/ 85 h 1450"/>
                <a:gd name="T26" fmla="*/ 57 w 1214"/>
                <a:gd name="T27" fmla="*/ 5 h 14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14"/>
                <a:gd name="T43" fmla="*/ 0 h 1450"/>
                <a:gd name="T44" fmla="*/ 1214 w 1214"/>
                <a:gd name="T45" fmla="*/ 1450 h 14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14" h="1450">
                  <a:moveTo>
                    <a:pt x="57" y="5"/>
                  </a:moveTo>
                  <a:cubicBezTo>
                    <a:pt x="102" y="0"/>
                    <a:pt x="214" y="29"/>
                    <a:pt x="289" y="57"/>
                  </a:cubicBezTo>
                  <a:cubicBezTo>
                    <a:pt x="364" y="85"/>
                    <a:pt x="433" y="120"/>
                    <a:pt x="505" y="173"/>
                  </a:cubicBezTo>
                  <a:cubicBezTo>
                    <a:pt x="577" y="226"/>
                    <a:pt x="648" y="296"/>
                    <a:pt x="721" y="377"/>
                  </a:cubicBezTo>
                  <a:cubicBezTo>
                    <a:pt x="794" y="458"/>
                    <a:pt x="878" y="560"/>
                    <a:pt x="945" y="661"/>
                  </a:cubicBezTo>
                  <a:cubicBezTo>
                    <a:pt x="1012" y="762"/>
                    <a:pt x="1084" y="877"/>
                    <a:pt x="1125" y="985"/>
                  </a:cubicBezTo>
                  <a:cubicBezTo>
                    <a:pt x="1166" y="1093"/>
                    <a:pt x="1181" y="1248"/>
                    <a:pt x="1193" y="1309"/>
                  </a:cubicBezTo>
                  <a:cubicBezTo>
                    <a:pt x="1205" y="1370"/>
                    <a:pt x="1196" y="1334"/>
                    <a:pt x="1197" y="1353"/>
                  </a:cubicBezTo>
                  <a:cubicBezTo>
                    <a:pt x="1198" y="1372"/>
                    <a:pt x="1214" y="1422"/>
                    <a:pt x="1197" y="1425"/>
                  </a:cubicBezTo>
                  <a:cubicBezTo>
                    <a:pt x="1180" y="1428"/>
                    <a:pt x="1178" y="1450"/>
                    <a:pt x="1097" y="1369"/>
                  </a:cubicBezTo>
                  <a:cubicBezTo>
                    <a:pt x="1016" y="1288"/>
                    <a:pt x="866" y="1094"/>
                    <a:pt x="709" y="941"/>
                  </a:cubicBezTo>
                  <a:cubicBezTo>
                    <a:pt x="552" y="788"/>
                    <a:pt x="272" y="596"/>
                    <a:pt x="157" y="453"/>
                  </a:cubicBezTo>
                  <a:cubicBezTo>
                    <a:pt x="42" y="310"/>
                    <a:pt x="34" y="160"/>
                    <a:pt x="17" y="85"/>
                  </a:cubicBezTo>
                  <a:cubicBezTo>
                    <a:pt x="0" y="10"/>
                    <a:pt x="12" y="10"/>
                    <a:pt x="57" y="5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28" name="Rectangle 7"/>
            <p:cNvSpPr>
              <a:spLocks noChangeArrowheads="1"/>
            </p:cNvSpPr>
            <p:nvPr/>
          </p:nvSpPr>
          <p:spPr bwMode="auto">
            <a:xfrm>
              <a:off x="977" y="1063"/>
              <a:ext cx="1668" cy="13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02429" name="Rectangle 8"/>
            <p:cNvSpPr>
              <a:spLocks noChangeArrowheads="1"/>
            </p:cNvSpPr>
            <p:nvPr/>
          </p:nvSpPr>
          <p:spPr bwMode="auto">
            <a:xfrm>
              <a:off x="1228" y="1167"/>
              <a:ext cx="1668" cy="42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02430" name="Rectangle 9"/>
            <p:cNvSpPr>
              <a:spLocks noChangeArrowheads="1"/>
            </p:cNvSpPr>
            <p:nvPr/>
          </p:nvSpPr>
          <p:spPr bwMode="auto">
            <a:xfrm>
              <a:off x="1568" y="1527"/>
              <a:ext cx="1668" cy="42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02431" name="Rectangle 10"/>
            <p:cNvSpPr>
              <a:spLocks noChangeArrowheads="1"/>
            </p:cNvSpPr>
            <p:nvPr/>
          </p:nvSpPr>
          <p:spPr bwMode="auto">
            <a:xfrm>
              <a:off x="2012" y="1807"/>
              <a:ext cx="1564" cy="42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02432" name="Rectangle 11"/>
            <p:cNvSpPr>
              <a:spLocks noChangeArrowheads="1"/>
            </p:cNvSpPr>
            <p:nvPr/>
          </p:nvSpPr>
          <p:spPr bwMode="auto">
            <a:xfrm>
              <a:off x="2032" y="2063"/>
              <a:ext cx="1668" cy="42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02433" name="Rectangle 12"/>
            <p:cNvSpPr>
              <a:spLocks noChangeArrowheads="1"/>
            </p:cNvSpPr>
            <p:nvPr/>
          </p:nvSpPr>
          <p:spPr bwMode="auto">
            <a:xfrm>
              <a:off x="3496" y="2331"/>
              <a:ext cx="268" cy="14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</p:grpSp>
      <p:sp>
        <p:nvSpPr>
          <p:cNvPr id="102411" name="Text Box 13"/>
          <p:cNvSpPr txBox="1">
            <a:spLocks noChangeArrowheads="1"/>
          </p:cNvSpPr>
          <p:nvPr/>
        </p:nvSpPr>
        <p:spPr bwMode="auto">
          <a:xfrm>
            <a:off x="4722991" y="1782236"/>
            <a:ext cx="38946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3200">
                <a:solidFill>
                  <a:schemeClr val="bg1"/>
                </a:solidFill>
              </a:rPr>
              <a:t>HYDROPHOBIC</a:t>
            </a:r>
            <a:endParaRPr lang="en-GB" altLang="cs-CZ" sz="3200">
              <a:solidFill>
                <a:schemeClr val="bg1"/>
              </a:solidFill>
            </a:endParaRPr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1412525" y="2459570"/>
            <a:ext cx="33104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3200"/>
              <a:t>POLAR</a:t>
            </a:r>
            <a:endParaRPr lang="en-GB" altLang="cs-CZ" sz="3200"/>
          </a:p>
        </p:txBody>
      </p:sp>
      <p:sp>
        <p:nvSpPr>
          <p:cNvPr id="102413" name="Text Box 15"/>
          <p:cNvSpPr txBox="1">
            <a:spLocks noChangeArrowheads="1"/>
          </p:cNvSpPr>
          <p:nvPr/>
        </p:nvSpPr>
        <p:spPr bwMode="auto">
          <a:xfrm>
            <a:off x="441681" y="1782236"/>
            <a:ext cx="18880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3200">
                <a:solidFill>
                  <a:schemeClr val="bg1"/>
                </a:solidFill>
              </a:rPr>
              <a:t>IONIC</a:t>
            </a:r>
            <a:endParaRPr lang="en-GB" altLang="cs-CZ" sz="3200">
              <a:solidFill>
                <a:schemeClr val="bg1"/>
              </a:solidFill>
            </a:endParaRPr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 rot="2700000">
            <a:off x="7387874" y="3465005"/>
            <a:ext cx="10752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3200">
                <a:solidFill>
                  <a:schemeClr val="bg1"/>
                </a:solidFill>
              </a:rPr>
              <a:t>C</a:t>
            </a:r>
            <a:r>
              <a:rPr lang="cs-CZ" altLang="cs-CZ" sz="3200" baseline="-25000">
                <a:solidFill>
                  <a:schemeClr val="bg1"/>
                </a:solidFill>
              </a:rPr>
              <a:t>18</a:t>
            </a:r>
            <a:endParaRPr lang="en-GB" altLang="cs-CZ" sz="3200" baseline="-25000">
              <a:solidFill>
                <a:schemeClr val="bg1"/>
              </a:solidFill>
            </a:endParaRPr>
          </a:p>
        </p:txBody>
      </p:sp>
      <p:sp>
        <p:nvSpPr>
          <p:cNvPr id="102415" name="Text Box 17"/>
          <p:cNvSpPr txBox="1">
            <a:spLocks noChangeArrowheads="1"/>
          </p:cNvSpPr>
          <p:nvPr/>
        </p:nvSpPr>
        <p:spPr bwMode="auto">
          <a:xfrm rot="2700000">
            <a:off x="6524274" y="3465005"/>
            <a:ext cx="10752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3200">
                <a:solidFill>
                  <a:schemeClr val="bg1"/>
                </a:solidFill>
              </a:rPr>
              <a:t>C</a:t>
            </a:r>
            <a:r>
              <a:rPr lang="cs-CZ" altLang="cs-CZ" sz="3200" baseline="-25000">
                <a:solidFill>
                  <a:schemeClr val="bg1"/>
                </a:solidFill>
              </a:rPr>
              <a:t>8</a:t>
            </a:r>
            <a:endParaRPr lang="en-GB" altLang="cs-CZ" sz="3200" baseline="-25000">
              <a:solidFill>
                <a:schemeClr val="bg1"/>
              </a:solidFill>
            </a:endParaRPr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 rot="2700000">
            <a:off x="3247674" y="3480526"/>
            <a:ext cx="10752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cs-CZ" sz="3200">
                <a:solidFill>
                  <a:srgbClr val="000099"/>
                </a:solidFill>
              </a:rPr>
              <a:t>CN</a:t>
            </a:r>
            <a:endParaRPr lang="en-GB" altLang="cs-CZ" sz="3200">
              <a:solidFill>
                <a:srgbClr val="000099"/>
              </a:solidFill>
            </a:endParaRP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 rot="2700000">
            <a:off x="423336" y="2939383"/>
            <a:ext cx="107526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cs-CZ" sz="3200">
                <a:solidFill>
                  <a:srgbClr val="000099"/>
                </a:solidFill>
              </a:rPr>
              <a:t>SCX</a:t>
            </a:r>
          </a:p>
          <a:p>
            <a:pPr algn="r" eaLnBrk="1" hangingPunct="1"/>
            <a:r>
              <a:rPr lang="en-US" altLang="cs-CZ" sz="3200">
                <a:solidFill>
                  <a:srgbClr val="000099"/>
                </a:solidFill>
              </a:rPr>
              <a:t>SAX</a:t>
            </a:r>
            <a:endParaRPr lang="en-GB" altLang="cs-CZ" sz="3200">
              <a:solidFill>
                <a:srgbClr val="000099"/>
              </a:solidFill>
            </a:endParaRPr>
          </a:p>
        </p:txBody>
      </p:sp>
      <p:sp>
        <p:nvSpPr>
          <p:cNvPr id="102418" name="Text Box 20"/>
          <p:cNvSpPr txBox="1">
            <a:spLocks noChangeArrowheads="1"/>
          </p:cNvSpPr>
          <p:nvPr/>
        </p:nvSpPr>
        <p:spPr bwMode="auto">
          <a:xfrm rot="2700000">
            <a:off x="2491319" y="3244871"/>
            <a:ext cx="10752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cs-CZ" sz="3200">
                <a:solidFill>
                  <a:srgbClr val="000099"/>
                </a:solidFill>
              </a:rPr>
              <a:t>NH</a:t>
            </a:r>
            <a:r>
              <a:rPr lang="en-US" altLang="cs-CZ" sz="3200" baseline="-25000">
                <a:solidFill>
                  <a:srgbClr val="000099"/>
                </a:solidFill>
              </a:rPr>
              <a:t>2</a:t>
            </a:r>
            <a:endParaRPr lang="en-GB" altLang="cs-CZ" sz="3200" baseline="-25000">
              <a:solidFill>
                <a:srgbClr val="000099"/>
              </a:solidFill>
            </a:endParaRPr>
          </a:p>
        </p:txBody>
      </p:sp>
      <p:sp>
        <p:nvSpPr>
          <p:cNvPr id="102419" name="Text Box 22"/>
          <p:cNvSpPr txBox="1">
            <a:spLocks noChangeArrowheads="1"/>
          </p:cNvSpPr>
          <p:nvPr/>
        </p:nvSpPr>
        <p:spPr bwMode="auto">
          <a:xfrm rot="2700000">
            <a:off x="3716163" y="3052960"/>
            <a:ext cx="10752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cs-CZ" sz="3200">
                <a:solidFill>
                  <a:srgbClr val="000099"/>
                </a:solidFill>
              </a:rPr>
              <a:t>F5</a:t>
            </a:r>
            <a:endParaRPr lang="en-GB" altLang="cs-CZ" sz="3200">
              <a:solidFill>
                <a:srgbClr val="000099"/>
              </a:solidFill>
            </a:endParaRPr>
          </a:p>
        </p:txBody>
      </p:sp>
      <p:sp>
        <p:nvSpPr>
          <p:cNvPr id="102420" name="Rectangle 23"/>
          <p:cNvSpPr>
            <a:spLocks noChangeArrowheads="1"/>
          </p:cNvSpPr>
          <p:nvPr/>
        </p:nvSpPr>
        <p:spPr bwMode="auto">
          <a:xfrm>
            <a:off x="366891" y="1766711"/>
            <a:ext cx="8342489" cy="2493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cs-CZ" sz="2133"/>
          </a:p>
        </p:txBody>
      </p:sp>
      <p:sp>
        <p:nvSpPr>
          <p:cNvPr id="102421" name="Text Box 26"/>
          <p:cNvSpPr txBox="1">
            <a:spLocks noChangeArrowheads="1"/>
          </p:cNvSpPr>
          <p:nvPr/>
        </p:nvSpPr>
        <p:spPr bwMode="auto">
          <a:xfrm>
            <a:off x="450145" y="4406901"/>
            <a:ext cx="3629378" cy="146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SCX…strong cation exchange</a:t>
            </a:r>
          </a:p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SAX…strong anion exchange</a:t>
            </a:r>
          </a:p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Silica …bare silica phase</a:t>
            </a:r>
          </a:p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CN…cyanopropyl phase</a:t>
            </a:r>
          </a:p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cs-CZ" altLang="cs-CZ" sz="1778" b="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…amino phase</a:t>
            </a:r>
          </a:p>
        </p:txBody>
      </p:sp>
      <p:sp>
        <p:nvSpPr>
          <p:cNvPr id="102422" name="Rectangle 27"/>
          <p:cNvSpPr>
            <a:spLocks noChangeArrowheads="1"/>
          </p:cNvSpPr>
          <p:nvPr/>
        </p:nvSpPr>
        <p:spPr bwMode="auto">
          <a:xfrm>
            <a:off x="5092703" y="4439356"/>
            <a:ext cx="3913011" cy="146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F5…pentafluorophenyl phase</a:t>
            </a:r>
          </a:p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Phenyl…butyl-phenyl  phase</a:t>
            </a:r>
          </a:p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1778" b="0" baseline="-25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…butyl phase</a:t>
            </a:r>
          </a:p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1778" b="0" baseline="-2500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…octyl phase</a:t>
            </a:r>
          </a:p>
          <a:p>
            <a:pPr eaLnBrk="1" hangingPunct="1"/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1778" b="0" baseline="-2500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cs-CZ" altLang="cs-CZ" sz="1778" b="0">
                <a:latin typeface="Arial" panose="020B0604020202020204" pitchFamily="34" charset="0"/>
                <a:cs typeface="Arial" panose="020B0604020202020204" pitchFamily="34" charset="0"/>
              </a:rPr>
              <a:t>…octadecyl phase </a:t>
            </a:r>
            <a:endParaRPr lang="en-GB" altLang="cs-CZ" sz="1778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23" name="Text Box 20"/>
          <p:cNvSpPr txBox="1">
            <a:spLocks noChangeArrowheads="1"/>
          </p:cNvSpPr>
          <p:nvPr/>
        </p:nvSpPr>
        <p:spPr bwMode="auto">
          <a:xfrm rot="2700000">
            <a:off x="1866197" y="3436781"/>
            <a:ext cx="10752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3200">
                <a:solidFill>
                  <a:srgbClr val="000099"/>
                </a:solidFill>
              </a:rPr>
              <a:t>Silica</a:t>
            </a:r>
            <a:endParaRPr lang="en-GB" altLang="cs-CZ" sz="3200" baseline="-25000">
              <a:solidFill>
                <a:srgbClr val="000099"/>
              </a:solidFill>
            </a:endParaRPr>
          </a:p>
        </p:txBody>
      </p:sp>
      <p:sp>
        <p:nvSpPr>
          <p:cNvPr id="102424" name="Text Box 17"/>
          <p:cNvSpPr txBox="1">
            <a:spLocks noChangeArrowheads="1"/>
          </p:cNvSpPr>
          <p:nvPr/>
        </p:nvSpPr>
        <p:spPr bwMode="auto">
          <a:xfrm rot="2700000">
            <a:off x="5660674" y="3436782"/>
            <a:ext cx="10752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3200">
                <a:solidFill>
                  <a:schemeClr val="bg1"/>
                </a:solidFill>
              </a:rPr>
              <a:t>C</a:t>
            </a:r>
            <a:r>
              <a:rPr lang="cs-CZ" altLang="cs-CZ" sz="3200" baseline="-25000">
                <a:solidFill>
                  <a:schemeClr val="bg1"/>
                </a:solidFill>
              </a:rPr>
              <a:t>4</a:t>
            </a:r>
            <a:endParaRPr lang="en-GB" altLang="cs-CZ" sz="3200" baseline="-25000">
              <a:solidFill>
                <a:schemeClr val="bg1"/>
              </a:solidFill>
            </a:endParaRPr>
          </a:p>
        </p:txBody>
      </p:sp>
      <p:sp>
        <p:nvSpPr>
          <p:cNvPr id="102425" name="Text Box 17"/>
          <p:cNvSpPr txBox="1">
            <a:spLocks noChangeArrowheads="1"/>
          </p:cNvSpPr>
          <p:nvPr/>
        </p:nvSpPr>
        <p:spPr bwMode="auto">
          <a:xfrm rot="2700000">
            <a:off x="4609397" y="3378925"/>
            <a:ext cx="13631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3200">
                <a:solidFill>
                  <a:srgbClr val="000099"/>
                </a:solidFill>
              </a:rPr>
              <a:t>Phenyl</a:t>
            </a:r>
            <a:endParaRPr lang="en-GB" altLang="cs-CZ" sz="32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7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Adsorpční a rozdělovací kapalinová chromatografie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8394" y="1521061"/>
            <a:ext cx="8270801" cy="469903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17694" indent="-417694">
              <a:buNone/>
            </a:pPr>
            <a:r>
              <a:rPr lang="cs-CZ" altLang="cs-CZ" sz="2400" b="1" u="sng" dirty="0"/>
              <a:t>Stacionární fáze</a:t>
            </a:r>
          </a:p>
          <a:p>
            <a:pPr marL="417694" indent="-417694">
              <a:buNone/>
            </a:pPr>
            <a:r>
              <a:rPr lang="cs-CZ" altLang="cs-CZ" sz="2400" dirty="0"/>
              <a:t>tuhé stacionární fáze mohou být z hlediska velikosti a pórovitosti:</a:t>
            </a:r>
          </a:p>
          <a:p>
            <a:pPr marL="417694" indent="-417694"/>
            <a:r>
              <a:rPr lang="cs-CZ" altLang="cs-CZ" sz="2400" dirty="0"/>
              <a:t>klasické pórovité (velikost 25-80 </a:t>
            </a:r>
            <a:r>
              <a:rPr lang="cs-CZ" altLang="cs-CZ" sz="2400" dirty="0">
                <a:sym typeface="Symbol" panose="05050102010706020507" pitchFamily="18" charset="2"/>
              </a:rPr>
              <a:t></a:t>
            </a:r>
            <a:r>
              <a:rPr lang="cs-CZ" altLang="cs-CZ" sz="2400" dirty="0"/>
              <a:t>m)</a:t>
            </a:r>
          </a:p>
          <a:p>
            <a:pPr marL="417694" indent="-417694"/>
            <a:r>
              <a:rPr lang="cs-CZ" altLang="cs-CZ" sz="2400" dirty="0" err="1"/>
              <a:t>pelikulární</a:t>
            </a:r>
            <a:r>
              <a:rPr lang="cs-CZ" altLang="cs-CZ" sz="2400" dirty="0"/>
              <a:t> (film polymerní stacionární fáze je nanesen na povrchu kulové částice anorganického nosiče)</a:t>
            </a:r>
            <a:endParaRPr lang="cs-CZ" altLang="cs-CZ" sz="2400" u="sng" dirty="0"/>
          </a:p>
          <a:p>
            <a:pPr marL="417694" indent="-417694"/>
            <a:r>
              <a:rPr lang="cs-CZ" altLang="cs-CZ" sz="2400" u="sng" dirty="0"/>
              <a:t>povrchově pórovité</a:t>
            </a:r>
            <a:r>
              <a:rPr lang="cs-CZ" altLang="cs-CZ" sz="2400" dirty="0"/>
              <a:t> (na neporézní jádro je nanesena pórovitá vrstva anorganického materiálu případně s chemicky vázanou </a:t>
            </a:r>
            <a:r>
              <a:rPr lang="cs-CZ" altLang="cs-CZ" sz="2400" dirty="0" err="1"/>
              <a:t>stac</a:t>
            </a:r>
            <a:r>
              <a:rPr lang="cs-CZ" altLang="cs-CZ" sz="2400" dirty="0"/>
              <a:t>. fází – průměr 25-80 </a:t>
            </a:r>
            <a:r>
              <a:rPr lang="cs-CZ" altLang="cs-CZ" sz="2400" dirty="0">
                <a:sym typeface="Symbol" panose="05050102010706020507" pitchFamily="18" charset="2"/>
              </a:rPr>
              <a:t></a:t>
            </a:r>
            <a:r>
              <a:rPr lang="cs-CZ" altLang="cs-CZ" sz="2400" dirty="0"/>
              <a:t>m)</a:t>
            </a:r>
            <a:endParaRPr lang="cs-CZ" altLang="cs-CZ" sz="2400" u="sng" dirty="0"/>
          </a:p>
          <a:p>
            <a:pPr marL="417694" indent="-417694"/>
            <a:r>
              <a:rPr lang="cs-CZ" altLang="cs-CZ" sz="2400" u="sng" dirty="0"/>
              <a:t>pórovité </a:t>
            </a:r>
            <a:r>
              <a:rPr lang="cs-CZ" altLang="cs-CZ" sz="2400" u="sng" dirty="0" err="1"/>
              <a:t>mikropartikulární</a:t>
            </a:r>
            <a:r>
              <a:rPr lang="cs-CZ" altLang="cs-CZ" sz="2400" dirty="0"/>
              <a:t> (průměr 2-20 </a:t>
            </a:r>
            <a:r>
              <a:rPr lang="cs-CZ" altLang="cs-CZ" sz="2400" dirty="0">
                <a:sym typeface="Symbol" panose="05050102010706020507" pitchFamily="18" charset="2"/>
              </a:rPr>
              <a:t></a:t>
            </a:r>
            <a:r>
              <a:rPr lang="cs-CZ" altLang="cs-CZ" sz="2400" dirty="0"/>
              <a:t>m): vysoký specifický povrch </a:t>
            </a:r>
            <a:r>
              <a:rPr lang="cs-CZ" altLang="cs-CZ" sz="2400" dirty="0">
                <a:sym typeface="Symbol" panose="05050102010706020507" pitchFamily="18" charset="2"/>
              </a:rPr>
              <a:t></a:t>
            </a:r>
            <a:r>
              <a:rPr lang="cs-CZ" altLang="cs-CZ" sz="2400" dirty="0"/>
              <a:t> vysoká kapacita, retence a účinnost ale u velmi malých částic vysoký odpor </a:t>
            </a:r>
            <a:r>
              <a:rPr lang="cs-CZ" altLang="cs-CZ" sz="2400" dirty="0">
                <a:sym typeface="Symbol" panose="05050102010706020507" pitchFamily="18" charset="2"/>
              </a:rPr>
              <a:t></a:t>
            </a:r>
            <a:r>
              <a:rPr lang="cs-CZ" altLang="cs-CZ" sz="2400" dirty="0"/>
              <a:t> vysoký pracovní tlak</a:t>
            </a:r>
          </a:p>
        </p:txBody>
      </p:sp>
    </p:spTree>
    <p:extLst>
      <p:ext uri="{BB962C8B-B14F-4D97-AF65-F5344CB8AC3E}">
        <p14:creationId xmlns:p14="http://schemas.microsoft.com/office/powerpoint/2010/main" val="75925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separace</a:t>
            </a:r>
            <a:endParaRPr lang="en-US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78491" y="1484391"/>
            <a:ext cx="6251707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93C09"/>
              </a:buClr>
              <a:buSzPct val="134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93C09"/>
              </a:buClr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sz="2400" b="1" dirty="0" err="1"/>
              <a:t>Adsorp</a:t>
            </a:r>
            <a:r>
              <a:rPr lang="cs-CZ" sz="2400" b="1" dirty="0"/>
              <a:t>ční  chromatografie</a:t>
            </a:r>
          </a:p>
          <a:p>
            <a:r>
              <a:rPr lang="cs-CZ" sz="2400" dirty="0"/>
              <a:t>Rozdíly v </a:t>
            </a:r>
            <a:r>
              <a:rPr lang="en-US" sz="2400" dirty="0" err="1"/>
              <a:t>adsor</a:t>
            </a:r>
            <a:r>
              <a:rPr lang="cs-CZ" sz="2400" dirty="0"/>
              <a:t>ční </a:t>
            </a:r>
            <a:r>
              <a:rPr lang="en-US" sz="2400" dirty="0" err="1"/>
              <a:t>affinit</a:t>
            </a:r>
            <a:r>
              <a:rPr lang="cs-CZ" sz="2400" dirty="0"/>
              <a:t>ě složek vzorku </a:t>
            </a:r>
            <a:r>
              <a:rPr lang="en-US" sz="2400" dirty="0" err="1"/>
              <a:t>anorganic</a:t>
            </a:r>
            <a:r>
              <a:rPr lang="cs-CZ" sz="2400" dirty="0" err="1"/>
              <a:t>ké</a:t>
            </a:r>
            <a:r>
              <a:rPr lang="en-US" sz="2400" dirty="0"/>
              <a:t> sorbent</a:t>
            </a:r>
            <a:r>
              <a:rPr lang="cs-CZ" sz="2400" dirty="0"/>
              <a:t>y </a:t>
            </a:r>
            <a:r>
              <a:rPr lang="en-US" sz="2400" dirty="0"/>
              <a:t>Al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3</a:t>
            </a:r>
            <a:r>
              <a:rPr lang="en-US" sz="2400" dirty="0"/>
              <a:t>, SiO</a:t>
            </a:r>
            <a:r>
              <a:rPr lang="en-US" sz="2400" baseline="-25000" dirty="0"/>
              <a:t>2</a:t>
            </a:r>
            <a:r>
              <a:rPr lang="cs-CZ" sz="2400" baseline="-25000" dirty="0"/>
              <a:t> </a:t>
            </a:r>
            <a:r>
              <a:rPr lang="cs-CZ" sz="2400" dirty="0" err="1"/>
              <a:t>etc</a:t>
            </a:r>
            <a:r>
              <a:rPr lang="cs-CZ" sz="2400" dirty="0"/>
              <a:t>.</a:t>
            </a:r>
            <a:endParaRPr lang="en-US" sz="2400" dirty="0"/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15000"/>
              <a:defRPr/>
            </a:pPr>
            <a:r>
              <a:rPr lang="cs-CZ" sz="2400" dirty="0"/>
              <a:t>„</a:t>
            </a:r>
            <a:r>
              <a:rPr lang="cs-CZ" sz="2400" dirty="0" err="1"/>
              <a:t>normal</a:t>
            </a:r>
            <a:r>
              <a:rPr lang="cs-CZ" sz="2400" dirty="0"/>
              <a:t> </a:t>
            </a:r>
            <a:r>
              <a:rPr lang="cs-CZ" sz="2400" dirty="0" err="1"/>
              <a:t>phase</a:t>
            </a:r>
            <a:r>
              <a:rPr lang="cs-CZ" sz="2400" dirty="0"/>
              <a:t>“ chromatografie</a:t>
            </a:r>
          </a:p>
          <a:p>
            <a:endParaRPr lang="cs-CZ" sz="2400" dirty="0"/>
          </a:p>
        </p:txBody>
      </p:sp>
      <p:pic>
        <p:nvPicPr>
          <p:cNvPr id="6" name="Obrázek 5" descr="adsorption chrom.gif"/>
          <p:cNvPicPr>
            <a:picLocks noChangeAspect="1"/>
          </p:cNvPicPr>
          <p:nvPr/>
        </p:nvPicPr>
        <p:blipFill>
          <a:blip r:embed="rId2" cstate="print"/>
          <a:srcRect b="10673"/>
          <a:stretch>
            <a:fillRect/>
          </a:stretch>
        </p:blipFill>
        <p:spPr>
          <a:xfrm>
            <a:off x="6530196" y="1229321"/>
            <a:ext cx="2603748" cy="2448273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78491" y="3896710"/>
            <a:ext cx="6036047" cy="25202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/>
              <a:t>Rozdělovací c</a:t>
            </a:r>
            <a:r>
              <a:rPr lang="en-US" sz="2400" b="1" dirty="0" err="1"/>
              <a:t>hromatogra</a:t>
            </a:r>
            <a:r>
              <a:rPr lang="cs-CZ" sz="2400" b="1" dirty="0" err="1"/>
              <a:t>fie</a:t>
            </a:r>
            <a:endParaRPr lang="cs-CZ" sz="2400" b="1" dirty="0"/>
          </a:p>
          <a:p>
            <a:r>
              <a:rPr lang="cs-CZ" sz="2400" dirty="0"/>
              <a:t>Rozdíly v různé rozpustnosti složek mezi mobilní a stacionární fází</a:t>
            </a:r>
          </a:p>
          <a:p>
            <a:r>
              <a:rPr lang="cs-CZ" sz="2400" dirty="0"/>
              <a:t>normální i reverzní stacionární fáze 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11" name="Obrázek 10" descr="partition chrom.gif"/>
          <p:cNvPicPr>
            <a:picLocks noChangeAspect="1"/>
          </p:cNvPicPr>
          <p:nvPr/>
        </p:nvPicPr>
        <p:blipFill>
          <a:blip r:embed="rId3" cstate="print"/>
          <a:srcRect b="11060"/>
          <a:stretch>
            <a:fillRect/>
          </a:stretch>
        </p:blipFill>
        <p:spPr>
          <a:xfrm>
            <a:off x="6381750" y="3896710"/>
            <a:ext cx="2762250" cy="216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1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HPLC Column Packing Interaction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89" y="1315158"/>
            <a:ext cx="8207022" cy="504754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468491" y="484161"/>
            <a:ext cx="84977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1600" b="0" dirty="0">
                <a:solidFill>
                  <a:srgbClr val="333333"/>
                </a:solidFill>
                <a:latin typeface="Verdana" panose="020B0604030504040204" pitchFamily="34" charset="0"/>
              </a:rPr>
              <a:t>Více než 90% aplikací (HPLC separací) v analýze potravin na</a:t>
            </a:r>
          </a:p>
          <a:p>
            <a:pPr algn="ctr" eaLnBrk="1" hangingPunct="1"/>
            <a:r>
              <a:rPr lang="cs-CZ" altLang="cs-CZ" sz="1600" b="0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cs-CZ" altLang="cs-CZ" sz="1600" dirty="0">
                <a:solidFill>
                  <a:srgbClr val="333333"/>
                </a:solidFill>
                <a:latin typeface="Verdana" panose="020B0604030504040204" pitchFamily="34" charset="0"/>
              </a:rPr>
              <a:t>REVERZNÍ STACIONÁRNÍ FÁZI</a:t>
            </a:r>
          </a:p>
          <a:p>
            <a:pPr eaLnBrk="1" hangingPunct="1"/>
            <a:r>
              <a:rPr lang="cs-CZ" altLang="cs-CZ" sz="1600" b="0" dirty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endParaRPr lang="cs-CZ" altLang="cs-CZ" sz="1600" b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240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3491</TotalTime>
  <Words>2334</Words>
  <Application>Microsoft Office PowerPoint</Application>
  <PresentationFormat>Předvádění na obrazovce (4:3)</PresentationFormat>
  <Paragraphs>351</Paragraphs>
  <Slides>31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Motiv Office</vt:lpstr>
      <vt:lpstr>Prezentace aplikace PowerPoint</vt:lpstr>
      <vt:lpstr>HPLC systémy </vt:lpstr>
      <vt:lpstr>Systémy HPLC</vt:lpstr>
      <vt:lpstr>Chromatografické systémy</vt:lpstr>
      <vt:lpstr>LC separace – retenční mechanismy</vt:lpstr>
      <vt:lpstr>HPLC systém</vt:lpstr>
      <vt:lpstr>Adsorpční a rozdělovací kapalinová chromatografie</vt:lpstr>
      <vt:lpstr>Princip separace</vt:lpstr>
      <vt:lpstr>Prezentace aplikace PowerPoint</vt:lpstr>
      <vt:lpstr>Chromatografie: přímá x reverzní fáze</vt:lpstr>
      <vt:lpstr>Výběr chromatografického systému</vt:lpstr>
      <vt:lpstr>Chromatografie na polárních stacionárních fázích</vt:lpstr>
      <vt:lpstr>Chromatografie na normální fázi</vt:lpstr>
      <vt:lpstr>Nepolární REVERZNÍ stacionární fáze</vt:lpstr>
      <vt:lpstr>Chromatografie na nepolárních stacionárních fázích</vt:lpstr>
      <vt:lpstr>Chromatografie v reverzní fázi</vt:lpstr>
      <vt:lpstr>Prezentace aplikace PowerPoint</vt:lpstr>
      <vt:lpstr>Iontově výměnná chromatografie</vt:lpstr>
      <vt:lpstr>Prezentace aplikace PowerPoint</vt:lpstr>
      <vt:lpstr>Iontově výměnná chromatografie</vt:lpstr>
      <vt:lpstr>Iontově výměnná chromatografie</vt:lpstr>
      <vt:lpstr>Iontově výměnná chromatografie</vt:lpstr>
      <vt:lpstr>Prezentace aplikace PowerPoint</vt:lpstr>
      <vt:lpstr>Prezentace aplikace PowerPoint</vt:lpstr>
      <vt:lpstr>Chromatografie v reverzní fázi</vt:lpstr>
      <vt:lpstr>Reversed Phase Chromatography</vt:lpstr>
      <vt:lpstr>Stanovení anorganických iontů iontovou chromatografií</vt:lpstr>
      <vt:lpstr>Chirální stacionární fáze</vt:lpstr>
      <vt:lpstr>Afinitní chromatografie</vt:lpstr>
      <vt:lpstr>Vylučovací chromatografie</vt:lpstr>
      <vt:lpstr>Gelová chromatografie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Pulkrabova Jana</dc:creator>
  <cp:lastModifiedBy>Schulzova Vera</cp:lastModifiedBy>
  <cp:revision>92</cp:revision>
  <cp:lastPrinted>2019-03-07T10:15:06Z</cp:lastPrinted>
  <dcterms:created xsi:type="dcterms:W3CDTF">2014-09-16T12:28:36Z</dcterms:created>
  <dcterms:modified xsi:type="dcterms:W3CDTF">2023-02-28T15:04:54Z</dcterms:modified>
</cp:coreProperties>
</file>