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81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0" r:id="rId15"/>
    <p:sldId id="388" r:id="rId16"/>
    <p:sldId id="389" r:id="rId17"/>
    <p:sldId id="276" r:id="rId18"/>
    <p:sldId id="275" r:id="rId19"/>
    <p:sldId id="277" r:id="rId20"/>
    <p:sldId id="385" r:id="rId21"/>
    <p:sldId id="378" r:id="rId22"/>
    <p:sldId id="379" r:id="rId23"/>
    <p:sldId id="281" r:id="rId24"/>
    <p:sldId id="380" r:id="rId25"/>
    <p:sldId id="282" r:id="rId26"/>
    <p:sldId id="288" r:id="rId27"/>
    <p:sldId id="289" r:id="rId28"/>
    <p:sldId id="290" r:id="rId29"/>
    <p:sldId id="386" r:id="rId30"/>
    <p:sldId id="390" r:id="rId31"/>
    <p:sldId id="387" r:id="rId32"/>
    <p:sldId id="291" r:id="rId33"/>
    <p:sldId id="292" r:id="rId34"/>
    <p:sldId id="293" r:id="rId35"/>
    <p:sldId id="302" r:id="rId36"/>
    <p:sldId id="294" r:id="rId37"/>
    <p:sldId id="382" r:id="rId38"/>
    <p:sldId id="297" r:id="rId39"/>
    <p:sldId id="383" r:id="rId40"/>
    <p:sldId id="384" r:id="rId41"/>
    <p:sldId id="298" r:id="rId42"/>
    <p:sldId id="300" r:id="rId43"/>
    <p:sldId id="303" r:id="rId44"/>
    <p:sldId id="304" r:id="rId45"/>
    <p:sldId id="309" r:id="rId46"/>
    <p:sldId id="307" r:id="rId47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C09"/>
    <a:srgbClr val="F73609"/>
    <a:srgbClr val="F73C09"/>
    <a:srgbClr val="F74409"/>
    <a:srgbClr val="FF2700"/>
    <a:srgbClr val="E12700"/>
    <a:srgbClr val="EE2E00"/>
    <a:srgbClr val="EE3712"/>
    <a:srgbClr val="FF2600"/>
    <a:srgbClr val="FF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7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960A9-0BF4-4C09-B997-EE222D7799F0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A47F8-A3EF-4702-AE1E-5DB07F2F8C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8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C8BCA-2E4A-4F5D-804E-1AE2F22A5391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2FC9E-C401-48AB-BF31-893F99036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234D9D-6AF0-466C-B0DA-89132E6D8E7F}" type="slidenum">
              <a:rPr lang="en-GB" altLang="cs-CZ" smtClean="0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177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2988CD-604D-4AB0-9D20-92F48EF02AE0}" type="slidenum">
              <a:rPr lang="en-GB" altLang="cs-CZ" smtClean="0"/>
              <a:pPr>
                <a:spcBef>
                  <a:spcPct val="0"/>
                </a:spcBef>
              </a:pPr>
              <a:t>14</a:t>
            </a:fld>
            <a:endParaRPr lang="en-GB" altLang="cs-CZ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948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11BBC3-43F3-4013-89A5-F6808BE38088}" type="slidenum">
              <a:rPr lang="en-GB" altLang="cs-CZ" smtClean="0"/>
              <a:pPr>
                <a:spcBef>
                  <a:spcPct val="0"/>
                </a:spcBef>
              </a:pPr>
              <a:t>15</a:t>
            </a:fld>
            <a:endParaRPr lang="en-GB" alt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342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652B63-D934-4592-B446-78D6645C54B0}" type="slidenum">
              <a:rPr lang="en-GB" altLang="cs-CZ" smtClean="0"/>
              <a:pPr>
                <a:spcBef>
                  <a:spcPct val="0"/>
                </a:spcBef>
              </a:pPr>
              <a:t>16</a:t>
            </a:fld>
            <a:endParaRPr lang="en-GB" alt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6593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5D7274-0E69-4393-9BDD-E5AEA75DCB36}" type="slidenum">
              <a:rPr lang="en-GB" altLang="cs-CZ" smtClean="0"/>
              <a:pPr>
                <a:spcBef>
                  <a:spcPct val="0"/>
                </a:spcBef>
              </a:pPr>
              <a:t>17</a:t>
            </a:fld>
            <a:endParaRPr lang="en-GB" alt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956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034065-04F2-429B-9F4E-08DDC016F49D}" type="slidenum">
              <a:rPr lang="en-GB" altLang="cs-CZ" smtClean="0"/>
              <a:pPr>
                <a:spcBef>
                  <a:spcPct val="0"/>
                </a:spcBef>
              </a:pPr>
              <a:t>18</a:t>
            </a:fld>
            <a:endParaRPr lang="en-GB" alt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121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B7793D-8B49-483E-AE5B-CCD49C4A30C6}" type="slidenum">
              <a:rPr lang="en-GB" altLang="cs-CZ" smtClean="0"/>
              <a:pPr>
                <a:spcBef>
                  <a:spcPct val="0"/>
                </a:spcBef>
              </a:pPr>
              <a:t>19</a:t>
            </a:fld>
            <a:endParaRPr lang="en-GB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8966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E32E4E-EA34-44E4-B00C-2F55C06A0770}" type="slidenum">
              <a:rPr lang="en-GB" altLang="cs-CZ" smtClean="0"/>
              <a:pPr>
                <a:spcBef>
                  <a:spcPct val="0"/>
                </a:spcBef>
              </a:pPr>
              <a:t>20</a:t>
            </a:fld>
            <a:endParaRPr lang="en-GB" alt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7842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894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B0A13E-B4D7-4B7D-A96E-6524DF589CC9}" type="slidenum">
              <a:rPr lang="en-GB" altLang="cs-CZ" smtClean="0"/>
              <a:pPr>
                <a:spcBef>
                  <a:spcPct val="0"/>
                </a:spcBef>
              </a:pPr>
              <a:t>23</a:t>
            </a:fld>
            <a:endParaRPr lang="en-GB" alt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8928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86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CC0FBB-C934-4850-8F9D-D0862A097467}" type="slidenum">
              <a:rPr lang="en-GB" altLang="cs-CZ" smtClean="0"/>
              <a:pPr>
                <a:spcBef>
                  <a:spcPct val="0"/>
                </a:spcBef>
              </a:pPr>
              <a:t>4</a:t>
            </a:fld>
            <a:endParaRPr lang="en-GB" altLang="cs-CZ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6334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3A497-679C-442F-82E2-E5BBF20C9906}" type="slidenum">
              <a:rPr lang="en-GB" altLang="cs-CZ" smtClean="0"/>
              <a:pPr>
                <a:spcBef>
                  <a:spcPct val="0"/>
                </a:spcBef>
              </a:pPr>
              <a:t>25</a:t>
            </a:fld>
            <a:endParaRPr lang="en-GB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7328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AEF5FD-E0CB-4CDB-8201-CEC61F2E1802}" type="slidenum">
              <a:rPr lang="en-GB" altLang="cs-CZ" smtClean="0"/>
              <a:pPr>
                <a:spcBef>
                  <a:spcPct val="0"/>
                </a:spcBef>
              </a:pPr>
              <a:t>26</a:t>
            </a:fld>
            <a:endParaRPr lang="en-GB" alt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0475" cy="28511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0243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CE19F4-523F-4DD1-8F57-FBEB27E5CB92}" type="slidenum">
              <a:rPr lang="en-GB" altLang="cs-CZ" smtClean="0"/>
              <a:pPr>
                <a:spcBef>
                  <a:spcPct val="0"/>
                </a:spcBef>
              </a:pPr>
              <a:t>27</a:t>
            </a:fld>
            <a:endParaRPr lang="en-GB" alt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8264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05D1C1-837E-4CEB-9550-307068F4B91C}" type="slidenum">
              <a:rPr lang="en-GB" altLang="cs-CZ" smtClean="0"/>
              <a:pPr>
                <a:spcBef>
                  <a:spcPct val="0"/>
                </a:spcBef>
              </a:pPr>
              <a:t>28</a:t>
            </a:fld>
            <a:endParaRPr lang="en-GB" alt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5147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3E5100-3E74-4226-BAC2-F5829CEB092A}" type="slidenum">
              <a:rPr lang="en-GB" altLang="cs-CZ" smtClean="0"/>
              <a:pPr>
                <a:spcBef>
                  <a:spcPct val="0"/>
                </a:spcBef>
              </a:pPr>
              <a:t>29</a:t>
            </a:fld>
            <a:endParaRPr lang="en-GB" alt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6538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8810FF-231A-4E5A-A6C3-65397713C510}" type="slidenum">
              <a:rPr lang="en-GB" altLang="cs-CZ" smtClean="0"/>
              <a:pPr>
                <a:spcBef>
                  <a:spcPct val="0"/>
                </a:spcBef>
              </a:pPr>
              <a:t>31</a:t>
            </a:fld>
            <a:endParaRPr lang="en-GB" alt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9877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36FDFE-B43F-43F5-AC29-66FD8CFEEEF6}" type="slidenum">
              <a:rPr lang="en-GB" altLang="cs-CZ" smtClean="0"/>
              <a:pPr>
                <a:spcBef>
                  <a:spcPct val="0"/>
                </a:spcBef>
              </a:pPr>
              <a:t>32</a:t>
            </a:fld>
            <a:endParaRPr lang="en-GB" alt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6689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AFE7E9-FF54-485E-9991-5407AF5C8489}" type="slidenum">
              <a:rPr lang="en-GB" altLang="cs-CZ" smtClean="0"/>
              <a:pPr>
                <a:spcBef>
                  <a:spcPct val="0"/>
                </a:spcBef>
              </a:pPr>
              <a:t>33</a:t>
            </a:fld>
            <a:endParaRPr lang="en-GB" alt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4370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DD1150-60E5-42CA-8BE7-A78C4E4D4DF1}" type="slidenum">
              <a:rPr lang="en-GB" altLang="cs-CZ" smtClean="0"/>
              <a:pPr>
                <a:spcBef>
                  <a:spcPct val="0"/>
                </a:spcBef>
              </a:pPr>
              <a:t>34</a:t>
            </a:fld>
            <a:endParaRPr lang="en-GB" alt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47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A9D5C8-EE71-4AC4-9490-8B66B3C587C5}" type="slidenum">
              <a:rPr lang="en-GB" altLang="cs-CZ" smtClean="0"/>
              <a:pPr>
                <a:spcBef>
                  <a:spcPct val="0"/>
                </a:spcBef>
              </a:pPr>
              <a:t>35</a:t>
            </a:fld>
            <a:endParaRPr lang="en-GB" alt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249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BB9B3C-C78B-4B5A-8FDF-E89BF15A5289}" type="slidenum">
              <a:rPr lang="en-GB" altLang="cs-CZ" smtClean="0"/>
              <a:pPr>
                <a:spcBef>
                  <a:spcPct val="0"/>
                </a:spcBef>
              </a:pPr>
              <a:t>5</a:t>
            </a:fld>
            <a:endParaRPr lang="en-GB" alt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8477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81EDFC-9585-4975-A361-F352312B6F14}" type="slidenum">
              <a:rPr lang="en-GB" altLang="cs-CZ" smtClean="0"/>
              <a:pPr>
                <a:spcBef>
                  <a:spcPct val="0"/>
                </a:spcBef>
              </a:pPr>
              <a:t>36</a:t>
            </a:fld>
            <a:endParaRPr lang="en-GB" alt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0650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667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063B2A-5847-425F-8B2A-75DE5FA7A2E7}" type="slidenum">
              <a:rPr lang="en-GB" altLang="cs-CZ" smtClean="0"/>
              <a:pPr>
                <a:spcBef>
                  <a:spcPct val="0"/>
                </a:spcBef>
              </a:pPr>
              <a:t>38</a:t>
            </a:fld>
            <a:endParaRPr lang="en-GB" alt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2351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840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05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231855-B790-4F24-9571-00C55F411729}" type="slidenum">
              <a:rPr lang="en-GB" altLang="cs-CZ" smtClean="0"/>
              <a:pPr>
                <a:spcBef>
                  <a:spcPct val="0"/>
                </a:spcBef>
              </a:pPr>
              <a:t>41</a:t>
            </a:fld>
            <a:endParaRPr lang="en-GB" alt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2640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95CC2A-107B-4B36-92A1-21F59E009300}" type="slidenum">
              <a:rPr lang="en-GB" altLang="cs-CZ" smtClean="0"/>
              <a:pPr>
                <a:spcBef>
                  <a:spcPct val="0"/>
                </a:spcBef>
              </a:pPr>
              <a:t>42</a:t>
            </a:fld>
            <a:endParaRPr lang="en-GB" alt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2746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903444-1E3E-479D-BB07-098E18A31372}" type="slidenum">
              <a:rPr lang="en-GB" altLang="cs-CZ" smtClean="0"/>
              <a:pPr>
                <a:spcBef>
                  <a:spcPct val="0"/>
                </a:spcBef>
              </a:pPr>
              <a:t>44</a:t>
            </a:fld>
            <a:endParaRPr lang="en-GB" alt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55145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E09151-5FE5-4FFE-AB71-2C03C84D1AA2}" type="slidenum">
              <a:rPr lang="en-GB" altLang="cs-CZ" smtClean="0"/>
              <a:pPr>
                <a:spcBef>
                  <a:spcPct val="0"/>
                </a:spcBef>
              </a:pPr>
              <a:t>45</a:t>
            </a:fld>
            <a:endParaRPr lang="en-GB" alt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0514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1E6CA7-B3DD-4831-92B9-E43E222391F5}" type="slidenum">
              <a:rPr lang="en-GB" altLang="cs-CZ" smtClean="0"/>
              <a:pPr>
                <a:spcBef>
                  <a:spcPct val="0"/>
                </a:spcBef>
              </a:pPr>
              <a:t>46</a:t>
            </a:fld>
            <a:endParaRPr lang="en-GB" alt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216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C4E5C4-3C38-4CD0-BA75-A36EE76B0D8F}" type="slidenum">
              <a:rPr lang="en-GB" altLang="cs-CZ" smtClean="0"/>
              <a:pPr>
                <a:spcBef>
                  <a:spcPct val="0"/>
                </a:spcBef>
              </a:pPr>
              <a:t>6</a:t>
            </a:fld>
            <a:endParaRPr lang="en-GB" alt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739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3EC96E-F173-451B-B0A3-B50D5C753BB5}" type="slidenum">
              <a:rPr lang="en-GB" altLang="cs-CZ" smtClean="0"/>
              <a:pPr>
                <a:spcBef>
                  <a:spcPct val="0"/>
                </a:spcBef>
              </a:pPr>
              <a:t>8</a:t>
            </a:fld>
            <a:endParaRPr lang="en-GB" altLang="cs-CZ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652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941005-08BB-4B27-A24E-E43846EFFC23}" type="slidenum">
              <a:rPr lang="en-GB" altLang="cs-CZ" smtClean="0"/>
              <a:pPr>
                <a:spcBef>
                  <a:spcPct val="0"/>
                </a:spcBef>
              </a:pPr>
              <a:t>9</a:t>
            </a:fld>
            <a:endParaRPr lang="en-GB" alt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415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1B82A2-C10E-4A94-910F-1D6EDD692C20}" type="slidenum">
              <a:rPr lang="en-GB" altLang="cs-CZ" smtClean="0"/>
              <a:pPr>
                <a:spcBef>
                  <a:spcPct val="0"/>
                </a:spcBef>
              </a:pPr>
              <a:t>10</a:t>
            </a:fld>
            <a:endParaRPr lang="en-GB" alt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340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EDA68B-9401-4C8C-9B19-4A5E6FCAF988}" type="slidenum">
              <a:rPr lang="en-GB" altLang="cs-CZ" smtClean="0"/>
              <a:pPr>
                <a:spcBef>
                  <a:spcPct val="0"/>
                </a:spcBef>
              </a:pPr>
              <a:t>11</a:t>
            </a:fld>
            <a:endParaRPr lang="en-GB" alt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9429" y="3613625"/>
            <a:ext cx="8217050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941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944598-B937-4FAD-AC0E-0730512EFB4A}" type="slidenum">
              <a:rPr lang="en-GB" altLang="cs-CZ" smtClean="0"/>
              <a:pPr>
                <a:spcBef>
                  <a:spcPct val="0"/>
                </a:spcBef>
              </a:pPr>
              <a:t>12</a:t>
            </a:fld>
            <a:endParaRPr lang="en-GB" alt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0" y="571500"/>
            <a:ext cx="3802063" cy="2851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34" y="3613625"/>
            <a:ext cx="8221645" cy="34236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949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1" y="3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1" y="6608560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7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9734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05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9734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1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39734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907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9734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9734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249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9734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9734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626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820817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928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1" y="3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9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6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200" smtClean="0"/>
              <a:pPr/>
              <a:t>‹#›</a:t>
            </a:fld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5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3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6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200" smtClean="0"/>
              <a:pPr/>
              <a:t>‹#›</a:t>
            </a:fld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5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pPr/>
              <a:t>28.02.2023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natur.cuni.cz/~pcoufal/images/rov15.gif" TargetMode="External"/><Relationship Id="rId5" Type="http://schemas.openxmlformats.org/officeDocument/2006/relationships/image" Target="../media/image29.gif"/><Relationship Id="rId4" Type="http://schemas.openxmlformats.org/officeDocument/2006/relationships/image" Target="../media/image28.png"/><Relationship Id="rId9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book/10.1002/97804706884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23554" y="1779634"/>
            <a:ext cx="66402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Tento výukový materiál je autorským dílem, které je chráněno autorským právem VŠCHT Praha.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Některé části přednášky vycházejí z autorských děl třetích osob, která VŠCHT Praha užívá pro účely výuky svých studentů na základě zákonné licence.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Obsah této přednášky je určen výlučně pro výuku studentů VŠCHT Praha.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Obsah přednášky nesmí být rozmnožován, zaznamenáván, napodobován, publikován ani jinak rozšiřován bez písemného souhlasu majitele autorských práv.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dirty="0">
                <a:latin typeface="+mn-lt"/>
                <a:ea typeface="Calibri" panose="020F0502020204030204" pitchFamily="34" charset="0"/>
              </a:rPr>
              <a:t>Autorské právo neporušuje ten student VŠCHT Praha, který výlučně pro svou osobní potřebu zhotoví záznam či napodobeninu díla nebo užije dílo jiným způsobem, který dle zákona autorské právo neporušuje.</a:t>
            </a: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solidFill>
                  <a:srgbClr val="FF3300"/>
                </a:solidFill>
                <a:latin typeface="+mn-lt"/>
                <a:ea typeface="Calibri" panose="020F0502020204030204" pitchFamily="34" charset="0"/>
              </a:rPr>
              <a:t>© VŠCHT Praha </a:t>
            </a:r>
            <a:r>
              <a:rPr lang="cs-CZ" sz="1400" b="1" dirty="0" smtClean="0">
                <a:solidFill>
                  <a:srgbClr val="FF3300"/>
                </a:solidFill>
                <a:latin typeface="+mn-lt"/>
                <a:ea typeface="Calibri" panose="020F0502020204030204" pitchFamily="34" charset="0"/>
              </a:rPr>
              <a:t>2023</a:t>
            </a:r>
            <a:endParaRPr lang="cs-CZ" sz="1400" dirty="0">
              <a:solidFill>
                <a:srgbClr val="FF330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6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Srovnání GLC a HPLC</a:t>
            </a:r>
            <a:r>
              <a:rPr lang="cs-CZ" altLang="cs-CZ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7603" y="1337096"/>
            <a:ext cx="8681849" cy="4493219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b="1" dirty="0"/>
              <a:t>plynová chromatografie</a:t>
            </a:r>
            <a:endParaRPr lang="cs-CZ" altLang="cs-CZ" sz="20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dokonalejší a rychlejší separace, změna teploty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b="1" dirty="0"/>
              <a:t>kapalinová chromatografie</a:t>
            </a:r>
            <a:r>
              <a:rPr lang="cs-CZ" altLang="cs-CZ" sz="2000" dirty="0"/>
              <a:t>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ovlivnění selektivity separace nejen volbou stacionární, ale i mobilní fáze (dvě nebo i více složek)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při gradientové eluci je možno složení mobilní fáze v průběhu separace měnit (kontinuálně nebo skokem - zlepšení separace složitých vzorků, obsahujících látky se značnými rozdíly distribuce mezi oběma fázemi)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větší rozmanitost volby stacionárních fází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nižší separační teploty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vhodná pro široké spektrum sloučenin a to i včetně netěkavých a termolabilních</a:t>
            </a: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b="1" dirty="0"/>
              <a:t>HPLC detektory</a:t>
            </a:r>
            <a:r>
              <a:rPr lang="cs-CZ" altLang="cs-CZ" sz="20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Možnosti nastřikovat větší objemy vzorku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Větší výběr, většinou nedestruktivní - možné řazení detektorů, MS na konci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Moderní techniky přípravy vzorků jako extrakce na pevnou fázi nebo superkritická fluidní extrakce zvyšují citlivost HPLC analýzy</a:t>
            </a:r>
          </a:p>
        </p:txBody>
      </p:sp>
    </p:spTree>
    <p:extLst>
      <p:ext uri="{BB962C8B-B14F-4D97-AF65-F5344CB8AC3E}">
        <p14:creationId xmlns:p14="http://schemas.microsoft.com/office/powerpoint/2010/main" val="83451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8" y="1124499"/>
            <a:ext cx="7603067" cy="450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54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5903" y="451697"/>
            <a:ext cx="8270800" cy="90014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HPLC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99" y="1341074"/>
            <a:ext cx="8270801" cy="4175851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HPLC =  </a:t>
            </a:r>
            <a:r>
              <a:rPr lang="cs-CZ" sz="2400" b="1" i="1" dirty="0" err="1">
                <a:solidFill>
                  <a:srgbClr val="FF3300"/>
                </a:solidFill>
              </a:rPr>
              <a:t>high</a:t>
            </a:r>
            <a:r>
              <a:rPr lang="cs-CZ" sz="2400" b="1" i="1" dirty="0">
                <a:solidFill>
                  <a:srgbClr val="FF3300"/>
                </a:solidFill>
              </a:rPr>
              <a:t> performance </a:t>
            </a:r>
            <a:r>
              <a:rPr lang="cs-CZ" sz="2400" b="1" i="1" dirty="0" err="1">
                <a:solidFill>
                  <a:srgbClr val="FF3300"/>
                </a:solidFill>
              </a:rPr>
              <a:t>liquid</a:t>
            </a:r>
            <a:r>
              <a:rPr lang="cs-CZ" sz="2400" b="1" i="1" dirty="0">
                <a:solidFill>
                  <a:srgbClr val="FF3300"/>
                </a:solidFill>
              </a:rPr>
              <a:t> </a:t>
            </a:r>
            <a:r>
              <a:rPr lang="cs-CZ" sz="2400" b="1" i="1" dirty="0" err="1">
                <a:solidFill>
                  <a:srgbClr val="FF3300"/>
                </a:solidFill>
              </a:rPr>
              <a:t>chromatography</a:t>
            </a:r>
            <a:endParaRPr lang="cs-CZ" sz="2400" b="1" dirty="0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b="1" dirty="0">
                <a:solidFill>
                  <a:srgbClr val="FF3300"/>
                </a:solidFill>
              </a:rPr>
              <a:t>	    </a:t>
            </a:r>
            <a:r>
              <a:rPr lang="cs-CZ" sz="2400" b="1" i="1" dirty="0" err="1">
                <a:solidFill>
                  <a:srgbClr val="FF3300"/>
                </a:solidFill>
              </a:rPr>
              <a:t>high</a:t>
            </a:r>
            <a:r>
              <a:rPr lang="cs-CZ" sz="2400" b="1" i="1" dirty="0">
                <a:solidFill>
                  <a:srgbClr val="FF3300"/>
                </a:solidFill>
              </a:rPr>
              <a:t> </a:t>
            </a:r>
            <a:r>
              <a:rPr lang="cs-CZ" sz="2400" b="1" i="1" dirty="0" err="1">
                <a:solidFill>
                  <a:srgbClr val="FF3300"/>
                </a:solidFill>
              </a:rPr>
              <a:t>pressure</a:t>
            </a:r>
            <a:r>
              <a:rPr lang="cs-CZ" sz="2400" b="1" i="1" dirty="0">
                <a:solidFill>
                  <a:srgbClr val="FF3300"/>
                </a:solidFill>
              </a:rPr>
              <a:t> </a:t>
            </a:r>
            <a:r>
              <a:rPr lang="cs-CZ" sz="2400" b="1" i="1" dirty="0" err="1">
                <a:solidFill>
                  <a:srgbClr val="FF3300"/>
                </a:solidFill>
              </a:rPr>
              <a:t>liquid</a:t>
            </a:r>
            <a:r>
              <a:rPr lang="cs-CZ" sz="2400" b="1" i="1" dirty="0">
                <a:solidFill>
                  <a:srgbClr val="FF3300"/>
                </a:solidFill>
              </a:rPr>
              <a:t> </a:t>
            </a:r>
            <a:r>
              <a:rPr lang="cs-CZ" sz="2400" b="1" i="1" dirty="0" err="1">
                <a:solidFill>
                  <a:srgbClr val="FF3300"/>
                </a:solidFill>
              </a:rPr>
              <a:t>chromatography</a:t>
            </a:r>
            <a:r>
              <a:rPr lang="cs-CZ" sz="2400" b="1" dirty="0">
                <a:solidFill>
                  <a:srgbClr val="FF33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LC, HPLC, RR, UPLC, U-HPLC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vhodná především pro látky: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                         </a:t>
            </a:r>
            <a:r>
              <a:rPr lang="cs-CZ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polární, netěkavé a tepelně labilní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b="1" dirty="0"/>
              <a:t>princip</a:t>
            </a:r>
            <a:r>
              <a:rPr lang="cs-CZ" sz="2400" dirty="0"/>
              <a:t>: 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sz="2400" dirty="0"/>
              <a:t>směs analytů se aplikuje na sorpční stacionární fázi s velkým povrchem. Eluce mobilní fází způsobuje pohyb rozdělené směsi  stacionární fází. Různá rychlost migrace je způsobena rozdílnou distribucí látek mezi stacionární a mobilní fázi.</a:t>
            </a:r>
            <a:endParaRPr lang="cs-CZ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3644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Klasifikace c</a:t>
            </a:r>
            <a:r>
              <a:rPr lang="en-GB" altLang="cs-CZ" sz="3200">
                <a:latin typeface="Arial" panose="020B0604020202020204" pitchFamily="34" charset="0"/>
                <a:cs typeface="Arial" panose="020B0604020202020204" pitchFamily="34" charset="0"/>
              </a:rPr>
              <a:t>hromatogra</a:t>
            </a:r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fických metod</a:t>
            </a:r>
            <a:endParaRPr lang="en-GB" altLang="cs-CZ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313267" y="1130300"/>
            <a:ext cx="8363656" cy="40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cs-CZ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cs-CZ" sz="2133" b="1" dirty="0" err="1">
                <a:latin typeface="Calibri" panose="020F0502020204030204" pitchFamily="34" charset="0"/>
                <a:cs typeface="Calibri" panose="020F0502020204030204" pitchFamily="34" charset="0"/>
              </a:rPr>
              <a:t>yp</a:t>
            </a:r>
            <a:r>
              <a:rPr lang="en-GB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cs-CZ" sz="2133" b="1" dirty="0" err="1">
                <a:latin typeface="Calibri" panose="020F0502020204030204" pitchFamily="34" charset="0"/>
                <a:cs typeface="Calibri" panose="020F0502020204030204" pitchFamily="34" charset="0"/>
              </a:rPr>
              <a:t>sta</a:t>
            </a:r>
            <a:r>
              <a:rPr lang="cs-CZ" altLang="cs-CZ" sz="2133" b="1" dirty="0" err="1">
                <a:latin typeface="Calibri" panose="020F0502020204030204" pitchFamily="34" charset="0"/>
                <a:cs typeface="Calibri" panose="020F0502020204030204" pitchFamily="34" charset="0"/>
              </a:rPr>
              <a:t>cionární</a:t>
            </a:r>
            <a:r>
              <a:rPr lang="cs-CZ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 fáze použitý v </a:t>
            </a:r>
            <a:r>
              <a:rPr lang="en-GB" altLang="cs-CZ" sz="2133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</a:t>
            </a:r>
            <a:r>
              <a:rPr lang="cs-CZ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GB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8676" name="Obdélník 3"/>
          <p:cNvSpPr>
            <a:spLocks noChangeArrowheads="1"/>
          </p:cNvSpPr>
          <p:nvPr/>
        </p:nvSpPr>
        <p:spPr bwMode="auto">
          <a:xfrm>
            <a:off x="241300" y="3941236"/>
            <a:ext cx="4572000" cy="20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Adsorp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ční 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chromatogra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fie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Par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ciační (rozdělovací) chr.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tově výměnná chr.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Size exclusion 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(vylučovací) chr. 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Afinit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ní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chromatogra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fie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7" name="Obdélník 4"/>
          <p:cNvSpPr>
            <a:spLocks noChangeArrowheads="1"/>
          </p:cNvSpPr>
          <p:nvPr/>
        </p:nvSpPr>
        <p:spPr bwMode="auto">
          <a:xfrm>
            <a:off x="4562125" y="3941236"/>
            <a:ext cx="4329289" cy="20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Pevná látka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Kapalina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Obsahuje fixní náboj 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Vyžití porézní matrice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Podpora pomocí 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imobiliz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ovaných 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ligand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ů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8" name="TextovéPole 6"/>
          <p:cNvSpPr txBox="1">
            <a:spLocks noChangeArrowheads="1"/>
          </p:cNvSpPr>
          <p:nvPr/>
        </p:nvSpPr>
        <p:spPr bwMode="auto">
          <a:xfrm>
            <a:off x="251178" y="3423355"/>
            <a:ext cx="2905478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ázev </a:t>
            </a:r>
            <a:r>
              <a:rPr lang="en-GB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 LC </a:t>
            </a:r>
            <a:r>
              <a:rPr lang="cs-CZ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etod</a:t>
            </a:r>
            <a:r>
              <a:rPr lang="cs-CZ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GB" altLang="cs-CZ" sz="1778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9" name="TextovéPole 7"/>
          <p:cNvSpPr txBox="1">
            <a:spLocks noChangeArrowheads="1"/>
          </p:cNvSpPr>
          <p:nvPr/>
        </p:nvSpPr>
        <p:spPr bwMode="auto">
          <a:xfrm>
            <a:off x="4572001" y="3420533"/>
            <a:ext cx="2905478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Typ </a:t>
            </a:r>
            <a:r>
              <a:rPr lang="cs-CZ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stacionární fáze</a:t>
            </a:r>
            <a:endParaRPr lang="en-GB" altLang="cs-CZ" sz="1778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3390903" y="4133147"/>
            <a:ext cx="1080911" cy="14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156657" y="4516969"/>
            <a:ext cx="1323622" cy="14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3564469" y="4943125"/>
            <a:ext cx="925689" cy="14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568701" y="5348111"/>
            <a:ext cx="927100" cy="14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2987325" y="5750281"/>
            <a:ext cx="1512711" cy="14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Obdélník 16"/>
          <p:cNvSpPr>
            <a:spLocks noChangeArrowheads="1"/>
          </p:cNvSpPr>
          <p:nvPr/>
        </p:nvSpPr>
        <p:spPr bwMode="auto">
          <a:xfrm>
            <a:off x="313269" y="1535291"/>
            <a:ext cx="7509933" cy="35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2133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LC lze rozdělit podle mechanismu separace</a:t>
            </a:r>
          </a:p>
        </p:txBody>
      </p:sp>
      <p:sp>
        <p:nvSpPr>
          <p:cNvPr id="28686" name="Obdélník 16"/>
          <p:cNvSpPr>
            <a:spLocks noChangeArrowheads="1"/>
          </p:cNvSpPr>
          <p:nvPr/>
        </p:nvSpPr>
        <p:spPr bwMode="auto">
          <a:xfrm>
            <a:off x="321735" y="1896536"/>
            <a:ext cx="8466667" cy="140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kapalina - pevná látka: adsorpční chromatografie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kapalina - kapalina:  </a:t>
            </a:r>
            <a:r>
              <a:rPr lang="cs-CZ" altLang="cs-CZ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parciační</a:t>
            </a: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 chromatografie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chromatografie s vázanými fázemi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iontově výměnná chromatografie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 (vylučovací) chromatografie</a:t>
            </a:r>
          </a:p>
        </p:txBody>
      </p:sp>
    </p:spTree>
    <p:extLst>
      <p:ext uri="{BB962C8B-B14F-4D97-AF65-F5344CB8AC3E}">
        <p14:creationId xmlns:p14="http://schemas.microsoft.com/office/powerpoint/2010/main" val="233938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Základní pojmy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9782" y="1112810"/>
            <a:ext cx="8781690" cy="566755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fr-FR" altLang="cs-CZ" sz="1600" dirty="0"/>
              <a:t/>
            </a:r>
            <a:br>
              <a:rPr lang="fr-FR" altLang="cs-CZ" sz="1600" dirty="0"/>
            </a:br>
            <a:r>
              <a:rPr lang="cs-CZ" altLang="cs-CZ" sz="2000" b="1" u="sng" dirty="0"/>
              <a:t>Fáze</a:t>
            </a:r>
            <a:r>
              <a:rPr lang="cs-CZ" altLang="cs-CZ" sz="2000" dirty="0"/>
              <a:t> je homogenní část heterogenního systému oddělená od okolí ostrým </a:t>
            </a:r>
            <a:r>
              <a:rPr lang="cs-CZ" altLang="cs-CZ" sz="2000" u="sng" dirty="0"/>
              <a:t>fázovým rozhraním</a:t>
            </a:r>
            <a:r>
              <a:rPr lang="cs-CZ" altLang="cs-CZ" sz="2000" dirty="0"/>
              <a:t> (</a:t>
            </a:r>
            <a:r>
              <a:rPr lang="cs-CZ" altLang="cs-CZ" sz="2000" i="1" dirty="0"/>
              <a:t>mobilní a stacionární fáze</a:t>
            </a:r>
            <a:r>
              <a:rPr lang="cs-CZ" altLang="cs-CZ" sz="2000" dirty="0"/>
              <a:t>)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u="sng" dirty="0"/>
              <a:t>Separace</a:t>
            </a:r>
            <a:r>
              <a:rPr lang="cs-CZ" altLang="cs-CZ" sz="2000" dirty="0"/>
              <a:t> (dělení) je proces oddělování jednotlivých složek směsi za účelem získání čistých složek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u="sng" dirty="0"/>
              <a:t>Adsorpce</a:t>
            </a:r>
            <a:r>
              <a:rPr lang="cs-CZ" altLang="cs-CZ" sz="2000" dirty="0"/>
              <a:t> je děj probíhající na fázovém rozhraní tekutina/tuhá fáze, při němž se na povrchu tuhé fáze koncentruje jedna nebo více složek tekuté fáze.</a:t>
            </a:r>
            <a:br>
              <a:rPr lang="cs-CZ" altLang="cs-CZ" sz="2000" dirty="0"/>
            </a:br>
            <a:r>
              <a:rPr lang="cs-CZ" altLang="cs-CZ" sz="2000" dirty="0"/>
              <a:t>(</a:t>
            </a:r>
            <a:r>
              <a:rPr lang="cs-CZ" altLang="cs-CZ" sz="2000" i="1" dirty="0"/>
              <a:t>adsorbent a adsorbát</a:t>
            </a:r>
            <a:r>
              <a:rPr lang="cs-CZ" altLang="cs-CZ" sz="2000" dirty="0"/>
              <a:t>)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u="sng" dirty="0"/>
              <a:t>Absorpce</a:t>
            </a:r>
            <a:r>
              <a:rPr lang="cs-CZ" altLang="cs-CZ" sz="2000" dirty="0"/>
              <a:t> (rozpouštění) je děj probíhající na fázovém rozhraní, při němž dochází k nahromadění látky nebo látek uvnitř kondenzované fáze.</a:t>
            </a:r>
            <a:br>
              <a:rPr lang="cs-CZ" altLang="cs-CZ" sz="2000" dirty="0"/>
            </a:br>
            <a:r>
              <a:rPr lang="cs-CZ" altLang="cs-CZ" sz="2000" dirty="0"/>
              <a:t>(</a:t>
            </a:r>
            <a:r>
              <a:rPr lang="cs-CZ" altLang="cs-CZ" sz="2000" i="1" dirty="0"/>
              <a:t>absorbent a absorbát</a:t>
            </a:r>
            <a:r>
              <a:rPr lang="cs-CZ" altLang="cs-CZ" sz="2000" dirty="0"/>
              <a:t>)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u="sng" dirty="0"/>
              <a:t>Sorpce</a:t>
            </a:r>
            <a:r>
              <a:rPr lang="cs-CZ" altLang="cs-CZ" sz="2000" dirty="0"/>
              <a:t> je společné označení adsorpce a absorpce. Je reverzibilní a jejím opakem je desorpce. (</a:t>
            </a:r>
            <a:r>
              <a:rPr lang="cs-CZ" altLang="cs-CZ" sz="2000" i="1" dirty="0"/>
              <a:t>sorbent a </a:t>
            </a:r>
            <a:r>
              <a:rPr lang="cs-CZ" altLang="cs-CZ" sz="2000" i="1" dirty="0" err="1"/>
              <a:t>sorbát</a:t>
            </a:r>
            <a:r>
              <a:rPr lang="cs-CZ" altLang="cs-CZ" sz="2000" dirty="0"/>
              <a:t>)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Při </a:t>
            </a:r>
            <a:r>
              <a:rPr lang="cs-CZ" altLang="cs-CZ" sz="2000" b="1" u="sng" dirty="0" err="1"/>
              <a:t>chemisorpci</a:t>
            </a:r>
            <a:r>
              <a:rPr lang="cs-CZ" altLang="cs-CZ" sz="2000" dirty="0"/>
              <a:t> se uplatňují nejen fyzikální síly, ale i síly chemické.</a:t>
            </a:r>
            <a:br>
              <a:rPr lang="cs-CZ" altLang="cs-CZ" sz="2000" dirty="0"/>
            </a:br>
            <a:r>
              <a:rPr lang="cs-CZ" altLang="cs-CZ" sz="2000" dirty="0"/>
              <a:t>Obecně je ireverzibilní. </a:t>
            </a:r>
          </a:p>
        </p:txBody>
      </p:sp>
    </p:spTree>
    <p:extLst>
      <p:ext uri="{BB962C8B-B14F-4D97-AF65-F5344CB8AC3E}">
        <p14:creationId xmlns:p14="http://schemas.microsoft.com/office/powerpoint/2010/main" val="142430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Separace</a:t>
            </a:r>
          </a:p>
        </p:txBody>
      </p:sp>
      <p:pic>
        <p:nvPicPr>
          <p:cNvPr id="89091" name="Picture 3" descr="Chromatographic Proces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7" y="1380228"/>
            <a:ext cx="7962603" cy="48970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5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097" y="379572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Separace (dělení)</a:t>
            </a:r>
          </a:p>
        </p:txBody>
      </p:sp>
      <p:pic>
        <p:nvPicPr>
          <p:cNvPr id="91140" name="Picture 4" descr="obr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5818" y="1265275"/>
            <a:ext cx="3208786" cy="25242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345058" y="1265275"/>
            <a:ext cx="5469146" cy="227965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cs-CZ" altLang="cs-CZ" sz="2000" dirty="0"/>
              <a:t>probíhá v separační koloně, která obsahuje</a:t>
            </a:r>
            <a:br>
              <a:rPr lang="cs-CZ" altLang="cs-CZ" sz="2000" dirty="0"/>
            </a:br>
            <a:r>
              <a:rPr lang="cs-CZ" altLang="cs-CZ" sz="2000" b="1" dirty="0"/>
              <a:t>stacionární</a:t>
            </a:r>
            <a:r>
              <a:rPr lang="cs-CZ" altLang="cs-CZ" sz="2000" dirty="0"/>
              <a:t> (nepohyblivou) </a:t>
            </a:r>
            <a:r>
              <a:rPr lang="cs-CZ" altLang="cs-CZ" sz="2000" b="1" dirty="0"/>
              <a:t>fázi</a:t>
            </a:r>
            <a:r>
              <a:rPr lang="cs-CZ" altLang="cs-CZ" sz="2000" dirty="0"/>
              <a:t> = sorbent a</a:t>
            </a:r>
            <a:r>
              <a:rPr lang="cs-CZ" altLang="cs-CZ" sz="2000" b="1" dirty="0"/>
              <a:t> mobilní</a:t>
            </a:r>
            <a:r>
              <a:rPr lang="cs-CZ" altLang="cs-CZ" sz="2000" dirty="0"/>
              <a:t> (pohyblivou) </a:t>
            </a:r>
            <a:r>
              <a:rPr lang="cs-CZ" altLang="cs-CZ" sz="2000" b="1" dirty="0"/>
              <a:t>fázi</a:t>
            </a:r>
            <a:r>
              <a:rPr lang="cs-CZ" altLang="cs-CZ" sz="2000" dirty="0"/>
              <a:t> = </a:t>
            </a:r>
            <a:r>
              <a:rPr lang="cs-CZ" altLang="cs-CZ" sz="2000" dirty="0" err="1"/>
              <a:t>eluent</a:t>
            </a:r>
            <a:r>
              <a:rPr lang="cs-CZ" altLang="cs-CZ" sz="2000" dirty="0"/>
              <a:t>.</a:t>
            </a:r>
            <a:br>
              <a:rPr lang="cs-CZ" altLang="cs-CZ" sz="2000" dirty="0"/>
            </a:br>
            <a:r>
              <a:rPr lang="cs-CZ" altLang="cs-CZ" sz="2000" dirty="0"/>
              <a:t>Rozdílné analyty (dělené látky) mají rozdílnou </a:t>
            </a:r>
            <a:r>
              <a:rPr lang="cs-CZ" altLang="cs-CZ" sz="2000" b="1" dirty="0"/>
              <a:t>afinitu</a:t>
            </a:r>
            <a:r>
              <a:rPr lang="cs-CZ" altLang="cs-CZ" sz="2000" dirty="0"/>
              <a:t> ke stacionární fázi.</a:t>
            </a:r>
            <a:br>
              <a:rPr lang="cs-CZ" altLang="cs-CZ" sz="2000" dirty="0"/>
            </a:br>
            <a:r>
              <a:rPr lang="cs-CZ" altLang="cs-CZ" sz="2000" dirty="0"/>
              <a:t>Různé analyty podléhají různé </a:t>
            </a:r>
            <a:r>
              <a:rPr lang="cs-CZ" altLang="cs-CZ" sz="2000" b="1" dirty="0"/>
              <a:t>distribuci</a:t>
            </a:r>
            <a:r>
              <a:rPr lang="cs-CZ" altLang="cs-CZ" sz="2000" dirty="0"/>
              <a:t> (rozdělování) mezi mobilní a stacionární fázi.</a:t>
            </a:r>
            <a:br>
              <a:rPr lang="cs-CZ" altLang="cs-CZ" sz="2000" dirty="0"/>
            </a:br>
            <a:r>
              <a:rPr lang="cs-CZ" altLang="cs-CZ" sz="2000" dirty="0"/>
              <a:t>Rozdílné analyty jsou rozdílně </a:t>
            </a:r>
            <a:r>
              <a:rPr lang="cs-CZ" altLang="cs-CZ" sz="2000" b="1" dirty="0"/>
              <a:t>zadržovány</a:t>
            </a:r>
            <a:r>
              <a:rPr lang="cs-CZ" altLang="cs-CZ" sz="2000" dirty="0"/>
              <a:t> a rozdílně </a:t>
            </a:r>
            <a:r>
              <a:rPr lang="cs-CZ" altLang="cs-CZ" sz="2000" b="1" dirty="0"/>
              <a:t>zpožďovány</a:t>
            </a:r>
            <a:r>
              <a:rPr lang="cs-CZ" altLang="cs-CZ" sz="2000" dirty="0"/>
              <a:t> (míra retence).</a:t>
            </a:r>
            <a:br>
              <a:rPr lang="cs-CZ" altLang="cs-CZ" sz="2000" dirty="0"/>
            </a:br>
            <a:r>
              <a:rPr lang="en-US" altLang="cs-CZ" sz="2000" dirty="0"/>
              <a:t/>
            </a:r>
            <a:br>
              <a:rPr lang="en-US" altLang="cs-CZ" sz="2000" dirty="0"/>
            </a:br>
            <a:endParaRPr lang="cs-CZ" altLang="cs-CZ" sz="20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64440" y="3746436"/>
            <a:ext cx="84977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+mn-lt"/>
              </a:rPr>
              <a:t>Při postupu vzorku kolonou</a:t>
            </a:r>
            <a:r>
              <a:rPr lang="cs-CZ" altLang="cs-CZ" sz="2000" b="0" dirty="0">
                <a:latin typeface="+mn-lt"/>
              </a:rPr>
              <a:t> :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>- se jednotlivé složky vzorku (analyty) dělí (→ dospějí do detektoru v  různých retenčních časech)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>- se zóny analytů rozšiřují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/>
            </a:r>
            <a:br>
              <a:rPr lang="cs-CZ" altLang="cs-CZ" sz="2000" b="0" dirty="0">
                <a:latin typeface="+mn-lt"/>
              </a:rPr>
            </a:br>
            <a:endParaRPr lang="cs-CZ" altLang="cs-CZ" sz="2000" b="0" dirty="0">
              <a:latin typeface="+mn-lt"/>
            </a:endParaRPr>
          </a:p>
        </p:txBody>
      </p:sp>
      <p:pic>
        <p:nvPicPr>
          <p:cNvPr id="911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121413"/>
            <a:ext cx="4470400" cy="153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 flipV="1">
            <a:off x="3302851" y="5121413"/>
            <a:ext cx="320322" cy="19191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  <p:sp>
        <p:nvSpPr>
          <p:cNvPr id="8" name="Šipka doprava 7"/>
          <p:cNvSpPr/>
          <p:nvPr/>
        </p:nvSpPr>
        <p:spPr>
          <a:xfrm flipV="1">
            <a:off x="8354763" y="5134566"/>
            <a:ext cx="320322" cy="19191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43805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Separace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333" y="1157218"/>
            <a:ext cx="8229600" cy="402307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417694" indent="-417694">
              <a:lnSpc>
                <a:spcPct val="110000"/>
              </a:lnSpc>
              <a:spcAft>
                <a:spcPts val="600"/>
              </a:spcAft>
            </a:pPr>
            <a:r>
              <a:rPr lang="cs-CZ" altLang="cs-CZ" sz="2133" dirty="0"/>
              <a:t>Kvalita separace je úměrná rozdílům v distribuci jednotlivých složek (chromatografické selektivity) i účinnosti kolony. </a:t>
            </a:r>
          </a:p>
          <a:p>
            <a:pPr marL="417694" indent="-417694">
              <a:lnSpc>
                <a:spcPct val="110000"/>
              </a:lnSpc>
              <a:spcAft>
                <a:spcPts val="600"/>
              </a:spcAft>
            </a:pPr>
            <a:r>
              <a:rPr lang="cs-CZ" altLang="cs-CZ" sz="2133" dirty="0"/>
              <a:t>Kombinaci použité stacionární a mobilní fáze označujeme jako </a:t>
            </a:r>
            <a:r>
              <a:rPr lang="cs-CZ" altLang="cs-CZ" sz="2133" b="1" dirty="0"/>
              <a:t>chromatografický systém</a:t>
            </a:r>
            <a:r>
              <a:rPr lang="cs-CZ" altLang="cs-CZ" sz="2133" dirty="0"/>
              <a:t>.</a:t>
            </a:r>
          </a:p>
          <a:p>
            <a:pPr marL="417694" indent="-417694">
              <a:lnSpc>
                <a:spcPct val="110000"/>
              </a:lnSpc>
              <a:spcAft>
                <a:spcPts val="600"/>
              </a:spcAft>
            </a:pPr>
            <a:r>
              <a:rPr lang="cs-CZ" altLang="cs-CZ" sz="2133" b="1" dirty="0"/>
              <a:t>Podle interakcí</a:t>
            </a:r>
            <a:r>
              <a:rPr lang="cs-CZ" altLang="cs-CZ" sz="2133" dirty="0"/>
              <a:t>, které v chromatografických systémech převažují, můžeme rozlišit </a:t>
            </a:r>
            <a:r>
              <a:rPr lang="cs-CZ" altLang="cs-CZ" sz="2133" b="1" dirty="0"/>
              <a:t>pět  základních typů chromatografických systémů</a:t>
            </a:r>
            <a:r>
              <a:rPr lang="cs-CZ" altLang="cs-CZ" sz="2133" dirty="0"/>
              <a:t> a jim odpovídajících způsobů kapalinové chromatografie.</a:t>
            </a:r>
          </a:p>
          <a:p>
            <a:pPr marL="417694" indent="-417694">
              <a:lnSpc>
                <a:spcPct val="110000"/>
              </a:lnSpc>
              <a:spcAft>
                <a:spcPts val="600"/>
              </a:spcAft>
            </a:pPr>
            <a:r>
              <a:rPr lang="cs-CZ" altLang="cs-CZ" sz="2133" dirty="0"/>
              <a:t>Základní vlastností, určující chromatografické chování, je </a:t>
            </a:r>
            <a:r>
              <a:rPr lang="cs-CZ" altLang="cs-CZ" sz="2133" b="1" dirty="0">
                <a:solidFill>
                  <a:srgbClr val="FF0000"/>
                </a:solidFill>
              </a:rPr>
              <a:t>polarita složek vzorku a fází</a:t>
            </a:r>
            <a:r>
              <a:rPr lang="cs-CZ" altLang="cs-CZ" sz="2133" dirty="0"/>
              <a:t>. Pokud je polarita stacionární fáze vyšší než mobilní, jde o </a:t>
            </a:r>
            <a:r>
              <a:rPr lang="cs-CZ" altLang="cs-CZ" sz="2133" b="1" dirty="0"/>
              <a:t>systémy s normálními fázemi</a:t>
            </a:r>
            <a:r>
              <a:rPr lang="cs-CZ" altLang="cs-CZ" sz="2133" dirty="0"/>
              <a:t> a systémy, kde mobilní fáze je polárnější než fáze stacionární, se označují jako </a:t>
            </a:r>
            <a:r>
              <a:rPr lang="cs-CZ" altLang="cs-CZ" sz="2133" b="1" dirty="0"/>
              <a:t>systémy s obrácenými fázemi</a:t>
            </a:r>
            <a:r>
              <a:rPr lang="cs-CZ" altLang="cs-CZ" sz="2133" dirty="0"/>
              <a:t>.</a:t>
            </a:r>
          </a:p>
        </p:txBody>
      </p:sp>
      <p:sp>
        <p:nvSpPr>
          <p:cNvPr id="2" name="Obdélník 1"/>
          <p:cNvSpPr/>
          <p:nvPr/>
        </p:nvSpPr>
        <p:spPr>
          <a:xfrm>
            <a:off x="628652" y="4938493"/>
            <a:ext cx="827079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altLang="cs-CZ" b="1" dirty="0"/>
              <a:t>Fázová rovnováha</a:t>
            </a:r>
            <a:r>
              <a:rPr lang="fr-FR" altLang="cs-CZ" dirty="0"/>
              <a:t> je stav soustavy, při němž jsou všechny její fáze v rovnováze.</a:t>
            </a:r>
            <a:br>
              <a:rPr lang="fr-FR" altLang="cs-CZ" dirty="0"/>
            </a:br>
            <a:r>
              <a:rPr lang="fr-FR" altLang="cs-CZ" b="1" dirty="0"/>
              <a:t>Distribuce</a:t>
            </a:r>
            <a:r>
              <a:rPr lang="fr-FR" altLang="cs-CZ" dirty="0"/>
              <a:t> (rozdělování) je jev, při němž se látka rozděluje mezi dvě fáze, které jsou ve vzájemném styku.</a:t>
            </a:r>
            <a:br>
              <a:rPr lang="fr-FR" altLang="cs-CZ" dirty="0"/>
            </a:br>
            <a:r>
              <a:rPr lang="fr-FR" altLang="cs-CZ" b="1" dirty="0"/>
              <a:t>Rozdělovací rovnováha</a:t>
            </a:r>
            <a:r>
              <a:rPr lang="fr-FR" altLang="cs-CZ" dirty="0"/>
              <a:t> je stav soustavy, při kterém se množství jednotlivých látek ve všech částech soustavy již nemění.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87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0848" y="477515"/>
            <a:ext cx="8229600" cy="1016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S</a:t>
            </a:r>
            <a:r>
              <a:rPr lang="cs-CZ" altLang="cs-CZ" sz="3733" dirty="0" err="1">
                <a:latin typeface="Arial" panose="020B0604020202020204" pitchFamily="34" charset="0"/>
              </a:rPr>
              <a:t>eparační</a:t>
            </a:r>
            <a:r>
              <a:rPr lang="cs-CZ" altLang="cs-CZ" sz="3733" dirty="0">
                <a:latin typeface="Arial" panose="020B0604020202020204" pitchFamily="34" charset="0"/>
              </a:rPr>
              <a:t> mechanismy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2653" y="1209963"/>
            <a:ext cx="8547795" cy="550870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2000" dirty="0"/>
              <a:t>Příčiny zadržování a dělení separovaných látek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b="1" dirty="0"/>
              <a:t>Gelová </a:t>
            </a:r>
            <a:r>
              <a:rPr lang="cs-CZ" altLang="cs-CZ" sz="2000" b="1" dirty="0" err="1"/>
              <a:t>permeační</a:t>
            </a:r>
            <a:r>
              <a:rPr lang="cs-CZ" altLang="cs-CZ" sz="2000" b="1" dirty="0"/>
              <a:t> chromatografie (GPC)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využívá mechanického dělení molekul analytů v pórech gelu na základě jejich </a:t>
            </a:r>
            <a:r>
              <a:rPr lang="cs-CZ" altLang="cs-CZ" sz="2000" b="1" dirty="0">
                <a:solidFill>
                  <a:srgbClr val="FF0000"/>
                </a:solidFill>
              </a:rPr>
              <a:t>rozdílné velikosti</a:t>
            </a:r>
            <a:r>
              <a:rPr lang="cs-CZ" altLang="cs-CZ" sz="20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b="1" dirty="0"/>
              <a:t>Rozdělovací chromatografie (LLC)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využívá </a:t>
            </a:r>
            <a:r>
              <a:rPr lang="cs-CZ" altLang="cs-CZ" sz="2000" b="1" dirty="0">
                <a:solidFill>
                  <a:srgbClr val="FF0000"/>
                </a:solidFill>
              </a:rPr>
              <a:t>rozdílné rozpustnosti </a:t>
            </a:r>
            <a:r>
              <a:rPr lang="cs-CZ" altLang="cs-CZ" sz="2000" dirty="0"/>
              <a:t>(a tudíž i </a:t>
            </a:r>
            <a:r>
              <a:rPr lang="cs-CZ" altLang="cs-CZ" sz="2000" dirty="0">
                <a:solidFill>
                  <a:srgbClr val="FF0000"/>
                </a:solidFill>
              </a:rPr>
              <a:t>rozdílné distribuce</a:t>
            </a:r>
            <a:r>
              <a:rPr lang="cs-CZ" altLang="cs-CZ" sz="2000" dirty="0"/>
              <a:t>) molekul analytů mezi dvěma zcela nemísitelnými kapalinami.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b="1" dirty="0"/>
              <a:t>Adsorpční chromatografie (LSC)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využívá </a:t>
            </a:r>
            <a:r>
              <a:rPr lang="cs-CZ" altLang="cs-CZ" sz="2000" b="1" dirty="0">
                <a:solidFill>
                  <a:srgbClr val="FF0000"/>
                </a:solidFill>
              </a:rPr>
              <a:t>rozdílné adsorpce </a:t>
            </a:r>
            <a:r>
              <a:rPr lang="cs-CZ" altLang="cs-CZ" sz="2000" dirty="0"/>
              <a:t>molekul analytů na povrchu tuhé fáze s aktivními centry.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b="1" dirty="0"/>
              <a:t>Iontově výměnná chromatografie (IEC)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využívá </a:t>
            </a:r>
            <a:r>
              <a:rPr lang="cs-CZ" altLang="cs-CZ" sz="2000" b="1" dirty="0">
                <a:solidFill>
                  <a:srgbClr val="FF0000"/>
                </a:solidFill>
              </a:rPr>
              <a:t>rozdílné výměnné adsorpce analytů </a:t>
            </a:r>
            <a:r>
              <a:rPr lang="cs-CZ" altLang="cs-CZ" sz="2000" dirty="0"/>
              <a:t>(iontů) na povrchu iontového měniče.</a:t>
            </a:r>
            <a:br>
              <a:rPr lang="cs-CZ" altLang="cs-CZ" sz="2000" dirty="0"/>
            </a:b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968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2541" y="436173"/>
            <a:ext cx="8270800" cy="90014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Separační principy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267" y="1498601"/>
            <a:ext cx="8229600" cy="402307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17694" indent="-417694">
              <a:buNone/>
            </a:pPr>
            <a:r>
              <a:rPr lang="cs-CZ" altLang="cs-CZ" sz="2133" b="1" dirty="0"/>
              <a:t>adsorpce</a:t>
            </a:r>
            <a:r>
              <a:rPr lang="cs-CZ" altLang="cs-CZ" sz="2133" dirty="0"/>
              <a:t>: </a:t>
            </a:r>
            <a:r>
              <a:rPr lang="cs-CZ" altLang="cs-CZ" sz="2133" dirty="0" err="1"/>
              <a:t>anorg</a:t>
            </a:r>
            <a:r>
              <a:rPr lang="cs-CZ" altLang="cs-CZ" sz="2133" dirty="0"/>
              <a:t>. sorbenty – Al</a:t>
            </a:r>
            <a:r>
              <a:rPr lang="cs-CZ" altLang="cs-CZ" sz="2133" baseline="-25000" dirty="0"/>
              <a:t>2</a:t>
            </a:r>
            <a:r>
              <a:rPr lang="cs-CZ" altLang="cs-CZ" sz="2133" dirty="0"/>
              <a:t>O</a:t>
            </a:r>
            <a:r>
              <a:rPr lang="cs-CZ" altLang="cs-CZ" sz="2133" baseline="-25000" dirty="0"/>
              <a:t>3</a:t>
            </a:r>
            <a:r>
              <a:rPr lang="cs-CZ" altLang="cs-CZ" sz="2133" dirty="0"/>
              <a:t>, SiO</a:t>
            </a:r>
            <a:r>
              <a:rPr lang="cs-CZ" altLang="cs-CZ" sz="2133" baseline="-25000" dirty="0"/>
              <a:t>2</a:t>
            </a:r>
            <a:r>
              <a:rPr lang="cs-CZ" altLang="cs-CZ" sz="2133" dirty="0"/>
              <a:t> – klasická </a:t>
            </a:r>
            <a:r>
              <a:rPr lang="cs-CZ" altLang="cs-CZ" sz="2133" i="1" dirty="0"/>
              <a:t>adsorpční chromatografie</a:t>
            </a:r>
            <a:r>
              <a:rPr lang="cs-CZ" altLang="cs-CZ" sz="2133" dirty="0"/>
              <a:t> – chromatografie „na normální fázi“</a:t>
            </a:r>
          </a:p>
          <a:p>
            <a:pPr marL="417694" indent="-417694">
              <a:buNone/>
            </a:pPr>
            <a:r>
              <a:rPr lang="cs-CZ" altLang="cs-CZ" sz="2133" b="1" dirty="0"/>
              <a:t>distribuce</a:t>
            </a:r>
            <a:r>
              <a:rPr lang="cs-CZ" altLang="cs-CZ" sz="2133" dirty="0"/>
              <a:t> na základě rozdílné rozpustnosti: </a:t>
            </a:r>
            <a:r>
              <a:rPr lang="cs-CZ" altLang="cs-CZ" sz="2133" i="1" dirty="0"/>
              <a:t>rozdělovací  chromatografie</a:t>
            </a:r>
            <a:r>
              <a:rPr lang="cs-CZ" altLang="cs-CZ" sz="2133" dirty="0"/>
              <a:t> – podle polarity lze rozlišit</a:t>
            </a:r>
            <a:endParaRPr lang="cs-CZ" altLang="cs-CZ" sz="2133" i="1" dirty="0"/>
          </a:p>
          <a:p>
            <a:pPr marL="417694" indent="-417694">
              <a:buNone/>
            </a:pPr>
            <a:r>
              <a:rPr lang="cs-CZ" altLang="cs-CZ" sz="2133" i="1" dirty="0"/>
              <a:t>   chromatografii na „normální fázi“</a:t>
            </a:r>
            <a:r>
              <a:rPr lang="cs-CZ" altLang="cs-CZ" sz="2133" dirty="0"/>
              <a:t> (stacionární fáze je polární)</a:t>
            </a:r>
            <a:endParaRPr lang="cs-CZ" altLang="cs-CZ" sz="2133" i="1" dirty="0"/>
          </a:p>
          <a:p>
            <a:pPr marL="417694" indent="-417694">
              <a:buNone/>
            </a:pPr>
            <a:r>
              <a:rPr lang="cs-CZ" altLang="cs-CZ" sz="2133" i="1" dirty="0"/>
              <a:t>   chromatografii na „obrácené (reverzní) fázi“</a:t>
            </a:r>
            <a:r>
              <a:rPr lang="cs-CZ" altLang="cs-CZ" sz="2133" dirty="0"/>
              <a:t> (</a:t>
            </a:r>
            <a:r>
              <a:rPr lang="cs-CZ" altLang="cs-CZ" sz="2133" dirty="0" err="1"/>
              <a:t>stac</a:t>
            </a:r>
            <a:r>
              <a:rPr lang="cs-CZ" altLang="cs-CZ" sz="2133" dirty="0"/>
              <a:t>. f. nepolární)</a:t>
            </a:r>
          </a:p>
          <a:p>
            <a:pPr marL="417694" indent="-417694">
              <a:buNone/>
            </a:pPr>
            <a:r>
              <a:rPr lang="cs-CZ" altLang="cs-CZ" sz="2133" b="1" dirty="0" err="1"/>
              <a:t>chemisorpce</a:t>
            </a:r>
            <a:r>
              <a:rPr lang="cs-CZ" altLang="cs-CZ" sz="2133" dirty="0"/>
              <a:t> iontů, iontová výměna: </a:t>
            </a:r>
            <a:r>
              <a:rPr lang="cs-CZ" altLang="cs-CZ" sz="2133" dirty="0" err="1"/>
              <a:t>iontoměničová</a:t>
            </a:r>
            <a:r>
              <a:rPr lang="cs-CZ" altLang="cs-CZ" sz="2133" dirty="0"/>
              <a:t> chromatografie (IEC = </a:t>
            </a:r>
            <a:r>
              <a:rPr lang="cs-CZ" altLang="cs-CZ" sz="2133" i="1" dirty="0"/>
              <a:t>ion </a:t>
            </a:r>
            <a:r>
              <a:rPr lang="cs-CZ" altLang="cs-CZ" sz="2133" i="1" dirty="0" err="1"/>
              <a:t>exchange</a:t>
            </a:r>
            <a:r>
              <a:rPr lang="cs-CZ" altLang="cs-CZ" sz="2133" i="1" dirty="0"/>
              <a:t> </a:t>
            </a:r>
            <a:r>
              <a:rPr lang="cs-CZ" altLang="cs-CZ" sz="2133" i="1" dirty="0" err="1"/>
              <a:t>chromatography</a:t>
            </a:r>
            <a:r>
              <a:rPr lang="cs-CZ" altLang="cs-CZ" sz="2133" dirty="0"/>
              <a:t>)</a:t>
            </a:r>
          </a:p>
          <a:p>
            <a:pPr marL="417694" indent="-417694">
              <a:buNone/>
            </a:pPr>
            <a:r>
              <a:rPr lang="cs-CZ" altLang="cs-CZ" sz="2133" b="1" dirty="0"/>
              <a:t>molekulové vylučování</a:t>
            </a:r>
            <a:r>
              <a:rPr lang="cs-CZ" altLang="cs-CZ" sz="2133" dirty="0"/>
              <a:t>, sítový efekt: gelová (</a:t>
            </a:r>
            <a:r>
              <a:rPr lang="cs-CZ" altLang="cs-CZ" sz="2133" dirty="0" err="1"/>
              <a:t>permeační</a:t>
            </a:r>
            <a:r>
              <a:rPr lang="cs-CZ" altLang="cs-CZ" sz="2133" dirty="0"/>
              <a:t>) chromatografie (GPC = </a:t>
            </a:r>
            <a:r>
              <a:rPr lang="cs-CZ" altLang="cs-CZ" sz="2133" i="1" dirty="0"/>
              <a:t>gel </a:t>
            </a:r>
            <a:r>
              <a:rPr lang="cs-CZ" altLang="cs-CZ" sz="2133" i="1" dirty="0" err="1"/>
              <a:t>permeation</a:t>
            </a:r>
            <a:r>
              <a:rPr lang="cs-CZ" altLang="cs-CZ" sz="2133" i="1" dirty="0"/>
              <a:t> </a:t>
            </a:r>
            <a:r>
              <a:rPr lang="cs-CZ" altLang="cs-CZ" sz="2133" i="1" dirty="0" err="1"/>
              <a:t>chromatography</a:t>
            </a:r>
            <a:r>
              <a:rPr lang="cs-CZ" altLang="cs-CZ" sz="2133" dirty="0"/>
              <a:t>, </a:t>
            </a:r>
            <a:r>
              <a:rPr lang="cs-CZ" altLang="cs-CZ" sz="2133" i="1" dirty="0"/>
              <a:t>gel </a:t>
            </a:r>
            <a:r>
              <a:rPr lang="cs-CZ" altLang="cs-CZ" sz="2133" i="1" dirty="0" err="1"/>
              <a:t>chromatography</a:t>
            </a:r>
            <a:r>
              <a:rPr lang="cs-CZ" altLang="cs-CZ" sz="2133" dirty="0"/>
              <a:t>, SEC = </a:t>
            </a:r>
            <a:r>
              <a:rPr lang="cs-CZ" altLang="cs-CZ" sz="2133" i="1" dirty="0" err="1"/>
              <a:t>size</a:t>
            </a:r>
            <a:r>
              <a:rPr lang="cs-CZ" altLang="cs-CZ" sz="2133" i="1" dirty="0"/>
              <a:t> </a:t>
            </a:r>
            <a:r>
              <a:rPr lang="cs-CZ" altLang="cs-CZ" sz="2133" i="1" dirty="0" err="1"/>
              <a:t>exclusion</a:t>
            </a:r>
            <a:r>
              <a:rPr lang="cs-CZ" altLang="cs-CZ" sz="2133" i="1" dirty="0"/>
              <a:t> </a:t>
            </a:r>
            <a:r>
              <a:rPr lang="cs-CZ" altLang="cs-CZ" sz="2133" i="1" dirty="0" err="1"/>
              <a:t>chromatography</a:t>
            </a:r>
            <a:r>
              <a:rPr lang="cs-CZ" altLang="cs-CZ" sz="2133" dirty="0"/>
              <a:t>)</a:t>
            </a:r>
          </a:p>
          <a:p>
            <a:pPr marL="417694" indent="-417694">
              <a:buNone/>
            </a:pPr>
            <a:r>
              <a:rPr lang="cs-CZ" altLang="cs-CZ" sz="2133" b="1" dirty="0" err="1"/>
              <a:t>biospecifická</a:t>
            </a:r>
            <a:r>
              <a:rPr lang="cs-CZ" altLang="cs-CZ" sz="2133" b="1" i="1" dirty="0"/>
              <a:t> </a:t>
            </a:r>
            <a:r>
              <a:rPr lang="cs-CZ" altLang="cs-CZ" sz="2133" b="1" dirty="0"/>
              <a:t>interakce</a:t>
            </a:r>
            <a:r>
              <a:rPr lang="cs-CZ" altLang="cs-CZ" sz="2133" dirty="0"/>
              <a:t>: </a:t>
            </a:r>
            <a:r>
              <a:rPr lang="cs-CZ" altLang="cs-CZ" sz="2133" i="1" dirty="0"/>
              <a:t>(bio)afinitní chromatografie</a:t>
            </a:r>
          </a:p>
        </p:txBody>
      </p:sp>
    </p:spTree>
    <p:extLst>
      <p:ext uri="{BB962C8B-B14F-4D97-AF65-F5344CB8AC3E}">
        <p14:creationId xmlns:p14="http://schemas.microsoft.com/office/powerpoint/2010/main" val="238581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HPLC v analýze potravin a přírodních produktů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Věra </a:t>
            </a:r>
            <a:r>
              <a:rPr lang="en-US" dirty="0" err="1"/>
              <a:t>Schul</a:t>
            </a:r>
            <a:r>
              <a:rPr lang="cs-CZ" dirty="0" err="1"/>
              <a:t>zová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pojmy</a:t>
            </a:r>
            <a:r>
              <a:rPr lang="en-US" dirty="0"/>
              <a:t> 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65826" y="1185655"/>
            <a:ext cx="8770055" cy="3131389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22578">
              <a:buNone/>
            </a:pPr>
            <a:r>
              <a:rPr lang="cs-CZ" altLang="cs-CZ" sz="2100" dirty="0"/>
              <a:t>objem stacionární fáze </a:t>
            </a:r>
            <a:r>
              <a:rPr lang="cs-CZ" altLang="cs-CZ" sz="2100" b="1" dirty="0" err="1"/>
              <a:t>Vs</a:t>
            </a:r>
            <a:r>
              <a:rPr lang="cs-CZ" altLang="cs-CZ" sz="2100" dirty="0"/>
              <a:t> [ml]</a:t>
            </a:r>
            <a:br>
              <a:rPr lang="cs-CZ" altLang="cs-CZ" sz="2100" dirty="0"/>
            </a:br>
            <a:r>
              <a:rPr lang="cs-CZ" altLang="cs-CZ" sz="2100" dirty="0"/>
              <a:t>objem mobilní fáze </a:t>
            </a:r>
            <a:r>
              <a:rPr lang="cs-CZ" altLang="cs-CZ" sz="2100" b="1" dirty="0" err="1"/>
              <a:t>Vm</a:t>
            </a:r>
            <a:r>
              <a:rPr lang="cs-CZ" altLang="cs-CZ" sz="2100" dirty="0"/>
              <a:t> [ml]</a:t>
            </a:r>
            <a:br>
              <a:rPr lang="cs-CZ" altLang="cs-CZ" sz="2100" dirty="0"/>
            </a:br>
            <a:r>
              <a:rPr lang="cs-CZ" altLang="cs-CZ" sz="2100" dirty="0"/>
              <a:t>objemový průtok mobilní fáze </a:t>
            </a:r>
            <a:r>
              <a:rPr lang="cs-CZ" altLang="cs-CZ" sz="2100" b="1" dirty="0" err="1"/>
              <a:t>Fm</a:t>
            </a:r>
            <a:r>
              <a:rPr lang="cs-CZ" altLang="cs-CZ" sz="2100" dirty="0"/>
              <a:t> [ml/min]</a:t>
            </a:r>
            <a:br>
              <a:rPr lang="cs-CZ" altLang="cs-CZ" sz="2100" dirty="0"/>
            </a:br>
            <a:r>
              <a:rPr lang="cs-CZ" altLang="cs-CZ" sz="2100" dirty="0"/>
              <a:t>lineární rychlost mobilní fáze </a:t>
            </a:r>
            <a:r>
              <a:rPr lang="cs-CZ" altLang="cs-CZ" sz="2100" b="1" dirty="0"/>
              <a:t>u</a:t>
            </a:r>
            <a:r>
              <a:rPr lang="cs-CZ" altLang="cs-CZ" sz="2100" dirty="0"/>
              <a:t> [cm/min]</a:t>
            </a:r>
            <a:br>
              <a:rPr lang="cs-CZ" altLang="cs-CZ" sz="2100" dirty="0"/>
            </a:br>
            <a:r>
              <a:rPr lang="cs-CZ" altLang="cs-CZ" sz="2100" dirty="0"/>
              <a:t>mrtvý objem kolony </a:t>
            </a:r>
            <a:r>
              <a:rPr lang="cs-CZ" altLang="cs-CZ" sz="2100" b="1" dirty="0"/>
              <a:t>V</a:t>
            </a:r>
            <a:r>
              <a:rPr lang="cs-CZ" altLang="cs-CZ" sz="2100" b="1" baseline="-25000" dirty="0"/>
              <a:t>M</a:t>
            </a:r>
            <a:r>
              <a:rPr lang="cs-CZ" altLang="cs-CZ" sz="2100" dirty="0"/>
              <a:t> [ml]</a:t>
            </a:r>
            <a:br>
              <a:rPr lang="cs-CZ" altLang="cs-CZ" sz="2100" dirty="0"/>
            </a:br>
            <a:r>
              <a:rPr lang="cs-CZ" altLang="cs-CZ" sz="2100" dirty="0"/>
              <a:t>mrtvý čas kolony </a:t>
            </a:r>
            <a:r>
              <a:rPr lang="cs-CZ" altLang="cs-CZ" sz="2100" b="1" dirty="0" err="1"/>
              <a:t>t</a:t>
            </a:r>
            <a:r>
              <a:rPr lang="cs-CZ" altLang="cs-CZ" sz="2100" b="1" baseline="-25000" dirty="0" err="1"/>
              <a:t>M</a:t>
            </a:r>
            <a:r>
              <a:rPr lang="cs-CZ" altLang="cs-CZ" sz="2100" dirty="0"/>
              <a:t> [min]</a:t>
            </a:r>
            <a:br>
              <a:rPr lang="cs-CZ" altLang="cs-CZ" sz="2100" dirty="0"/>
            </a:br>
            <a:r>
              <a:rPr lang="cs-CZ" altLang="cs-CZ" sz="2100" dirty="0"/>
              <a:t>redukovaný retenční objem </a:t>
            </a:r>
            <a:r>
              <a:rPr lang="cs-CZ" altLang="cs-CZ" sz="2100" b="1" dirty="0" err="1"/>
              <a:t>V'R,i</a:t>
            </a:r>
            <a:r>
              <a:rPr lang="cs-CZ" altLang="cs-CZ" sz="2100" b="1" dirty="0"/>
              <a:t> </a:t>
            </a:r>
            <a:r>
              <a:rPr lang="cs-CZ" altLang="cs-CZ" sz="2100" dirty="0"/>
              <a:t>[ml]</a:t>
            </a:r>
            <a:br>
              <a:rPr lang="cs-CZ" altLang="cs-CZ" sz="2100" dirty="0"/>
            </a:br>
            <a:r>
              <a:rPr lang="cs-CZ" altLang="cs-CZ" sz="2100" dirty="0"/>
              <a:t>redukovaný retenční čas </a:t>
            </a:r>
            <a:r>
              <a:rPr lang="cs-CZ" altLang="cs-CZ" sz="2100" b="1" dirty="0" err="1"/>
              <a:t>t'R,i</a:t>
            </a:r>
            <a:r>
              <a:rPr lang="cs-CZ" altLang="cs-CZ" sz="2100" b="1" dirty="0"/>
              <a:t> </a:t>
            </a:r>
            <a:r>
              <a:rPr lang="cs-CZ" altLang="cs-CZ" sz="2100" dirty="0"/>
              <a:t>[min]</a:t>
            </a:r>
            <a:br>
              <a:rPr lang="cs-CZ" altLang="cs-CZ" sz="21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endParaRPr lang="cs-CZ" altLang="cs-CZ" sz="2133" dirty="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28651" y="986927"/>
            <a:ext cx="8180211" cy="8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 sz="3733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6972" y="3706411"/>
            <a:ext cx="877005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417694" indent="-22578"/>
            <a:r>
              <a:rPr lang="cs-CZ" altLang="cs-CZ" sz="2000" b="1" dirty="0"/>
              <a:t>Retenční objem</a:t>
            </a:r>
            <a:r>
              <a:rPr lang="cs-CZ" altLang="cs-CZ" sz="2000" dirty="0"/>
              <a:t> je objem mobilní fáze, který musí projít kolonou,</a:t>
            </a:r>
            <a:br>
              <a:rPr lang="cs-CZ" altLang="cs-CZ" sz="2000" dirty="0"/>
            </a:br>
            <a:r>
              <a:rPr lang="cs-CZ" altLang="cs-CZ" sz="2000" dirty="0"/>
              <a:t>aby se příslušný analyt dostal od počátku ke konci separační kolony.</a:t>
            </a:r>
            <a:br>
              <a:rPr lang="cs-CZ" altLang="cs-CZ" sz="2000" dirty="0"/>
            </a:br>
            <a:r>
              <a:rPr lang="cs-CZ" altLang="cs-CZ" sz="2000" b="1" dirty="0"/>
              <a:t>Retenční čas</a:t>
            </a:r>
            <a:r>
              <a:rPr lang="cs-CZ" altLang="cs-CZ" sz="2000" dirty="0"/>
              <a:t> je celkový čas, který příslušný analyt stráví v separační koloně.</a:t>
            </a:r>
            <a:br>
              <a:rPr lang="cs-CZ" altLang="cs-CZ" sz="2000" dirty="0"/>
            </a:br>
            <a:r>
              <a:rPr lang="cs-CZ" altLang="cs-CZ" sz="2000" b="1" dirty="0"/>
              <a:t>Mrtvý objem kolony</a:t>
            </a:r>
            <a:r>
              <a:rPr lang="cs-CZ" altLang="cs-CZ" sz="2000" dirty="0"/>
              <a:t> je objem </a:t>
            </a:r>
            <a:r>
              <a:rPr lang="cs-CZ" altLang="cs-CZ" sz="2000" dirty="0" err="1"/>
              <a:t>eluentu</a:t>
            </a:r>
            <a:r>
              <a:rPr lang="cs-CZ" altLang="cs-CZ" sz="2000" dirty="0"/>
              <a:t>, který musí projít kolonou,</a:t>
            </a:r>
            <a:br>
              <a:rPr lang="cs-CZ" altLang="cs-CZ" sz="2000" dirty="0"/>
            </a:br>
            <a:r>
              <a:rPr lang="cs-CZ" altLang="cs-CZ" sz="2000" dirty="0"/>
              <a:t>aby se nezadržovaný analyt dostal od počátku ke konci kolony.</a:t>
            </a:r>
            <a:br>
              <a:rPr lang="cs-CZ" altLang="cs-CZ" sz="2000" dirty="0"/>
            </a:br>
            <a:r>
              <a:rPr lang="cs-CZ" altLang="cs-CZ" sz="2000" b="1" dirty="0"/>
              <a:t>Mrtvý čas kolony</a:t>
            </a:r>
            <a:r>
              <a:rPr lang="cs-CZ" altLang="cs-CZ" sz="2000" dirty="0"/>
              <a:t> je retenční čas analytu, který není v koloně zadržován,</a:t>
            </a:r>
            <a:br>
              <a:rPr lang="cs-CZ" altLang="cs-CZ" sz="2000" dirty="0"/>
            </a:br>
            <a:r>
              <a:rPr lang="cs-CZ" altLang="cs-CZ" sz="2000" dirty="0"/>
              <a:t>tj. analytu, který se pohybuje kolonou stejnou rychlostí jako mobilní fáze.</a:t>
            </a:r>
            <a:br>
              <a:rPr lang="cs-CZ" altLang="cs-CZ" sz="2000" dirty="0"/>
            </a:br>
            <a:r>
              <a:rPr lang="cs-CZ" altLang="cs-CZ" sz="2000" u="sng" dirty="0">
                <a:solidFill>
                  <a:srgbClr val="FF0000"/>
                </a:solidFill>
              </a:rPr>
              <a:t>Všechny analyty stráví v mobilní fázi stejný čas - mrtvý čas kolony.</a:t>
            </a:r>
            <a:r>
              <a:rPr lang="cs-CZ" altLang="cs-CZ" sz="2000" dirty="0">
                <a:solidFill>
                  <a:srgbClr val="FF0000"/>
                </a:solidFill>
              </a:rPr>
              <a:t/>
            </a:r>
            <a:br>
              <a:rPr lang="cs-CZ" altLang="cs-CZ" sz="2000" dirty="0">
                <a:solidFill>
                  <a:srgbClr val="FF0000"/>
                </a:solidFill>
              </a:rPr>
            </a:br>
            <a:r>
              <a:rPr lang="cs-CZ" altLang="cs-CZ" sz="2000" b="1" dirty="0">
                <a:solidFill>
                  <a:srgbClr val="FF0000"/>
                </a:solidFill>
              </a:rPr>
              <a:t>Redukovaný retenční čas</a:t>
            </a:r>
            <a:r>
              <a:rPr lang="cs-CZ" altLang="cs-CZ" sz="2000" dirty="0">
                <a:solidFill>
                  <a:srgbClr val="FF0000"/>
                </a:solidFill>
              </a:rPr>
              <a:t> je čas, který příslušný analyt stráví ve stacionární fázi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342338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chromatografie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5"/>
            <a:ext cx="8229600" cy="1368151"/>
          </a:xfrm>
        </p:spPr>
        <p:txBody>
          <a:bodyPr>
            <a:normAutofit/>
          </a:bodyPr>
          <a:lstStyle/>
          <a:p>
            <a:r>
              <a:rPr lang="en-US" sz="2000" dirty="0" err="1"/>
              <a:t>Typic</a:t>
            </a:r>
            <a:r>
              <a:rPr lang="cs-CZ" sz="2000" dirty="0" err="1"/>
              <a:t>ká</a:t>
            </a:r>
            <a:r>
              <a:rPr lang="cs-CZ" sz="2000" dirty="0"/>
              <a:t> odezva</a:t>
            </a:r>
            <a:r>
              <a:rPr lang="en-US" sz="2000" dirty="0"/>
              <a:t>: chromatogram – </a:t>
            </a:r>
            <a:r>
              <a:rPr lang="cs-CZ" sz="2000" dirty="0"/>
              <a:t>k</a:t>
            </a:r>
            <a:r>
              <a:rPr lang="en-US" sz="2000" dirty="0" err="1"/>
              <a:t>oncentra</a:t>
            </a:r>
            <a:r>
              <a:rPr lang="cs-CZ" sz="2000" dirty="0" err="1"/>
              <a:t>ce</a:t>
            </a:r>
            <a:r>
              <a:rPr lang="cs-CZ" sz="2000" dirty="0"/>
              <a:t> </a:t>
            </a:r>
            <a:r>
              <a:rPr lang="en-US" sz="2000" dirty="0"/>
              <a:t>versus </a:t>
            </a:r>
            <a:r>
              <a:rPr lang="en-US" sz="2000" dirty="0" err="1"/>
              <a:t>elu</a:t>
            </a:r>
            <a:r>
              <a:rPr lang="cs-CZ" sz="2000" dirty="0"/>
              <a:t>ční čas</a:t>
            </a:r>
            <a:r>
              <a:rPr lang="en-US" sz="2000" dirty="0"/>
              <a:t> </a:t>
            </a:r>
            <a:r>
              <a:rPr lang="cs-CZ" sz="2000" dirty="0"/>
              <a:t>- retenční čas</a:t>
            </a:r>
          </a:p>
          <a:p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79712" y="5373218"/>
            <a:ext cx="5592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cs-CZ" sz="1400" b="1" dirty="0"/>
              <a:t>t</a:t>
            </a:r>
            <a:r>
              <a:rPr lang="cs-CZ" sz="1400" b="1" baseline="-25000" dirty="0"/>
              <a:t>0</a:t>
            </a:r>
            <a:r>
              <a:rPr lang="cs-CZ" sz="1400" dirty="0"/>
              <a:t>	</a:t>
            </a:r>
            <a:r>
              <a:rPr lang="cs-CZ" sz="1400" dirty="0" err="1"/>
              <a:t>Void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 = </a:t>
            </a:r>
            <a:r>
              <a:rPr lang="cs-CZ" sz="1400" dirty="0" err="1"/>
              <a:t>retention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compound</a:t>
            </a:r>
            <a:r>
              <a:rPr lang="cs-CZ" sz="1400" dirty="0"/>
              <a:t> </a:t>
            </a:r>
            <a:r>
              <a:rPr lang="cs-CZ" sz="1400" dirty="0" err="1"/>
              <a:t>without</a:t>
            </a:r>
            <a:r>
              <a:rPr lang="cs-CZ" sz="1400" dirty="0"/>
              <a:t> </a:t>
            </a:r>
            <a:r>
              <a:rPr lang="cs-CZ" sz="1400" dirty="0" err="1"/>
              <a:t>retention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 err="1"/>
              <a:t>t</a:t>
            </a:r>
            <a:r>
              <a:rPr lang="cs-CZ" sz="1400" b="1" baseline="-25000" dirty="0" err="1"/>
              <a:t>R</a:t>
            </a:r>
            <a:r>
              <a:rPr lang="cs-CZ" sz="1400" b="1" baseline="-25000" dirty="0"/>
              <a:t> </a:t>
            </a:r>
            <a:r>
              <a:rPr lang="cs-CZ" sz="1400" baseline="-25000" dirty="0"/>
              <a:t>	</a:t>
            </a:r>
            <a:r>
              <a:rPr lang="cs-CZ" sz="1400" dirty="0" err="1"/>
              <a:t>Retention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/>
              <a:t>t‘</a:t>
            </a:r>
            <a:r>
              <a:rPr lang="cs-CZ" sz="1400" b="1" baseline="-25000" dirty="0"/>
              <a:t>R</a:t>
            </a:r>
            <a:r>
              <a:rPr lang="cs-CZ" sz="1400" baseline="-25000" dirty="0"/>
              <a:t>	</a:t>
            </a:r>
            <a:r>
              <a:rPr lang="cs-CZ" sz="1400" dirty="0"/>
              <a:t>Net </a:t>
            </a:r>
            <a:r>
              <a:rPr lang="cs-CZ" sz="1400" dirty="0" err="1"/>
              <a:t>retention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(</a:t>
            </a:r>
            <a:r>
              <a:rPr lang="cs-CZ" sz="1400" b="1" dirty="0"/>
              <a:t>t‘</a:t>
            </a:r>
            <a:r>
              <a:rPr lang="cs-CZ" sz="1400" b="1" baseline="-25000" dirty="0"/>
              <a:t>R </a:t>
            </a:r>
            <a:r>
              <a:rPr lang="cs-CZ" sz="1400" b="1" dirty="0"/>
              <a:t>- t</a:t>
            </a:r>
            <a:r>
              <a:rPr lang="cs-CZ" sz="1400" b="1" baseline="-25000" dirty="0"/>
              <a:t>0</a:t>
            </a:r>
            <a:r>
              <a:rPr lang="cs-CZ" sz="1400" dirty="0"/>
              <a:t>)</a:t>
            </a:r>
          </a:p>
          <a:p>
            <a:pPr>
              <a:tabLst>
                <a:tab pos="542925" algn="l"/>
              </a:tabLst>
            </a:pPr>
            <a:r>
              <a:rPr lang="cs-CZ" sz="1400" b="1" dirty="0"/>
              <a:t>W</a:t>
            </a:r>
            <a:r>
              <a:rPr lang="cs-CZ" sz="1400" b="1" baseline="-25000" dirty="0"/>
              <a:t>(b)</a:t>
            </a:r>
            <a:r>
              <a:rPr lang="cs-CZ" sz="1400" b="1" dirty="0"/>
              <a:t>	</a:t>
            </a:r>
            <a:r>
              <a:rPr lang="cs-CZ" sz="1400" dirty="0"/>
              <a:t>Base </a:t>
            </a:r>
            <a:r>
              <a:rPr lang="cs-CZ" sz="1400" dirty="0" err="1"/>
              <a:t>peak</a:t>
            </a:r>
            <a:r>
              <a:rPr lang="cs-CZ" sz="1400" dirty="0"/>
              <a:t> </a:t>
            </a:r>
            <a:r>
              <a:rPr lang="cs-CZ" sz="1400" dirty="0" err="1"/>
              <a:t>width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/>
              <a:t>W</a:t>
            </a:r>
            <a:r>
              <a:rPr lang="cs-CZ" sz="1400" b="1" baseline="-25000" dirty="0"/>
              <a:t>(h)</a:t>
            </a:r>
            <a:r>
              <a:rPr lang="cs-CZ" sz="1400" dirty="0"/>
              <a:t>	Half-</a:t>
            </a:r>
            <a:r>
              <a:rPr lang="cs-CZ" sz="1400" dirty="0" err="1"/>
              <a:t>of</a:t>
            </a:r>
            <a:r>
              <a:rPr lang="cs-CZ" sz="1400" dirty="0"/>
              <a:t>-</a:t>
            </a:r>
            <a:r>
              <a:rPr lang="cs-CZ" sz="1400" dirty="0" err="1"/>
              <a:t>height</a:t>
            </a:r>
            <a:r>
              <a:rPr lang="cs-CZ" sz="1400" dirty="0"/>
              <a:t> </a:t>
            </a:r>
            <a:r>
              <a:rPr lang="cs-CZ" sz="1400" dirty="0" err="1"/>
              <a:t>peak</a:t>
            </a:r>
            <a:r>
              <a:rPr lang="cs-CZ" sz="1400" dirty="0"/>
              <a:t> </a:t>
            </a:r>
            <a:r>
              <a:rPr lang="cs-CZ" sz="1400" dirty="0" err="1"/>
              <a:t>width</a:t>
            </a:r>
            <a:endParaRPr lang="cs-CZ" sz="14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118552" y="1988840"/>
            <a:ext cx="6901720" cy="3575784"/>
            <a:chOff x="118552" y="1196752"/>
            <a:chExt cx="6901720" cy="357578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16505"/>
            <a:stretch>
              <a:fillRect/>
            </a:stretch>
          </p:blipFill>
          <p:spPr bwMode="auto">
            <a:xfrm>
              <a:off x="884352" y="1532012"/>
              <a:ext cx="548784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Přímá spojovací čára 6"/>
            <p:cNvCxnSpPr/>
            <p:nvPr/>
          </p:nvCxnSpPr>
          <p:spPr>
            <a:xfrm rot="5400000">
              <a:off x="1280778" y="3754544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čára 7"/>
            <p:cNvCxnSpPr/>
            <p:nvPr/>
          </p:nvCxnSpPr>
          <p:spPr>
            <a:xfrm>
              <a:off x="931168" y="3142303"/>
              <a:ext cx="96167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1206039" y="2814186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t</a:t>
              </a:r>
              <a:r>
                <a:rPr lang="cs-CZ" sz="1600" b="1" baseline="-25000" dirty="0"/>
                <a:t>0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18552" y="4187761"/>
              <a:ext cx="1584176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Sample </a:t>
              </a:r>
              <a:r>
                <a:rPr lang="cs-CZ" sz="1600" dirty="0" err="1"/>
                <a:t>injection</a:t>
              </a:r>
              <a:r>
                <a:rPr lang="cs-CZ" sz="1600" dirty="0"/>
                <a:t> (t = 0)</a:t>
              </a:r>
            </a:p>
          </p:txBody>
        </p:sp>
        <p:cxnSp>
          <p:nvCxnSpPr>
            <p:cNvPr id="11" name="Přímá spojovací šipka 10"/>
            <p:cNvCxnSpPr>
              <a:stCxn id="10" idx="0"/>
            </p:cNvCxnSpPr>
            <p:nvPr/>
          </p:nvCxnSpPr>
          <p:spPr>
            <a:xfrm rot="5400000" flipH="1" flipV="1">
              <a:off x="752185" y="4029306"/>
              <a:ext cx="31691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H="1">
              <a:off x="2296975" y="3341082"/>
              <a:ext cx="1693354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16200000" flipH="1">
              <a:off x="3743910" y="3106472"/>
              <a:ext cx="2520278" cy="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>
              <a:off x="1907704" y="4150588"/>
              <a:ext cx="123594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>
              <a:off x="1907704" y="4351199"/>
              <a:ext cx="3096344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>
              <a:off x="941120" y="2494404"/>
              <a:ext cx="22025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>
              <a:off x="930072" y="1846332"/>
              <a:ext cx="407397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1763688" y="2157224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t</a:t>
              </a:r>
              <a:r>
                <a:rPr lang="cs-CZ" sz="1600" b="1" baseline="-25000" dirty="0" err="1"/>
                <a:t>R</a:t>
              </a:r>
              <a:r>
                <a:rPr lang="cs-CZ" sz="1600" b="1" baseline="-25000" dirty="0"/>
                <a:t>(1)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27784" y="150777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t</a:t>
              </a:r>
              <a:r>
                <a:rPr lang="cs-CZ" sz="1600" b="1" baseline="-25000" dirty="0" err="1"/>
                <a:t>R</a:t>
              </a:r>
              <a:r>
                <a:rPr lang="cs-CZ" sz="1600" b="1" baseline="-25000" dirty="0"/>
                <a:t>(2)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555776" y="2157224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Component</a:t>
              </a:r>
              <a:r>
                <a:rPr lang="cs-CZ" sz="1400" dirty="0"/>
                <a:t> 1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4427984" y="1538555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Component</a:t>
              </a:r>
              <a:r>
                <a:rPr lang="cs-CZ" sz="1400" dirty="0"/>
                <a:t> 2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195736" y="3819654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t‘</a:t>
              </a:r>
              <a:r>
                <a:rPr lang="cs-CZ" sz="1600" b="1" baseline="-25000" dirty="0"/>
                <a:t>R(1)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275856" y="402805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t‘</a:t>
              </a:r>
              <a:r>
                <a:rPr lang="cs-CZ" sz="1600" b="1" baseline="-25000" dirty="0"/>
                <a:t>R(2)</a:t>
              </a:r>
            </a:p>
          </p:txBody>
        </p:sp>
        <p:cxnSp>
          <p:nvCxnSpPr>
            <p:cNvPr id="24" name="Přímá spojovací šipka 23"/>
            <p:cNvCxnSpPr/>
            <p:nvPr/>
          </p:nvCxnSpPr>
          <p:spPr>
            <a:xfrm rot="16200000" flipV="1">
              <a:off x="-271293" y="2688918"/>
              <a:ext cx="236386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ovací šipka 24"/>
            <p:cNvCxnSpPr/>
            <p:nvPr/>
          </p:nvCxnSpPr>
          <p:spPr>
            <a:xfrm>
              <a:off x="931168" y="3871645"/>
              <a:ext cx="5585048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310002" y="11967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 err="1"/>
                <a:t>signal</a:t>
              </a:r>
              <a:endParaRPr lang="cs-CZ" i="1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796136" y="389914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err="1"/>
                <a:t>time</a:t>
              </a:r>
              <a:r>
                <a:rPr lang="cs-CZ" i="1" dirty="0"/>
                <a:t> (t)</a:t>
              </a:r>
            </a:p>
          </p:txBody>
        </p:sp>
        <p:cxnSp>
          <p:nvCxnSpPr>
            <p:cNvPr id="28" name="Přímá spojovací čára 27"/>
            <p:cNvCxnSpPr/>
            <p:nvPr/>
          </p:nvCxnSpPr>
          <p:spPr>
            <a:xfrm>
              <a:off x="4659715" y="3648075"/>
              <a:ext cx="70319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5220072" y="330647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chemeClr val="accent1"/>
                  </a:solidFill>
                </a:rPr>
                <a:t>W</a:t>
              </a:r>
              <a:r>
                <a:rPr lang="cs-CZ" sz="1600" b="1" baseline="-25000" dirty="0">
                  <a:solidFill>
                    <a:schemeClr val="accent1"/>
                  </a:solidFill>
                </a:rPr>
                <a:t>(b)</a:t>
              </a:r>
            </a:p>
          </p:txBody>
        </p:sp>
        <p:cxnSp>
          <p:nvCxnSpPr>
            <p:cNvPr id="30" name="Přímá spojovací čára 29"/>
            <p:cNvCxnSpPr/>
            <p:nvPr/>
          </p:nvCxnSpPr>
          <p:spPr>
            <a:xfrm>
              <a:off x="4860032" y="2708920"/>
              <a:ext cx="288032" cy="0"/>
            </a:xfrm>
            <a:prstGeom prst="line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5076056" y="249289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chemeClr val="accent2"/>
                  </a:solidFill>
                </a:rPr>
                <a:t>W</a:t>
              </a:r>
              <a:r>
                <a:rPr lang="cs-CZ" sz="1600" b="1" baseline="-25000" dirty="0">
                  <a:solidFill>
                    <a:schemeClr val="accent2"/>
                  </a:solidFill>
                </a:rPr>
                <a:t>(h)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653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chromatografie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5"/>
            <a:ext cx="8229600" cy="1368151"/>
          </a:xfrm>
        </p:spPr>
        <p:txBody>
          <a:bodyPr>
            <a:normAutofit/>
          </a:bodyPr>
          <a:lstStyle/>
          <a:p>
            <a:r>
              <a:rPr lang="en-US" sz="2000" dirty="0"/>
              <a:t> </a:t>
            </a:r>
            <a:r>
              <a:rPr lang="en-US" sz="2000" dirty="0" err="1"/>
              <a:t>elu</a:t>
            </a:r>
            <a:r>
              <a:rPr lang="cs-CZ" sz="2000" dirty="0"/>
              <a:t>ční objem (retenční objem) místo elučního času</a:t>
            </a:r>
            <a:r>
              <a:rPr lang="en-US" sz="2000" dirty="0"/>
              <a:t>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63688" y="5373218"/>
            <a:ext cx="5592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cs-CZ" sz="1400" b="1" dirty="0"/>
              <a:t>V</a:t>
            </a:r>
            <a:r>
              <a:rPr lang="cs-CZ" sz="1400" b="1" baseline="-25000" dirty="0"/>
              <a:t>0</a:t>
            </a:r>
            <a:r>
              <a:rPr lang="cs-CZ" sz="1400" dirty="0"/>
              <a:t>	</a:t>
            </a:r>
            <a:r>
              <a:rPr lang="cs-CZ" sz="1400" dirty="0" err="1"/>
              <a:t>Void</a:t>
            </a:r>
            <a:r>
              <a:rPr lang="cs-CZ" sz="1400" dirty="0"/>
              <a:t> volume = </a:t>
            </a:r>
            <a:r>
              <a:rPr lang="cs-CZ" sz="1400" dirty="0" err="1"/>
              <a:t>eltuion</a:t>
            </a:r>
            <a:r>
              <a:rPr lang="cs-CZ" sz="1400" dirty="0"/>
              <a:t> volume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compound</a:t>
            </a:r>
            <a:r>
              <a:rPr lang="cs-CZ" sz="1400" dirty="0"/>
              <a:t> </a:t>
            </a:r>
            <a:r>
              <a:rPr lang="cs-CZ" sz="1400" dirty="0" err="1"/>
              <a:t>without</a:t>
            </a:r>
            <a:r>
              <a:rPr lang="cs-CZ" sz="1400" dirty="0"/>
              <a:t> </a:t>
            </a:r>
            <a:r>
              <a:rPr lang="cs-CZ" sz="1400" dirty="0" err="1"/>
              <a:t>retention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/>
              <a:t>V</a:t>
            </a:r>
            <a:r>
              <a:rPr lang="cs-CZ" sz="1400" b="1" baseline="-25000" dirty="0"/>
              <a:t>R </a:t>
            </a:r>
            <a:r>
              <a:rPr lang="cs-CZ" sz="1400" baseline="-25000" dirty="0"/>
              <a:t>	</a:t>
            </a:r>
            <a:r>
              <a:rPr lang="cs-CZ" sz="1400" dirty="0" err="1"/>
              <a:t>Retention</a:t>
            </a:r>
            <a:r>
              <a:rPr lang="cs-CZ" sz="1400" dirty="0"/>
              <a:t> volume</a:t>
            </a:r>
          </a:p>
          <a:p>
            <a:pPr>
              <a:tabLst>
                <a:tab pos="542925" algn="l"/>
              </a:tabLst>
            </a:pPr>
            <a:r>
              <a:rPr lang="cs-CZ" sz="1400" b="1" dirty="0"/>
              <a:t>V‘</a:t>
            </a:r>
            <a:r>
              <a:rPr lang="cs-CZ" sz="1400" b="1" baseline="-25000" dirty="0"/>
              <a:t>R</a:t>
            </a:r>
            <a:r>
              <a:rPr lang="cs-CZ" sz="1400" baseline="-25000" dirty="0"/>
              <a:t>	</a:t>
            </a:r>
            <a:r>
              <a:rPr lang="cs-CZ" sz="1400" dirty="0"/>
              <a:t>Net </a:t>
            </a:r>
            <a:r>
              <a:rPr lang="cs-CZ" sz="1400" dirty="0" err="1"/>
              <a:t>retention</a:t>
            </a:r>
            <a:r>
              <a:rPr lang="cs-CZ" sz="1400" dirty="0"/>
              <a:t> volume (</a:t>
            </a:r>
            <a:r>
              <a:rPr lang="cs-CZ" sz="1400" b="1" dirty="0"/>
              <a:t>V‘</a:t>
            </a:r>
            <a:r>
              <a:rPr lang="cs-CZ" sz="1400" b="1" baseline="-25000" dirty="0"/>
              <a:t>R </a:t>
            </a:r>
            <a:r>
              <a:rPr lang="cs-CZ" sz="1400" b="1" dirty="0"/>
              <a:t>- V</a:t>
            </a:r>
            <a:r>
              <a:rPr lang="cs-CZ" sz="1400" b="1" baseline="-25000" dirty="0"/>
              <a:t>0</a:t>
            </a:r>
            <a:r>
              <a:rPr lang="cs-CZ" sz="1400" dirty="0"/>
              <a:t>)</a:t>
            </a:r>
          </a:p>
          <a:p>
            <a:pPr>
              <a:tabLst>
                <a:tab pos="542925" algn="l"/>
              </a:tabLst>
            </a:pPr>
            <a:r>
              <a:rPr lang="cs-CZ" sz="1400" b="1" dirty="0"/>
              <a:t>W</a:t>
            </a:r>
            <a:r>
              <a:rPr lang="cs-CZ" sz="1400" b="1" baseline="-25000" dirty="0"/>
              <a:t>(b)</a:t>
            </a:r>
            <a:r>
              <a:rPr lang="cs-CZ" sz="1400" b="1" dirty="0"/>
              <a:t>	</a:t>
            </a:r>
            <a:r>
              <a:rPr lang="cs-CZ" sz="1400" dirty="0"/>
              <a:t>Base </a:t>
            </a:r>
            <a:r>
              <a:rPr lang="cs-CZ" sz="1400" dirty="0" err="1"/>
              <a:t>peak</a:t>
            </a:r>
            <a:r>
              <a:rPr lang="cs-CZ" sz="1400" dirty="0"/>
              <a:t> </a:t>
            </a:r>
            <a:r>
              <a:rPr lang="cs-CZ" sz="1400" dirty="0" err="1"/>
              <a:t>width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/>
              <a:t>W</a:t>
            </a:r>
            <a:r>
              <a:rPr lang="cs-CZ" sz="1400" b="1" baseline="-25000" dirty="0"/>
              <a:t>(h)</a:t>
            </a:r>
            <a:r>
              <a:rPr lang="cs-CZ" sz="1400" dirty="0"/>
              <a:t>	Half-</a:t>
            </a:r>
            <a:r>
              <a:rPr lang="cs-CZ" sz="1400" dirty="0" err="1"/>
              <a:t>of</a:t>
            </a:r>
            <a:r>
              <a:rPr lang="cs-CZ" sz="1400" dirty="0"/>
              <a:t>-</a:t>
            </a:r>
            <a:r>
              <a:rPr lang="cs-CZ" sz="1400" dirty="0" err="1"/>
              <a:t>height</a:t>
            </a:r>
            <a:r>
              <a:rPr lang="cs-CZ" sz="1400" dirty="0"/>
              <a:t> </a:t>
            </a:r>
            <a:r>
              <a:rPr lang="cs-CZ" sz="1400" dirty="0" err="1"/>
              <a:t>peak</a:t>
            </a:r>
            <a:r>
              <a:rPr lang="cs-CZ" sz="1400" dirty="0"/>
              <a:t> </a:t>
            </a:r>
            <a:r>
              <a:rPr lang="cs-CZ" sz="1400" dirty="0" err="1"/>
              <a:t>width</a:t>
            </a:r>
            <a:endParaRPr lang="cs-CZ" sz="14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132091" y="1929142"/>
            <a:ext cx="6901720" cy="3575784"/>
            <a:chOff x="118552" y="1196752"/>
            <a:chExt cx="6901720" cy="357578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r="16505"/>
            <a:stretch>
              <a:fillRect/>
            </a:stretch>
          </p:blipFill>
          <p:spPr bwMode="auto">
            <a:xfrm>
              <a:off x="884352" y="1532012"/>
              <a:ext cx="548784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Přímá spojovací čára 6"/>
            <p:cNvCxnSpPr/>
            <p:nvPr/>
          </p:nvCxnSpPr>
          <p:spPr>
            <a:xfrm rot="5400000">
              <a:off x="1280778" y="3754544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čára 7"/>
            <p:cNvCxnSpPr/>
            <p:nvPr/>
          </p:nvCxnSpPr>
          <p:spPr>
            <a:xfrm>
              <a:off x="931168" y="3142303"/>
              <a:ext cx="96167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1206039" y="2814186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</a:t>
              </a:r>
              <a:r>
                <a:rPr lang="cs-CZ" sz="1600" b="1" baseline="-25000" dirty="0"/>
                <a:t>0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18552" y="4187761"/>
              <a:ext cx="1584176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Sample </a:t>
              </a:r>
              <a:r>
                <a:rPr lang="cs-CZ" sz="1600" dirty="0" err="1"/>
                <a:t>injection</a:t>
              </a:r>
              <a:r>
                <a:rPr lang="cs-CZ" sz="1600" dirty="0"/>
                <a:t> (V = 0)</a:t>
              </a:r>
            </a:p>
          </p:txBody>
        </p:sp>
        <p:cxnSp>
          <p:nvCxnSpPr>
            <p:cNvPr id="11" name="Přímá spojovací šipka 10"/>
            <p:cNvCxnSpPr>
              <a:stCxn id="10" idx="0"/>
            </p:cNvCxnSpPr>
            <p:nvPr/>
          </p:nvCxnSpPr>
          <p:spPr>
            <a:xfrm rot="5400000" flipH="1" flipV="1">
              <a:off x="752185" y="4029306"/>
              <a:ext cx="31691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H="1">
              <a:off x="2296975" y="3341082"/>
              <a:ext cx="1693354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16200000" flipH="1">
              <a:off x="3743910" y="3106472"/>
              <a:ext cx="2520278" cy="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>
              <a:off x="1907704" y="4150588"/>
              <a:ext cx="123594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>
              <a:off x="1907704" y="4351199"/>
              <a:ext cx="3096344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>
              <a:off x="941120" y="2494404"/>
              <a:ext cx="22025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>
              <a:off x="930072" y="1846332"/>
              <a:ext cx="407397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1763688" y="2157224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</a:t>
              </a:r>
              <a:r>
                <a:rPr lang="cs-CZ" sz="1600" b="1" baseline="-25000" dirty="0"/>
                <a:t>R(1)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27784" y="150777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</a:t>
              </a:r>
              <a:r>
                <a:rPr lang="cs-CZ" sz="1600" b="1" baseline="-25000" dirty="0"/>
                <a:t>R(2)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555776" y="2157224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Component</a:t>
              </a:r>
              <a:r>
                <a:rPr lang="cs-CZ" sz="1400" dirty="0"/>
                <a:t> 1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4427984" y="1538555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Component</a:t>
              </a:r>
              <a:r>
                <a:rPr lang="cs-CZ" sz="1400" dirty="0"/>
                <a:t> 2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195736" y="3819654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V‘</a:t>
              </a:r>
              <a:r>
                <a:rPr lang="cs-CZ" sz="1600" b="1" baseline="-25000" dirty="0"/>
                <a:t>R(1)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275856" y="4028058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V‘</a:t>
              </a:r>
              <a:r>
                <a:rPr lang="cs-CZ" sz="1600" b="1" baseline="-25000" dirty="0"/>
                <a:t>R(2)</a:t>
              </a:r>
            </a:p>
          </p:txBody>
        </p:sp>
        <p:cxnSp>
          <p:nvCxnSpPr>
            <p:cNvPr id="24" name="Přímá spojovací šipka 23"/>
            <p:cNvCxnSpPr/>
            <p:nvPr/>
          </p:nvCxnSpPr>
          <p:spPr>
            <a:xfrm rot="16200000" flipV="1">
              <a:off x="-271293" y="2688918"/>
              <a:ext cx="236386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ovací šipka 24"/>
            <p:cNvCxnSpPr/>
            <p:nvPr/>
          </p:nvCxnSpPr>
          <p:spPr>
            <a:xfrm>
              <a:off x="931168" y="3871645"/>
              <a:ext cx="5585048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310002" y="11967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 err="1"/>
                <a:t>signal</a:t>
              </a:r>
              <a:endParaRPr lang="cs-CZ" i="1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796136" y="389914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/>
                <a:t>Volume (V)</a:t>
              </a:r>
            </a:p>
          </p:txBody>
        </p:sp>
        <p:cxnSp>
          <p:nvCxnSpPr>
            <p:cNvPr id="28" name="Přímá spojovací čára 27"/>
            <p:cNvCxnSpPr/>
            <p:nvPr/>
          </p:nvCxnSpPr>
          <p:spPr>
            <a:xfrm>
              <a:off x="4659715" y="3648075"/>
              <a:ext cx="70319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5220072" y="330647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chemeClr val="accent1"/>
                  </a:solidFill>
                </a:rPr>
                <a:t>W</a:t>
              </a:r>
              <a:r>
                <a:rPr lang="cs-CZ" sz="1600" b="1" baseline="-25000" dirty="0">
                  <a:solidFill>
                    <a:schemeClr val="accent1"/>
                  </a:solidFill>
                </a:rPr>
                <a:t>(b)</a:t>
              </a:r>
            </a:p>
          </p:txBody>
        </p:sp>
        <p:cxnSp>
          <p:nvCxnSpPr>
            <p:cNvPr id="30" name="Přímá spojovací čára 29"/>
            <p:cNvCxnSpPr/>
            <p:nvPr/>
          </p:nvCxnSpPr>
          <p:spPr>
            <a:xfrm>
              <a:off x="4860032" y="2708920"/>
              <a:ext cx="288032" cy="0"/>
            </a:xfrm>
            <a:prstGeom prst="line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5076056" y="249289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chemeClr val="accent2"/>
                  </a:solidFill>
                </a:rPr>
                <a:t>W</a:t>
              </a:r>
              <a:r>
                <a:rPr lang="cs-CZ" sz="1600" b="1" baseline="-25000" dirty="0">
                  <a:solidFill>
                    <a:schemeClr val="accent2"/>
                  </a:solidFill>
                </a:rPr>
                <a:t>(h)</a:t>
              </a:r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 r="61705"/>
          <a:stretch>
            <a:fillRect/>
          </a:stretch>
        </p:blipFill>
        <p:spPr bwMode="auto">
          <a:xfrm>
            <a:off x="7876642" y="3082188"/>
            <a:ext cx="955456" cy="69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ovéPole 40"/>
          <p:cNvSpPr txBox="1"/>
          <p:nvPr/>
        </p:nvSpPr>
        <p:spPr>
          <a:xfrm>
            <a:off x="5868144" y="3132259"/>
            <a:ext cx="145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/>
              <a:t>Elution</a:t>
            </a:r>
            <a:r>
              <a:rPr lang="cs-CZ" sz="1600" b="1" dirty="0"/>
              <a:t> </a:t>
            </a:r>
            <a:r>
              <a:rPr lang="cs-CZ" sz="1600" b="1" dirty="0" err="1"/>
              <a:t>time</a:t>
            </a:r>
            <a:r>
              <a:rPr lang="cs-CZ" sz="1600" b="1" dirty="0"/>
              <a:t> (min)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308304" y="1992091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/>
              <a:t>Elution</a:t>
            </a:r>
            <a:r>
              <a:rPr lang="cs-CZ" sz="1600" b="1" dirty="0"/>
              <a:t> volume</a:t>
            </a:r>
          </a:p>
          <a:p>
            <a:pPr algn="ctr"/>
            <a:r>
              <a:rPr lang="cs-CZ" sz="1600" b="1" dirty="0"/>
              <a:t>(ml)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308304" y="4017405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/>
              <a:t>Flow</a:t>
            </a:r>
            <a:r>
              <a:rPr lang="cs-CZ" sz="1600" b="1" dirty="0"/>
              <a:t> </a:t>
            </a:r>
            <a:r>
              <a:rPr lang="cs-CZ" sz="1600" b="1" dirty="0" err="1"/>
              <a:t>rate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mobile </a:t>
            </a:r>
            <a:r>
              <a:rPr lang="cs-CZ" sz="1600" b="1" dirty="0" err="1"/>
              <a:t>phase</a:t>
            </a:r>
            <a:r>
              <a:rPr lang="cs-CZ" sz="1600" b="1" dirty="0"/>
              <a:t> </a:t>
            </a:r>
          </a:p>
          <a:p>
            <a:pPr algn="ctr"/>
            <a:r>
              <a:rPr lang="cs-CZ" sz="1600" b="1" dirty="0"/>
              <a:t>(ml/min)</a:t>
            </a:r>
          </a:p>
        </p:txBody>
      </p:sp>
      <p:cxnSp>
        <p:nvCxnSpPr>
          <p:cNvPr id="45" name="Přímá spojovací šipka 44"/>
          <p:cNvCxnSpPr>
            <a:stCxn id="42" idx="2"/>
          </p:cNvCxnSpPr>
          <p:nvPr/>
        </p:nvCxnSpPr>
        <p:spPr>
          <a:xfrm rot="16200000" flipH="1">
            <a:off x="8133248" y="2669768"/>
            <a:ext cx="492096" cy="3062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>
            <a:stCxn id="43" idx="0"/>
          </p:cNvCxnSpPr>
          <p:nvPr/>
        </p:nvCxnSpPr>
        <p:spPr>
          <a:xfrm rot="5400000" flipH="1" flipV="1">
            <a:off x="8209901" y="3721476"/>
            <a:ext cx="312178" cy="2796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>
            <a:stCxn id="41" idx="3"/>
          </p:cNvCxnSpPr>
          <p:nvPr/>
        </p:nvCxnSpPr>
        <p:spPr>
          <a:xfrm>
            <a:off x="7327656" y="3424647"/>
            <a:ext cx="404970" cy="59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01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Základní pojmy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70935" y="1331431"/>
            <a:ext cx="8528515" cy="5021024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Retenční čas:</a:t>
            </a:r>
            <a:r>
              <a:rPr lang="cs-CZ" altLang="cs-CZ" sz="2000" dirty="0"/>
              <a:t> kvalitativní charakteristika (závisí na druhu látky)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Plocha píku</a:t>
            </a:r>
            <a:r>
              <a:rPr lang="cs-CZ" altLang="cs-CZ" sz="2000" dirty="0"/>
              <a:t>: kvantitativní údaj (závisí na množství látky)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Veličiny charakterizující retenci: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i="1" dirty="0"/>
              <a:t>Retenční čas a  eluční (retenční) objem</a:t>
            </a:r>
            <a:endParaRPr lang="cs-CZ" altLang="cs-CZ" sz="20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V</a:t>
            </a:r>
            <a:r>
              <a:rPr lang="cs-CZ" altLang="cs-CZ" sz="2000" baseline="-25000" dirty="0"/>
              <a:t>R</a:t>
            </a:r>
            <a:r>
              <a:rPr lang="cs-CZ" altLang="cs-CZ" sz="2000" dirty="0"/>
              <a:t> je eluční (retenční) objem </a:t>
            </a:r>
            <a:r>
              <a:rPr lang="cs-CZ" altLang="cs-CZ" sz="2000" dirty="0">
                <a:sym typeface="Symbol" panose="05050102010706020507" pitchFamily="18" charset="2"/>
              </a:rPr>
              <a:t></a:t>
            </a:r>
            <a:r>
              <a:rPr lang="cs-CZ" altLang="cs-CZ" sz="2000" dirty="0"/>
              <a:t>ml</a:t>
            </a:r>
            <a:r>
              <a:rPr lang="cs-CZ" altLang="cs-CZ" sz="2000" dirty="0">
                <a:sym typeface="Symbol" panose="05050102010706020507" pitchFamily="18" charset="2"/>
              </a:rPr>
              <a:t>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F</a:t>
            </a:r>
            <a:r>
              <a:rPr lang="cs-CZ" altLang="cs-CZ" sz="2000" dirty="0"/>
              <a:t> je objemový průtok mobilní fáze </a:t>
            </a:r>
            <a:r>
              <a:rPr lang="cs-CZ" altLang="cs-CZ" sz="2000" dirty="0">
                <a:sym typeface="Symbol" panose="05050102010706020507" pitchFamily="18" charset="2"/>
              </a:rPr>
              <a:t></a:t>
            </a:r>
            <a:r>
              <a:rPr lang="cs-CZ" altLang="cs-CZ" sz="2000" dirty="0"/>
              <a:t>ml/min</a:t>
            </a:r>
            <a:r>
              <a:rPr lang="cs-CZ" altLang="cs-CZ" sz="2000" dirty="0">
                <a:sym typeface="Symbol" panose="05050102010706020507" pitchFamily="18" charset="2"/>
              </a:rPr>
              <a:t></a:t>
            </a:r>
            <a:endParaRPr lang="cs-CZ" altLang="cs-CZ" sz="2000" i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i="1" dirty="0"/>
              <a:t>Redukovaný retenční čas </a:t>
            </a:r>
            <a:r>
              <a:rPr lang="cs-CZ" altLang="cs-CZ" sz="2000" i="1" dirty="0" err="1"/>
              <a:t>t</a:t>
            </a:r>
            <a:r>
              <a:rPr lang="cs-CZ" altLang="cs-CZ" sz="2000" i="1" dirty="0" err="1">
                <a:sym typeface="Symbol" panose="05050102010706020507" pitchFamily="18" charset="2"/>
              </a:rPr>
              <a:t></a:t>
            </a:r>
            <a:r>
              <a:rPr lang="cs-CZ" altLang="cs-CZ" sz="2000" baseline="-25000" dirty="0" err="1"/>
              <a:t>R</a:t>
            </a:r>
            <a:r>
              <a:rPr lang="cs-CZ" altLang="cs-CZ" sz="2000" baseline="-25000" dirty="0"/>
              <a:t>   </a:t>
            </a:r>
            <a:r>
              <a:rPr lang="cs-CZ" altLang="cs-CZ" sz="2000" b="1" dirty="0" err="1"/>
              <a:t>t</a:t>
            </a:r>
            <a:r>
              <a:rPr lang="cs-CZ" altLang="cs-CZ" sz="2000" b="1" dirty="0" err="1">
                <a:sym typeface="Symbol" panose="05050102010706020507" pitchFamily="18" charset="2"/>
              </a:rPr>
              <a:t></a:t>
            </a:r>
            <a:r>
              <a:rPr lang="cs-CZ" altLang="cs-CZ" sz="2000" b="1" baseline="-25000" dirty="0" err="1"/>
              <a:t>R</a:t>
            </a:r>
            <a:r>
              <a:rPr lang="cs-CZ" altLang="cs-CZ" sz="2000" b="1" dirty="0"/>
              <a:t> = </a:t>
            </a:r>
            <a:r>
              <a:rPr lang="cs-CZ" altLang="cs-CZ" sz="2000" b="1" dirty="0" err="1"/>
              <a:t>t</a:t>
            </a:r>
            <a:r>
              <a:rPr lang="cs-CZ" altLang="cs-CZ" sz="2000" b="1" baseline="-25000" dirty="0" err="1"/>
              <a:t>R</a:t>
            </a:r>
            <a:r>
              <a:rPr lang="cs-CZ" altLang="cs-CZ" sz="2000" b="1" dirty="0"/>
              <a:t> –</a:t>
            </a:r>
            <a:r>
              <a:rPr lang="cs-CZ" altLang="cs-CZ" sz="2000" b="1" dirty="0" err="1"/>
              <a:t>t</a:t>
            </a:r>
            <a:r>
              <a:rPr lang="cs-CZ" altLang="cs-CZ" sz="2000" b="1" baseline="-25000" dirty="0" err="1"/>
              <a:t>M</a:t>
            </a:r>
            <a:endParaRPr lang="cs-CZ" altLang="cs-CZ" sz="2000" b="1" baseline="-25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i="1" dirty="0">
                <a:solidFill>
                  <a:srgbClr val="FF0000"/>
                </a:solidFill>
              </a:rPr>
              <a:t>Kapacitní poměr K (faktor) = rozdělovací koeficient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pro složku A je poměr množství látky A ve stacionární a mobilní fázi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Určuje </a:t>
            </a:r>
            <a:r>
              <a:rPr lang="cs-CZ" altLang="cs-CZ" sz="2000" b="1" dirty="0">
                <a:solidFill>
                  <a:srgbClr val="FF0000"/>
                </a:solidFill>
              </a:rPr>
              <a:t>zádrž látky na koloně  </a:t>
            </a:r>
            <a:r>
              <a:rPr lang="cs-CZ" altLang="cs-CZ" sz="2000" b="1" dirty="0"/>
              <a:t>- </a:t>
            </a:r>
            <a:r>
              <a:rPr lang="cs-CZ" altLang="cs-CZ" sz="2000" dirty="0"/>
              <a:t>je ovlivněn složením rozpouštědla, stacionární fází, a teplotou při které dochází k separaci.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vyšší kapacitní faktor  - lepší rozlišení, vyšší čas analýzy (optimálně </a:t>
            </a:r>
            <a:r>
              <a:rPr lang="cs-CZ" altLang="cs-CZ" sz="2000" b="1" dirty="0"/>
              <a:t>2-8</a:t>
            </a:r>
            <a:r>
              <a:rPr lang="cs-CZ" altLang="cs-CZ" sz="2000" dirty="0"/>
              <a:t>) – vývoj metody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67357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D76C0F0-9AED-4A64-B08C-3F3E21DA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62" y="4693157"/>
            <a:ext cx="3451538" cy="21314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8796"/>
            <a:ext cx="8270800" cy="900148"/>
          </a:xfrm>
        </p:spPr>
        <p:txBody>
          <a:bodyPr>
            <a:normAutofit/>
          </a:bodyPr>
          <a:lstStyle/>
          <a:p>
            <a:r>
              <a:rPr lang="cs-CZ" dirty="0"/>
              <a:t>Kapacitní faktor (</a:t>
            </a:r>
            <a:r>
              <a:rPr lang="cs-CZ" i="1" dirty="0"/>
              <a:t>k‘</a:t>
            </a:r>
            <a:r>
              <a:rPr lang="cs-CZ" dirty="0"/>
              <a:t>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3" name="Zástupný symbol pro obsah 2"/>
          <p:cNvSpPr>
            <a:spLocks noGrp="1"/>
          </p:cNvSpPr>
          <p:nvPr>
            <p:ph idx="1"/>
          </p:nvPr>
        </p:nvSpPr>
        <p:spPr>
          <a:xfrm>
            <a:off x="343339" y="1108505"/>
            <a:ext cx="8229600" cy="43364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 </a:t>
            </a:r>
            <a:r>
              <a:rPr lang="cs-CZ" dirty="0"/>
              <a:t>univerzální měření retence</a:t>
            </a:r>
            <a:r>
              <a:rPr lang="en-US" dirty="0"/>
              <a:t> </a:t>
            </a:r>
            <a:endParaRPr lang="cs-CZ" dirty="0"/>
          </a:p>
        </p:txBody>
      </p:sp>
      <p:sp>
        <p:nvSpPr>
          <p:cNvPr id="66" name="Zástupný symbol pro obsah 2"/>
          <p:cNvSpPr txBox="1">
            <a:spLocks/>
          </p:cNvSpPr>
          <p:nvPr/>
        </p:nvSpPr>
        <p:spPr>
          <a:xfrm>
            <a:off x="343339" y="2695937"/>
            <a:ext cx="8697144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2400" dirty="0"/>
              <a:t>K</a:t>
            </a:r>
            <a:r>
              <a:rPr lang="en-US" sz="2400" dirty="0" err="1"/>
              <a:t>apacit</a:t>
            </a:r>
            <a:r>
              <a:rPr lang="cs-CZ" sz="2400" dirty="0"/>
              <a:t>ní </a:t>
            </a:r>
            <a:r>
              <a:rPr lang="en-US" sz="2400" dirty="0"/>
              <a:t>fa</a:t>
            </a:r>
            <a:r>
              <a:rPr lang="cs-CZ" sz="2400" dirty="0"/>
              <a:t>k</a:t>
            </a:r>
            <a:r>
              <a:rPr lang="en-US" sz="2400" dirty="0"/>
              <a:t>tor </a:t>
            </a:r>
            <a:r>
              <a:rPr lang="cs-CZ" sz="2400" dirty="0"/>
              <a:t>– srovnání výsledků získaných z různých systémů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2400" dirty="0"/>
              <a:t>Je nezávislý na délce kolony a průtoku</a:t>
            </a:r>
            <a:endParaRPr lang="en-US" sz="2400" dirty="0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339" y="1475994"/>
            <a:ext cx="8352928" cy="128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13472" r="13472"/>
          <a:stretch>
            <a:fillRect/>
          </a:stretch>
        </p:blipFill>
        <p:spPr bwMode="auto">
          <a:xfrm>
            <a:off x="0" y="4293878"/>
            <a:ext cx="5904656" cy="12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3132" y="3573798"/>
            <a:ext cx="9057736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sz="2000" b="1" i="1" dirty="0">
                <a:solidFill>
                  <a:srgbClr val="FF0000"/>
                </a:solidFill>
              </a:rPr>
              <a:t>k’ </a:t>
            </a:r>
            <a:r>
              <a:rPr lang="cs-CZ" sz="2000" b="1" i="1" dirty="0">
                <a:solidFill>
                  <a:srgbClr val="FF0000"/>
                </a:solidFill>
              </a:rPr>
              <a:t>závisí na síle interakce analytu mezi mobilní a stacionární fázi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cs-CZ" sz="2000" b="1" i="1" dirty="0">
                <a:solidFill>
                  <a:srgbClr val="FF0000"/>
                </a:solidFill>
              </a:rPr>
              <a:t>ustavení rovnováhy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132" y="5651365"/>
            <a:ext cx="4572000" cy="11387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sz="2000" b="1" dirty="0"/>
              <a:t>k‘ </a:t>
            </a:r>
            <a:r>
              <a:rPr lang="cs-CZ" sz="2000" b="1" dirty="0"/>
              <a:t>≈ </a:t>
            </a:r>
            <a:r>
              <a:rPr lang="en-US" sz="2000" b="1" dirty="0"/>
              <a:t>1.0, </a:t>
            </a:r>
            <a:r>
              <a:rPr lang="en-US" sz="2000" b="1" dirty="0" err="1"/>
              <a:t>separa</a:t>
            </a:r>
            <a:r>
              <a:rPr lang="cs-CZ" sz="2000" b="1" dirty="0" err="1"/>
              <a:t>ce</a:t>
            </a:r>
            <a:r>
              <a:rPr lang="cs-CZ" sz="2000" b="1" dirty="0"/>
              <a:t> špatná</a:t>
            </a: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sz="2000" b="1" dirty="0"/>
              <a:t> k‘ &gt; 30, </a:t>
            </a:r>
            <a:r>
              <a:rPr lang="en-US" sz="2000" b="1" dirty="0" err="1"/>
              <a:t>separa</a:t>
            </a:r>
            <a:r>
              <a:rPr lang="cs-CZ" sz="2000" b="1" dirty="0" err="1"/>
              <a:t>ce</a:t>
            </a:r>
            <a:r>
              <a:rPr lang="cs-CZ" sz="2000" b="1" dirty="0"/>
              <a:t> pomalá</a:t>
            </a: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sz="2000" b="1" dirty="0"/>
              <a:t>k‘ = 2-10, </a:t>
            </a:r>
            <a:r>
              <a:rPr lang="en-US" sz="2000" b="1" dirty="0" err="1"/>
              <a:t>separa</a:t>
            </a:r>
            <a:r>
              <a:rPr lang="cs-CZ" sz="2000" b="1" dirty="0" err="1"/>
              <a:t>ce</a:t>
            </a:r>
            <a:r>
              <a:rPr lang="cs-CZ" sz="2000" b="1" dirty="0"/>
              <a:t> optimální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2775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Rozdělovací izoterma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550" y="1145202"/>
            <a:ext cx="8229600" cy="402307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dirty="0"/>
              <a:t>= závislost koncentrace látky ve stacionární fázi na koncentraci látky v mobilní fázi (platí pro konstantní teplotu)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b="1" dirty="0"/>
              <a:t>Rozdělovací koeficient K se:</a:t>
            </a:r>
          </a:p>
          <a:p>
            <a:pPr marL="474139" indent="-474139" defTabSz="395116">
              <a:buFont typeface="Wingdings" panose="05000000000000000000" pitchFamily="2" charset="2"/>
              <a:buAutoNum type="arabicPeriod"/>
              <a:tabLst>
                <a:tab pos="237070" algn="l"/>
              </a:tabLst>
            </a:pPr>
            <a:r>
              <a:rPr lang="cs-CZ" altLang="cs-CZ" sz="2000" dirty="0"/>
              <a:t>Nemění s koncentrací    a) Izoterma je lineární, eluční pás symetrický</a:t>
            </a: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r>
              <a:rPr lang="cs-CZ" altLang="cs-CZ" sz="2000" dirty="0"/>
              <a:t>Mění s koncentrací  </a:t>
            </a:r>
            <a:r>
              <a:rPr lang="cs-CZ" altLang="cs-CZ" sz="2000" dirty="0">
                <a:cs typeface="Arial" panose="020B0604020202020204" pitchFamily="34" charset="0"/>
              </a:rPr>
              <a:t>→ eluční pásy nejsou symetrické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dirty="0"/>
              <a:t>                Izoterma je zakřivená 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dirty="0"/>
              <a:t>                            b) Konkávní 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dirty="0"/>
              <a:t>                            c) Konvexní 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600" dirty="0"/>
              <a:t>                                                   </a:t>
            </a: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2600" dirty="0"/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8241" y="2982872"/>
            <a:ext cx="5222635" cy="38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87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cs-CZ" altLang="cs-CZ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456"/>
            <a:ext cx="9144000" cy="6063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163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812"/>
            <a:ext cx="9144000" cy="604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7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269"/>
            <a:ext cx="9144000" cy="597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302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61215" y="1265277"/>
            <a:ext cx="87827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000" b="0" dirty="0">
                <a:latin typeface="+mn-lt"/>
              </a:rPr>
              <a:t>--------------------------------------------------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Peak     RT(min)     Height     Area        W0</a:t>
            </a:r>
            <a:r>
              <a:rPr lang="cs-CZ" altLang="cs-CZ" sz="2000" b="0" dirty="0">
                <a:latin typeface="+mn-lt"/>
              </a:rPr>
              <a:t>.</a:t>
            </a:r>
            <a:r>
              <a:rPr lang="en-US" altLang="cs-CZ" sz="2000" b="0" dirty="0">
                <a:latin typeface="+mn-lt"/>
              </a:rPr>
              <a:t>5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--------------------------------------------------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1        </a:t>
            </a:r>
            <a:r>
              <a:rPr lang="cs-CZ" altLang="cs-CZ" sz="2000" b="0" dirty="0">
                <a:latin typeface="+mn-lt"/>
              </a:rPr>
              <a:t> </a:t>
            </a:r>
            <a:r>
              <a:rPr lang="en-US" altLang="cs-CZ" sz="2000" b="0" dirty="0">
                <a:latin typeface="+mn-lt"/>
              </a:rPr>
              <a:t> 4.328      0.957      </a:t>
            </a:r>
            <a:r>
              <a:rPr lang="cs-CZ" altLang="cs-CZ" sz="2000" b="0" dirty="0">
                <a:latin typeface="+mn-lt"/>
              </a:rPr>
              <a:t> </a:t>
            </a:r>
            <a:r>
              <a:rPr lang="en-US" altLang="cs-CZ" sz="2000" b="0" dirty="0">
                <a:latin typeface="+mn-lt"/>
              </a:rPr>
              <a:t> </a:t>
            </a:r>
            <a:r>
              <a:rPr lang="cs-CZ" altLang="cs-CZ" sz="2000" b="0" dirty="0">
                <a:latin typeface="+mn-lt"/>
              </a:rPr>
              <a:t> </a:t>
            </a:r>
            <a:r>
              <a:rPr lang="en-US" altLang="cs-CZ" sz="2000" b="0" dirty="0">
                <a:latin typeface="+mn-lt"/>
              </a:rPr>
              <a:t> 7.827     </a:t>
            </a:r>
            <a:r>
              <a:rPr lang="cs-CZ" altLang="cs-CZ" sz="2000" b="0" dirty="0">
                <a:latin typeface="+mn-lt"/>
              </a:rPr>
              <a:t>  </a:t>
            </a:r>
            <a:r>
              <a:rPr lang="en-US" altLang="cs-CZ" sz="2000" b="0" dirty="0">
                <a:latin typeface="+mn-lt"/>
              </a:rPr>
              <a:t>0.123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2        14.256      2.547     </a:t>
            </a:r>
            <a:r>
              <a:rPr lang="cs-CZ" altLang="cs-CZ" sz="2000" b="0" dirty="0">
                <a:latin typeface="+mn-lt"/>
              </a:rPr>
              <a:t> </a:t>
            </a:r>
            <a:r>
              <a:rPr lang="en-US" altLang="cs-CZ" sz="2000" b="0" dirty="0">
                <a:latin typeface="+mn-lt"/>
              </a:rPr>
              <a:t>  69.946    </a:t>
            </a:r>
            <a:r>
              <a:rPr lang="cs-CZ" altLang="cs-CZ" sz="2000" b="0" dirty="0">
                <a:latin typeface="+mn-lt"/>
              </a:rPr>
              <a:t> </a:t>
            </a:r>
            <a:r>
              <a:rPr lang="en-US" altLang="cs-CZ" sz="2000" b="0" dirty="0">
                <a:latin typeface="+mn-lt"/>
              </a:rPr>
              <a:t> 0.448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3        17.973      3.563      127.562    </a:t>
            </a:r>
            <a:r>
              <a:rPr lang="cs-CZ" altLang="cs-CZ" sz="2000" b="0" dirty="0">
                <a:latin typeface="+mn-lt"/>
              </a:rPr>
              <a:t> </a:t>
            </a:r>
            <a:r>
              <a:rPr lang="en-US" altLang="cs-CZ" sz="2000" b="0" dirty="0">
                <a:latin typeface="+mn-lt"/>
              </a:rPr>
              <a:t> 0.573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4        20.127      0.657       26.181   </a:t>
            </a:r>
            <a:r>
              <a:rPr lang="cs-CZ" altLang="cs-CZ" sz="2000" b="0" dirty="0">
                <a:latin typeface="+mn-lt"/>
              </a:rPr>
              <a:t>   </a:t>
            </a:r>
            <a:r>
              <a:rPr lang="en-US" altLang="cs-CZ" sz="2000" b="0" dirty="0">
                <a:latin typeface="+mn-lt"/>
              </a:rPr>
              <a:t>  0.672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5        28.006      1.949      112.721   </a:t>
            </a:r>
            <a:r>
              <a:rPr lang="cs-CZ" altLang="cs-CZ" sz="2000" b="0" dirty="0">
                <a:latin typeface="+mn-lt"/>
              </a:rPr>
              <a:t>  </a:t>
            </a:r>
            <a:r>
              <a:rPr lang="en-US" altLang="cs-CZ" sz="2000" b="0" dirty="0">
                <a:latin typeface="+mn-lt"/>
              </a:rPr>
              <a:t>  0.945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--------------------------------------------------</a:t>
            </a:r>
            <a:br>
              <a:rPr lang="en-US" altLang="cs-CZ" sz="2000" b="0" dirty="0">
                <a:latin typeface="+mn-lt"/>
              </a:rPr>
            </a:br>
            <a:r>
              <a:rPr lang="cs-CZ" altLang="cs-CZ" sz="2000" dirty="0">
                <a:latin typeface="+mn-lt"/>
              </a:rPr>
              <a:t>kvalitativní informace</a:t>
            </a:r>
            <a:r>
              <a:rPr lang="cs-CZ" altLang="cs-CZ" sz="2000" b="0" dirty="0">
                <a:latin typeface="+mn-lt"/>
              </a:rPr>
              <a:t>: poloha píku - retenční čas → retenční faktor, distribuční konstanta - druh látky (metoda standardů)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dirty="0">
                <a:latin typeface="+mn-lt"/>
              </a:rPr>
              <a:t>kvantitativní informace</a:t>
            </a:r>
            <a:r>
              <a:rPr lang="cs-CZ" altLang="cs-CZ" sz="2000" b="0" dirty="0">
                <a:latin typeface="+mn-lt"/>
              </a:rPr>
              <a:t>:  plocha píku → množství, koncentrace látky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>a) metoda kalibrační přímky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>b) metoda vnitřního standardu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>c) metoda standardního přídavku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ANALYTICKÁ INFORMACE Z CHROMATOGRAMU</a:t>
            </a:r>
          </a:p>
        </p:txBody>
      </p:sp>
    </p:spTree>
    <p:extLst>
      <p:ext uri="{BB962C8B-B14F-4D97-AF65-F5344CB8AC3E}">
        <p14:creationId xmlns:p14="http://schemas.microsoft.com/office/powerpoint/2010/main" val="227796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07495" y="1464733"/>
            <a:ext cx="8274196" cy="49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Úvod, princip separace, základní vztahy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Srovnání HPLC x GLC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Typy kolon, výběr mobilní fáze, gradientová eluce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Volba a optimalizace chromatografického separačního postupu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Faktory ovlivňující HPLC stanovení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Detektory v HPLC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Derivatizační techniky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Problémy v HPLC a jejich řešení </a:t>
            </a:r>
            <a:r>
              <a:rPr lang="cs-CZ" altLang="cs-CZ" sz="1778" b="0" i="1" dirty="0">
                <a:latin typeface="Arial" panose="020B0604020202020204" pitchFamily="34" charset="0"/>
              </a:rPr>
              <a:t>(konkrétní příklady)</a:t>
            </a:r>
            <a:endParaRPr lang="cs-CZ" altLang="cs-CZ" sz="1778" b="0" dirty="0"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Vývoj a validace analytických metod </a:t>
            </a:r>
            <a:r>
              <a:rPr lang="cs-CZ" altLang="cs-CZ" sz="1778" b="0" i="1" dirty="0">
                <a:latin typeface="Arial" panose="020B0604020202020204" pitchFamily="34" charset="0"/>
              </a:rPr>
              <a:t>(příklady vývoje metod)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Využití HPLC při prokazování falšování potravin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Analýza přírodních látek (aminokyseliny, lipidy, cukry, vitaminy, kyseliny…)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Kontrola bezpečnosti potravin (toxické látky, mykotoxiny, aditiva…)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Aplikace ve stopové analýze (rezidua pesticidů, PAH…)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Reálné příklady vývoje metod a řešení problémů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74323" y="651933"/>
            <a:ext cx="8001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 sz="3733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467" y="424988"/>
            <a:ext cx="8270800" cy="900148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Obsah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předmětu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51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F648D-6086-4FBA-815C-807D6F49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6EF936-5D2C-49FD-9594-5F7095016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747251-E1E6-42EB-B396-E9305D132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5" y="222208"/>
            <a:ext cx="8929430" cy="66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95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036"/>
            <a:ext cx="9144000" cy="598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7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2" y="454502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Š</a:t>
            </a:r>
            <a:r>
              <a:rPr lang="cs-CZ" altLang="cs-CZ" sz="3733" dirty="0" err="1">
                <a:latin typeface="Arial" panose="020B0604020202020204" pitchFamily="34" charset="0"/>
              </a:rPr>
              <a:t>ířka</a:t>
            </a:r>
            <a:r>
              <a:rPr lang="cs-CZ" altLang="cs-CZ" sz="3733" dirty="0">
                <a:latin typeface="Arial" panose="020B0604020202020204" pitchFamily="34" charset="0"/>
              </a:rPr>
              <a:t> píku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1241" y="1095905"/>
            <a:ext cx="8522424" cy="406584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en-US" altLang="cs-CZ" sz="1600" dirty="0"/>
              <a:t/>
            </a:r>
            <a:br>
              <a:rPr lang="en-US" altLang="cs-CZ" sz="1600" dirty="0"/>
            </a:br>
            <a:r>
              <a:rPr lang="cs-CZ" altLang="cs-CZ" sz="2000" dirty="0"/>
              <a:t>Odráží šířku zóny příslušného analytu v koloně</a:t>
            </a:r>
            <a:br>
              <a:rPr lang="cs-CZ" altLang="cs-CZ" sz="2000" dirty="0"/>
            </a:b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a) šířka píku při základně </a:t>
            </a:r>
            <a:br>
              <a:rPr lang="cs-CZ" altLang="cs-CZ" sz="2000" dirty="0"/>
            </a:br>
            <a:r>
              <a:rPr lang="cs-CZ" altLang="cs-CZ" sz="2000" dirty="0"/>
              <a:t>   </a:t>
            </a:r>
            <a:br>
              <a:rPr lang="cs-CZ" altLang="cs-CZ" sz="2000" dirty="0"/>
            </a:b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 b) šířka píku v polovině výšky</a:t>
            </a:r>
            <a:br>
              <a:rPr lang="cs-CZ" altLang="cs-CZ" sz="2000" dirty="0"/>
            </a:b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     </a:t>
            </a:r>
            <a:br>
              <a:rPr lang="cs-CZ" altLang="cs-CZ" sz="2000" dirty="0"/>
            </a:br>
            <a:r>
              <a:rPr lang="cs-CZ" altLang="cs-CZ" sz="2000" dirty="0"/>
              <a:t>c) šířka píku mezi inflexními body</a:t>
            </a:r>
            <a:br>
              <a:rPr lang="cs-CZ" altLang="cs-CZ" sz="2000" dirty="0"/>
            </a:br>
            <a:r>
              <a:rPr lang="cs-CZ" altLang="cs-CZ" sz="2000" dirty="0"/>
              <a:t>     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Šířka píku se udává v délkových nebo časových jednotkách [mm, cm, s, min]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plocha píku : </a:t>
            </a:r>
            <a:br>
              <a:rPr lang="cs-CZ" altLang="cs-CZ" sz="2000" dirty="0"/>
            </a:br>
            <a:r>
              <a:rPr lang="cs-CZ" altLang="cs-CZ" sz="2000" dirty="0"/>
              <a:t>     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endParaRPr lang="cs-CZ" altLang="cs-CZ" sz="2000" dirty="0"/>
          </a:p>
        </p:txBody>
      </p:sp>
      <p:pic>
        <p:nvPicPr>
          <p:cNvPr id="61444" name="Picture 4" descr="obr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25" y="265475"/>
            <a:ext cx="3296877" cy="2664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rov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88" y="2193519"/>
            <a:ext cx="1331912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74791"/>
            <a:ext cx="37702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067" b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    </a:t>
            </a:r>
            <a:endParaRPr lang="en-US" altLang="cs-CZ" sz="1600" b="0">
              <a:latin typeface="Arial" panose="020B0604020202020204" pitchFamily="34" charset="0"/>
            </a:endParaRPr>
          </a:p>
        </p:txBody>
      </p:sp>
      <p:pic>
        <p:nvPicPr>
          <p:cNvPr id="61446" name="Picture 6" descr="http://www.natur.cuni.cz/~pcoufal/images/rov15.g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88" y="1588285"/>
            <a:ext cx="865012" cy="2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rov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09" y="2950920"/>
            <a:ext cx="808567" cy="2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 descr="rov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71" y="3950405"/>
            <a:ext cx="1800578" cy="32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64493" y="4502472"/>
            <a:ext cx="8399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dirty="0"/>
              <a:t>Účinnost separace ovlivněna šířkou píku</a:t>
            </a:r>
          </a:p>
          <a:p>
            <a:pPr lvl="1"/>
            <a:r>
              <a:rPr lang="cs-CZ" sz="2000" dirty="0"/>
              <a:t>Účinný separační systém – úzké píky</a:t>
            </a:r>
            <a:r>
              <a:rPr lang="en-US" sz="2000" dirty="0"/>
              <a:t> </a:t>
            </a:r>
            <a:endParaRPr lang="cs-CZ" sz="2000" dirty="0"/>
          </a:p>
          <a:p>
            <a:pPr lvl="1"/>
            <a:r>
              <a:rPr lang="cs-CZ" sz="2000" dirty="0"/>
              <a:t>Předpoklad ideální tvar píku  - </a:t>
            </a:r>
            <a:r>
              <a:rPr lang="en-US" sz="2000" dirty="0"/>
              <a:t> </a:t>
            </a:r>
            <a:r>
              <a:rPr lang="cs-CZ" sz="2000" dirty="0"/>
              <a:t>Gaussova křivka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Asymetrie   větší než 1 TAILING</a:t>
            </a:r>
          </a:p>
          <a:p>
            <a:pPr lvl="1"/>
            <a:r>
              <a:rPr lang="cs-CZ" sz="2000" dirty="0"/>
              <a:t>                      menší než 1  FRONTING</a:t>
            </a:r>
          </a:p>
          <a:p>
            <a:pPr lvl="1"/>
            <a:r>
              <a:rPr lang="cs-CZ" sz="2000" dirty="0"/>
              <a:t>    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A9426E2-554F-4BCF-9F67-809D6B88EA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1790" y="4247041"/>
            <a:ext cx="3152210" cy="25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56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43802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Ú</a:t>
            </a:r>
            <a:r>
              <a:rPr lang="cs-CZ" altLang="cs-CZ" sz="3733" dirty="0">
                <a:latin typeface="Arial" panose="020B0604020202020204" pitchFamily="34" charset="0"/>
              </a:rPr>
              <a:t>činnost </a:t>
            </a:r>
            <a:r>
              <a:rPr lang="cs-CZ" altLang="cs-CZ" sz="3733" dirty="0" err="1">
                <a:latin typeface="Arial" panose="020B0604020202020204" pitchFamily="34" charset="0"/>
              </a:rPr>
              <a:t>chromatogr</a:t>
            </a:r>
            <a:r>
              <a:rPr lang="cs-CZ" altLang="cs-CZ" sz="3733" dirty="0">
                <a:latin typeface="Arial" panose="020B0604020202020204" pitchFamily="34" charset="0"/>
              </a:rPr>
              <a:t>. kolony</a:t>
            </a:r>
            <a:endParaRPr lang="cs-CZ" altLang="cs-CZ" sz="3733" u="sng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2529" y="1070542"/>
            <a:ext cx="8726923" cy="51763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en-US" altLang="cs-CZ" sz="1600" dirty="0"/>
              <a:t/>
            </a:r>
            <a:br>
              <a:rPr lang="en-US" altLang="cs-CZ" sz="1600" dirty="0"/>
            </a:br>
            <a:r>
              <a:rPr lang="cs-CZ" altLang="cs-CZ" sz="2000" dirty="0"/>
              <a:t>Charakterizuje, jak moc se zóny separovaných látek na koloně </a:t>
            </a:r>
            <a:r>
              <a:rPr lang="cs-CZ" altLang="cs-CZ" sz="2000" b="1" dirty="0"/>
              <a:t>rozšiřují</a:t>
            </a:r>
            <a:r>
              <a:rPr lang="cs-CZ" altLang="cs-CZ" sz="2000" dirty="0"/>
              <a:t>.</a:t>
            </a:r>
            <a:br>
              <a:rPr lang="cs-CZ" altLang="cs-CZ" sz="2000" dirty="0"/>
            </a:br>
            <a:r>
              <a:rPr lang="cs-CZ" altLang="cs-CZ" sz="2000" dirty="0"/>
              <a:t>Mírou účinnosti chromatografické kolony je:</a:t>
            </a:r>
            <a:br>
              <a:rPr lang="cs-CZ" altLang="cs-CZ" sz="2000" dirty="0"/>
            </a:br>
            <a:r>
              <a:rPr lang="cs-CZ" altLang="cs-CZ" sz="2000" dirty="0"/>
              <a:t>a) </a:t>
            </a:r>
            <a:r>
              <a:rPr lang="cs-CZ" altLang="cs-CZ" sz="2000" b="1" dirty="0"/>
              <a:t>počet teoretických pater</a:t>
            </a:r>
            <a:r>
              <a:rPr lang="cs-CZ" altLang="cs-CZ" sz="2000" dirty="0"/>
              <a:t> dané kolony N (n)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     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b) </a:t>
            </a:r>
            <a:r>
              <a:rPr lang="cs-CZ" altLang="cs-CZ" sz="2000" b="1" dirty="0"/>
              <a:t>výškový ekvivalent teoretického patra H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   HETP (porovnávání kolon různé délky)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     </a:t>
            </a:r>
            <a:br>
              <a:rPr lang="cs-CZ" altLang="cs-CZ" sz="2000" dirty="0"/>
            </a:br>
            <a:r>
              <a:rPr lang="en-US" altLang="cs-CZ" sz="2000" dirty="0"/>
              <a:t/>
            </a:r>
            <a:br>
              <a:rPr lang="en-US" altLang="cs-CZ" sz="2000" dirty="0"/>
            </a:br>
            <a:endParaRPr lang="cs-CZ" altLang="cs-CZ" sz="2000" dirty="0"/>
          </a:p>
        </p:txBody>
      </p:sp>
      <p:pic>
        <p:nvPicPr>
          <p:cNvPr id="63492" name="Picture 4" descr="obr2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16" y="2091436"/>
            <a:ext cx="3315855" cy="24932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rov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1" y="2268747"/>
            <a:ext cx="2503084" cy="6189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rov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2" y="3693875"/>
            <a:ext cx="3073878" cy="62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74083" y="4636775"/>
            <a:ext cx="86476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cs-CZ" sz="2000" b="0" dirty="0">
                <a:latin typeface="+mn-lt"/>
              </a:rPr>
              <a:t>Při srovnávání počtu pater na různých kolonách je nutné znát podmínky za kterých byla měření prováděna</a:t>
            </a:r>
          </a:p>
          <a:p>
            <a:pPr eaLnBrk="1" hangingPunct="1"/>
            <a:r>
              <a:rPr lang="pl-PL" altLang="cs-CZ" sz="2000" b="0" dirty="0">
                <a:latin typeface="+mn-lt"/>
              </a:rPr>
              <a:t>Počet pater je funkcí teploty, lineární viskozity, složení eluentu a vzorku</a:t>
            </a:r>
          </a:p>
          <a:p>
            <a:pPr eaLnBrk="1" hangingPunct="1"/>
            <a:r>
              <a:rPr lang="pl-PL" altLang="cs-CZ" sz="2000" b="0" dirty="0">
                <a:latin typeface="+mn-lt"/>
              </a:rPr>
              <a:t>Vyšší N kolony – lepší separace 2 látek s malým rozdílem v retenci</a:t>
            </a:r>
          </a:p>
          <a:p>
            <a:pPr eaLnBrk="1" hangingPunct="1"/>
            <a:r>
              <a:rPr lang="pl-PL" altLang="cs-CZ" sz="2000" b="0" dirty="0">
                <a:latin typeface="+mn-lt"/>
              </a:rPr>
              <a:t>N nezávisí na retenci látky</a:t>
            </a:r>
          </a:p>
          <a:p>
            <a:pPr eaLnBrk="1" hangingPunct="1"/>
            <a:r>
              <a:rPr lang="pl-PL" altLang="cs-CZ" sz="2000" b="0" dirty="0">
                <a:latin typeface="+mn-lt"/>
              </a:rPr>
              <a:t>N závisí na délce kolony</a:t>
            </a:r>
            <a:endParaRPr lang="cs-CZ" altLang="cs-CZ" sz="2000" b="0" dirty="0">
              <a:latin typeface="+mn-lt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950710" y="1617357"/>
            <a:ext cx="266417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0" dirty="0">
                <a:latin typeface="Verdana" panose="020B0604030504040204" pitchFamily="34" charset="0"/>
              </a:rPr>
              <a:t>Band </a:t>
            </a:r>
            <a:r>
              <a:rPr lang="cs-CZ" altLang="cs-CZ" sz="1600" b="0" dirty="0" err="1">
                <a:latin typeface="Verdana" panose="020B0604030504040204" pitchFamily="34" charset="0"/>
              </a:rPr>
              <a:t>broadening</a:t>
            </a:r>
            <a:endParaRPr lang="cs-CZ" altLang="cs-CZ" sz="1600" b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17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07180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Teorie chromatografických pater </a:t>
            </a:r>
            <a:b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(ideální chromatografie)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9600" y="1429788"/>
            <a:ext cx="8588900" cy="533393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Počet teoretických pater: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600" i="1" dirty="0">
                <a:latin typeface="Arial" panose="020B0604020202020204" pitchFamily="34" charset="0"/>
              </a:rPr>
              <a:t>složky vzorku unášené tokem mobilní fáze vstupují do 1. patra kolony nerozdělené. Zde se ustavuje rovnováha mezi stacionární fází a mobilní fází. Po ustavení rovnováhy se změní koncentrace složek v mobilní fázi a roztok dělených látek v mobilní fázi vstupuje do 2.patra, kde se opět ustavuje rovnováha mezi fázemi. Celý proces se mnohonásobně opakuje. </a:t>
            </a:r>
            <a:r>
              <a:rPr lang="cs-CZ" altLang="cs-CZ" sz="1800" dirty="0">
                <a:solidFill>
                  <a:srgbClr val="FF0000"/>
                </a:solidFill>
                <a:latin typeface="Arial" panose="020B0604020202020204" pitchFamily="34" charset="0"/>
              </a:rPr>
              <a:t>Na počtu pater kolony je závislá </a:t>
            </a:r>
            <a:r>
              <a:rPr lang="cs-CZ" altLang="cs-CZ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účinnost separace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Zjednodušující předpoklady: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rovnováha mezi fázemi se ustavuje okamžitě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podélná difuse látky je zanedbatelná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sorpční izoterma je zcela lineární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pístový tok mobilní fáze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i="1" dirty="0">
                <a:latin typeface="Arial" panose="020B0604020202020204" pitchFamily="34" charset="0"/>
              </a:rPr>
              <a:t>Odhad počtu teoretických pater 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i="1" dirty="0">
                <a:latin typeface="Arial" panose="020B0604020202020204" pitchFamily="34" charset="0"/>
              </a:rPr>
              <a:t>(pík = Gaussova křivka)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i="1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i="1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i="1" dirty="0">
                <a:latin typeface="Arial" panose="020B0604020202020204" pitchFamily="34" charset="0"/>
              </a:rPr>
              <a:t>w je šířka píku při základní linii, w</a:t>
            </a:r>
            <a:r>
              <a:rPr lang="cs-CZ" altLang="cs-CZ" sz="1800" i="1" baseline="-25000" dirty="0">
                <a:latin typeface="Arial" panose="020B0604020202020204" pitchFamily="34" charset="0"/>
              </a:rPr>
              <a:t>1/2</a:t>
            </a:r>
            <a:r>
              <a:rPr lang="cs-CZ" altLang="cs-CZ" sz="1800" i="1" dirty="0">
                <a:latin typeface="Arial" panose="020B0604020202020204" pitchFamily="34" charset="0"/>
              </a:rPr>
              <a:t> je šířka píku v polovině výšky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" y="212428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600" b="0">
              <a:latin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15817" r="15645"/>
          <a:stretch>
            <a:fillRect/>
          </a:stretch>
        </p:blipFill>
        <p:spPr bwMode="auto">
          <a:xfrm>
            <a:off x="310550" y="5310316"/>
            <a:ext cx="3657562" cy="84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 descr="et0601-fig-0003-1-fu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5337" y="2599368"/>
            <a:ext cx="2754113" cy="32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13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cs-CZ" altLang="cs-CZ" sz="3022" dirty="0">
                <a:latin typeface="Arial" panose="020B0604020202020204" pitchFamily="34" charset="0"/>
              </a:rPr>
              <a:t>Volba a optimalizace chromatografického separačního postupu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310551" y="1386047"/>
            <a:ext cx="8588899" cy="510101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b="1" dirty="0">
                <a:solidFill>
                  <a:srgbClr val="FF0000"/>
                </a:solidFill>
              </a:rPr>
              <a:t>maximální rozlišení dvou nejbližších </a:t>
            </a:r>
            <a:r>
              <a:rPr lang="cs-CZ" altLang="cs-CZ" b="1" dirty="0" err="1">
                <a:solidFill>
                  <a:srgbClr val="FF0000"/>
                </a:solidFill>
              </a:rPr>
              <a:t>píků</a:t>
            </a:r>
            <a:endParaRPr lang="cs-CZ" altLang="cs-CZ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b="1" dirty="0">
                <a:solidFill>
                  <a:srgbClr val="FF0000"/>
                </a:solidFill>
              </a:rPr>
              <a:t>maximální rozlišení při minimální době analýzy</a:t>
            </a:r>
          </a:p>
          <a:p>
            <a:pPr marL="417694" indent="-417694">
              <a:buNone/>
            </a:pPr>
            <a:r>
              <a:rPr lang="cs-CZ" altLang="cs-CZ" sz="1800" dirty="0"/>
              <a:t>Separace je ovlivněna výběrem stacionární fáze, rozměrem kolony a volbou mobilní fáze</a:t>
            </a:r>
            <a:endParaRPr lang="cs-CZ" altLang="cs-CZ" sz="18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Kapacitní faktor k</a:t>
            </a:r>
            <a:r>
              <a:rPr lang="cs-CZ" altLang="cs-CZ" sz="1800" dirty="0"/>
              <a:t>: určuje zadržení molekul vzorku kolonou během separace.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Je ovlivněn složením rozpouštědla, stacionární fází, teplotou separace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vyšší kapacitní faktor  - lepší rozlišení, delší čas analýzy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			dobrá rovnováha  =  kapacitní faktor mezi 2-8</a:t>
            </a:r>
            <a:endParaRPr lang="cs-CZ" altLang="cs-CZ" sz="18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Selektivita (rozdělovací koeficient): </a:t>
            </a:r>
            <a:r>
              <a:rPr lang="cs-CZ" altLang="cs-CZ" sz="1800" dirty="0"/>
              <a:t>relativní zadržení dvou látek ve směsi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funkcí chromatografického povrchu, povahy složek m. f. a teploty</a:t>
            </a:r>
            <a:endParaRPr lang="cs-CZ" altLang="cs-CZ" sz="18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Účinnost kolony </a:t>
            </a:r>
            <a:endParaRPr lang="cs-CZ" altLang="cs-CZ" sz="18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kolona může být charakterizována účinností nebo </a:t>
            </a:r>
            <a:r>
              <a:rPr lang="cs-CZ" altLang="cs-CZ" sz="1800" b="1" dirty="0"/>
              <a:t>počtem teoretických pater</a:t>
            </a:r>
            <a:r>
              <a:rPr lang="cs-CZ" altLang="cs-CZ" sz="1800" dirty="0"/>
              <a:t> (účinnost daného HPLC systému)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Při srovnávání počtu pater na kolonách z různých zdrojů je nutné srovnat podmínky za kterých byla měření prováděna</a:t>
            </a:r>
            <a:endParaRPr lang="cs-CZ" altLang="cs-CZ" sz="18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Počet pater</a:t>
            </a:r>
            <a:r>
              <a:rPr lang="cs-CZ" altLang="cs-CZ" sz="1800" dirty="0"/>
              <a:t> funkce teploty, lineární viskozity, složení </a:t>
            </a:r>
            <a:r>
              <a:rPr lang="cs-CZ" altLang="cs-CZ" sz="1800" dirty="0" err="1"/>
              <a:t>eluentu</a:t>
            </a:r>
            <a:r>
              <a:rPr lang="cs-CZ" altLang="cs-CZ" sz="1800" dirty="0"/>
              <a:t> a vzorku.</a:t>
            </a:r>
          </a:p>
        </p:txBody>
      </p:sp>
    </p:spTree>
    <p:extLst>
      <p:ext uri="{BB962C8B-B14F-4D97-AF65-F5344CB8AC3E}">
        <p14:creationId xmlns:p14="http://schemas.microsoft.com/office/powerpoint/2010/main" val="2051882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P</a:t>
            </a:r>
            <a:r>
              <a:rPr lang="cs-CZ" altLang="cs-CZ" sz="3733" dirty="0" err="1">
                <a:latin typeface="Arial" panose="020B0604020202020204" pitchFamily="34" charset="0"/>
              </a:rPr>
              <a:t>říčiny</a:t>
            </a:r>
            <a:r>
              <a:rPr lang="cs-CZ" altLang="cs-CZ" sz="3733" dirty="0">
                <a:latin typeface="Arial" panose="020B0604020202020204" pitchFamily="34" charset="0"/>
              </a:rPr>
              <a:t> rozšiřování </a:t>
            </a:r>
            <a:r>
              <a:rPr lang="cs-CZ" altLang="cs-CZ" sz="3733" dirty="0" err="1">
                <a:latin typeface="Arial" panose="020B0604020202020204" pitchFamily="34" charset="0"/>
              </a:rPr>
              <a:t>chromatogr</a:t>
            </a:r>
            <a:r>
              <a:rPr lang="cs-CZ" altLang="cs-CZ" sz="3733" dirty="0">
                <a:latin typeface="Arial" panose="020B0604020202020204" pitchFamily="34" charset="0"/>
              </a:rPr>
              <a:t>. zón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30073" y="1110284"/>
            <a:ext cx="8867954" cy="4773216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cs-CZ" altLang="cs-CZ" sz="2000" dirty="0"/>
              <a:t>1. </a:t>
            </a:r>
            <a:r>
              <a:rPr lang="cs-CZ" altLang="cs-CZ" sz="2000" b="1" dirty="0"/>
              <a:t>Vířivá difúze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     - různé molekuly musí urazit různé vzdálenosti</a:t>
            </a:r>
            <a:br>
              <a:rPr lang="cs-CZ" altLang="cs-CZ" sz="2000" dirty="0"/>
            </a:br>
            <a:r>
              <a:rPr lang="cs-CZ" altLang="cs-CZ" sz="2000" dirty="0"/>
              <a:t>2. </a:t>
            </a:r>
            <a:r>
              <a:rPr lang="cs-CZ" altLang="cs-CZ" sz="2000" b="1" dirty="0"/>
              <a:t>Podélná molekulární difúze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     - molekuly putují z místa o vyšší koncentraci do místa o nižší koncentraci</a:t>
            </a:r>
            <a:br>
              <a:rPr lang="cs-CZ" altLang="cs-CZ" sz="2000" dirty="0"/>
            </a:br>
            <a:r>
              <a:rPr lang="cs-CZ" altLang="cs-CZ" sz="2000" dirty="0"/>
              <a:t>3. </a:t>
            </a:r>
            <a:r>
              <a:rPr lang="cs-CZ" altLang="cs-CZ" sz="2000" b="1" dirty="0"/>
              <a:t>Odpor proti přenosu hmoty ve stacionární fázi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     - různé molekuly difundují různě hluboko do stacionární fáze</a:t>
            </a:r>
            <a:br>
              <a:rPr lang="cs-CZ" altLang="cs-CZ" sz="2000" dirty="0"/>
            </a:br>
            <a:r>
              <a:rPr lang="cs-CZ" altLang="cs-CZ" sz="2000" dirty="0"/>
              <a:t>4. </a:t>
            </a:r>
            <a:r>
              <a:rPr lang="cs-CZ" altLang="cs-CZ" sz="2000" b="1" dirty="0"/>
              <a:t>Odpor proti přenosu hmoty v mobilní fázi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     - rychlostní profil mobilní fáze uvnitř kanálku je parabolický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endParaRPr lang="cs-CZ" altLang="cs-CZ" sz="2000" dirty="0"/>
          </a:p>
        </p:txBody>
      </p:sp>
      <p:pic>
        <p:nvPicPr>
          <p:cNvPr id="67588" name="Picture 4" descr="obr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32" y="3410022"/>
            <a:ext cx="4528868" cy="34479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413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0024" y="416405"/>
            <a:ext cx="8270800" cy="900148"/>
          </a:xfrm>
        </p:spPr>
        <p:txBody>
          <a:bodyPr>
            <a:normAutofit fontScale="90000"/>
          </a:bodyPr>
          <a:lstStyle/>
          <a:p>
            <a:r>
              <a:rPr lang="en-US" altLang="cs-CZ" dirty="0">
                <a:latin typeface="Arial" panose="020B0604020202020204" pitchFamily="34" charset="0"/>
              </a:rPr>
              <a:t>V</a:t>
            </a:r>
            <a:r>
              <a:rPr lang="cs-CZ" altLang="cs-CZ" dirty="0" err="1">
                <a:latin typeface="Arial" panose="020B0604020202020204" pitchFamily="34" charset="0"/>
              </a:rPr>
              <a:t>liv</a:t>
            </a:r>
            <a:r>
              <a:rPr lang="cs-CZ" altLang="cs-CZ" dirty="0">
                <a:latin typeface="Arial" panose="020B0604020202020204" pitchFamily="34" charset="0"/>
              </a:rPr>
              <a:t> rychlosti mobilní fáze na rozšiřování zón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Zástupný symbol pro obsah 2"/>
          <p:cNvSpPr>
            <a:spLocks noGrp="1"/>
          </p:cNvSpPr>
          <p:nvPr>
            <p:ph idx="1"/>
          </p:nvPr>
        </p:nvSpPr>
        <p:spPr>
          <a:xfrm>
            <a:off x="319319" y="1704043"/>
            <a:ext cx="8229600" cy="1440159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2400" b="1" dirty="0"/>
              <a:t>H = H</a:t>
            </a:r>
            <a:r>
              <a:rPr lang="en-US" sz="2400" b="1" baseline="-25000" dirty="0"/>
              <a:t>L </a:t>
            </a:r>
            <a:r>
              <a:rPr lang="en-US" sz="2400" b="1" dirty="0"/>
              <a:t>+ H</a:t>
            </a:r>
            <a:r>
              <a:rPr lang="en-US" sz="2400" b="1" baseline="-25000" dirty="0"/>
              <a:t>S </a:t>
            </a:r>
            <a:r>
              <a:rPr lang="en-US" sz="2400" b="1" dirty="0"/>
              <a:t>+ H</a:t>
            </a:r>
            <a:r>
              <a:rPr lang="en-US" sz="2400" b="1" baseline="-25000" dirty="0"/>
              <a:t>M </a:t>
            </a:r>
            <a:r>
              <a:rPr lang="en-US" sz="2400" b="1" dirty="0"/>
              <a:t>+ H</a:t>
            </a:r>
            <a:r>
              <a:rPr lang="en-US" sz="2400" b="1" baseline="-25000" dirty="0"/>
              <a:t>SM</a:t>
            </a:r>
            <a:endParaRPr lang="en-US" sz="2000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40259" r="39448"/>
          <a:stretch>
            <a:fillRect/>
          </a:stretch>
        </p:blipFill>
        <p:spPr bwMode="auto">
          <a:xfrm>
            <a:off x="4608165" y="2769272"/>
            <a:ext cx="1082945" cy="7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 l="37909" r="38551"/>
          <a:stretch>
            <a:fillRect/>
          </a:stretch>
        </p:blipFill>
        <p:spPr bwMode="auto">
          <a:xfrm>
            <a:off x="5530544" y="3844731"/>
            <a:ext cx="1256223" cy="4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5" cstate="print"/>
          <a:srcRect l="33681" r="35473"/>
          <a:stretch>
            <a:fillRect/>
          </a:stretch>
        </p:blipFill>
        <p:spPr bwMode="auto">
          <a:xfrm>
            <a:off x="7133322" y="3844731"/>
            <a:ext cx="1646111" cy="4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6" cstate="print"/>
          <a:srcRect l="39532" r="38551"/>
          <a:stretch>
            <a:fillRect/>
          </a:stretch>
        </p:blipFill>
        <p:spPr bwMode="auto">
          <a:xfrm>
            <a:off x="7956378" y="2789646"/>
            <a:ext cx="1169611" cy="4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bdélník 25"/>
          <p:cNvSpPr/>
          <p:nvPr/>
        </p:nvSpPr>
        <p:spPr>
          <a:xfrm>
            <a:off x="239381" y="2006561"/>
            <a:ext cx="42027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694" indent="-417694">
              <a:lnSpc>
                <a:spcPct val="80000"/>
              </a:lnSpc>
            </a:pPr>
            <a:r>
              <a:rPr lang="cs-CZ" altLang="cs-CZ" sz="2000" dirty="0"/>
              <a:t>Výškový ekvivalent teoretického patra</a:t>
            </a:r>
          </a:p>
          <a:p>
            <a:pPr marL="417694" indent="-417694">
              <a:lnSpc>
                <a:spcPct val="80000"/>
              </a:lnSpc>
            </a:pPr>
            <a:r>
              <a:rPr lang="cs-CZ" altLang="cs-CZ" sz="2000" dirty="0"/>
              <a:t>(H, HETP, Teorie pater) závisí na lineární rychlosti mobilní</a:t>
            </a:r>
            <a:br>
              <a:rPr lang="cs-CZ" altLang="cs-CZ" sz="2000" dirty="0"/>
            </a:br>
            <a:endParaRPr lang="cs-CZ" altLang="cs-CZ" sz="2000" dirty="0"/>
          </a:p>
          <a:p>
            <a:pPr marL="542925" indent="-542925"/>
            <a:endParaRPr lang="cs-CZ" b="1" dirty="0"/>
          </a:p>
          <a:p>
            <a:pPr marL="542925" indent="-542925"/>
            <a:r>
              <a:rPr lang="en-US" b="1" dirty="0"/>
              <a:t>H	</a:t>
            </a:r>
            <a:r>
              <a:rPr lang="en-US" dirty="0"/>
              <a:t>Plate equivalent to the theoretical plate (as in Plate Theory)</a:t>
            </a:r>
          </a:p>
          <a:p>
            <a:pPr marL="542925" indent="-542925"/>
            <a:r>
              <a:rPr lang="en-US" b="1" dirty="0"/>
              <a:t>H</a:t>
            </a:r>
            <a:r>
              <a:rPr lang="en-US" b="1" baseline="-25000" dirty="0"/>
              <a:t>L </a:t>
            </a:r>
            <a:r>
              <a:rPr lang="en-US" b="1" dirty="0"/>
              <a:t>	</a:t>
            </a:r>
            <a:r>
              <a:rPr lang="en-US" dirty="0"/>
              <a:t>Contribution to the longitudinal diffusion</a:t>
            </a:r>
          </a:p>
          <a:p>
            <a:pPr marL="542925" indent="-542925"/>
            <a:r>
              <a:rPr lang="en-US" b="1" dirty="0"/>
              <a:t>H</a:t>
            </a:r>
            <a:r>
              <a:rPr lang="en-US" b="1" baseline="-25000" dirty="0"/>
              <a:t>S </a:t>
            </a:r>
            <a:r>
              <a:rPr lang="en-US" b="1" dirty="0"/>
              <a:t>	</a:t>
            </a:r>
            <a:r>
              <a:rPr lang="en-US" dirty="0"/>
              <a:t>Stationary phase mass transfer contribution</a:t>
            </a:r>
          </a:p>
          <a:p>
            <a:pPr marL="542925" indent="-542925"/>
            <a:r>
              <a:rPr lang="en-US" b="1" dirty="0"/>
              <a:t>H</a:t>
            </a:r>
            <a:r>
              <a:rPr lang="en-US" b="1" baseline="-25000" dirty="0"/>
              <a:t>M</a:t>
            </a:r>
            <a:r>
              <a:rPr lang="en-US" b="1" dirty="0"/>
              <a:t>	</a:t>
            </a:r>
            <a:r>
              <a:rPr lang="en-US" dirty="0"/>
              <a:t>Diffusion associated with mobile phase effect</a:t>
            </a:r>
          </a:p>
          <a:p>
            <a:pPr marL="542925" indent="-542925"/>
            <a:r>
              <a:rPr lang="en-US" b="1" dirty="0"/>
              <a:t>H</a:t>
            </a:r>
            <a:r>
              <a:rPr lang="en-US" b="1" baseline="-25000" dirty="0"/>
              <a:t>SM</a:t>
            </a:r>
            <a:r>
              <a:rPr lang="en-US" b="1" dirty="0"/>
              <a:t>	</a:t>
            </a:r>
            <a:r>
              <a:rPr lang="en-US" dirty="0"/>
              <a:t>Diffusion into or mass transfer across a stagnant layer of mobile phase</a:t>
            </a:r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5977" y="4869160"/>
            <a:ext cx="5336545" cy="7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ovéPole 27"/>
          <p:cNvSpPr txBox="1"/>
          <p:nvPr/>
        </p:nvSpPr>
        <p:spPr>
          <a:xfrm>
            <a:off x="5149636" y="5684560"/>
            <a:ext cx="288032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Van </a:t>
            </a:r>
            <a:r>
              <a:rPr lang="en-US" dirty="0" err="1"/>
              <a:t>Deemter</a:t>
            </a:r>
            <a:r>
              <a:rPr lang="cs-CZ" dirty="0"/>
              <a:t>ova rovnice</a:t>
            </a:r>
            <a:endParaRPr lang="en-US" dirty="0"/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5691108" y="2420888"/>
            <a:ext cx="60908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endCxn id="40965" idx="0"/>
          </p:cNvCxnSpPr>
          <p:nvPr/>
        </p:nvCxnSpPr>
        <p:spPr>
          <a:xfrm flipH="1">
            <a:off x="6158656" y="2420890"/>
            <a:ext cx="628111" cy="14238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endCxn id="40970" idx="0"/>
          </p:cNvCxnSpPr>
          <p:nvPr/>
        </p:nvCxnSpPr>
        <p:spPr>
          <a:xfrm>
            <a:off x="7524328" y="2573290"/>
            <a:ext cx="432048" cy="12714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endCxn id="40972" idx="0"/>
          </p:cNvCxnSpPr>
          <p:nvPr/>
        </p:nvCxnSpPr>
        <p:spPr>
          <a:xfrm>
            <a:off x="8133412" y="2420888"/>
            <a:ext cx="407770" cy="368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1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dirty="0">
                <a:latin typeface="Arial" panose="020B0604020202020204" pitchFamily="34" charset="0"/>
              </a:rPr>
              <a:t>V</a:t>
            </a:r>
            <a:r>
              <a:rPr lang="cs-CZ" altLang="cs-CZ" dirty="0" err="1">
                <a:latin typeface="Arial" panose="020B0604020202020204" pitchFamily="34" charset="0"/>
              </a:rPr>
              <a:t>liv</a:t>
            </a:r>
            <a:r>
              <a:rPr lang="cs-CZ" altLang="cs-CZ" dirty="0">
                <a:latin typeface="Arial" panose="020B0604020202020204" pitchFamily="34" charset="0"/>
              </a:rPr>
              <a:t> rychlosti mobilní fáze na účinnost kolony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9158" y="4872469"/>
            <a:ext cx="459226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+mn-lt"/>
              </a:rPr>
              <a:t>Minimum křivky</a:t>
            </a:r>
            <a:r>
              <a:rPr lang="cs-CZ" altLang="cs-CZ" sz="2000" b="0" dirty="0">
                <a:latin typeface="+mn-lt"/>
              </a:rPr>
              <a:t> odpovídá </a:t>
            </a:r>
            <a:r>
              <a:rPr lang="cs-CZ" altLang="cs-CZ" sz="2000" dirty="0">
                <a:latin typeface="+mn-lt"/>
              </a:rPr>
              <a:t>optimální průtokové rychlosti</a:t>
            </a:r>
            <a:r>
              <a:rPr lang="cs-CZ" altLang="cs-CZ" sz="2000" b="0" dirty="0">
                <a:latin typeface="+mn-lt"/>
              </a:rPr>
              <a:t>, při které daná kolona vykazuje </a:t>
            </a:r>
            <a:r>
              <a:rPr lang="cs-CZ" altLang="cs-CZ" sz="2000" dirty="0">
                <a:latin typeface="+mn-lt"/>
              </a:rPr>
              <a:t>největší účinnost</a:t>
            </a:r>
            <a:r>
              <a:rPr lang="cs-CZ" altLang="cs-CZ" sz="2000" b="0" dirty="0">
                <a:latin typeface="+mn-lt"/>
              </a:rPr>
              <a:t> a tedy minimálně rozšiřuje zóny analytů – </a:t>
            </a:r>
            <a:r>
              <a:rPr lang="cs-CZ" altLang="cs-CZ" sz="2000" dirty="0">
                <a:latin typeface="+mn-lt"/>
              </a:rPr>
              <a:t>band </a:t>
            </a:r>
            <a:r>
              <a:rPr lang="cs-CZ" altLang="cs-CZ" sz="2000" dirty="0" err="1">
                <a:latin typeface="+mn-lt"/>
              </a:rPr>
              <a:t>broadening</a:t>
            </a:r>
            <a:r>
              <a:rPr lang="cs-CZ" altLang="cs-CZ" sz="2000" dirty="0">
                <a:latin typeface="+mn-lt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46" y="1265275"/>
            <a:ext cx="9432511" cy="537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4C612E9-0187-4A25-8B2F-A1855E132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6" y="4868138"/>
            <a:ext cx="5274282" cy="19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42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14528"/>
            <a:ext cx="8270800" cy="900148"/>
          </a:xfrm>
        </p:spPr>
        <p:txBody>
          <a:bodyPr/>
          <a:lstStyle/>
          <a:p>
            <a:r>
              <a:rPr lang="cs-CZ" dirty="0"/>
              <a:t>Selektivita - separační faktor</a:t>
            </a:r>
            <a:endParaRPr lang="en-US" dirty="0"/>
          </a:p>
        </p:txBody>
      </p:sp>
      <p:sp>
        <p:nvSpPr>
          <p:cNvPr id="63" name="Zástupný symbol pro obsah 2"/>
          <p:cNvSpPr>
            <a:spLocks noGrp="1"/>
          </p:cNvSpPr>
          <p:nvPr>
            <p:ph idx="1"/>
          </p:nvPr>
        </p:nvSpPr>
        <p:spPr>
          <a:xfrm>
            <a:off x="362325" y="1292090"/>
            <a:ext cx="8507288" cy="13681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 </a:t>
            </a:r>
            <a:r>
              <a:rPr lang="en-US" sz="2000" dirty="0" err="1"/>
              <a:t>Selektivita</a:t>
            </a:r>
            <a:r>
              <a:rPr lang="en-US" sz="2000" dirty="0"/>
              <a:t> </a:t>
            </a:r>
            <a:r>
              <a:rPr lang="en-US" sz="2000" dirty="0" err="1"/>
              <a:t>vyjadřovaná</a:t>
            </a:r>
            <a:r>
              <a:rPr lang="en-US" sz="2000" dirty="0"/>
              <a:t> </a:t>
            </a:r>
            <a:r>
              <a:rPr lang="en-US" sz="2000" dirty="0" err="1"/>
              <a:t>separačním</a:t>
            </a:r>
            <a:r>
              <a:rPr lang="en-US" sz="2000" dirty="0"/>
              <a:t> (</a:t>
            </a:r>
            <a:r>
              <a:rPr lang="en-US" sz="2000" dirty="0" err="1"/>
              <a:t>selektivitním</a:t>
            </a:r>
            <a:r>
              <a:rPr lang="en-US" sz="2000" dirty="0"/>
              <a:t>) </a:t>
            </a:r>
            <a:r>
              <a:rPr lang="en-US" sz="2000" dirty="0" err="1"/>
              <a:t>faktorem</a:t>
            </a:r>
            <a:r>
              <a:rPr lang="en-US" sz="2000" dirty="0"/>
              <a:t> </a:t>
            </a:r>
            <a:endParaRPr lang="cs-CZ" sz="2000" dirty="0"/>
          </a:p>
          <a:p>
            <a:pPr>
              <a:buNone/>
            </a:pPr>
            <a:r>
              <a:rPr lang="cs-CZ" sz="2000" dirty="0"/>
              <a:t>R</a:t>
            </a:r>
            <a:r>
              <a:rPr lang="en-US" sz="2000" dirty="0" err="1"/>
              <a:t>elativní</a:t>
            </a:r>
            <a:r>
              <a:rPr lang="en-US" sz="2000" dirty="0"/>
              <a:t> </a:t>
            </a:r>
            <a:r>
              <a:rPr lang="en-US" sz="2000" dirty="0" err="1"/>
              <a:t>zadržení</a:t>
            </a:r>
            <a:r>
              <a:rPr lang="en-US" sz="2000" dirty="0"/>
              <a:t> </a:t>
            </a:r>
            <a:r>
              <a:rPr lang="en-US" sz="2000" dirty="0" err="1"/>
              <a:t>dvou</a:t>
            </a:r>
            <a:r>
              <a:rPr lang="en-US" sz="2000" dirty="0"/>
              <a:t> </a:t>
            </a:r>
            <a:r>
              <a:rPr lang="en-US" sz="2000" dirty="0" err="1"/>
              <a:t>látek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směsi</a:t>
            </a:r>
            <a:r>
              <a:rPr lang="en-US" sz="2000" dirty="0"/>
              <a:t>. </a:t>
            </a:r>
            <a:r>
              <a:rPr lang="en-US" sz="2000" dirty="0" err="1"/>
              <a:t>Selektivita</a:t>
            </a:r>
            <a:r>
              <a:rPr lang="en-US" sz="2000" dirty="0"/>
              <a:t> </a:t>
            </a:r>
            <a:r>
              <a:rPr lang="en-US" sz="2000" dirty="0" err="1"/>
              <a:t>kolony</a:t>
            </a:r>
            <a:r>
              <a:rPr lang="en-US" sz="2000" dirty="0"/>
              <a:t> je </a:t>
            </a:r>
            <a:r>
              <a:rPr lang="en-US" sz="2000" dirty="0" err="1"/>
              <a:t>funkcí</a:t>
            </a:r>
            <a:r>
              <a:rPr lang="en-US" sz="2000" dirty="0"/>
              <a:t> </a:t>
            </a:r>
            <a:r>
              <a:rPr lang="en-US" sz="2000" dirty="0" err="1"/>
              <a:t>chromatografického</a:t>
            </a:r>
            <a:r>
              <a:rPr lang="en-US" sz="2000" dirty="0"/>
              <a:t> </a:t>
            </a:r>
            <a:r>
              <a:rPr lang="en-US" sz="2000" dirty="0" err="1"/>
              <a:t>povrchu</a:t>
            </a:r>
            <a:r>
              <a:rPr lang="en-US" sz="2000" dirty="0"/>
              <a:t>, </a:t>
            </a:r>
            <a:r>
              <a:rPr lang="en-US" sz="2000" dirty="0" err="1"/>
              <a:t>povahy</a:t>
            </a:r>
            <a:r>
              <a:rPr lang="en-US" sz="2000" dirty="0"/>
              <a:t> </a:t>
            </a:r>
            <a:r>
              <a:rPr lang="en-US" sz="2000" dirty="0" err="1"/>
              <a:t>složek</a:t>
            </a:r>
            <a:r>
              <a:rPr lang="en-US" sz="2000" dirty="0"/>
              <a:t> </a:t>
            </a:r>
            <a:r>
              <a:rPr lang="en-US" sz="2000" dirty="0" err="1"/>
              <a:t>mobilní</a:t>
            </a:r>
            <a:r>
              <a:rPr lang="en-US" sz="2000" dirty="0"/>
              <a:t> </a:t>
            </a:r>
            <a:r>
              <a:rPr lang="en-US" sz="2000" dirty="0" err="1"/>
              <a:t>fáze</a:t>
            </a:r>
            <a:r>
              <a:rPr lang="en-US" sz="2000" dirty="0"/>
              <a:t> a </a:t>
            </a:r>
            <a:r>
              <a:rPr lang="en-US" sz="2000" dirty="0" err="1"/>
              <a:t>teploty</a:t>
            </a:r>
            <a:r>
              <a:rPr lang="en-US" sz="2000" dirty="0"/>
              <a:t>.</a:t>
            </a:r>
          </a:p>
        </p:txBody>
      </p:sp>
      <p:sp>
        <p:nvSpPr>
          <p:cNvPr id="66" name="Zástupný symbol pro obsah 2"/>
          <p:cNvSpPr txBox="1">
            <a:spLocks/>
          </p:cNvSpPr>
          <p:nvPr/>
        </p:nvSpPr>
        <p:spPr>
          <a:xfrm>
            <a:off x="362325" y="3741162"/>
            <a:ext cx="8229600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2000" dirty="0"/>
              <a:t>Hodnota</a:t>
            </a:r>
            <a:r>
              <a:rPr lang="en-US" sz="2000" dirty="0"/>
              <a:t> α &gt; 1.1 </a:t>
            </a:r>
            <a:r>
              <a:rPr lang="cs-CZ" sz="2000" dirty="0"/>
              <a:t>znamená dobrou separaci, </a:t>
            </a:r>
            <a:r>
              <a:rPr lang="el-GR" sz="2000" dirty="0"/>
              <a:t>α</a:t>
            </a:r>
            <a:r>
              <a:rPr lang="cs-CZ" sz="2000" dirty="0"/>
              <a:t>=1 nedochází k separaci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34577" r="34577"/>
          <a:stretch>
            <a:fillRect/>
          </a:stretch>
        </p:blipFill>
        <p:spPr bwMode="auto">
          <a:xfrm>
            <a:off x="1215349" y="2571083"/>
            <a:ext cx="1646111" cy="115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3565126" y="2485078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k‘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000" dirty="0"/>
              <a:t>– </a:t>
            </a:r>
            <a:r>
              <a:rPr lang="cs-CZ" sz="2000" dirty="0"/>
              <a:t>k</a:t>
            </a:r>
            <a:r>
              <a:rPr lang="en-US" sz="2000" dirty="0" err="1"/>
              <a:t>apacit</a:t>
            </a:r>
            <a:r>
              <a:rPr lang="cs-CZ" sz="2000" dirty="0"/>
              <a:t>ní </a:t>
            </a:r>
            <a:r>
              <a:rPr lang="en-US" sz="2000" dirty="0"/>
              <a:t>fa</a:t>
            </a:r>
            <a:r>
              <a:rPr lang="cs-CZ" sz="2000" dirty="0"/>
              <a:t>k</a:t>
            </a:r>
            <a:r>
              <a:rPr lang="en-US" sz="2000" dirty="0"/>
              <a:t>tor </a:t>
            </a:r>
            <a:r>
              <a:rPr lang="cs-CZ" sz="2000" dirty="0"/>
              <a:t>látky </a:t>
            </a:r>
            <a:r>
              <a:rPr lang="en-US" sz="2000" dirty="0"/>
              <a:t>1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k‘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000" dirty="0"/>
              <a:t>– </a:t>
            </a:r>
            <a:r>
              <a:rPr lang="cs-CZ" sz="2000" dirty="0"/>
              <a:t>k</a:t>
            </a:r>
            <a:r>
              <a:rPr lang="en-US" sz="2000" dirty="0" err="1"/>
              <a:t>apacit</a:t>
            </a:r>
            <a:r>
              <a:rPr lang="cs-CZ" sz="2000" dirty="0"/>
              <a:t>ní </a:t>
            </a:r>
            <a:r>
              <a:rPr lang="en-US" sz="2000" dirty="0"/>
              <a:t>fa</a:t>
            </a:r>
            <a:r>
              <a:rPr lang="cs-CZ" sz="2000" dirty="0"/>
              <a:t>k</a:t>
            </a:r>
            <a:r>
              <a:rPr lang="en-US" sz="2000" dirty="0"/>
              <a:t>tor </a:t>
            </a:r>
            <a:r>
              <a:rPr lang="cs-CZ" sz="2000" dirty="0"/>
              <a:t>látky </a:t>
            </a:r>
            <a:r>
              <a:rPr lang="en-US" sz="2000" dirty="0"/>
              <a:t>2, </a:t>
            </a:r>
            <a:endParaRPr lang="cs-CZ" sz="2000" dirty="0"/>
          </a:p>
          <a:p>
            <a:pPr>
              <a:spcBef>
                <a:spcPts val="600"/>
              </a:spcBef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k‘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000" dirty="0"/>
              <a:t>&gt;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k‘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(1) </a:t>
            </a:r>
            <a:endParaRPr lang="en-US" sz="2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961207" y="4487351"/>
            <a:ext cx="5276329" cy="2242757"/>
            <a:chOff x="536708" y="1126711"/>
            <a:chExt cx="6483564" cy="3213420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r="16505"/>
            <a:stretch>
              <a:fillRect/>
            </a:stretch>
          </p:blipFill>
          <p:spPr bwMode="auto">
            <a:xfrm>
              <a:off x="884352" y="1532012"/>
              <a:ext cx="548784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Přímá spojovací čára 10"/>
            <p:cNvCxnSpPr/>
            <p:nvPr/>
          </p:nvCxnSpPr>
          <p:spPr>
            <a:xfrm rot="5400000">
              <a:off x="1413250" y="3622066"/>
              <a:ext cx="959195" cy="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>
              <a:off x="931168" y="3142303"/>
              <a:ext cx="96167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/>
            <p:cNvSpPr txBox="1"/>
            <p:nvPr/>
          </p:nvSpPr>
          <p:spPr>
            <a:xfrm>
              <a:off x="1206038" y="2678445"/>
              <a:ext cx="432048" cy="48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0</a:t>
              </a:r>
            </a:p>
          </p:txBody>
        </p:sp>
        <p:cxnSp>
          <p:nvCxnSpPr>
            <p:cNvPr id="16" name="Přímá spojovací čára 15"/>
            <p:cNvCxnSpPr/>
            <p:nvPr/>
          </p:nvCxnSpPr>
          <p:spPr>
            <a:xfrm rot="16200000" flipH="1">
              <a:off x="2296975" y="3341082"/>
              <a:ext cx="1693354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16200000" flipH="1">
              <a:off x="3876383" y="2973998"/>
              <a:ext cx="2255332" cy="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>
              <a:off x="941120" y="2494404"/>
              <a:ext cx="22025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>
              <a:off x="930072" y="1846332"/>
              <a:ext cx="407397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ovéPole 21"/>
            <p:cNvSpPr txBox="1"/>
            <p:nvPr/>
          </p:nvSpPr>
          <p:spPr>
            <a:xfrm>
              <a:off x="1763689" y="2021484"/>
              <a:ext cx="743920" cy="48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R(1)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2627783" y="1372038"/>
              <a:ext cx="676178" cy="48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R(2)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555776" y="2157224"/>
              <a:ext cx="1584175" cy="440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Component 1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427984" y="1419167"/>
              <a:ext cx="1584175" cy="440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Component 2</a:t>
              </a:r>
            </a:p>
          </p:txBody>
        </p:sp>
        <p:cxnSp>
          <p:nvCxnSpPr>
            <p:cNvPr id="28" name="Přímá spojovací šipka 27"/>
            <p:cNvCxnSpPr/>
            <p:nvPr/>
          </p:nvCxnSpPr>
          <p:spPr>
            <a:xfrm rot="16200000" flipV="1">
              <a:off x="-271293" y="2688918"/>
              <a:ext cx="236386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ovací šipka 28"/>
            <p:cNvCxnSpPr/>
            <p:nvPr/>
          </p:nvCxnSpPr>
          <p:spPr>
            <a:xfrm>
              <a:off x="931168" y="3871645"/>
              <a:ext cx="5585048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29"/>
            <p:cNvSpPr txBox="1"/>
            <p:nvPr/>
          </p:nvSpPr>
          <p:spPr>
            <a:xfrm rot="16200000">
              <a:off x="12127" y="1651292"/>
              <a:ext cx="1427359" cy="37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/>
                <a:t>signal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5796136" y="3899149"/>
              <a:ext cx="1224136" cy="440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/>
                <a:t>time (t)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840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0768" y="1147633"/>
            <a:ext cx="917927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u="sng" dirty="0">
                <a:solidFill>
                  <a:srgbClr val="FF0000"/>
                </a:solidFill>
                <a:latin typeface="+mn-lt"/>
              </a:rPr>
              <a:t>Knihy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Food </a:t>
            </a:r>
            <a:r>
              <a:rPr lang="cs-CZ" altLang="cs-CZ" sz="1800" b="0" dirty="0" err="1">
                <a:latin typeface="+mn-lt"/>
              </a:rPr>
              <a:t>Analysis</a:t>
            </a:r>
            <a:r>
              <a:rPr lang="cs-CZ" altLang="cs-CZ" sz="1800" b="0" dirty="0">
                <a:latin typeface="+mn-lt"/>
              </a:rPr>
              <a:t>, S </a:t>
            </a:r>
            <a:r>
              <a:rPr lang="cs-CZ" altLang="cs-CZ" sz="1800" b="0" dirty="0" err="1">
                <a:latin typeface="+mn-lt"/>
              </a:rPr>
              <a:t>Suzane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Nielsen</a:t>
            </a:r>
            <a:r>
              <a:rPr lang="cs-CZ" altLang="cs-CZ" sz="1800" b="0" dirty="0">
                <a:latin typeface="+mn-lt"/>
              </a:rPr>
              <a:t> (2014) ISBN: 978-1-4419-1477-4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Food </a:t>
            </a:r>
            <a:r>
              <a:rPr lang="cs-CZ" altLang="cs-CZ" sz="1800" b="0" dirty="0" err="1">
                <a:latin typeface="+mn-lt"/>
              </a:rPr>
              <a:t>Analysis</a:t>
            </a:r>
            <a:r>
              <a:rPr lang="cs-CZ" altLang="cs-CZ" sz="1800" b="0" dirty="0">
                <a:latin typeface="+mn-lt"/>
              </a:rPr>
              <a:t> by HPLC – </a:t>
            </a:r>
            <a:r>
              <a:rPr lang="cs-CZ" altLang="cs-CZ" sz="1800" b="0" dirty="0" err="1">
                <a:latin typeface="+mn-lt"/>
              </a:rPr>
              <a:t>Nollet</a:t>
            </a:r>
            <a:r>
              <a:rPr lang="cs-CZ" altLang="cs-CZ" sz="1800" b="0" dirty="0">
                <a:latin typeface="+mn-lt"/>
              </a:rPr>
              <a:t> (2000)</a:t>
            </a:r>
          </a:p>
          <a:p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Practical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High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-Performance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Liquid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Chromatography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,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Fourth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edition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Veronika R.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Meyer</a:t>
            </a:r>
            <a:endParaRPr lang="cs-CZ" altLang="cs-CZ" sz="1800" b="0" dirty="0">
              <a:solidFill>
                <a:srgbClr val="FF0000"/>
              </a:solidFill>
              <a:latin typeface="+mn-lt"/>
            </a:endParaRPr>
          </a:p>
          <a:p>
            <a:r>
              <a:rPr lang="cs-CZ" altLang="cs-CZ" sz="18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Kniha: Moderní HPLC separace v teorii a praxi I a II, Lucie Nováková; Michal Douša 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Practical</a:t>
            </a:r>
            <a:r>
              <a:rPr lang="cs-CZ" altLang="cs-CZ" sz="1800" b="0" dirty="0">
                <a:latin typeface="+mn-lt"/>
              </a:rPr>
              <a:t> HPLC </a:t>
            </a:r>
            <a:r>
              <a:rPr lang="cs-CZ" altLang="cs-CZ" sz="1800" b="0" dirty="0" err="1">
                <a:latin typeface="+mn-lt"/>
              </a:rPr>
              <a:t>Method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development</a:t>
            </a:r>
            <a:r>
              <a:rPr lang="cs-CZ" altLang="cs-CZ" sz="1800" b="0" dirty="0">
                <a:latin typeface="+mn-lt"/>
              </a:rPr>
              <a:t> – </a:t>
            </a:r>
            <a:r>
              <a:rPr lang="cs-CZ" altLang="cs-CZ" sz="1800" b="0" dirty="0" err="1">
                <a:latin typeface="+mn-lt"/>
              </a:rPr>
              <a:t>L.R.Snyder</a:t>
            </a:r>
            <a:r>
              <a:rPr lang="cs-CZ" altLang="cs-CZ" sz="1800" b="0" dirty="0">
                <a:latin typeface="+mn-lt"/>
              </a:rPr>
              <a:t>, J.J. </a:t>
            </a:r>
            <a:r>
              <a:rPr lang="cs-CZ" altLang="cs-CZ" sz="1800" b="0" dirty="0" err="1">
                <a:latin typeface="+mn-lt"/>
              </a:rPr>
              <a:t>Kirkland</a:t>
            </a:r>
            <a:r>
              <a:rPr lang="cs-CZ" altLang="cs-CZ" sz="1800" b="0" dirty="0">
                <a:latin typeface="+mn-lt"/>
              </a:rPr>
              <a:t>, J. L. </a:t>
            </a:r>
            <a:r>
              <a:rPr lang="cs-CZ" altLang="cs-CZ" sz="1800" b="0" dirty="0" err="1">
                <a:latin typeface="+mn-lt"/>
              </a:rPr>
              <a:t>Glajch</a:t>
            </a:r>
            <a:r>
              <a:rPr lang="cs-CZ" altLang="cs-CZ" sz="1800" b="0" dirty="0">
                <a:latin typeface="+mn-lt"/>
              </a:rPr>
              <a:t> (1997)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HPLC, </a:t>
            </a:r>
            <a:r>
              <a:rPr lang="cs-CZ" altLang="cs-CZ" sz="1800" b="0" dirty="0" err="1">
                <a:latin typeface="+mn-lt"/>
              </a:rPr>
              <a:t>fundamental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principles</a:t>
            </a:r>
            <a:r>
              <a:rPr lang="cs-CZ" altLang="cs-CZ" sz="1800" b="0" dirty="0">
                <a:latin typeface="+mn-lt"/>
              </a:rPr>
              <a:t> and </a:t>
            </a:r>
            <a:r>
              <a:rPr lang="cs-CZ" altLang="cs-CZ" sz="1800" b="0" dirty="0" err="1">
                <a:latin typeface="+mn-lt"/>
              </a:rPr>
              <a:t>Practice</a:t>
            </a:r>
            <a:r>
              <a:rPr lang="cs-CZ" altLang="cs-CZ" sz="1800" b="0" dirty="0">
                <a:latin typeface="+mn-lt"/>
              </a:rPr>
              <a:t> – </a:t>
            </a:r>
            <a:r>
              <a:rPr lang="cs-CZ" altLang="cs-CZ" sz="1800" b="0" dirty="0" err="1">
                <a:latin typeface="+mn-lt"/>
              </a:rPr>
              <a:t>Lough</a:t>
            </a:r>
            <a:r>
              <a:rPr lang="cs-CZ" altLang="cs-CZ" sz="1800" b="0" dirty="0">
                <a:latin typeface="+mn-lt"/>
              </a:rPr>
              <a:t>, </a:t>
            </a:r>
            <a:r>
              <a:rPr lang="cs-CZ" altLang="cs-CZ" sz="1800" b="0" dirty="0" err="1">
                <a:latin typeface="+mn-lt"/>
              </a:rPr>
              <a:t>Wainer</a:t>
            </a:r>
            <a:endParaRPr lang="cs-CZ" altLang="cs-CZ" sz="1800" b="0" dirty="0">
              <a:latin typeface="+mn-lt"/>
            </a:endParaRPr>
          </a:p>
          <a:p>
            <a:pPr eaLnBrk="1" hangingPunct="1"/>
            <a:r>
              <a:rPr lang="cs-CZ" altLang="cs-CZ" sz="1800" b="0" dirty="0">
                <a:latin typeface="+mn-lt"/>
              </a:rPr>
              <a:t>Handbook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 HPLC – </a:t>
            </a:r>
            <a:r>
              <a:rPr lang="cs-CZ" altLang="cs-CZ" sz="1800" b="0" dirty="0" err="1">
                <a:latin typeface="+mn-lt"/>
              </a:rPr>
              <a:t>Katz</a:t>
            </a:r>
            <a:r>
              <a:rPr lang="cs-CZ" altLang="cs-CZ" sz="1800" b="0" dirty="0">
                <a:latin typeface="+mn-lt"/>
              </a:rPr>
              <a:t>, </a:t>
            </a:r>
            <a:r>
              <a:rPr lang="cs-CZ" altLang="cs-CZ" sz="1800" b="0" dirty="0" err="1">
                <a:latin typeface="+mn-lt"/>
              </a:rPr>
              <a:t>Eksrteen</a:t>
            </a:r>
            <a:r>
              <a:rPr lang="cs-CZ" altLang="cs-CZ" sz="1800" b="0" dirty="0">
                <a:latin typeface="+mn-lt"/>
              </a:rPr>
              <a:t>, </a:t>
            </a:r>
            <a:r>
              <a:rPr lang="cs-CZ" altLang="cs-CZ" sz="1800" b="0" dirty="0" err="1">
                <a:latin typeface="+mn-lt"/>
              </a:rPr>
              <a:t>Schoenmakers</a:t>
            </a:r>
            <a:endParaRPr lang="cs-CZ" altLang="cs-CZ" sz="1800" b="0" dirty="0">
              <a:latin typeface="+mn-lt"/>
            </a:endParaRPr>
          </a:p>
          <a:p>
            <a:pPr eaLnBrk="1" hangingPunct="1"/>
            <a:r>
              <a:rPr lang="cs-CZ" altLang="cs-CZ" sz="1800" b="0" dirty="0">
                <a:latin typeface="+mn-lt"/>
              </a:rPr>
              <a:t>HPLC </a:t>
            </a:r>
            <a:r>
              <a:rPr lang="cs-CZ" altLang="cs-CZ" sz="1800" b="0" dirty="0" err="1">
                <a:latin typeface="+mn-lt"/>
              </a:rPr>
              <a:t>columns</a:t>
            </a:r>
            <a:r>
              <a:rPr lang="cs-CZ" altLang="cs-CZ" sz="1800" b="0" dirty="0">
                <a:latin typeface="+mn-lt"/>
              </a:rPr>
              <a:t> - UWE D. </a:t>
            </a:r>
            <a:r>
              <a:rPr lang="cs-CZ" altLang="cs-CZ" sz="1800" b="0" dirty="0" err="1">
                <a:latin typeface="+mn-lt"/>
              </a:rPr>
              <a:t>Neue</a:t>
            </a:r>
            <a:r>
              <a:rPr lang="cs-CZ" altLang="cs-CZ" sz="1800" b="0" dirty="0">
                <a:latin typeface="+mn-lt"/>
              </a:rPr>
              <a:t>: Tudory, Technology and Praktice. </a:t>
            </a:r>
            <a:r>
              <a:rPr lang="cs-CZ" altLang="cs-CZ" sz="1800" b="0" dirty="0" err="1">
                <a:latin typeface="+mn-lt"/>
              </a:rPr>
              <a:t>Wiley</a:t>
            </a:r>
            <a:r>
              <a:rPr lang="cs-CZ" altLang="cs-CZ" sz="1800" b="0" dirty="0">
                <a:latin typeface="+mn-lt"/>
              </a:rPr>
              <a:t>-VCH, Inc. 1997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A </a:t>
            </a:r>
            <a:r>
              <a:rPr lang="cs-CZ" altLang="cs-CZ" sz="1800" b="0" dirty="0" err="1">
                <a:latin typeface="+mn-lt"/>
              </a:rPr>
              <a:t>global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view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  LC/MS – R. </a:t>
            </a:r>
            <a:r>
              <a:rPr lang="cs-CZ" altLang="cs-CZ" sz="1800" b="0" dirty="0" err="1">
                <a:latin typeface="+mn-lt"/>
              </a:rPr>
              <a:t>Willoughby</a:t>
            </a:r>
            <a:r>
              <a:rPr lang="cs-CZ" altLang="cs-CZ" sz="1800" b="0" dirty="0">
                <a:latin typeface="+mn-lt"/>
              </a:rPr>
              <a:t>; E. </a:t>
            </a:r>
            <a:r>
              <a:rPr lang="cs-CZ" altLang="cs-CZ" sz="1800" b="0" dirty="0" err="1">
                <a:latin typeface="+mn-lt"/>
              </a:rPr>
              <a:t>Sheehan</a:t>
            </a:r>
            <a:r>
              <a:rPr lang="cs-CZ" altLang="cs-CZ" sz="1800" b="0" dirty="0">
                <a:latin typeface="+mn-lt"/>
              </a:rPr>
              <a:t>; S.  </a:t>
            </a:r>
            <a:r>
              <a:rPr lang="cs-CZ" altLang="cs-CZ" sz="1800" b="0" dirty="0" err="1">
                <a:latin typeface="+mn-lt"/>
              </a:rPr>
              <a:t>Mitrovich</a:t>
            </a:r>
            <a:r>
              <a:rPr lang="cs-CZ" altLang="cs-CZ" sz="1800" b="0" dirty="0">
                <a:latin typeface="+mn-lt"/>
              </a:rPr>
              <a:t> (1998) ISBN: 0-9660813-0-7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LC/MS a </a:t>
            </a:r>
            <a:r>
              <a:rPr lang="cs-CZ" altLang="cs-CZ" sz="1800" b="0" dirty="0" err="1">
                <a:latin typeface="+mn-lt"/>
              </a:rPr>
              <a:t>practical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users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guide</a:t>
            </a:r>
            <a:r>
              <a:rPr lang="cs-CZ" altLang="cs-CZ" sz="1800" b="0" dirty="0">
                <a:latin typeface="+mn-lt"/>
              </a:rPr>
              <a:t> – M. C. </a:t>
            </a:r>
            <a:r>
              <a:rPr lang="cs-CZ" altLang="cs-CZ" sz="1800" b="0" dirty="0" err="1">
                <a:latin typeface="+mn-lt"/>
              </a:rPr>
              <a:t>McMaster</a:t>
            </a:r>
            <a:r>
              <a:rPr lang="cs-CZ" altLang="cs-CZ" sz="1800" b="0" dirty="0">
                <a:latin typeface="+mn-lt"/>
              </a:rPr>
              <a:t> (2005)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Liquid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Chromatography</a:t>
            </a:r>
            <a:r>
              <a:rPr lang="cs-CZ" altLang="cs-CZ" sz="1800" b="0" dirty="0">
                <a:latin typeface="+mn-lt"/>
              </a:rPr>
              <a:t> – </a:t>
            </a:r>
            <a:r>
              <a:rPr lang="cs-CZ" altLang="cs-CZ" sz="1800" b="0" dirty="0" err="1">
                <a:latin typeface="+mn-lt"/>
              </a:rPr>
              <a:t>Mass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Spectrometry</a:t>
            </a:r>
            <a:r>
              <a:rPr lang="cs-CZ" altLang="cs-CZ" sz="1800" b="0" dirty="0">
                <a:latin typeface="+mn-lt"/>
              </a:rPr>
              <a:t> – W. M. A. </a:t>
            </a:r>
            <a:r>
              <a:rPr lang="cs-CZ" altLang="cs-CZ" sz="1800" b="0" dirty="0" err="1">
                <a:latin typeface="+mn-lt"/>
              </a:rPr>
              <a:t>Niessen</a:t>
            </a:r>
            <a:r>
              <a:rPr lang="cs-CZ" altLang="cs-CZ" sz="1800" b="0" dirty="0">
                <a:latin typeface="+mn-lt"/>
              </a:rPr>
              <a:t> (1999) ISBN: 0-8247-1936-0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Pitfalls</a:t>
            </a:r>
            <a:r>
              <a:rPr lang="cs-CZ" altLang="cs-CZ" sz="1800" b="0" dirty="0">
                <a:latin typeface="+mn-lt"/>
              </a:rPr>
              <a:t> and </a:t>
            </a:r>
            <a:r>
              <a:rPr lang="cs-CZ" altLang="cs-CZ" sz="1800" b="0" dirty="0" err="1">
                <a:latin typeface="+mn-lt"/>
              </a:rPr>
              <a:t>Errors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 HPLC in </a:t>
            </a:r>
            <a:r>
              <a:rPr lang="cs-CZ" altLang="cs-CZ" sz="1800" b="0" dirty="0" err="1">
                <a:latin typeface="+mn-lt"/>
              </a:rPr>
              <a:t>Pictures</a:t>
            </a:r>
            <a:r>
              <a:rPr lang="cs-CZ" altLang="cs-CZ" sz="1800" b="0" dirty="0">
                <a:latin typeface="+mn-lt"/>
              </a:rPr>
              <a:t> - V. R. </a:t>
            </a:r>
            <a:r>
              <a:rPr lang="cs-CZ" altLang="cs-CZ" sz="1800" b="0" dirty="0" err="1">
                <a:latin typeface="+mn-lt"/>
              </a:rPr>
              <a:t>Meyer</a:t>
            </a:r>
            <a:r>
              <a:rPr lang="cs-CZ" altLang="cs-CZ" sz="1800" b="0" dirty="0">
                <a:latin typeface="+mn-lt"/>
              </a:rPr>
              <a:t> (2006)</a:t>
            </a:r>
          </a:p>
          <a:p>
            <a:pPr eaLnBrk="1" hangingPunct="1"/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Handbook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Food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Analysis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 </a:t>
            </a:r>
            <a:r>
              <a:rPr lang="cs-CZ" altLang="cs-CZ" sz="1800" b="0" dirty="0">
                <a:latin typeface="+mn-lt"/>
              </a:rPr>
              <a:t>- Čajka T. et al (2008)</a:t>
            </a:r>
          </a:p>
          <a:p>
            <a:pPr eaLnBrk="1" hangingPunct="1"/>
            <a:r>
              <a:rPr lang="cs-CZ" altLang="cs-CZ" sz="1800" u="sng" dirty="0">
                <a:solidFill>
                  <a:srgbClr val="FF0000"/>
                </a:solidFill>
                <a:latin typeface="+mn-lt"/>
              </a:rPr>
              <a:t>Časopisy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Journal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Chromatography</a:t>
            </a:r>
            <a:r>
              <a:rPr lang="cs-CZ" altLang="cs-CZ" sz="1800" b="0" dirty="0">
                <a:latin typeface="+mn-lt"/>
              </a:rPr>
              <a:t> 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Chromatographia</a:t>
            </a:r>
            <a:endParaRPr lang="cs-CZ" altLang="cs-CZ" sz="1800" b="0" dirty="0">
              <a:latin typeface="+mn-lt"/>
            </a:endParaRPr>
          </a:p>
          <a:p>
            <a:pPr eaLnBrk="1" hangingPunct="1"/>
            <a:r>
              <a:rPr lang="cs-CZ" altLang="cs-CZ" sz="1800" b="0" dirty="0">
                <a:latin typeface="+mn-lt"/>
              </a:rPr>
              <a:t>LC-GC International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Journal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Liquid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Chromatography</a:t>
            </a:r>
            <a:endParaRPr lang="cs-CZ" altLang="cs-CZ" sz="1800" b="0" dirty="0">
              <a:latin typeface="+mn-lt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74323" y="651935"/>
            <a:ext cx="800100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 sz="3733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09799" y="1058165"/>
            <a:ext cx="4792133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22" dirty="0">
                <a:ea typeface="Calibri" pitchFamily="34" charset="0"/>
                <a:cs typeface="Times New Roman" pitchFamily="18" charset="0"/>
                <a:hlinkClick r:id="rId3"/>
              </a:rPr>
              <a:t>http://onlinelibrary.wiley.com/book/10.1002/9780470688427</a:t>
            </a:r>
            <a:endParaRPr lang="cs-CZ" sz="1600" dirty="0"/>
          </a:p>
        </p:txBody>
      </p:sp>
      <p:pic>
        <p:nvPicPr>
          <p:cNvPr id="9221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35" y="5850067"/>
            <a:ext cx="6108930" cy="7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007" y="367379"/>
            <a:ext cx="8270800" cy="900148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en-US" dirty="0" err="1">
                <a:solidFill>
                  <a:srgbClr val="FF0000"/>
                </a:solidFill>
              </a:rPr>
              <a:t>Literatura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02" y="1"/>
            <a:ext cx="1211193" cy="17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89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cs-CZ" dirty="0" err="1"/>
              <a:t>ozlišení</a:t>
            </a:r>
            <a:r>
              <a:rPr lang="en-US" dirty="0"/>
              <a:t> (R</a:t>
            </a:r>
            <a:r>
              <a:rPr lang="en-US" baseline="-25000" dirty="0"/>
              <a:t>S</a:t>
            </a:r>
            <a:r>
              <a:rPr lang="en-US" dirty="0"/>
              <a:t>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Zástupný symbol pro obsah 2"/>
          <p:cNvSpPr>
            <a:spLocks noGrp="1"/>
          </p:cNvSpPr>
          <p:nvPr>
            <p:ph idx="1"/>
          </p:nvPr>
        </p:nvSpPr>
        <p:spPr>
          <a:xfrm>
            <a:off x="254896" y="1248735"/>
            <a:ext cx="8337444" cy="13681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R</a:t>
            </a:r>
            <a:r>
              <a:rPr lang="cs-CZ" sz="2000" dirty="0" err="1"/>
              <a:t>ozlišení</a:t>
            </a:r>
            <a:r>
              <a:rPr lang="cs-CZ" sz="2000" dirty="0"/>
              <a:t> dvou </a:t>
            </a:r>
            <a:r>
              <a:rPr lang="cs-CZ" sz="2000" dirty="0" err="1"/>
              <a:t>píků</a:t>
            </a:r>
            <a:r>
              <a:rPr lang="cs-CZ" sz="2000" dirty="0"/>
              <a:t> – jak dobře jsou látky separovány</a:t>
            </a:r>
          </a:p>
          <a:p>
            <a:pPr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Parametr charakterizující míru oddělení dvou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píků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(složek 1 a 2)</a:t>
            </a:r>
          </a:p>
          <a:p>
            <a:endParaRPr lang="en-US" sz="2000" dirty="0"/>
          </a:p>
        </p:txBody>
      </p:sp>
      <p:grpSp>
        <p:nvGrpSpPr>
          <p:cNvPr id="111" name="Skupina 110"/>
          <p:cNvGrpSpPr/>
          <p:nvPr/>
        </p:nvGrpSpPr>
        <p:grpSpPr>
          <a:xfrm>
            <a:off x="459900" y="3766955"/>
            <a:ext cx="5021872" cy="2326343"/>
            <a:chOff x="1454060" y="3645025"/>
            <a:chExt cx="6221904" cy="2864444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r="16505"/>
            <a:stretch>
              <a:fillRect/>
            </a:stretch>
          </p:blipFill>
          <p:spPr bwMode="auto">
            <a:xfrm>
              <a:off x="1796637" y="3991473"/>
              <a:ext cx="5258356" cy="203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Přímá spojovací čára 9"/>
            <p:cNvCxnSpPr/>
            <p:nvPr/>
          </p:nvCxnSpPr>
          <p:spPr>
            <a:xfrm rot="5400000">
              <a:off x="2353002" y="5778039"/>
              <a:ext cx="819914" cy="5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>
              <a:off x="1841495" y="5367940"/>
              <a:ext cx="921462" cy="148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2104870" y="4971437"/>
              <a:ext cx="413981" cy="41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0</a:t>
              </a:r>
            </a:p>
          </p:txBody>
        </p:sp>
        <p:cxnSp>
          <p:nvCxnSpPr>
            <p:cNvPr id="13" name="Přímá spojovací čára 12"/>
            <p:cNvCxnSpPr/>
            <p:nvPr/>
          </p:nvCxnSpPr>
          <p:spPr>
            <a:xfrm flipH="1">
              <a:off x="3961456" y="4814122"/>
              <a:ext cx="1" cy="1200766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 rot="16200000" flipH="1">
              <a:off x="4780133" y="5224074"/>
              <a:ext cx="1927845" cy="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>
              <a:off x="1851031" y="4814120"/>
              <a:ext cx="211042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>
              <a:off x="1840445" y="4260152"/>
              <a:ext cx="390361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2639202" y="4409871"/>
              <a:ext cx="712811" cy="41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R(1)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3467161" y="3854728"/>
              <a:ext cx="647901" cy="41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R(2)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3398165" y="4479238"/>
              <a:ext cx="1517928" cy="37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Component 1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192081" y="3895014"/>
              <a:ext cx="1517928" cy="376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Component 2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 rot="16200000">
              <a:off x="1034673" y="4064412"/>
              <a:ext cx="1220098" cy="38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/>
                <a:t>signal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6503019" y="6014888"/>
              <a:ext cx="1172945" cy="376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/>
                <a:t>time (t)</a:t>
              </a:r>
            </a:p>
          </p:txBody>
        </p:sp>
        <p:cxnSp>
          <p:nvCxnSpPr>
            <p:cNvPr id="27" name="Přímá spojovací čára 26"/>
            <p:cNvCxnSpPr/>
            <p:nvPr/>
          </p:nvCxnSpPr>
          <p:spPr>
            <a:xfrm>
              <a:off x="3635896" y="5797798"/>
              <a:ext cx="671785" cy="292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čára 36"/>
            <p:cNvCxnSpPr/>
            <p:nvPr/>
          </p:nvCxnSpPr>
          <p:spPr>
            <a:xfrm>
              <a:off x="3794764" y="6134100"/>
              <a:ext cx="30708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39"/>
            <p:cNvSpPr txBox="1"/>
            <p:nvPr/>
          </p:nvSpPr>
          <p:spPr>
            <a:xfrm>
              <a:off x="3635896" y="6093296"/>
              <a:ext cx="961869" cy="41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W</a:t>
              </a:r>
              <a:r>
                <a:rPr lang="en-US" sz="1600" b="1" baseline="-25000"/>
                <a:t>b(1)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5403084" y="6094826"/>
              <a:ext cx="961869" cy="41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W</a:t>
              </a:r>
              <a:r>
                <a:rPr lang="en-US" sz="1600" b="1" baseline="-25000"/>
                <a:t>b(2)</a:t>
              </a:r>
            </a:p>
          </p:txBody>
        </p:sp>
        <p:cxnSp>
          <p:nvCxnSpPr>
            <p:cNvPr id="44" name="Přímá spojovací čára 43"/>
            <p:cNvCxnSpPr/>
            <p:nvPr/>
          </p:nvCxnSpPr>
          <p:spPr>
            <a:xfrm flipH="1">
              <a:off x="3779044" y="5260181"/>
              <a:ext cx="109538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ovací čára 60"/>
            <p:cNvCxnSpPr/>
            <p:nvPr/>
          </p:nvCxnSpPr>
          <p:spPr>
            <a:xfrm>
              <a:off x="4025344" y="5260832"/>
              <a:ext cx="91837" cy="64704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ovací čára 85"/>
            <p:cNvCxnSpPr/>
            <p:nvPr/>
          </p:nvCxnSpPr>
          <p:spPr>
            <a:xfrm>
              <a:off x="3794764" y="5517232"/>
              <a:ext cx="0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ovací čára 87"/>
            <p:cNvCxnSpPr/>
            <p:nvPr/>
          </p:nvCxnSpPr>
          <p:spPr>
            <a:xfrm>
              <a:off x="4101848" y="5515219"/>
              <a:ext cx="0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ovací čára 95"/>
            <p:cNvCxnSpPr/>
            <p:nvPr/>
          </p:nvCxnSpPr>
          <p:spPr>
            <a:xfrm>
              <a:off x="5421668" y="5803602"/>
              <a:ext cx="671785" cy="292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ovací čára 96"/>
            <p:cNvCxnSpPr/>
            <p:nvPr/>
          </p:nvCxnSpPr>
          <p:spPr>
            <a:xfrm>
              <a:off x="5504929" y="6096471"/>
              <a:ext cx="4945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ovací čára 97"/>
            <p:cNvCxnSpPr/>
            <p:nvPr/>
          </p:nvCxnSpPr>
          <p:spPr>
            <a:xfrm flipH="1">
              <a:off x="5483225" y="4956175"/>
              <a:ext cx="133352" cy="95250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ovací čára 98"/>
            <p:cNvCxnSpPr/>
            <p:nvPr/>
          </p:nvCxnSpPr>
          <p:spPr>
            <a:xfrm>
              <a:off x="5880844" y="5085184"/>
              <a:ext cx="142131" cy="858416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ovací čára 99"/>
            <p:cNvCxnSpPr/>
            <p:nvPr/>
          </p:nvCxnSpPr>
          <p:spPr>
            <a:xfrm>
              <a:off x="5498579" y="5548560"/>
              <a:ext cx="0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ovací čára 100"/>
            <p:cNvCxnSpPr/>
            <p:nvPr/>
          </p:nvCxnSpPr>
          <p:spPr>
            <a:xfrm>
              <a:off x="5999460" y="5546423"/>
              <a:ext cx="0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14984" r="12687"/>
          <a:stretch>
            <a:fillRect/>
          </a:stretch>
        </p:blipFill>
        <p:spPr bwMode="auto">
          <a:xfrm>
            <a:off x="496143" y="2247583"/>
            <a:ext cx="3859835" cy="111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Obdélník 115"/>
          <p:cNvSpPr/>
          <p:nvPr/>
        </p:nvSpPr>
        <p:spPr>
          <a:xfrm>
            <a:off x="4484446" y="200952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725" indent="-720725"/>
            <a:r>
              <a:rPr lang="en-US" sz="1600" dirty="0"/>
              <a:t>t</a:t>
            </a:r>
            <a:r>
              <a:rPr lang="en-US" sz="1600" baseline="-25000" dirty="0"/>
              <a:t>r1</a:t>
            </a:r>
            <a:r>
              <a:rPr lang="en-US" sz="1600" dirty="0"/>
              <a:t>, W</a:t>
            </a:r>
            <a:r>
              <a:rPr lang="en-US" sz="1600" baseline="-25000" dirty="0"/>
              <a:t>b1</a:t>
            </a:r>
            <a:r>
              <a:rPr lang="en-US" sz="1600" dirty="0"/>
              <a:t> 	retention time and baseline width for the first eluting peak</a:t>
            </a:r>
          </a:p>
          <a:p>
            <a:pPr marL="720725" indent="-720725"/>
            <a:r>
              <a:rPr lang="en-US" sz="1600" dirty="0"/>
              <a:t>t</a:t>
            </a:r>
            <a:r>
              <a:rPr lang="en-US" sz="1600" baseline="-25000" dirty="0"/>
              <a:t>r2</a:t>
            </a:r>
            <a:r>
              <a:rPr lang="en-US" sz="1600" dirty="0"/>
              <a:t>, W</a:t>
            </a:r>
            <a:r>
              <a:rPr lang="en-US" sz="1600" baseline="-25000" dirty="0"/>
              <a:t>b2</a:t>
            </a:r>
            <a:r>
              <a:rPr lang="en-US" sz="1600" dirty="0"/>
              <a:t> 	retention time and baseline width for the second eluting peak</a:t>
            </a:r>
          </a:p>
        </p:txBody>
      </p:sp>
      <p:sp>
        <p:nvSpPr>
          <p:cNvPr id="117" name="Obdélník 116"/>
          <p:cNvSpPr/>
          <p:nvPr/>
        </p:nvSpPr>
        <p:spPr>
          <a:xfrm>
            <a:off x="5132168" y="3065747"/>
            <a:ext cx="3563497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R</a:t>
            </a:r>
            <a:r>
              <a:rPr lang="en-US" sz="2000" b="1" baseline="-25000" dirty="0"/>
              <a:t>S</a:t>
            </a:r>
            <a:r>
              <a:rPr lang="en-US" sz="2000" b="1" dirty="0"/>
              <a:t> </a:t>
            </a:r>
            <a:r>
              <a:rPr lang="cs-CZ" sz="2000" b="1" dirty="0"/>
              <a:t>preferováno před </a:t>
            </a:r>
            <a:r>
              <a:rPr lang="en-US" sz="2000" b="1" dirty="0"/>
              <a:t>α</a:t>
            </a:r>
            <a:endParaRPr lang="cs-CZ" sz="2000" b="1" dirty="0"/>
          </a:p>
          <a:p>
            <a:pPr algn="ctr"/>
            <a:r>
              <a:rPr lang="cs-CZ" sz="2000" b="1" dirty="0"/>
              <a:t>Zahrnuje </a:t>
            </a:r>
            <a:r>
              <a:rPr lang="en-US" sz="2000" b="1" dirty="0" err="1"/>
              <a:t>reten</a:t>
            </a:r>
            <a:r>
              <a:rPr lang="cs-CZ" sz="2000" b="1" dirty="0" err="1"/>
              <a:t>ci</a:t>
            </a:r>
            <a:r>
              <a:rPr lang="en-US" sz="2000" b="1" dirty="0"/>
              <a:t> (</a:t>
            </a:r>
            <a:r>
              <a:rPr lang="en-US" sz="2000" b="1" dirty="0" err="1"/>
              <a:t>t</a:t>
            </a:r>
            <a:r>
              <a:rPr lang="en-US" sz="2000" b="1" baseline="-25000" dirty="0" err="1"/>
              <a:t>r</a:t>
            </a:r>
            <a:r>
              <a:rPr lang="en-US" sz="2000" b="1" dirty="0"/>
              <a:t>) </a:t>
            </a:r>
            <a:r>
              <a:rPr lang="cs-CZ" sz="2000" b="1" dirty="0"/>
              <a:t>i účinnost kolony </a:t>
            </a:r>
            <a:r>
              <a:rPr lang="en-US" sz="2000" b="1" dirty="0"/>
              <a:t>(</a:t>
            </a:r>
            <a:r>
              <a:rPr lang="en-US" sz="2000" b="1" dirty="0" err="1"/>
              <a:t>W</a:t>
            </a:r>
            <a:r>
              <a:rPr lang="en-US" sz="2000" b="1" baseline="-25000" dirty="0" err="1"/>
              <a:t>b</a:t>
            </a:r>
            <a:r>
              <a:rPr lang="en-US" sz="2000" b="1" dirty="0"/>
              <a:t>) </a:t>
            </a:r>
            <a:endParaRPr lang="cs-CZ" sz="2000" b="1" dirty="0"/>
          </a:p>
          <a:p>
            <a:pPr algn="ctr"/>
            <a:r>
              <a:rPr lang="cs-CZ" sz="2000" b="1" dirty="0"/>
              <a:t>Definuje separaci </a:t>
            </a:r>
            <a:r>
              <a:rPr lang="cs-CZ" sz="2000" b="1" dirty="0" err="1"/>
              <a:t>píků</a:t>
            </a:r>
            <a:endParaRPr lang="en-US" sz="20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FCB16E4-2252-4C0B-8F05-7B355AD52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964" y="4444457"/>
            <a:ext cx="1866740" cy="22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7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>
                <a:latin typeface="Arial" panose="020B0604020202020204" pitchFamily="34" charset="0"/>
              </a:rPr>
              <a:t>R</a:t>
            </a:r>
            <a:r>
              <a:rPr lang="cs-CZ" altLang="cs-CZ" sz="3733">
                <a:latin typeface="Arial" panose="020B0604020202020204" pitchFamily="34" charset="0"/>
              </a:rPr>
              <a:t>ozlišení píků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5277" y="1112810"/>
            <a:ext cx="8744171" cy="475090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417694" indent="-417694">
              <a:buNone/>
            </a:pPr>
            <a:r>
              <a:rPr lang="cs-CZ" altLang="cs-CZ" sz="3200" b="1" dirty="0"/>
              <a:t>Rozlišení</a:t>
            </a:r>
            <a:r>
              <a:rPr lang="cs-CZ" altLang="cs-CZ" sz="3200" dirty="0"/>
              <a:t> - míra relativní separace / vzájemného překrývání dvou sousedních </a:t>
            </a:r>
            <a:r>
              <a:rPr lang="cs-CZ" altLang="cs-CZ" sz="3200" dirty="0" err="1"/>
              <a:t>píků</a:t>
            </a:r>
            <a:endParaRPr lang="cs-CZ" altLang="cs-CZ" sz="32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R = 1	 dostatečné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R = 1,5    téměř dokonalé (na base line)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R </a:t>
            </a:r>
            <a:r>
              <a:rPr lang="cs-CZ" altLang="cs-CZ" sz="2900" dirty="0">
                <a:sym typeface="Symbol" panose="05050102010706020507" pitchFamily="18" charset="2"/>
              </a:rPr>
              <a:t></a:t>
            </a:r>
            <a:r>
              <a:rPr lang="cs-CZ" altLang="cs-CZ" sz="2900" dirty="0"/>
              <a:t> 2	 nadbytečné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Potřebný počet efektivních pater k dosažení hodnoty rozlišení 1 a 1,5</a:t>
            </a:r>
            <a:endParaRPr lang="cs-CZ" altLang="cs-CZ" sz="2900" dirty="0">
              <a:sym typeface="Symbol" panose="05050102010706020507" pitchFamily="18" charset="2"/>
            </a:endParaRPr>
          </a:p>
          <a:p>
            <a:pPr marL="417694" indent="-417694">
              <a:buNone/>
            </a:pPr>
            <a:r>
              <a:rPr lang="cs-CZ" altLang="cs-CZ" sz="2900" dirty="0"/>
              <a:t/>
            </a:r>
            <a:br>
              <a:rPr lang="cs-CZ" altLang="cs-CZ" sz="2900" dirty="0"/>
            </a:br>
            <a:r>
              <a:rPr lang="en-US" altLang="cs-CZ" sz="2900" dirty="0"/>
              <a:t/>
            </a:r>
            <a:br>
              <a:rPr lang="en-US" altLang="cs-CZ" sz="2900" dirty="0"/>
            </a:br>
            <a:r>
              <a:rPr lang="en-US" altLang="cs-CZ" sz="2900" dirty="0"/>
              <a:t>     </a:t>
            </a:r>
            <a:br>
              <a:rPr lang="en-US" altLang="cs-CZ" sz="2900" dirty="0"/>
            </a:br>
            <a:r>
              <a:rPr lang="en-US" altLang="cs-CZ" sz="2000" dirty="0"/>
              <a:t/>
            </a:r>
            <a:br>
              <a:rPr lang="en-US" altLang="cs-CZ" sz="2000" dirty="0"/>
            </a:br>
            <a:r>
              <a:rPr lang="en-US" altLang="cs-CZ" sz="2311" dirty="0"/>
              <a:t/>
            </a:r>
            <a:br>
              <a:rPr lang="en-US" altLang="cs-CZ" sz="2311" dirty="0"/>
            </a:br>
            <a:endParaRPr lang="cs-CZ" altLang="cs-CZ" sz="2311" dirty="0"/>
          </a:p>
        </p:txBody>
      </p:sp>
      <p:pic>
        <p:nvPicPr>
          <p:cNvPr id="75780" name="Picture 4" descr="obr30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91" y="1413396"/>
            <a:ext cx="3343257" cy="2287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obr30b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3" y="2334861"/>
            <a:ext cx="1958975" cy="9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obr30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50" y="2389894"/>
            <a:ext cx="1905000" cy="9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rov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4" y="1503124"/>
            <a:ext cx="3359387" cy="74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45228"/>
              </p:ext>
            </p:extLst>
          </p:nvPr>
        </p:nvGraphicFramePr>
        <p:xfrm>
          <a:off x="930575" y="4534812"/>
          <a:ext cx="6962423" cy="2047523"/>
        </p:xfrm>
        <a:graphic>
          <a:graphicData uri="http://schemas.openxmlformats.org/drawingml/2006/table">
            <a:tbl>
              <a:tblPr/>
              <a:tblGrid>
                <a:gridCol w="824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1444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=1,5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=1,5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1,005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650 000 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1 450 000 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1 900 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4 400 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56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1,01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163 000 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367 000 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1,15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940 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2 100 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1,02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42 000 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94 000 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1,25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900 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1,05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7 100 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16 000 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320 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987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7936"/>
            <a:ext cx="9144000" cy="60621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06949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" y="608190"/>
            <a:ext cx="8864600" cy="56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010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F</a:t>
            </a:r>
            <a:r>
              <a:rPr lang="cs-CZ" altLang="cs-CZ" sz="3733" dirty="0" err="1">
                <a:latin typeface="Arial" panose="020B0604020202020204" pitchFamily="34" charset="0"/>
              </a:rPr>
              <a:t>aktory</a:t>
            </a:r>
            <a:r>
              <a:rPr lang="cs-CZ" altLang="cs-CZ" sz="3733" dirty="0">
                <a:latin typeface="Arial" panose="020B0604020202020204" pitchFamily="34" charset="0"/>
              </a:rPr>
              <a:t> ovlivňující rozlišení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15636" y="2320356"/>
            <a:ext cx="8557705" cy="4926816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Faktory ovlivňující selektivitu (hodnotu </a:t>
            </a:r>
            <a:r>
              <a:rPr lang="cs-CZ" altLang="cs-CZ" sz="2000" b="1" dirty="0">
                <a:sym typeface="Symbol" panose="05050102010706020507" pitchFamily="18" charset="2"/>
              </a:rPr>
              <a:t></a:t>
            </a:r>
            <a:r>
              <a:rPr lang="cs-CZ" altLang="cs-CZ" sz="2000" b="1" dirty="0"/>
              <a:t>)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povaha stacionární fáze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rozpustnost dělených látek v mobilní fázi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cs-CZ" sz="2000" dirty="0" err="1"/>
              <a:t>změna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mobilní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fáze</a:t>
            </a:r>
            <a:r>
              <a:rPr lang="cs-CZ" altLang="cs-CZ" sz="2000" dirty="0"/>
              <a:t>, </a:t>
            </a:r>
            <a:r>
              <a:rPr lang="en-US" altLang="cs-CZ" sz="2000" dirty="0" err="1"/>
              <a:t>rychlost</a:t>
            </a:r>
            <a:r>
              <a:rPr lang="en-US" altLang="cs-CZ" sz="2000" dirty="0"/>
              <a:t> </a:t>
            </a:r>
            <a:r>
              <a:rPr lang="en-US" altLang="cs-CZ" sz="2000" dirty="0" err="1"/>
              <a:t>toku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mobilní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fáze</a:t>
            </a:r>
            <a:r>
              <a:rPr lang="en-US" altLang="cs-CZ" sz="2000" dirty="0"/>
              <a:t/>
            </a:r>
            <a:br>
              <a:rPr lang="en-US" altLang="cs-CZ" sz="2000" dirty="0"/>
            </a:br>
            <a:r>
              <a:rPr lang="cs-CZ" altLang="cs-CZ" sz="2000" b="1" dirty="0"/>
              <a:t>Faktory ovlivňující retenci - </a:t>
            </a:r>
            <a:r>
              <a:rPr lang="en-US" altLang="cs-CZ" sz="2000" b="1" dirty="0" err="1"/>
              <a:t>kapacit</a:t>
            </a:r>
            <a:r>
              <a:rPr lang="cs-CZ" altLang="cs-CZ" sz="2000" b="1" dirty="0"/>
              <a:t>ní faktor</a:t>
            </a:r>
            <a:r>
              <a:rPr lang="en-US" altLang="cs-CZ" sz="2000" dirty="0"/>
              <a:t> (k ≈ 3 </a:t>
            </a:r>
            <a:r>
              <a:rPr lang="en-US" altLang="cs-CZ" sz="2000" dirty="0" err="1"/>
              <a:t>až</a:t>
            </a:r>
            <a:r>
              <a:rPr lang="en-US" altLang="cs-CZ" sz="2000" dirty="0"/>
              <a:t> 10)</a:t>
            </a:r>
            <a:br>
              <a:rPr lang="en-US" altLang="cs-CZ" sz="2000" dirty="0"/>
            </a:br>
            <a:r>
              <a:rPr lang="cs-CZ" altLang="cs-CZ" sz="2000" dirty="0"/>
              <a:t>        druh a množství stacionární fáze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eluční síla mobilní fáze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teplota (především v GC, </a:t>
            </a:r>
            <a:r>
              <a:rPr lang="en-US" altLang="cs-CZ" sz="2000" dirty="0"/>
              <a:t>v LC </a:t>
            </a:r>
            <a:r>
              <a:rPr lang="en-US" altLang="cs-CZ" sz="2000" dirty="0" err="1"/>
              <a:t>malý</a:t>
            </a:r>
            <a:r>
              <a:rPr lang="en-US" altLang="cs-CZ" sz="2000" dirty="0"/>
              <a:t> </a:t>
            </a:r>
            <a:r>
              <a:rPr lang="en-US" altLang="cs-CZ" sz="2000" dirty="0" err="1"/>
              <a:t>vliv</a:t>
            </a:r>
            <a:r>
              <a:rPr lang="cs-CZ" altLang="cs-CZ" sz="20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Faktory ovlivňující účinnost (počet pater)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délka kolony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uspořádání stacionární fáze v koloně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velikost a rovnoměrnost částic stacionární fáze</a:t>
            </a:r>
          </a:p>
          <a:p>
            <a:pPr marL="0"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průtok mobilní fáze (rychlost toku mobilní fáze kolonou)</a:t>
            </a:r>
            <a:endParaRPr lang="cs-CZ" altLang="cs-CZ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744" y="1140549"/>
            <a:ext cx="5539203" cy="117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7867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1977" y="443612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 K</a:t>
            </a:r>
            <a:r>
              <a:rPr lang="cs-CZ" altLang="cs-CZ" sz="3733" dirty="0" err="1">
                <a:latin typeface="Arial" panose="020B0604020202020204" pitchFamily="34" charset="0"/>
              </a:rPr>
              <a:t>inetika</a:t>
            </a:r>
            <a:r>
              <a:rPr lang="cs-CZ" altLang="cs-CZ" sz="3733" dirty="0">
                <a:latin typeface="Arial" panose="020B0604020202020204" pitchFamily="34" charset="0"/>
              </a:rPr>
              <a:t> a termodynamika separace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304" y="1265277"/>
            <a:ext cx="8504146" cy="46990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buNone/>
            </a:pPr>
            <a:r>
              <a:rPr lang="cs-CZ" altLang="cs-CZ" sz="2000" dirty="0"/>
              <a:t>Zóny dělených látek (analytů) se během postupu kolonou </a:t>
            </a:r>
            <a:r>
              <a:rPr lang="cs-CZ" altLang="cs-CZ" sz="2000" b="1" dirty="0"/>
              <a:t>rozšiřují</a:t>
            </a:r>
            <a:r>
              <a:rPr lang="cs-CZ" altLang="cs-CZ" sz="2000" dirty="0"/>
              <a:t>.</a:t>
            </a:r>
            <a:br>
              <a:rPr lang="cs-CZ" altLang="cs-CZ" sz="2000" dirty="0"/>
            </a:br>
            <a:r>
              <a:rPr lang="cs-CZ" altLang="cs-CZ" sz="2000" dirty="0"/>
              <a:t>Zóně analytu v chromatogramu odpovídá </a:t>
            </a:r>
            <a:r>
              <a:rPr lang="cs-CZ" altLang="cs-CZ" sz="2000" b="1" dirty="0"/>
              <a:t>pík</a:t>
            </a:r>
            <a:r>
              <a:rPr lang="cs-CZ" altLang="cs-CZ" sz="2000" dirty="0"/>
              <a:t> neboli </a:t>
            </a:r>
            <a:r>
              <a:rPr lang="cs-CZ" altLang="cs-CZ" sz="2000" b="1" dirty="0"/>
              <a:t>eluční křivka</a:t>
            </a:r>
            <a:r>
              <a:rPr lang="cs-CZ" altLang="cs-CZ" sz="2000" dirty="0"/>
              <a:t>, která charakterizuje </a:t>
            </a:r>
            <a:r>
              <a:rPr lang="cs-CZ" altLang="cs-CZ" sz="2000" b="1" dirty="0"/>
              <a:t>koncentrační profil</a:t>
            </a:r>
            <a:r>
              <a:rPr lang="cs-CZ" altLang="cs-CZ" sz="2000" dirty="0"/>
              <a:t> analytu v zóně.</a:t>
            </a:r>
          </a:p>
          <a:p>
            <a:pPr marL="417694" indent="-417694">
              <a:buNone/>
            </a:pPr>
            <a:r>
              <a:rPr lang="cs-CZ" altLang="cs-CZ" sz="2000" b="1" dirty="0"/>
              <a:t>Termodynamika a kinetika</a:t>
            </a:r>
            <a:r>
              <a:rPr lang="cs-CZ" altLang="cs-CZ" sz="2000" dirty="0"/>
              <a:t> určují, jak moc se sousední píky v chromatogramu překrývají; tj. jak dokonale nebo nedokonale jsou zóny sousedních analytů vzájemně odděleny.</a:t>
            </a:r>
            <a:br>
              <a:rPr lang="cs-CZ" altLang="cs-CZ" sz="2000" dirty="0"/>
            </a:br>
            <a:r>
              <a:rPr lang="cs-CZ" altLang="cs-CZ" sz="2000" dirty="0"/>
              <a:t>ovlivňují </a:t>
            </a:r>
            <a:r>
              <a:rPr lang="cs-CZ" altLang="cs-CZ" sz="2000" b="1" dirty="0"/>
              <a:t>rozlišení </a:t>
            </a:r>
            <a:r>
              <a:rPr lang="cs-CZ" altLang="cs-CZ" sz="2000" dirty="0"/>
              <a:t>sousedních </a:t>
            </a:r>
            <a:r>
              <a:rPr lang="cs-CZ" altLang="cs-CZ" sz="2000" dirty="0" err="1"/>
              <a:t>píků</a:t>
            </a:r>
            <a:r>
              <a:rPr lang="cs-CZ" altLang="cs-CZ" sz="2000" dirty="0"/>
              <a:t> v chromatogramu.</a:t>
            </a:r>
            <a:br>
              <a:rPr lang="cs-CZ" altLang="cs-CZ" sz="2000" dirty="0"/>
            </a:br>
            <a:r>
              <a:rPr lang="en-US" altLang="cs-CZ" sz="2489" dirty="0"/>
              <a:t/>
            </a:r>
            <a:br>
              <a:rPr lang="en-US" altLang="cs-CZ" sz="2489" dirty="0"/>
            </a:br>
            <a:endParaRPr lang="cs-CZ" altLang="cs-CZ" sz="2489" dirty="0"/>
          </a:p>
        </p:txBody>
      </p:sp>
      <p:pic>
        <p:nvPicPr>
          <p:cNvPr id="97284" name="Picture 4" descr="obr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56" y="3847383"/>
            <a:ext cx="3505186" cy="245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obr2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4273"/>
            <a:ext cx="2474295" cy="26488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obr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25" y="4094981"/>
            <a:ext cx="2992403" cy="200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252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49" y="442765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Faktory ovlivňující rozlišení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62309" y="1342913"/>
            <a:ext cx="8781691" cy="3937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cs-CZ" altLang="cs-CZ" sz="2000" b="1" dirty="0"/>
              <a:t>Termodynamika separace</a:t>
            </a:r>
            <a:r>
              <a:rPr lang="cs-CZ" altLang="cs-CZ" sz="2000" dirty="0"/>
              <a:t> se zabývá vlivy, které ovlivňují</a:t>
            </a:r>
          </a:p>
          <a:p>
            <a:pPr marL="442913" indent="0">
              <a:buNone/>
            </a:pPr>
            <a:r>
              <a:rPr lang="cs-CZ" altLang="cs-CZ" sz="2000" dirty="0"/>
              <a:t>-velikost interakce mezi sorbentem a analytem</a:t>
            </a:r>
            <a:br>
              <a:rPr lang="cs-CZ" altLang="cs-CZ" sz="2000" dirty="0"/>
            </a:br>
            <a:r>
              <a:rPr lang="cs-CZ" altLang="cs-CZ" sz="2000" dirty="0"/>
              <a:t>-zadržování (retenci) a zpožďování (retardaci) analytů</a:t>
            </a:r>
            <a:br>
              <a:rPr lang="cs-CZ" altLang="cs-CZ" sz="2000" dirty="0"/>
            </a:br>
            <a:r>
              <a:rPr lang="cs-CZ" altLang="cs-CZ" sz="2000" dirty="0"/>
              <a:t>-rychlost migrace analytů kolonou</a:t>
            </a:r>
            <a:br>
              <a:rPr lang="cs-CZ" altLang="cs-CZ" sz="2000" dirty="0"/>
            </a:br>
            <a:r>
              <a:rPr lang="cs-CZ" altLang="cs-CZ" sz="2000" dirty="0"/>
              <a:t>-rozdíl v retenčních časech analytů</a:t>
            </a:r>
            <a:br>
              <a:rPr lang="cs-CZ" altLang="cs-CZ" sz="2000" dirty="0"/>
            </a:br>
            <a:r>
              <a:rPr lang="cs-CZ" altLang="cs-CZ" sz="2000" dirty="0"/>
              <a:t>-dělení analytů od sebe navzájem </a:t>
            </a:r>
          </a:p>
          <a:p>
            <a:pPr marL="442913" indent="-442913">
              <a:buNone/>
            </a:pPr>
            <a:r>
              <a:rPr lang="cs-CZ" altLang="cs-CZ" sz="2000" b="1" dirty="0"/>
              <a:t>Kinetika separace</a:t>
            </a:r>
            <a:r>
              <a:rPr lang="cs-CZ" altLang="cs-CZ" sz="2000" dirty="0"/>
              <a:t> se zabývá vlivy, které ovlivňují</a:t>
            </a:r>
            <a:br>
              <a:rPr lang="cs-CZ" altLang="cs-CZ" sz="2000" dirty="0"/>
            </a:br>
            <a:r>
              <a:rPr lang="cs-CZ" altLang="cs-CZ" sz="2000" dirty="0"/>
              <a:t>-rozšiřování (rozmývání) zón analytů během postupu kolonou</a:t>
            </a:r>
            <a:br>
              <a:rPr lang="cs-CZ" altLang="cs-CZ" sz="2000" dirty="0"/>
            </a:br>
            <a:r>
              <a:rPr lang="cs-CZ" altLang="cs-CZ" sz="2000" dirty="0"/>
              <a:t>-šířky </a:t>
            </a:r>
            <a:r>
              <a:rPr lang="cs-CZ" altLang="cs-CZ" sz="2000" dirty="0" err="1"/>
              <a:t>píků</a:t>
            </a:r>
            <a:r>
              <a:rPr lang="cs-CZ" altLang="cs-CZ" sz="2000" dirty="0"/>
              <a:t> v chromatogramu</a:t>
            </a:r>
            <a:r>
              <a:rPr lang="cs-CZ" altLang="cs-CZ" sz="1689" dirty="0"/>
              <a:t/>
            </a:r>
            <a:br>
              <a:rPr lang="cs-CZ" altLang="cs-CZ" sz="1689" dirty="0"/>
            </a:br>
            <a:r>
              <a:rPr lang="cs-CZ" altLang="cs-CZ" sz="2133" dirty="0"/>
              <a:t/>
            </a:r>
            <a:br>
              <a:rPr lang="cs-CZ" altLang="cs-CZ" sz="2133" dirty="0"/>
            </a:br>
            <a:endParaRPr lang="cs-CZ" altLang="cs-CZ" sz="2133" dirty="0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27" y="4163766"/>
            <a:ext cx="5184341" cy="269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98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397" y="434139"/>
            <a:ext cx="8270800" cy="90014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solidFill>
                  <a:srgbClr val="FF0000"/>
                </a:solidFill>
                <a:latin typeface="Arial" panose="020B0604020202020204" pitchFamily="34" charset="0"/>
              </a:rPr>
              <a:t>Separační (dělící) metody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332" y="1408289"/>
            <a:ext cx="8643668" cy="4655256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r>
              <a:rPr lang="cs-CZ" sz="2133" b="1" dirty="0"/>
              <a:t>Rozdílná distribuce</a:t>
            </a:r>
            <a:r>
              <a:rPr lang="cs-CZ" sz="2133" dirty="0"/>
              <a:t> dělených látek mezi dvě různé </a:t>
            </a:r>
            <a:r>
              <a:rPr lang="cs-CZ" sz="2133" b="1" dirty="0"/>
              <a:t>nemísitelné fáze</a:t>
            </a:r>
            <a:r>
              <a:rPr lang="cs-CZ" sz="2133" dirty="0"/>
              <a:t>.</a:t>
            </a:r>
            <a:br>
              <a:rPr lang="cs-CZ" sz="2133" dirty="0"/>
            </a:br>
            <a:r>
              <a:rPr lang="cs-CZ" sz="2133" dirty="0"/>
              <a:t>Zvyšují </a:t>
            </a:r>
            <a:r>
              <a:rPr lang="cs-CZ" sz="2133" b="1" dirty="0"/>
              <a:t>selektivitu</a:t>
            </a:r>
            <a:r>
              <a:rPr lang="cs-CZ" sz="2133" dirty="0"/>
              <a:t> a </a:t>
            </a:r>
            <a:r>
              <a:rPr lang="cs-CZ" sz="2133" b="1" dirty="0"/>
              <a:t>specifičnost</a:t>
            </a:r>
            <a:r>
              <a:rPr lang="cs-CZ" sz="2133" dirty="0"/>
              <a:t> v analytické chemii.</a:t>
            </a:r>
            <a:br>
              <a:rPr lang="cs-CZ" sz="2133" dirty="0"/>
            </a:br>
            <a:r>
              <a:rPr lang="cs-CZ" sz="2133" dirty="0"/>
              <a:t>Lze je využít pro </a:t>
            </a:r>
            <a:r>
              <a:rPr lang="cs-CZ" sz="2133" b="1" dirty="0"/>
              <a:t>kvalitativní</a:t>
            </a:r>
            <a:r>
              <a:rPr lang="cs-CZ" sz="2133" dirty="0"/>
              <a:t> i </a:t>
            </a:r>
            <a:r>
              <a:rPr lang="cs-CZ" sz="2133" b="1" dirty="0"/>
              <a:t>kvantitativní</a:t>
            </a:r>
            <a:r>
              <a:rPr lang="cs-CZ" sz="2133" dirty="0"/>
              <a:t> analýzu (tj. důkaz, identifikaci a stanovení).</a:t>
            </a:r>
            <a:br>
              <a:rPr lang="cs-CZ" sz="2133" dirty="0"/>
            </a:br>
            <a:r>
              <a:rPr lang="cs-CZ" sz="2133" b="1" dirty="0"/>
              <a:t/>
            </a:r>
            <a:br>
              <a:rPr lang="cs-CZ" sz="2133" b="1" dirty="0"/>
            </a:br>
            <a:r>
              <a:rPr lang="cs-CZ" sz="21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Chromatografie – separace směsí</a:t>
            </a:r>
            <a:r>
              <a:rPr lang="cs-CZ" sz="2133" dirty="0"/>
              <a:t/>
            </a:r>
            <a:br>
              <a:rPr lang="cs-CZ" sz="2133" dirty="0"/>
            </a:br>
            <a:r>
              <a:rPr lang="cs-CZ" sz="2133" dirty="0"/>
              <a:t>      a) plynová (GC) (adsorpční a rozdělovací)</a:t>
            </a:r>
            <a:br>
              <a:rPr lang="cs-CZ" sz="2133" dirty="0"/>
            </a:br>
            <a:r>
              <a:rPr lang="cs-CZ" sz="2133" dirty="0"/>
              <a:t>      b) superkritická fluidní (SFC)</a:t>
            </a:r>
            <a:br>
              <a:rPr lang="cs-CZ" sz="2133" dirty="0"/>
            </a:br>
            <a:r>
              <a:rPr lang="cs-CZ" sz="2133" dirty="0"/>
              <a:t>      c) kapalinová (LC)</a:t>
            </a:r>
            <a:br>
              <a:rPr lang="cs-CZ" sz="2133" dirty="0"/>
            </a:br>
            <a:r>
              <a:rPr lang="cs-CZ" sz="2133" dirty="0"/>
              <a:t>           - kolonová (HPLC)</a:t>
            </a:r>
            <a:br>
              <a:rPr lang="cs-CZ" sz="2133" dirty="0"/>
            </a:br>
            <a:r>
              <a:rPr lang="cs-CZ" sz="2133" dirty="0"/>
              <a:t>               </a:t>
            </a:r>
            <a:r>
              <a:rPr lang="cs-CZ" sz="2133" i="1" dirty="0"/>
              <a:t>(adsorpční, rozdělovací, gelová, afinitní a iontově výměnná)</a:t>
            </a:r>
            <a:r>
              <a:rPr lang="cs-CZ" sz="2133" dirty="0"/>
              <a:t/>
            </a:r>
            <a:br>
              <a:rPr lang="cs-CZ" sz="2133" dirty="0"/>
            </a:br>
            <a:r>
              <a:rPr lang="cs-CZ" sz="2133" dirty="0"/>
              <a:t>           - planární (plošná)</a:t>
            </a:r>
            <a:br>
              <a:rPr lang="cs-CZ" sz="2133" dirty="0"/>
            </a:br>
            <a:r>
              <a:rPr lang="cs-CZ" sz="2133" dirty="0"/>
              <a:t>               </a:t>
            </a:r>
            <a:r>
              <a:rPr lang="cs-CZ" sz="2133" i="1" dirty="0"/>
              <a:t>papírová (PC) a tenkovrstvá (TLC)</a:t>
            </a:r>
            <a:r>
              <a:rPr lang="cs-CZ" sz="1689" dirty="0"/>
              <a:t/>
            </a:r>
            <a:br>
              <a:rPr lang="cs-CZ" sz="1689" dirty="0"/>
            </a:br>
            <a:endParaRPr lang="cs-CZ" sz="1689" dirty="0"/>
          </a:p>
        </p:txBody>
      </p:sp>
    </p:spTree>
    <p:extLst>
      <p:ext uri="{BB962C8B-B14F-4D97-AF65-F5344CB8AC3E}">
        <p14:creationId xmlns:p14="http://schemas.microsoft.com/office/powerpoint/2010/main" val="57724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FR" altLang="cs-CZ" sz="3733">
                <a:latin typeface="Arial" panose="020B0604020202020204" pitchFamily="34" charset="0"/>
              </a:rPr>
              <a:t>C</a:t>
            </a:r>
            <a:r>
              <a:rPr lang="cs-CZ" altLang="cs-CZ" sz="3733">
                <a:latin typeface="Arial" panose="020B0604020202020204" pitchFamily="34" charset="0"/>
              </a:rPr>
              <a:t>hromatografie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6266" y="1265277"/>
            <a:ext cx="8712679" cy="5359811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fr-FR" altLang="cs-CZ" sz="444" dirty="0"/>
              <a:t/>
            </a:r>
            <a:br>
              <a:rPr lang="fr-FR" altLang="cs-CZ" sz="444" dirty="0"/>
            </a:br>
            <a:r>
              <a:rPr lang="cs-CZ" altLang="cs-CZ" sz="2200" dirty="0"/>
              <a:t>je </a:t>
            </a:r>
            <a:r>
              <a:rPr lang="cs-CZ" altLang="cs-CZ" sz="2200" b="1" dirty="0"/>
              <a:t>separační</a:t>
            </a:r>
            <a:r>
              <a:rPr lang="cs-CZ" altLang="cs-CZ" sz="2200" dirty="0"/>
              <a:t> (dělící) a současně i </a:t>
            </a:r>
            <a:r>
              <a:rPr lang="cs-CZ" altLang="cs-CZ" sz="2200" b="1" dirty="0"/>
              <a:t>analytická</a:t>
            </a:r>
            <a:r>
              <a:rPr lang="cs-CZ" altLang="cs-CZ" sz="2200" dirty="0"/>
              <a:t> metoda</a:t>
            </a:r>
            <a:br>
              <a:rPr lang="cs-CZ" altLang="cs-CZ" sz="2200" dirty="0"/>
            </a:br>
            <a:r>
              <a:rPr lang="cs-CZ" altLang="cs-CZ" sz="2200" dirty="0"/>
              <a:t>poskytuje </a:t>
            </a:r>
            <a:r>
              <a:rPr lang="cs-CZ" altLang="cs-CZ" sz="2200" b="1" dirty="0"/>
              <a:t>kvalitativní</a:t>
            </a:r>
            <a:r>
              <a:rPr lang="cs-CZ" altLang="cs-CZ" sz="2200" dirty="0"/>
              <a:t> a </a:t>
            </a:r>
            <a:r>
              <a:rPr lang="cs-CZ" altLang="cs-CZ" sz="2200" b="1" dirty="0"/>
              <a:t>kvantitativní</a:t>
            </a:r>
            <a:r>
              <a:rPr lang="cs-CZ" altLang="cs-CZ" sz="2200" dirty="0"/>
              <a:t> informace o vzorku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/>
              <a:t/>
            </a:r>
            <a:br>
              <a:rPr lang="cs-CZ" altLang="cs-CZ" sz="2200" dirty="0"/>
            </a:br>
            <a:r>
              <a:rPr lang="cs-CZ" altLang="cs-CZ" sz="2200" dirty="0"/>
              <a:t>k separaci látek dochází na základě distribuce mezi 2 fáze: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/>
              <a:t>            </a:t>
            </a:r>
            <a:r>
              <a:rPr lang="cs-CZ" altLang="cs-CZ" sz="2200" dirty="0">
                <a:solidFill>
                  <a:srgbClr val="FF0000"/>
                </a:solidFill>
              </a:rPr>
              <a:t> - </a:t>
            </a:r>
            <a:r>
              <a:rPr lang="cs-CZ" altLang="cs-CZ" sz="2200" b="1" dirty="0">
                <a:solidFill>
                  <a:srgbClr val="FF0000"/>
                </a:solidFill>
              </a:rPr>
              <a:t>mobilní</a:t>
            </a:r>
            <a:r>
              <a:rPr lang="cs-CZ" altLang="cs-CZ" sz="2200" dirty="0">
                <a:solidFill>
                  <a:srgbClr val="FF0000"/>
                </a:solidFill>
              </a:rPr>
              <a:t> (pohyblivou) </a:t>
            </a:r>
            <a:br>
              <a:rPr lang="cs-CZ" altLang="cs-CZ" sz="2200" dirty="0">
                <a:solidFill>
                  <a:srgbClr val="FF0000"/>
                </a:solidFill>
              </a:rPr>
            </a:br>
            <a:r>
              <a:rPr lang="cs-CZ" altLang="cs-CZ" sz="2200" dirty="0">
                <a:solidFill>
                  <a:srgbClr val="FF0000"/>
                </a:solidFill>
              </a:rPr>
              <a:t>      - </a:t>
            </a:r>
            <a:r>
              <a:rPr lang="cs-CZ" altLang="cs-CZ" sz="2200" b="1" dirty="0">
                <a:solidFill>
                  <a:srgbClr val="FF0000"/>
                </a:solidFill>
              </a:rPr>
              <a:t>stacionární</a:t>
            </a:r>
            <a:r>
              <a:rPr lang="cs-CZ" altLang="cs-CZ" sz="2200" dirty="0">
                <a:solidFill>
                  <a:srgbClr val="FF0000"/>
                </a:solidFill>
              </a:rPr>
              <a:t> (nepohyblivou)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2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/>
              <a:t/>
            </a:r>
            <a:br>
              <a:rPr lang="cs-CZ" altLang="cs-CZ" sz="2200" dirty="0"/>
            </a:br>
            <a:r>
              <a:rPr lang="cs-CZ" altLang="cs-CZ" sz="2200" dirty="0"/>
              <a:t>dělené látky obsažené (rozpuštěné) v mobilní fázi mají různou afinitu ke stacionární fázi a jsou různou měrou ve svém pohybu zadržovány: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>
                <a:solidFill>
                  <a:srgbClr val="FF0000"/>
                </a:solidFill>
              </a:rPr>
              <a:t>       </a:t>
            </a:r>
            <a:r>
              <a:rPr lang="cs-CZ" altLang="cs-CZ" sz="2200" dirty="0">
                <a:solidFill>
                  <a:srgbClr val="FF0000"/>
                </a:solidFill>
                <a:cs typeface="Arial" panose="020B0604020202020204" pitchFamily="34" charset="0"/>
              </a:rPr>
              <a:t>►</a:t>
            </a:r>
            <a:r>
              <a:rPr lang="cs-CZ" altLang="cs-CZ" sz="2200" dirty="0">
                <a:solidFill>
                  <a:srgbClr val="FF0000"/>
                </a:solidFill>
              </a:rPr>
              <a:t>vykazují různou </a:t>
            </a:r>
            <a:r>
              <a:rPr lang="cs-CZ" altLang="cs-CZ" sz="2200" b="1" i="1" dirty="0">
                <a:solidFill>
                  <a:srgbClr val="FF0000"/>
                </a:solidFill>
              </a:rPr>
              <a:t>retenci</a:t>
            </a:r>
            <a:r>
              <a:rPr lang="cs-CZ" altLang="cs-CZ" sz="2200" dirty="0"/>
              <a:t/>
            </a:r>
            <a:br>
              <a:rPr lang="cs-CZ" altLang="cs-CZ" sz="2200" dirty="0"/>
            </a:br>
            <a:r>
              <a:rPr lang="cs-CZ" altLang="cs-CZ" sz="2200" dirty="0"/>
              <a:t/>
            </a:r>
            <a:br>
              <a:rPr lang="cs-CZ" altLang="cs-CZ" sz="2200" dirty="0"/>
            </a:br>
            <a:r>
              <a:rPr lang="cs-CZ" altLang="cs-CZ" sz="2200" b="1" i="1" dirty="0"/>
              <a:t>různá hlediska dělení chromatografie</a:t>
            </a:r>
            <a:r>
              <a:rPr lang="cs-CZ" altLang="cs-CZ" sz="2200" dirty="0"/>
              <a:t/>
            </a:r>
            <a:br>
              <a:rPr lang="cs-CZ" altLang="cs-CZ" sz="2200" dirty="0"/>
            </a:br>
            <a:r>
              <a:rPr lang="cs-CZ" altLang="cs-CZ" sz="2200" dirty="0"/>
              <a:t>1) povaha mobilní fáze : plynná (GC), kapalná (LC)</a:t>
            </a:r>
            <a:br>
              <a:rPr lang="cs-CZ" altLang="cs-CZ" sz="2200" dirty="0"/>
            </a:br>
            <a:r>
              <a:rPr lang="cs-CZ" altLang="cs-CZ" sz="2200" dirty="0"/>
              <a:t>2) způsob provedení : kolonová (sloupcová), plošná (planární)</a:t>
            </a:r>
            <a:br>
              <a:rPr lang="cs-CZ" altLang="cs-CZ" sz="2200" dirty="0"/>
            </a:br>
            <a:r>
              <a:rPr lang="cs-CZ" altLang="cs-CZ" sz="2200" dirty="0"/>
              <a:t>3) princip separace : rozdělovací, adsorpční, iontově výměnná, gelová,  afinitní</a:t>
            </a:r>
            <a:br>
              <a:rPr lang="cs-CZ" altLang="cs-CZ" sz="2200" dirty="0"/>
            </a:br>
            <a:r>
              <a:rPr lang="cs-CZ" altLang="cs-CZ" sz="2200" dirty="0"/>
              <a:t>4) pracovní způsob : eluční (analytická ch.), frontální, vytěsňovací</a:t>
            </a:r>
            <a:br>
              <a:rPr lang="cs-CZ" altLang="cs-CZ" sz="2200" dirty="0"/>
            </a:br>
            <a:r>
              <a:rPr lang="cs-CZ" altLang="cs-CZ" sz="2200" dirty="0"/>
              <a:t>5) účel : analytická, preparativní (preparační)</a:t>
            </a:r>
            <a:br>
              <a:rPr lang="cs-CZ" altLang="cs-CZ" sz="2200" dirty="0"/>
            </a:br>
            <a:r>
              <a:rPr lang="cs-CZ" altLang="cs-CZ" sz="2200" dirty="0"/>
              <a:t/>
            </a:r>
            <a:br>
              <a:rPr lang="cs-CZ" altLang="cs-CZ" sz="2200" dirty="0"/>
            </a:br>
            <a:r>
              <a:rPr lang="cs-CZ" altLang="cs-CZ" sz="2200" dirty="0"/>
              <a:t/>
            </a:r>
            <a:br>
              <a:rPr lang="cs-CZ" altLang="cs-CZ" sz="2200" dirty="0"/>
            </a:br>
            <a:endParaRPr lang="cs-CZ" altLang="cs-CZ" sz="2200" dirty="0"/>
          </a:p>
        </p:txBody>
      </p:sp>
      <p:pic>
        <p:nvPicPr>
          <p:cNvPr id="13317" name="Picture 5" descr="eqarrow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42" y="2392964"/>
            <a:ext cx="777875" cy="322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458474" y="2289088"/>
            <a:ext cx="4277133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844" b="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A</a:t>
            </a:r>
            <a:r>
              <a:rPr lang="cs-CZ" altLang="cs-CZ" sz="2844" b="0" i="1" baseline="-25000" dirty="0" err="1">
                <a:solidFill>
                  <a:srgbClr val="FF0000"/>
                </a:solidFill>
                <a:latin typeface="Verdana" panose="020B0604030504040204" pitchFamily="34" charset="0"/>
              </a:rPr>
              <a:t>mobilní</a:t>
            </a:r>
            <a:r>
              <a:rPr lang="cs-CZ" altLang="cs-CZ" sz="2844" b="0" i="1" baseline="-25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844" b="0" i="1" dirty="0">
                <a:solidFill>
                  <a:srgbClr val="FF0000"/>
                </a:solidFill>
                <a:latin typeface="Verdana" panose="020B0604030504040204" pitchFamily="34" charset="0"/>
              </a:rPr>
              <a:t>          </a:t>
            </a:r>
            <a:r>
              <a:rPr lang="cs-CZ" altLang="cs-CZ" sz="2844" b="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A</a:t>
            </a:r>
            <a:r>
              <a:rPr lang="cs-CZ" altLang="cs-CZ" sz="2844" b="0" i="1" baseline="-25000" dirty="0" err="1">
                <a:solidFill>
                  <a:srgbClr val="FF0000"/>
                </a:solidFill>
                <a:latin typeface="Verdana" panose="020B0604030504040204" pitchFamily="34" charset="0"/>
              </a:rPr>
              <a:t>stacionární</a:t>
            </a:r>
            <a:endParaRPr lang="cs-CZ" altLang="cs-CZ" sz="2844" b="0" i="1" baseline="-250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8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/>
              <a:t>Typy chromatografie</a:t>
            </a:r>
          </a:p>
        </p:txBody>
      </p:sp>
      <p:pic>
        <p:nvPicPr>
          <p:cNvPr id="15363" name="Obrázek 4" descr="6961977_paper_chromatograph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0" y="1316569"/>
            <a:ext cx="1595967" cy="14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bdélník 5"/>
          <p:cNvSpPr>
            <a:spLocks noChangeArrowheads="1"/>
          </p:cNvSpPr>
          <p:nvPr/>
        </p:nvSpPr>
        <p:spPr bwMode="auto">
          <a:xfrm>
            <a:off x="35279" y="2853267"/>
            <a:ext cx="2304344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133"/>
              <a:t>Paper (PC)</a:t>
            </a:r>
          </a:p>
        </p:txBody>
      </p:sp>
      <p:pic>
        <p:nvPicPr>
          <p:cNvPr id="15365" name="Obrázek 6" descr="tlc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36" y="1339147"/>
            <a:ext cx="1591733" cy="138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Obdélník 7"/>
          <p:cNvSpPr>
            <a:spLocks noChangeArrowheads="1"/>
          </p:cNvSpPr>
          <p:nvPr/>
        </p:nvSpPr>
        <p:spPr bwMode="auto">
          <a:xfrm>
            <a:off x="3381025" y="2854678"/>
            <a:ext cx="24877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133"/>
              <a:t>Thin Layer (TLC)</a:t>
            </a:r>
          </a:p>
        </p:txBody>
      </p:sp>
      <p:sp>
        <p:nvSpPr>
          <p:cNvPr id="15367" name="Obdélník 8"/>
          <p:cNvSpPr>
            <a:spLocks noChangeArrowheads="1"/>
          </p:cNvSpPr>
          <p:nvPr/>
        </p:nvSpPr>
        <p:spPr bwMode="auto">
          <a:xfrm>
            <a:off x="7074257" y="2788355"/>
            <a:ext cx="137088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133"/>
              <a:t>Gas (GC) </a:t>
            </a:r>
          </a:p>
        </p:txBody>
      </p:sp>
      <p:pic>
        <p:nvPicPr>
          <p:cNvPr id="15368" name="Obrázek 9" descr="GC-789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80" y="1220614"/>
            <a:ext cx="2408767" cy="148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Obrázek 10" descr="HPLC_bi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" y="3664658"/>
            <a:ext cx="2592212" cy="15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Obdélník 11"/>
          <p:cNvSpPr>
            <a:spLocks noChangeArrowheads="1"/>
          </p:cNvSpPr>
          <p:nvPr/>
        </p:nvSpPr>
        <p:spPr bwMode="auto">
          <a:xfrm>
            <a:off x="830802" y="5413022"/>
            <a:ext cx="160653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cs-CZ" altLang="cs-CZ" sz="2133"/>
              <a:t>Liquid (LC)</a:t>
            </a:r>
          </a:p>
        </p:txBody>
      </p:sp>
      <p:sp>
        <p:nvSpPr>
          <p:cNvPr id="15371" name="Obdélník 12"/>
          <p:cNvSpPr>
            <a:spLocks noChangeArrowheads="1"/>
          </p:cNvSpPr>
          <p:nvPr/>
        </p:nvSpPr>
        <p:spPr bwMode="auto">
          <a:xfrm>
            <a:off x="6423378" y="5453947"/>
            <a:ext cx="2541412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133"/>
              <a:t>Supercritical Fluid (SFC)</a:t>
            </a:r>
          </a:p>
        </p:txBody>
      </p:sp>
      <p:pic>
        <p:nvPicPr>
          <p:cNvPr id="15372" name="Obrázek 13" descr="SFC bt1103watersec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78" y="3509434"/>
            <a:ext cx="2140656" cy="19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376440" y="4581129"/>
            <a:ext cx="2376264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 err="1"/>
              <a:t>Chromatography</a:t>
            </a:r>
            <a:endParaRPr lang="cs-CZ" sz="1600" dirty="0"/>
          </a:p>
        </p:txBody>
      </p:sp>
      <p:cxnSp>
        <p:nvCxnSpPr>
          <p:cNvPr id="17" name="Přímá spojovací šipka 16"/>
          <p:cNvCxnSpPr>
            <a:endCxn id="15364" idx="3"/>
          </p:cNvCxnSpPr>
          <p:nvPr/>
        </p:nvCxnSpPr>
        <p:spPr>
          <a:xfrm flipH="1" flipV="1">
            <a:off x="2339625" y="3057878"/>
            <a:ext cx="1944511" cy="1522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4572000" y="3183467"/>
            <a:ext cx="0" cy="127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4859869" y="3016958"/>
            <a:ext cx="1563511" cy="15635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5753101" y="4786489"/>
            <a:ext cx="561622" cy="56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H="1">
            <a:off x="2873024" y="4786489"/>
            <a:ext cx="5037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48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FR" altLang="cs-CZ" sz="3733">
                <a:latin typeface="Arial" panose="020B0604020202020204" pitchFamily="34" charset="0"/>
              </a:rPr>
              <a:t>P</a:t>
            </a:r>
            <a:r>
              <a:rPr lang="cs-CZ" altLang="cs-CZ" sz="3733">
                <a:latin typeface="Arial" panose="020B0604020202020204" pitchFamily="34" charset="0"/>
              </a:rPr>
              <a:t>řehled chromatogr. technik</a:t>
            </a:r>
            <a:r>
              <a:rPr lang="cs-CZ" altLang="cs-CZ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706" y="1265277"/>
            <a:ext cx="8652294" cy="4959137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fr-FR" altLang="cs-CZ" sz="1800" b="1" dirty="0"/>
              <a:t>Mobilní fáze: plyn (plynová chromatografie) GC</a:t>
            </a:r>
            <a:r>
              <a:rPr lang="fr-FR" altLang="cs-CZ" sz="1800" dirty="0"/>
              <a:t/>
            </a:r>
            <a:br>
              <a:rPr lang="fr-FR" altLang="cs-CZ" sz="1800" dirty="0"/>
            </a:br>
            <a:r>
              <a:rPr lang="fr-FR" altLang="cs-CZ" sz="1800" i="1" dirty="0"/>
              <a:t>Stacionární fáze</a:t>
            </a:r>
            <a:r>
              <a:rPr lang="cs-CZ" altLang="cs-CZ" sz="1800" i="1" dirty="0"/>
              <a:t>  </a:t>
            </a:r>
            <a:r>
              <a:rPr lang="fr-FR" altLang="cs-CZ" sz="1800" i="1" dirty="0"/>
              <a:t>  kapalina</a:t>
            </a:r>
            <a:r>
              <a:rPr lang="cs-CZ" altLang="cs-CZ" sz="1800" i="1" dirty="0"/>
              <a:t> - </a:t>
            </a:r>
            <a:r>
              <a:rPr lang="fr-FR" altLang="cs-CZ" sz="1800" dirty="0"/>
              <a:t> plynová rozdělovací chromatografie GLC</a:t>
            </a:r>
            <a:br>
              <a:rPr lang="fr-FR" altLang="cs-CZ" sz="1800" dirty="0"/>
            </a:br>
            <a:r>
              <a:rPr lang="fr-FR" altLang="cs-CZ" sz="1800" dirty="0"/>
              <a:t> </a:t>
            </a:r>
            <a:r>
              <a:rPr lang="cs-CZ" altLang="cs-CZ" sz="1800" dirty="0"/>
              <a:t>                               </a:t>
            </a:r>
            <a:r>
              <a:rPr lang="fr-FR" altLang="cs-CZ" sz="1800" i="1" dirty="0"/>
              <a:t>tuhá látka</a:t>
            </a:r>
            <a:r>
              <a:rPr lang="cs-CZ" altLang="cs-CZ" sz="1800" i="1" dirty="0"/>
              <a:t> - </a:t>
            </a:r>
            <a:r>
              <a:rPr lang="fr-FR" altLang="cs-CZ" sz="1800" dirty="0"/>
              <a:t>plynová adsorpční chromatografie GSC</a:t>
            </a:r>
            <a:br>
              <a:rPr lang="fr-FR" altLang="cs-CZ" sz="1800" dirty="0"/>
            </a:br>
            <a:r>
              <a:rPr lang="fr-FR" altLang="cs-CZ" sz="1800" dirty="0"/>
              <a:t/>
            </a:r>
            <a:br>
              <a:rPr lang="fr-FR" altLang="cs-CZ" sz="1800" dirty="0"/>
            </a:br>
            <a:r>
              <a:rPr lang="fr-FR" altLang="cs-CZ" sz="1800" b="1" dirty="0"/>
              <a:t>Mobilní fáze: kapalina (kapalinová chromatografie) LC</a:t>
            </a:r>
            <a:r>
              <a:rPr lang="fr-FR" altLang="cs-CZ" sz="1800" dirty="0"/>
              <a:t/>
            </a:r>
            <a:br>
              <a:rPr lang="fr-FR" altLang="cs-CZ" sz="1800" dirty="0"/>
            </a:br>
            <a:r>
              <a:rPr lang="fr-FR" altLang="cs-CZ" sz="1800" u="sng" dirty="0"/>
              <a:t>Kolonová</a:t>
            </a:r>
            <a:r>
              <a:rPr lang="fr-FR" altLang="cs-CZ" sz="1800" dirty="0"/>
              <a:t/>
            </a:r>
            <a:br>
              <a:rPr lang="fr-FR" altLang="cs-CZ" sz="1800" dirty="0"/>
            </a:br>
            <a:r>
              <a:rPr lang="fr-FR" altLang="cs-CZ" sz="1800" i="1" dirty="0"/>
              <a:t>Stacionární fáze</a:t>
            </a:r>
            <a:br>
              <a:rPr lang="fr-FR" altLang="cs-CZ" sz="1800" i="1" dirty="0"/>
            </a:br>
            <a:r>
              <a:rPr lang="fr-FR" altLang="cs-CZ" sz="1800" i="1" dirty="0"/>
              <a:t>  kapalina</a:t>
            </a:r>
            <a:r>
              <a:rPr lang="cs-CZ" altLang="cs-CZ" sz="1800" i="1" dirty="0"/>
              <a:t>   </a:t>
            </a:r>
            <a:r>
              <a:rPr lang="fr-FR" altLang="cs-CZ" sz="1800" dirty="0"/>
              <a:t>    kapalinová rozdělovací chromatografie LLC</a:t>
            </a:r>
            <a:br>
              <a:rPr lang="fr-FR" altLang="cs-CZ" sz="1800" dirty="0"/>
            </a:br>
            <a:r>
              <a:rPr lang="fr-FR" altLang="cs-CZ" sz="1800" dirty="0"/>
              <a:t>   </a:t>
            </a:r>
            <a:r>
              <a:rPr lang="cs-CZ" altLang="cs-CZ" sz="1800" dirty="0"/>
              <a:t>                    </a:t>
            </a:r>
            <a:r>
              <a:rPr lang="fr-FR" altLang="cs-CZ" sz="1800" dirty="0"/>
              <a:t> gelová permeační chromatografie GPC</a:t>
            </a:r>
            <a:br>
              <a:rPr lang="fr-FR" altLang="cs-CZ" sz="1800" dirty="0"/>
            </a:br>
            <a:r>
              <a:rPr lang="fr-FR" altLang="cs-CZ" sz="1800" dirty="0"/>
              <a:t>  </a:t>
            </a:r>
            <a:r>
              <a:rPr lang="fr-FR" altLang="cs-CZ" sz="1800" i="1" dirty="0"/>
              <a:t>tuhá látka</a:t>
            </a:r>
            <a:r>
              <a:rPr lang="cs-CZ" altLang="cs-CZ" sz="1800" i="1" dirty="0"/>
              <a:t>   </a:t>
            </a:r>
            <a:r>
              <a:rPr lang="fr-FR" altLang="cs-CZ" sz="1800" dirty="0"/>
              <a:t> kapalinová adsorpční chromatografie LSC</a:t>
            </a:r>
            <a:br>
              <a:rPr lang="fr-FR" altLang="cs-CZ" sz="1800" dirty="0"/>
            </a:br>
            <a:r>
              <a:rPr lang="fr-FR" altLang="cs-CZ" sz="1800" dirty="0"/>
              <a:t>   </a:t>
            </a:r>
            <a:r>
              <a:rPr lang="cs-CZ" altLang="cs-CZ" sz="1800" dirty="0"/>
              <a:t>                     </a:t>
            </a:r>
            <a:r>
              <a:rPr lang="fr-FR" altLang="cs-CZ" sz="1800" dirty="0"/>
              <a:t> iontově výměnná chromatografie IEC</a:t>
            </a:r>
            <a:br>
              <a:rPr lang="fr-FR" altLang="cs-CZ" sz="1800" dirty="0"/>
            </a:br>
            <a:r>
              <a:rPr lang="fr-FR" altLang="cs-CZ" sz="1800" u="sng" dirty="0"/>
              <a:t>Planární</a:t>
            </a:r>
            <a:r>
              <a:rPr lang="fr-FR" altLang="cs-CZ" sz="1800" dirty="0"/>
              <a:t/>
            </a:r>
            <a:br>
              <a:rPr lang="fr-FR" altLang="cs-CZ" sz="1800" dirty="0"/>
            </a:br>
            <a:r>
              <a:rPr lang="fr-FR" altLang="cs-CZ" sz="1800" i="1" dirty="0"/>
              <a:t>Stacionární fáze</a:t>
            </a:r>
            <a:br>
              <a:rPr lang="fr-FR" altLang="cs-CZ" sz="1800" i="1" dirty="0"/>
            </a:br>
            <a:r>
              <a:rPr lang="fr-FR" altLang="cs-CZ" sz="1800" i="1" dirty="0"/>
              <a:t>  kapalina</a:t>
            </a:r>
            <a:r>
              <a:rPr lang="cs-CZ" altLang="cs-CZ" sz="1800" i="1" dirty="0"/>
              <a:t> </a:t>
            </a:r>
            <a:r>
              <a:rPr lang="fr-FR" altLang="cs-CZ" sz="1800" dirty="0"/>
              <a:t>    papírová rozdělovací chromatografie PC</a:t>
            </a:r>
            <a:br>
              <a:rPr lang="fr-FR" altLang="cs-CZ" sz="1800" dirty="0"/>
            </a:br>
            <a:r>
              <a:rPr lang="fr-FR" altLang="cs-CZ" sz="1800" dirty="0"/>
              <a:t>    </a:t>
            </a:r>
            <a:r>
              <a:rPr lang="cs-CZ" altLang="cs-CZ" sz="1800" dirty="0"/>
              <a:t>                  </a:t>
            </a:r>
            <a:r>
              <a:rPr lang="fr-FR" altLang="cs-CZ" sz="1800" dirty="0"/>
              <a:t>tenkovrstvá rozdělovací chromatografie TLC</a:t>
            </a:r>
            <a:br>
              <a:rPr lang="fr-FR" altLang="cs-CZ" sz="1800" dirty="0"/>
            </a:br>
            <a:r>
              <a:rPr lang="fr-FR" altLang="cs-CZ" sz="1800" dirty="0"/>
              <a:t>  </a:t>
            </a:r>
            <a:r>
              <a:rPr lang="fr-FR" altLang="cs-CZ" sz="1800" i="1" dirty="0"/>
              <a:t>tuhá látka</a:t>
            </a:r>
            <a:r>
              <a:rPr lang="cs-CZ" altLang="cs-CZ" sz="1800" i="1" dirty="0"/>
              <a:t> </a:t>
            </a:r>
            <a:r>
              <a:rPr lang="fr-FR" altLang="cs-CZ" sz="1800" dirty="0"/>
              <a:t>   tenkovrstvá adsorpční chromatografie TLC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6971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6" y="1001672"/>
            <a:ext cx="8875164" cy="58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chromatografie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942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3590</TotalTime>
  <Words>4091</Words>
  <Application>Microsoft Office PowerPoint</Application>
  <PresentationFormat>Předvádění na obrazovce (4:3)</PresentationFormat>
  <Paragraphs>422</Paragraphs>
  <Slides>46</Slides>
  <Notes>39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Motiv Office</vt:lpstr>
      <vt:lpstr>Prezentace aplikace PowerPoint</vt:lpstr>
      <vt:lpstr>HPLC v analýze potravin a přírodních produktů </vt:lpstr>
      <vt:lpstr> Obsah předmětu </vt:lpstr>
      <vt:lpstr> Literatura </vt:lpstr>
      <vt:lpstr>Separační (dělící) metody</vt:lpstr>
      <vt:lpstr>Chromatografie</vt:lpstr>
      <vt:lpstr>Typy chromatografie</vt:lpstr>
      <vt:lpstr>Přehled chromatogr. technik </vt:lpstr>
      <vt:lpstr> Typy chromatografie </vt:lpstr>
      <vt:lpstr>Srovnání GLC a HPLC </vt:lpstr>
      <vt:lpstr>Prezentace aplikace PowerPoint</vt:lpstr>
      <vt:lpstr>HPLC</vt:lpstr>
      <vt:lpstr>Klasifikace chromatografických metod</vt:lpstr>
      <vt:lpstr>Základní pojmy</vt:lpstr>
      <vt:lpstr>Separace</vt:lpstr>
      <vt:lpstr>Separace (dělení)</vt:lpstr>
      <vt:lpstr>Separace</vt:lpstr>
      <vt:lpstr>Separační mechanismy</vt:lpstr>
      <vt:lpstr>Separační principy</vt:lpstr>
      <vt:lpstr> Základní pojmy </vt:lpstr>
      <vt:lpstr>Teorie chromatografie</vt:lpstr>
      <vt:lpstr>Teorie chromatografie</vt:lpstr>
      <vt:lpstr>Základní pojmy </vt:lpstr>
      <vt:lpstr>Kapacitní faktor (k‘)</vt:lpstr>
      <vt:lpstr>Rozdělovací izoterma</vt:lpstr>
      <vt:lpstr>Prezentace aplikace PowerPoint</vt:lpstr>
      <vt:lpstr>Prezentace aplikace PowerPoint</vt:lpstr>
      <vt:lpstr>Prezentace aplikace PowerPoint</vt:lpstr>
      <vt:lpstr>ANALYTICKÁ INFORMACE Z CHROMATOGRAMU</vt:lpstr>
      <vt:lpstr>Prezentace aplikace PowerPoint</vt:lpstr>
      <vt:lpstr>Prezentace aplikace PowerPoint</vt:lpstr>
      <vt:lpstr>Šířka píku</vt:lpstr>
      <vt:lpstr>Účinnost chromatogr. kolony</vt:lpstr>
      <vt:lpstr>Teorie chromatografických pater  (ideální chromatografie)</vt:lpstr>
      <vt:lpstr>Volba a optimalizace chromatografického separačního postupu</vt:lpstr>
      <vt:lpstr>Příčiny rozšiřování chromatogr. zón</vt:lpstr>
      <vt:lpstr>Vliv rychlosti mobilní fáze na rozšiřování zón</vt:lpstr>
      <vt:lpstr>Vliv rychlosti mobilní fáze na účinnost kolony</vt:lpstr>
      <vt:lpstr>Selektivita - separační faktor</vt:lpstr>
      <vt:lpstr>Rozlišení (RS)</vt:lpstr>
      <vt:lpstr>Rozlišení píků</vt:lpstr>
      <vt:lpstr>Prezentace aplikace PowerPoint</vt:lpstr>
      <vt:lpstr>Prezentace aplikace PowerPoint</vt:lpstr>
      <vt:lpstr>Faktory ovlivňující rozlišení</vt:lpstr>
      <vt:lpstr> Kinetika a termodynamika separace</vt:lpstr>
      <vt:lpstr>Faktory ovlivňující rozlišení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Schulzova Vera</cp:lastModifiedBy>
  <cp:revision>91</cp:revision>
  <cp:lastPrinted>2019-02-26T16:56:29Z</cp:lastPrinted>
  <dcterms:created xsi:type="dcterms:W3CDTF">2014-09-16T12:28:36Z</dcterms:created>
  <dcterms:modified xsi:type="dcterms:W3CDTF">2023-02-28T15:03:38Z</dcterms:modified>
</cp:coreProperties>
</file>