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8" r:id="rId5"/>
    <p:sldId id="257" r:id="rId6"/>
    <p:sldId id="261" r:id="rId7"/>
    <p:sldId id="264" r:id="rId8"/>
    <p:sldId id="265" r:id="rId9"/>
    <p:sldId id="266" r:id="rId10"/>
    <p:sldId id="267" r:id="rId11"/>
    <p:sldId id="262" r:id="rId12"/>
    <p:sldId id="268" r:id="rId13"/>
    <p:sldId id="25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7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46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83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1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4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7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08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0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95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CE87-A79A-4E02-915A-54A053433EBE}" type="datetimeFigureOut">
              <a:rPr lang="cs-CZ" smtClean="0"/>
              <a:t>26. 4. 2023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C598-9DEC-4149-A19A-4662745D7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Material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1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41486" y="0"/>
            <a:ext cx="4509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4" y="1520524"/>
            <a:ext cx="5381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3168" y="420130"/>
            <a:ext cx="81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reactor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r>
              <a:rPr lang="cs-CZ" dirty="0" smtClean="0"/>
              <a:t> (</a:t>
            </a:r>
            <a:r>
              <a:rPr lang="cs-CZ" dirty="0" err="1" smtClean="0"/>
              <a:t>temperature</a:t>
            </a:r>
            <a:r>
              <a:rPr lang="cs-CZ" dirty="0" smtClean="0"/>
              <a:t>  dependence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8089" y="47642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dirty="0" err="1" smtClean="0">
                <a:solidFill>
                  <a:srgbClr val="182B49"/>
                </a:solidFill>
                <a:effectLst/>
                <a:latin typeface="Roboto"/>
              </a:rPr>
              <a:t>Surveillance</a:t>
            </a:r>
            <a:r>
              <a:rPr lang="cs-CZ" b="0" i="0" dirty="0" smtClean="0">
                <a:solidFill>
                  <a:srgbClr val="182B49"/>
                </a:solidFill>
                <a:effectLst/>
                <a:latin typeface="Roboto"/>
              </a:rPr>
              <a:t> </a:t>
            </a:r>
            <a:r>
              <a:rPr lang="cs-CZ" b="0" i="0" dirty="0" err="1" smtClean="0">
                <a:solidFill>
                  <a:srgbClr val="182B49"/>
                </a:solidFill>
                <a:effectLst/>
                <a:latin typeface="Roboto"/>
              </a:rPr>
              <a:t>Programme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01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55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neutrons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02" y="1940954"/>
            <a:ext cx="4372291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5297" y="2051222"/>
            <a:ext cx="488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Symbol" panose="05050102010706020507" pitchFamily="18" charset="2"/>
              </a:rPr>
              <a:t>F =  N/ </a:t>
            </a:r>
            <a:r>
              <a:rPr lang="cs-CZ" dirty="0" smtClean="0">
                <a:latin typeface="+mj-lt"/>
              </a:rPr>
              <a:t>S = N / </a:t>
            </a:r>
            <a:r>
              <a:rPr lang="cs-CZ" dirty="0" smtClean="0">
                <a:latin typeface="Symbol" panose="05050102010706020507" pitchFamily="18" charset="2"/>
              </a:rPr>
              <a:t>p</a:t>
            </a:r>
            <a:r>
              <a:rPr lang="cs-CZ" dirty="0" smtClean="0">
                <a:latin typeface="+mj-lt"/>
              </a:rPr>
              <a:t>r</a:t>
            </a:r>
            <a:r>
              <a:rPr lang="cs-CZ" baseline="30000" dirty="0" smtClean="0">
                <a:latin typeface="+mj-lt"/>
              </a:rPr>
              <a:t>2</a:t>
            </a:r>
            <a:endParaRPr lang="cs-CZ" baseline="30000" dirty="0">
              <a:latin typeface="Symbol" panose="05050102010706020507" pitchFamily="18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58750" y="4175210"/>
            <a:ext cx="581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neutrons pass through the imaginary sphere in all directions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8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7999" y="1997839"/>
            <a:ext cx="7274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Expression of neutron dose and </a:t>
            </a:r>
            <a:r>
              <a:rPr lang="en-US" dirty="0" err="1" smtClean="0"/>
              <a:t>fluence</a:t>
            </a:r>
            <a:endParaRPr lang="cs-CZ" dirty="0" smtClean="0"/>
          </a:p>
          <a:p>
            <a:r>
              <a:rPr lang="en-US" dirty="0" smtClean="0"/>
              <a:t>The dose coming from neutrons is often expressed in relation to the materials used in the active zone by a quantity known as </a:t>
            </a:r>
            <a:r>
              <a:rPr lang="en-US" dirty="0" err="1" smtClean="0"/>
              <a:t>dpa</a:t>
            </a:r>
            <a:r>
              <a:rPr lang="en-US" dirty="0" smtClean="0"/>
              <a:t> - displacements per atom - the number of displacements per atom. This quantity is then related to the total </a:t>
            </a:r>
            <a:r>
              <a:rPr lang="en-US" dirty="0" err="1" smtClean="0"/>
              <a:t>fluence</a:t>
            </a:r>
            <a:r>
              <a:rPr lang="en-US" dirty="0" smtClean="0"/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Typical values for BWR are:</a:t>
            </a:r>
            <a:endParaRPr lang="cs-CZ" dirty="0" smtClean="0"/>
          </a:p>
          <a:p>
            <a:r>
              <a:rPr lang="en-US" dirty="0" smtClean="0"/>
              <a:t>1.5x10</a:t>
            </a:r>
            <a:r>
              <a:rPr lang="en-US" baseline="30000" dirty="0" smtClean="0"/>
              <a:t>21</a:t>
            </a:r>
            <a:r>
              <a:rPr lang="en-US" dirty="0" smtClean="0"/>
              <a:t> n/cm2 </a:t>
            </a:r>
            <a:r>
              <a:rPr lang="cs-CZ" dirty="0" smtClean="0"/>
              <a:t>per</a:t>
            </a:r>
            <a:r>
              <a:rPr lang="en-US" dirty="0" smtClean="0"/>
              <a:t> 1 </a:t>
            </a:r>
            <a:r>
              <a:rPr lang="en-US" dirty="0" err="1" smtClean="0"/>
              <a:t>dpa</a:t>
            </a:r>
            <a:r>
              <a:rPr lang="en-US" dirty="0" smtClean="0"/>
              <a:t> for neutron energies E&gt;0.1MeV</a:t>
            </a:r>
            <a:endParaRPr lang="cs-CZ" dirty="0" smtClean="0"/>
          </a:p>
          <a:p>
            <a:r>
              <a:rPr lang="en-US" dirty="0" smtClean="0"/>
              <a:t>0.7x10</a:t>
            </a:r>
            <a:r>
              <a:rPr lang="en-US" baseline="30000" dirty="0" smtClean="0"/>
              <a:t>21</a:t>
            </a:r>
            <a:r>
              <a:rPr lang="en-US" dirty="0" smtClean="0"/>
              <a:t> n/cm2 per 1 </a:t>
            </a:r>
            <a:r>
              <a:rPr lang="en-US" dirty="0" err="1" smtClean="0"/>
              <a:t>dpa</a:t>
            </a:r>
            <a:r>
              <a:rPr lang="en-US" dirty="0" smtClean="0"/>
              <a:t> for neutron energies E&gt;1.0MeV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For PWR (French) it states:</a:t>
            </a:r>
            <a:endParaRPr lang="cs-CZ" dirty="0" smtClean="0"/>
          </a:p>
          <a:p>
            <a:r>
              <a:rPr lang="en-US" dirty="0" err="1" smtClean="0"/>
              <a:t>dpa</a:t>
            </a:r>
            <a:r>
              <a:rPr lang="en-US" dirty="0" smtClean="0"/>
              <a:t> =6.10</a:t>
            </a:r>
            <a:r>
              <a:rPr lang="en-US" baseline="30000" dirty="0" smtClean="0"/>
              <a:t>-22</a:t>
            </a:r>
            <a:r>
              <a:rPr lang="en-US" dirty="0" smtClean="0"/>
              <a:t> x </a:t>
            </a:r>
            <a:r>
              <a:rPr lang="en-US" dirty="0" err="1" smtClean="0"/>
              <a:t>fluence</a:t>
            </a:r>
            <a:r>
              <a:rPr lang="en-US" dirty="0" smtClean="0"/>
              <a:t> for E&gt;0.1MeV</a:t>
            </a:r>
            <a:endParaRPr lang="cs-CZ" dirty="0" smtClean="0"/>
          </a:p>
          <a:p>
            <a:r>
              <a:rPr lang="en-US" dirty="0" smtClean="0"/>
              <a:t>which corresponds</a:t>
            </a:r>
            <a:endParaRPr lang="cs-CZ" dirty="0" smtClean="0"/>
          </a:p>
          <a:p>
            <a:r>
              <a:rPr lang="en-US" dirty="0" smtClean="0"/>
              <a:t>1.67x10</a:t>
            </a:r>
            <a:r>
              <a:rPr lang="en-US" baseline="30000" dirty="0" smtClean="0"/>
              <a:t>21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 at 1 </a:t>
            </a:r>
            <a:r>
              <a:rPr lang="en-US" dirty="0" err="1" smtClean="0"/>
              <a:t>dpa</a:t>
            </a:r>
            <a:r>
              <a:rPr lang="en-US" dirty="0" smtClean="0"/>
              <a:t> for neutron energies E&gt;0.1MeV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77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Isotropic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</a:t>
            </a:r>
            <a:r>
              <a:rPr lang="cs-CZ" dirty="0" err="1" smtClean="0"/>
              <a:t>expansion</a:t>
            </a:r>
            <a:r>
              <a:rPr lang="cs-CZ" dirty="0" smtClean="0"/>
              <a:t> (</a:t>
            </a:r>
            <a:r>
              <a:rPr lang="cs-CZ" dirty="0" err="1" smtClean="0"/>
              <a:t>swelling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530" y="3297237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93" y="1476375"/>
            <a:ext cx="45053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2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Neutron </a:t>
            </a:r>
            <a:r>
              <a:rPr lang="cs-CZ" dirty="0" err="1" smtClean="0"/>
              <a:t>spectra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reactor</a:t>
            </a:r>
            <a:r>
              <a:rPr lang="cs-CZ" dirty="0" smtClean="0"/>
              <a:t> WWER 440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52" y="1932417"/>
            <a:ext cx="53721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6206" y="5243807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  <a:tabLst>
                <a:tab pos="408940" algn="l"/>
              </a:tabLst>
            </a:pP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Boundary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active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zone</a:t>
            </a:r>
            <a:endParaRPr lang="cs-C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  <a:tabLst>
                <a:tab pos="408940" algn="l"/>
              </a:tabLst>
            </a:pP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Outer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surface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active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zone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vessel</a:t>
            </a:r>
            <a:endParaRPr lang="cs-C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  <a:tabLst>
                <a:tab pos="408940" algn="l"/>
              </a:tabLst>
            </a:pP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Inner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surface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reactor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pressure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vessel</a:t>
            </a:r>
            <a:endParaRPr lang="cs-C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  <a:tabLst>
                <a:tab pos="408940" algn="l"/>
              </a:tabLst>
            </a:pP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Outer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surface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reactor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pressure</a:t>
            </a:r>
            <a:r>
              <a:rPr lang="cs-CZ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vessel</a:t>
            </a:r>
            <a:endParaRPr lang="cs-CZ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8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7499"/>
              </p:ext>
            </p:extLst>
          </p:nvPr>
        </p:nvGraphicFramePr>
        <p:xfrm>
          <a:off x="3171190" y="2904014"/>
          <a:ext cx="584962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2405"/>
                <a:gridCol w="1462405"/>
                <a:gridCol w="1462405"/>
                <a:gridCol w="14624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VVER 440/230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VVER 440/213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VVER 1000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Project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</a:rPr>
                        <a:t>lifetime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Maximum </a:t>
                      </a:r>
                      <a:r>
                        <a:rPr lang="cs-CZ" sz="1200" dirty="0" err="1">
                          <a:effectLst/>
                        </a:rPr>
                        <a:t>fluence</a:t>
                      </a:r>
                      <a:r>
                        <a:rPr lang="cs-CZ" sz="1200" dirty="0">
                          <a:effectLst/>
                        </a:rPr>
                        <a:t> (n/cm</a:t>
                      </a:r>
                      <a:r>
                        <a:rPr lang="cs-CZ" sz="1200" baseline="30000" dirty="0">
                          <a:effectLst/>
                        </a:rPr>
                        <a:t>2</a:t>
                      </a:r>
                      <a:r>
                        <a:rPr lang="cs-CZ" sz="1200" dirty="0">
                          <a:effectLst/>
                        </a:rPr>
                        <a:t>)    (</a:t>
                      </a:r>
                      <a:r>
                        <a:rPr lang="en-US" sz="1200" dirty="0">
                          <a:effectLst/>
                        </a:rPr>
                        <a:t>&gt;</a:t>
                      </a:r>
                      <a:r>
                        <a:rPr lang="cs-CZ" sz="1200" dirty="0">
                          <a:effectLst/>
                        </a:rPr>
                        <a:t>0,5 </a:t>
                      </a:r>
                      <a:r>
                        <a:rPr lang="cs-CZ" sz="1200" dirty="0" err="1">
                          <a:effectLst/>
                        </a:rPr>
                        <a:t>MeV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n-lt"/>
                          <a:ea typeface="+mn-ea"/>
                        </a:rPr>
                        <a:t>Base</a:t>
                      </a:r>
                      <a:r>
                        <a:rPr lang="cs-CZ" sz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  <a:latin typeface="+mn-lt"/>
                          <a:ea typeface="+mn-ea"/>
                        </a:rPr>
                        <a:t>material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2,3 .10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2,6 .10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6,3 .10</a:t>
                      </a:r>
                      <a:r>
                        <a:rPr lang="cs-CZ" sz="1200" baseline="30000">
                          <a:effectLst/>
                        </a:rPr>
                        <a:t>19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  <a:ea typeface="+mn-ea"/>
                        </a:rPr>
                        <a:t>Welding</a:t>
                      </a:r>
                      <a:r>
                        <a:rPr lang="cs-CZ" sz="1200" baseline="0" dirty="0" smtClean="0">
                          <a:effectLst/>
                          <a:latin typeface="+mn-lt"/>
                          <a:ea typeface="+mn-ea"/>
                        </a:rPr>
                        <a:t> metal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1,6 .10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1,8 .10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5,7 .10</a:t>
                      </a:r>
                      <a:r>
                        <a:rPr lang="cs-CZ" sz="1200" baseline="30000">
                          <a:effectLst/>
                        </a:rPr>
                        <a:t>19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Maximum</a:t>
                      </a:r>
                      <a:r>
                        <a:rPr lang="cs-CZ" sz="1200" baseline="0" dirty="0" smtClean="0">
                          <a:effectLst/>
                        </a:rPr>
                        <a:t> 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fluence</a:t>
                      </a:r>
                      <a:r>
                        <a:rPr lang="cs-CZ" sz="1200" dirty="0">
                          <a:effectLst/>
                        </a:rPr>
                        <a:t> (n/cm</a:t>
                      </a:r>
                      <a:r>
                        <a:rPr lang="cs-CZ" sz="1200" baseline="30000" dirty="0">
                          <a:effectLst/>
                        </a:rPr>
                        <a:t>2</a:t>
                      </a:r>
                      <a:r>
                        <a:rPr lang="cs-CZ" sz="1200" dirty="0">
                          <a:effectLst/>
                        </a:rPr>
                        <a:t>)    (</a:t>
                      </a:r>
                      <a:r>
                        <a:rPr lang="en-US" sz="1200" dirty="0">
                          <a:effectLst/>
                        </a:rPr>
                        <a:t>&gt;</a:t>
                      </a:r>
                      <a:r>
                        <a:rPr lang="cs-CZ" sz="1200" dirty="0">
                          <a:effectLst/>
                        </a:rPr>
                        <a:t>1 </a:t>
                      </a:r>
                      <a:r>
                        <a:rPr lang="cs-CZ" sz="1200" dirty="0" err="1">
                          <a:effectLst/>
                        </a:rPr>
                        <a:t>MeV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n-lt"/>
                          <a:ea typeface="+mn-ea"/>
                        </a:rPr>
                        <a:t>Base</a:t>
                      </a:r>
                      <a:r>
                        <a:rPr lang="cs-CZ" sz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cs-CZ" sz="1200" baseline="0" dirty="0" err="1" smtClean="0">
                          <a:effectLst/>
                          <a:latin typeface="+mn-lt"/>
                          <a:ea typeface="+mn-ea"/>
                        </a:rPr>
                        <a:t>material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1,4 .10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1,6 .10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3,7 .10</a:t>
                      </a:r>
                      <a:r>
                        <a:rPr lang="cs-CZ" sz="1200" baseline="30000">
                          <a:effectLst/>
                        </a:rPr>
                        <a:t>19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  <a:ea typeface="+mn-ea"/>
                        </a:rPr>
                        <a:t>Welding</a:t>
                      </a:r>
                      <a:r>
                        <a:rPr lang="cs-CZ" sz="1200" baseline="0" dirty="0" smtClean="0">
                          <a:effectLst/>
                          <a:latin typeface="+mn-lt"/>
                          <a:ea typeface="+mn-ea"/>
                        </a:rPr>
                        <a:t> metal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1,0 .10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1,1 .10</a:t>
                      </a:r>
                      <a:r>
                        <a:rPr lang="cs-CZ" sz="1200" baseline="30000">
                          <a:effectLst/>
                        </a:rPr>
                        <a:t>20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3,4 .10</a:t>
                      </a:r>
                      <a:r>
                        <a:rPr lang="cs-CZ" sz="1200" baseline="30000" dirty="0">
                          <a:effectLst/>
                        </a:rPr>
                        <a:t>19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7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65220" y="2156460"/>
            <a:ext cx="486156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5985" y="368746"/>
            <a:ext cx="2141220" cy="26441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56" y="0"/>
            <a:ext cx="4460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2006" y="-539732"/>
            <a:ext cx="3021330" cy="48729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7160" y="-704490"/>
            <a:ext cx="2415540" cy="48729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47351" y="4572000"/>
            <a:ext cx="786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Hellan</a:t>
            </a:r>
            <a:r>
              <a:rPr lang="cs-CZ" dirty="0" smtClean="0"/>
              <a:t> Kare: </a:t>
            </a:r>
            <a:r>
              <a:rPr lang="cs-CZ" dirty="0" err="1" smtClean="0"/>
              <a:t>Introdution</a:t>
            </a:r>
            <a:r>
              <a:rPr lang="cs-CZ" dirty="0" smtClean="0"/>
              <a:t> to </a:t>
            </a:r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 smtClean="0"/>
              <a:t>mechanics</a:t>
            </a:r>
            <a:r>
              <a:rPr lang="cs-CZ" dirty="0" smtClean="0"/>
              <a:t>, </a:t>
            </a:r>
            <a:r>
              <a:rPr lang="cs-CZ" dirty="0" err="1" smtClean="0"/>
              <a:t>McGraw-Hill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, 1984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354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258</Words>
  <Application>Microsoft Office PowerPoint</Application>
  <PresentationFormat>Širokoúhlá obrazovka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Symbol</vt:lpstr>
      <vt:lpstr>Times New Roman</vt:lpstr>
      <vt:lpstr>Motiv Office</vt:lpstr>
      <vt:lpstr>Material properties </vt:lpstr>
      <vt:lpstr>Fluence of neutrons</vt:lpstr>
      <vt:lpstr>Prezentace aplikace PowerPoint</vt:lpstr>
      <vt:lpstr>Isotropic volume expansion (swelling)</vt:lpstr>
      <vt:lpstr>Neutron spectra of reactor WWER 440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properties</dc:title>
  <dc:creator>Sajdl Petr</dc:creator>
  <cp:lastModifiedBy>Sajdl Petr</cp:lastModifiedBy>
  <cp:revision>8</cp:revision>
  <dcterms:created xsi:type="dcterms:W3CDTF">2023-04-12T12:04:01Z</dcterms:created>
  <dcterms:modified xsi:type="dcterms:W3CDTF">2023-04-26T10:49:20Z</dcterms:modified>
</cp:coreProperties>
</file>