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64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15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29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11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47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4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7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74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40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57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73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A0947-CAB5-46ED-A666-1CD19B252003}" type="datetimeFigureOut">
              <a:rPr lang="cs-CZ" smtClean="0"/>
              <a:t>25. 4. 2023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94D0A-96A0-4876-8484-84F6CA79F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9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ri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2594" y="4423719"/>
            <a:ext cx="103879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EPRI   (</a:t>
            </a:r>
            <a:r>
              <a:rPr lang="cs-CZ" dirty="0" smtClean="0">
                <a:hlinkClick r:id="rId2"/>
              </a:rPr>
              <a:t>www.epri.com</a:t>
            </a:r>
            <a:r>
              <a:rPr lang="cs-CZ" dirty="0" smtClean="0"/>
              <a:t>)  </a:t>
            </a:r>
            <a:r>
              <a:rPr lang="cs-CZ" dirty="0" err="1" smtClean="0"/>
              <a:t>rules</a:t>
            </a:r>
            <a:endParaRPr lang="cs-CZ" dirty="0" smtClean="0"/>
          </a:p>
          <a:p>
            <a:r>
              <a:rPr lang="cs-CZ" dirty="0" smtClean="0"/>
              <a:t>Electric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Institute</a:t>
            </a:r>
          </a:p>
          <a:p>
            <a:endParaRPr lang="cs-CZ" dirty="0"/>
          </a:p>
          <a:p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 (in a case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 smtClean="0"/>
              <a:t>deviation</a:t>
            </a:r>
            <a:r>
              <a:rPr lang="cs-CZ" dirty="0" smtClean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operating</a:t>
            </a:r>
            <a:r>
              <a:rPr lang="cs-CZ" dirty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) </a:t>
            </a:r>
            <a:r>
              <a:rPr lang="cs-CZ" dirty="0"/>
              <a:t>:</a:t>
            </a:r>
            <a:endParaRPr lang="cs-CZ" dirty="0" smtClean="0"/>
          </a:p>
          <a:p>
            <a:r>
              <a:rPr lang="cs-CZ" dirty="0" smtClean="0"/>
              <a:t>1, </a:t>
            </a:r>
            <a:r>
              <a:rPr lang="cs-CZ" dirty="0" err="1" smtClean="0"/>
              <a:t>determine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cause, </a:t>
            </a:r>
            <a:r>
              <a:rPr lang="cs-CZ" dirty="0" err="1" smtClean="0"/>
              <a:t>remedy</a:t>
            </a:r>
            <a:r>
              <a:rPr lang="cs-CZ" dirty="0" smtClean="0"/>
              <a:t>, not </a:t>
            </a:r>
            <a:r>
              <a:rPr lang="cs-CZ" dirty="0" err="1" smtClean="0"/>
              <a:t>necessary</a:t>
            </a:r>
            <a:r>
              <a:rPr lang="cs-CZ" dirty="0" smtClean="0"/>
              <a:t> to </a:t>
            </a:r>
            <a:r>
              <a:rPr lang="cs-CZ" dirty="0" err="1" smtClean="0"/>
              <a:t>decrease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endParaRPr lang="cs-CZ" dirty="0" smtClean="0"/>
          </a:p>
          <a:p>
            <a:r>
              <a:rPr lang="cs-CZ" dirty="0" smtClean="0"/>
              <a:t>2, </a:t>
            </a:r>
            <a:r>
              <a:rPr lang="cs-CZ" dirty="0" err="1" smtClean="0"/>
              <a:t>remedy</a:t>
            </a:r>
            <a:r>
              <a:rPr lang="cs-CZ" dirty="0" smtClean="0"/>
              <a:t> (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cause), </a:t>
            </a:r>
            <a:r>
              <a:rPr lang="cs-CZ" dirty="0" err="1" smtClean="0"/>
              <a:t>partly</a:t>
            </a:r>
            <a:r>
              <a:rPr lang="cs-CZ" dirty="0" smtClean="0"/>
              <a:t> </a:t>
            </a:r>
            <a:r>
              <a:rPr lang="cs-CZ" dirty="0" err="1" smtClean="0"/>
              <a:t>decrease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endParaRPr lang="cs-CZ" dirty="0" smtClean="0"/>
          </a:p>
          <a:p>
            <a:r>
              <a:rPr lang="cs-CZ" dirty="0" smtClean="0"/>
              <a:t>3, </a:t>
            </a:r>
            <a:r>
              <a:rPr lang="cs-CZ" dirty="0" err="1" smtClean="0"/>
              <a:t>shutdown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14400" y="667265"/>
            <a:ext cx="97618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aims</a:t>
            </a:r>
            <a:endParaRPr lang="cs-CZ" dirty="0" smtClean="0"/>
          </a:p>
          <a:p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loop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	</a:t>
            </a:r>
            <a:r>
              <a:rPr lang="cs-CZ" dirty="0" err="1" smtClean="0"/>
              <a:t>decrease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induced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,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corrosion</a:t>
            </a:r>
            <a:endParaRPr lang="cs-CZ" dirty="0" smtClean="0"/>
          </a:p>
          <a:p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loop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err="1" smtClean="0"/>
              <a:t>purity</a:t>
            </a:r>
            <a:r>
              <a:rPr lang="cs-CZ" dirty="0" smtClean="0"/>
              <a:t> </a:t>
            </a:r>
          </a:p>
          <a:p>
            <a:r>
              <a:rPr lang="cs-CZ" dirty="0"/>
              <a:t>	</a:t>
            </a:r>
            <a:r>
              <a:rPr lang="cs-CZ" dirty="0" err="1" smtClean="0"/>
              <a:t>corrosion</a:t>
            </a:r>
            <a:r>
              <a:rPr lang="cs-CZ" dirty="0" smtClean="0"/>
              <a:t> </a:t>
            </a:r>
            <a:r>
              <a:rPr lang="cs-CZ" dirty="0" err="1" smtClean="0"/>
              <a:t>errosion</a:t>
            </a:r>
            <a:endParaRPr lang="cs-CZ" dirty="0" smtClean="0"/>
          </a:p>
          <a:p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loop</a:t>
            </a:r>
            <a:r>
              <a:rPr lang="cs-CZ" dirty="0" smtClean="0"/>
              <a:t> (</a:t>
            </a:r>
            <a:r>
              <a:rPr lang="cs-CZ" dirty="0" err="1" smtClean="0"/>
              <a:t>cooling</a:t>
            </a:r>
            <a:r>
              <a:rPr lang="cs-CZ" dirty="0" smtClean="0"/>
              <a:t> </a:t>
            </a:r>
            <a:r>
              <a:rPr lang="cs-CZ" dirty="0" err="1" smtClean="0"/>
              <a:t>loop</a:t>
            </a:r>
            <a:r>
              <a:rPr lang="cs-CZ" dirty="0" smtClean="0"/>
              <a:t>)</a:t>
            </a:r>
          </a:p>
          <a:p>
            <a:r>
              <a:rPr lang="cs-CZ" dirty="0"/>
              <a:t>	</a:t>
            </a:r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presence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microorganisms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concrete</a:t>
            </a:r>
            <a:r>
              <a:rPr lang="cs-CZ" dirty="0" smtClean="0"/>
              <a:t> and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(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23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12805"/>
              </p:ext>
            </p:extLst>
          </p:nvPr>
        </p:nvGraphicFramePr>
        <p:xfrm>
          <a:off x="1028364" y="1122363"/>
          <a:ext cx="6357187" cy="3538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1202"/>
                <a:gridCol w="1956854"/>
                <a:gridCol w="2199131"/>
              </a:tblGrid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Quantity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Frequency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of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meas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Value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H</a:t>
                      </a:r>
                      <a:r>
                        <a:rPr lang="cs-CZ" sz="1200" baseline="-25000" dirty="0">
                          <a:effectLst/>
                        </a:rPr>
                        <a:t>3</a:t>
                      </a:r>
                      <a:r>
                        <a:rPr lang="cs-CZ" sz="1200" dirty="0">
                          <a:effectLst/>
                        </a:rPr>
                        <a:t>BO</a:t>
                      </a:r>
                      <a:r>
                        <a:rPr lang="cs-CZ" sz="1200" baseline="-25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</a:rPr>
                        <a:t>cont</a:t>
                      </a:r>
                      <a:r>
                        <a:rPr lang="cs-CZ" sz="1200" dirty="0">
                          <a:effectLst/>
                        </a:rPr>
                        <a:t>. </a:t>
                      </a:r>
                      <a:r>
                        <a:rPr lang="cs-CZ" sz="1200" dirty="0" err="1" smtClean="0">
                          <a:effectLst/>
                        </a:rPr>
                        <a:t>or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1*D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 – 8 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H</a:t>
                      </a:r>
                      <a:r>
                        <a:rPr lang="cs-CZ" sz="12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</a:rPr>
                        <a:t>cont</a:t>
                      </a:r>
                      <a:r>
                        <a:rPr lang="cs-CZ" sz="1200" dirty="0">
                          <a:effectLst/>
                        </a:rPr>
                        <a:t>. </a:t>
                      </a:r>
                      <a:r>
                        <a:rPr lang="cs-CZ" sz="1200" dirty="0" err="1" smtClean="0">
                          <a:effectLst/>
                        </a:rPr>
                        <a:t>or</a:t>
                      </a:r>
                      <a:r>
                        <a:rPr lang="cs-CZ" sz="1200" dirty="0" smtClean="0">
                          <a:effectLst/>
                        </a:rPr>
                        <a:t> 2*W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30-60 Nml/kg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</a:t>
                      </a:r>
                      <a:r>
                        <a:rPr lang="cs-CZ" sz="12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err="1" smtClean="0"/>
                        <a:t>If</a:t>
                      </a:r>
                      <a:r>
                        <a:rPr lang="cs-CZ" sz="1200" dirty="0" smtClean="0"/>
                        <a:t> </a:t>
                      </a:r>
                      <a:r>
                        <a:rPr lang="en-US" sz="1200" dirty="0" smtClean="0"/>
                        <a:t>failure to comply with standards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>
                          <a:effectLst/>
                        </a:rPr>
                        <a:t>of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H</a:t>
                      </a:r>
                      <a:r>
                        <a:rPr lang="cs-CZ" sz="12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 10μg/kg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Cl</a:t>
                      </a:r>
                      <a:r>
                        <a:rPr lang="cs-CZ" sz="1200" baseline="30000">
                          <a:effectLst/>
                        </a:rPr>
                        <a:t>-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</a:rPr>
                        <a:t>cont</a:t>
                      </a:r>
                      <a:r>
                        <a:rPr lang="cs-CZ" sz="1200" dirty="0">
                          <a:effectLst/>
                        </a:rPr>
                        <a:t>. </a:t>
                      </a:r>
                      <a:r>
                        <a:rPr lang="cs-CZ" sz="1200" dirty="0" err="1" smtClean="0">
                          <a:effectLst/>
                        </a:rPr>
                        <a:t>or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2*D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&lt;0.1 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Cl</a:t>
                      </a:r>
                      <a:r>
                        <a:rPr lang="cs-CZ" sz="1200" baseline="30000">
                          <a:effectLst/>
                        </a:rPr>
                        <a:t>-</a:t>
                      </a:r>
                      <a:r>
                        <a:rPr lang="cs-CZ" sz="1200">
                          <a:effectLst/>
                        </a:rPr>
                        <a:t>  + F</a:t>
                      </a:r>
                      <a:r>
                        <a:rPr lang="cs-CZ" sz="1200" baseline="30000">
                          <a:effectLst/>
                        </a:rPr>
                        <a:t>-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1*W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&lt;0.1 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NH</a:t>
                      </a:r>
                      <a:r>
                        <a:rPr lang="cs-CZ" sz="1200" baseline="-25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1*S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&gt; 5 mg/l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</a:t>
                      </a:r>
                      <a:r>
                        <a:rPr lang="cs-CZ" sz="1200" baseline="30000">
                          <a:effectLst/>
                        </a:rPr>
                        <a:t>+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2*W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– 16.5 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pH (25</a:t>
                      </a:r>
                      <a:r>
                        <a:rPr lang="cs-CZ" sz="1200" baseline="30000">
                          <a:effectLst/>
                        </a:rPr>
                        <a:t>o</a:t>
                      </a:r>
                      <a:r>
                        <a:rPr lang="cs-CZ" sz="1200">
                          <a:effectLst/>
                        </a:rPr>
                        <a:t>C)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</a:rPr>
                        <a:t>c</a:t>
                      </a:r>
                      <a:r>
                        <a:rPr lang="cs-CZ" sz="1200" dirty="0" err="1" smtClean="0">
                          <a:effectLst/>
                        </a:rPr>
                        <a:t>ont</a:t>
                      </a:r>
                      <a:r>
                        <a:rPr lang="cs-CZ" sz="1200" dirty="0">
                          <a:effectLst/>
                        </a:rPr>
                        <a:t>. </a:t>
                      </a:r>
                      <a:r>
                        <a:rPr lang="cs-CZ" sz="1200" dirty="0" err="1" smtClean="0">
                          <a:effectLst/>
                        </a:rPr>
                        <a:t>or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1*D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&gt; 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conductivity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kont.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standard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</a:t>
                      </a:r>
                      <a:r>
                        <a:rPr lang="cs-CZ" sz="1200" baseline="30000">
                          <a:effectLst/>
                        </a:rPr>
                        <a:t>+</a:t>
                      </a:r>
                      <a:r>
                        <a:rPr lang="cs-CZ" sz="1200">
                          <a:effectLst/>
                        </a:rPr>
                        <a:t> + Li</a:t>
                      </a:r>
                      <a:r>
                        <a:rPr lang="cs-CZ" sz="1200" baseline="30000">
                          <a:effectLst/>
                        </a:rPr>
                        <a:t>+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1*W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1*10</a:t>
                      </a:r>
                      <a:r>
                        <a:rPr lang="cs-CZ" sz="1200" baseline="30000">
                          <a:effectLst/>
                        </a:rPr>
                        <a:t>-4</a:t>
                      </a:r>
                      <a:r>
                        <a:rPr lang="cs-CZ" sz="1200">
                          <a:effectLst/>
                        </a:rPr>
                        <a:t> mol/kg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oil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1*W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 0.05 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</a:rPr>
                        <a:t>Corr</a:t>
                      </a:r>
                      <a:r>
                        <a:rPr lang="cs-CZ" sz="1200" dirty="0" smtClean="0">
                          <a:effectLst/>
                        </a:rPr>
                        <a:t>. </a:t>
                      </a:r>
                      <a:r>
                        <a:rPr lang="cs-CZ" sz="1200" dirty="0" err="1" smtClean="0">
                          <a:effectLst/>
                        </a:rPr>
                        <a:t>products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(odp. </a:t>
                      </a:r>
                      <a:r>
                        <a:rPr lang="cs-CZ" sz="1200" dirty="0" err="1">
                          <a:effectLst/>
                        </a:rPr>
                        <a:t>Fe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1*W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 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</a:rPr>
                        <a:t>Activity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J </a:t>
                      </a:r>
                      <a:r>
                        <a:rPr lang="cs-CZ" sz="1200" dirty="0" smtClean="0">
                          <a:effectLst/>
                        </a:rPr>
                        <a:t>(</a:t>
                      </a:r>
                      <a:r>
                        <a:rPr lang="cs-CZ" sz="1200" dirty="0" err="1" smtClean="0">
                          <a:effectLst/>
                        </a:rPr>
                        <a:t>or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summary</a:t>
                      </a:r>
                      <a:r>
                        <a:rPr lang="cs-CZ" sz="1200" dirty="0" smtClean="0">
                          <a:effectLst/>
                        </a:rPr>
                        <a:t> )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</a:rPr>
                        <a:t>c</a:t>
                      </a:r>
                      <a:r>
                        <a:rPr lang="cs-CZ" sz="1200" dirty="0" err="1" smtClean="0">
                          <a:effectLst/>
                        </a:rPr>
                        <a:t>ont</a:t>
                      </a:r>
                      <a:r>
                        <a:rPr lang="cs-CZ" sz="1200" dirty="0">
                          <a:effectLst/>
                        </a:rPr>
                        <a:t>. </a:t>
                      </a:r>
                      <a:r>
                        <a:rPr lang="cs-CZ" sz="1200" dirty="0" err="1" smtClean="0">
                          <a:effectLst/>
                        </a:rPr>
                        <a:t>or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1*D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3,7*10</a:t>
                      </a:r>
                      <a:r>
                        <a:rPr lang="cs-CZ" sz="1200" baseline="30000">
                          <a:effectLst/>
                        </a:rPr>
                        <a:t>7</a:t>
                      </a:r>
                      <a:r>
                        <a:rPr lang="cs-CZ" sz="1200">
                          <a:effectLst/>
                        </a:rPr>
                        <a:t> Bq/kg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</a:t>
                      </a:r>
                      <a:r>
                        <a:rPr lang="cs-CZ" sz="1200" baseline="-25000" dirty="0">
                          <a:effectLst/>
                        </a:rPr>
                        <a:t>2</a:t>
                      </a:r>
                      <a:r>
                        <a:rPr lang="cs-CZ" sz="1200" dirty="0">
                          <a:effectLst/>
                        </a:rPr>
                        <a:t>H</a:t>
                      </a:r>
                      <a:r>
                        <a:rPr lang="cs-CZ" sz="1200" baseline="-25000" dirty="0">
                          <a:effectLst/>
                        </a:rPr>
                        <a:t>4</a:t>
                      </a:r>
                      <a:r>
                        <a:rPr lang="cs-CZ" sz="1200" dirty="0">
                          <a:effectLst/>
                        </a:rPr>
                        <a:t> – hydrazin </a:t>
                      </a:r>
                      <a:r>
                        <a:rPr lang="cs-CZ" sz="1200" dirty="0" err="1" smtClean="0">
                          <a:effectLst/>
                        </a:rPr>
                        <a:t>hydrate</a:t>
                      </a:r>
                      <a:r>
                        <a:rPr lang="cs-CZ" sz="1200" dirty="0" smtClean="0">
                          <a:effectLst/>
                        </a:rPr>
                        <a:t>  </a:t>
                      </a:r>
                      <a:r>
                        <a:rPr lang="en-US" sz="1200" dirty="0">
                          <a:effectLst/>
                        </a:rPr>
                        <a:t>[*]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20-30 mg/kg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96414" y="4751353"/>
            <a:ext cx="132527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[*] 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into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solutions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are </a:t>
            </a:r>
            <a:r>
              <a:rPr lang="cs-CZ" altLang="cs-CZ" sz="12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added</a:t>
            </a:r>
            <a:r>
              <a:rPr lang="cs-CZ" altLang="cs-CZ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altLang="cs-CZ" sz="12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without</a:t>
            </a:r>
            <a:r>
              <a:rPr lang="cs-CZ" altLang="cs-CZ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altLang="cs-CZ" sz="12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degassing</a:t>
            </a:r>
            <a:r>
              <a:rPr lang="cs-CZ" altLang="cs-CZ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(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roztoků, které se doplňují bez odplynění)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24000" y="503339"/>
            <a:ext cx="7242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loop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9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00350"/>
              </p:ext>
            </p:extLst>
          </p:nvPr>
        </p:nvGraphicFramePr>
        <p:xfrm>
          <a:off x="3889321" y="3938337"/>
          <a:ext cx="6403528" cy="2293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5213"/>
                <a:gridCol w="828809"/>
                <a:gridCol w="1109821"/>
                <a:gridCol w="1205864"/>
                <a:gridCol w="1008088"/>
                <a:gridCol w="705733"/>
              </a:tblGrid>
              <a:tr h="581860">
                <a:tc>
                  <a:txBody>
                    <a:bodyPr/>
                    <a:lstStyle/>
                    <a:p>
                      <a:pPr indent="36195" algn="ctr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000" dirty="0">
                          <a:effectLst/>
                        </a:rPr>
                        <a:t>Parametr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000" dirty="0" smtClean="0">
                          <a:effectLst/>
                          <a:latin typeface="+mn-lt"/>
                          <a:ea typeface="+mn-ea"/>
                        </a:rPr>
                        <a:t>Unit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000" dirty="0" err="1" smtClean="0">
                          <a:effectLst/>
                          <a:latin typeface="+mn-lt"/>
                          <a:ea typeface="+mn-ea"/>
                        </a:rPr>
                        <a:t>Normal</a:t>
                      </a:r>
                      <a:r>
                        <a:rPr lang="cs-CZ" sz="10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000" baseline="0" dirty="0" err="1" smtClean="0">
                          <a:effectLst/>
                          <a:latin typeface="+mn-lt"/>
                          <a:ea typeface="+mn-ea"/>
                        </a:rPr>
                        <a:t>value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000" dirty="0" smtClean="0">
                          <a:effectLst/>
                        </a:rPr>
                        <a:t>1.A.L.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000" dirty="0" smtClean="0">
                          <a:effectLst/>
                        </a:rPr>
                        <a:t>2.A.L.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000" dirty="0" smtClean="0">
                          <a:effectLst/>
                        </a:rPr>
                        <a:t>3.A.L.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85215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smtClean="0">
                          <a:effectLst/>
                        </a:rPr>
                        <a:t>K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Li</a:t>
                      </a:r>
                      <a:r>
                        <a:rPr lang="cs-CZ" sz="1200" dirty="0">
                          <a:effectLst/>
                        </a:rPr>
                        <a:t>, Na  (K)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mmol/l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0,010 - 0,350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>
                          <a:effectLst/>
                        </a:rPr>
                        <a:t>&gt; 0,350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>
                          <a:effectLst/>
                        </a:rPr>
                        <a:t>-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85215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Hydroge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Nml/l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>
                          <a:effectLst/>
                        </a:rPr>
                        <a:t>20 – 50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&lt; 20; &gt; 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&lt; 5; &gt; 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85215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Cl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mg/l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0,010 - 0,100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&gt; 0,100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&gt; 0,150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85215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F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mg/l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>
                          <a:effectLst/>
                        </a:rPr>
                        <a:t>0,010 - 0,100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&gt; 0,100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&gt; 0,150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85215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oxygen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mg/l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&lt;</a:t>
                      </a:r>
                      <a:r>
                        <a:rPr lang="cs-CZ" sz="1200" dirty="0" smtClean="0">
                          <a:effectLst/>
                        </a:rPr>
                        <a:t>0,005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&gt; 0,005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&gt; 0,010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&gt; 0,100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85215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pH300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7,0 - 7,2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6,9-7,0; 7,2-7,5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&lt; 6,9; &gt; 7,5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>
                          <a:effectLst/>
                        </a:rPr>
                        <a:t>-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22606"/>
              </p:ext>
            </p:extLst>
          </p:nvPr>
        </p:nvGraphicFramePr>
        <p:xfrm>
          <a:off x="3889322" y="916531"/>
          <a:ext cx="6088866" cy="2492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9622"/>
                <a:gridCol w="2029622"/>
                <a:gridCol w="2029622"/>
              </a:tblGrid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>
                          <a:effectLst/>
                        </a:rPr>
                        <a:t>Parametr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Unit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err="1" smtClean="0">
                          <a:effectLst/>
                        </a:rPr>
                        <a:t>Normal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value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H3BO3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g/kg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err="1" smtClean="0">
                          <a:effectLst/>
                        </a:rPr>
                        <a:t>After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reactivity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of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AZ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NH4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mg/l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&gt; 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err="1" smtClean="0">
                          <a:effectLst/>
                        </a:rPr>
                        <a:t>Corrosion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products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(</a:t>
                      </a:r>
                      <a:r>
                        <a:rPr lang="cs-CZ" sz="1200" dirty="0" err="1">
                          <a:effectLst/>
                        </a:rPr>
                        <a:t>Fe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  <a:r>
                        <a:rPr lang="cs-CZ" sz="1200" cap="all" dirty="0">
                          <a:effectLst/>
                        </a:rPr>
                        <a:t>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mg 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baseline="0" dirty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less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then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0,200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Sum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of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activity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Bq/l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err="1" smtClean="0">
                          <a:effectLst/>
                        </a:rPr>
                        <a:t>Less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then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3,7x108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SO4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mg/l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err="1" smtClean="0">
                          <a:effectLst/>
                        </a:rPr>
                        <a:t>Less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then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0,100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SiO2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>
                          <a:effectLst/>
                        </a:rPr>
                        <a:t>mg/l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err="1" smtClean="0">
                          <a:effectLst/>
                        </a:rPr>
                        <a:t>Less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than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0,200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pH25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5,7 - 10,2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Optical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transmittance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&gt; 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9242"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 dirty="0">
                          <a:effectLst/>
                        </a:rPr>
                        <a:t>NEL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cs-CZ" sz="1200">
                          <a:effectLst/>
                        </a:rPr>
                        <a:t>mg/l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6195" algn="ctr" hangingPunct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-868680" algn="l"/>
                          <a:tab pos="-411480" algn="l"/>
                          <a:tab pos="-360680" algn="l"/>
                          <a:tab pos="45720" algn="l"/>
                          <a:tab pos="471170" algn="l"/>
                          <a:tab pos="967105" algn="l"/>
                          <a:tab pos="1888490" algn="l"/>
                          <a:tab pos="2313305" algn="l"/>
                          <a:tab pos="2809240" algn="l"/>
                          <a:tab pos="3234690" algn="l"/>
                          <a:tab pos="3730625" algn="l"/>
                          <a:tab pos="4160520" algn="l"/>
                          <a:tab pos="4617720" algn="l"/>
                          <a:tab pos="5074920" algn="l"/>
                          <a:tab pos="5532120" algn="l"/>
                          <a:tab pos="5989320" algn="l"/>
                          <a:tab pos="6446520" algn="l"/>
                          <a:tab pos="6903720" algn="l"/>
                          <a:tab pos="7360920" algn="l"/>
                          <a:tab pos="7818120" algn="l"/>
                          <a:tab pos="8275320" algn="l"/>
                          <a:tab pos="8732520" algn="l"/>
                          <a:tab pos="9189720" algn="l"/>
                          <a:tab pos="9646920" algn="l"/>
                          <a:tab pos="10104120" algn="l"/>
                          <a:tab pos="10561320" algn="l"/>
                          <a:tab pos="11018520" algn="l"/>
                          <a:tab pos="11475720" algn="l"/>
                          <a:tab pos="11932920" algn="l"/>
                        </a:tabLst>
                      </a:pPr>
                      <a:r>
                        <a:rPr lang="en-GB" sz="1200" dirty="0" smtClean="0">
                          <a:effectLst/>
                        </a:rPr>
                        <a:t>&lt;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0,100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69811" y="311117"/>
            <a:ext cx="17559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6513" eaLnBrk="0" fontAlgn="base" hangingPunct="0">
              <a:spcBef>
                <a:spcPct val="0"/>
              </a:spcBef>
              <a:spcAft>
                <a:spcPct val="0"/>
              </a:spcAft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868363" algn="l"/>
                <a:tab pos="-411163" algn="l"/>
                <a:tab pos="-360363" algn="l"/>
                <a:tab pos="46038" algn="l"/>
                <a:tab pos="471488" algn="l"/>
                <a:tab pos="966788" algn="l"/>
                <a:tab pos="1889125" algn="l"/>
                <a:tab pos="2312988" algn="l"/>
                <a:tab pos="2809875" algn="l"/>
                <a:tab pos="3235325" algn="l"/>
                <a:tab pos="3730625" algn="l"/>
                <a:tab pos="4160838" algn="l"/>
                <a:tab pos="4618038" algn="l"/>
                <a:tab pos="5075238" algn="l"/>
                <a:tab pos="5532438" algn="l"/>
                <a:tab pos="5989638" algn="l"/>
                <a:tab pos="6446838" algn="l"/>
                <a:tab pos="6904038" algn="l"/>
                <a:tab pos="7361238" algn="l"/>
                <a:tab pos="7818438" algn="l"/>
                <a:tab pos="8275638" algn="l"/>
                <a:tab pos="8732838" algn="l"/>
                <a:tab pos="9190038" algn="l"/>
                <a:tab pos="9647238" algn="l"/>
                <a:tab pos="10104438" algn="l"/>
                <a:tab pos="10561638" algn="l"/>
                <a:tab pos="11018838" algn="l"/>
                <a:tab pos="11476038" algn="l"/>
                <a:tab pos="11933238" algn="l"/>
              </a:tabLst>
            </a:pP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Diagnostic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parameters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69811" y="3617495"/>
            <a:ext cx="261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Controlling </a:t>
            </a:r>
            <a:r>
              <a:rPr lang="cs-CZ" dirty="0" err="1" smtClean="0"/>
              <a:t>parameters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5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91059"/>
              </p:ext>
            </p:extLst>
          </p:nvPr>
        </p:nvGraphicFramePr>
        <p:xfrm>
          <a:off x="3885699" y="1567703"/>
          <a:ext cx="6670005" cy="2964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4001"/>
                <a:gridCol w="1334001"/>
                <a:gridCol w="1334001"/>
                <a:gridCol w="1334001"/>
                <a:gridCol w="1334001"/>
              </a:tblGrid>
              <a:tr h="26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Value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Units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Wate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r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supply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PG </a:t>
                      </a:r>
                      <a:r>
                        <a:rPr lang="cs-CZ" sz="1200" dirty="0" err="1" smtClean="0">
                          <a:effectLst/>
                        </a:rPr>
                        <a:t>blowdown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SG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condensate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pH(25</a:t>
                      </a:r>
                      <a:r>
                        <a:rPr lang="cs-CZ" sz="1200" baseline="30000">
                          <a:effectLst/>
                        </a:rPr>
                        <a:t>o</a:t>
                      </a:r>
                      <a:r>
                        <a:rPr lang="cs-CZ" sz="1200">
                          <a:effectLst/>
                        </a:rPr>
                        <a:t>C)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7,5-8,5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</a:rPr>
                        <a:t>conductivity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effectLst/>
                        </a:rPr>
                        <a:t>cat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μS/cm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&lt;0.3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&lt;0.3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Cl</a:t>
                      </a:r>
                      <a:r>
                        <a:rPr lang="cs-CZ" sz="1200" baseline="30000">
                          <a:effectLst/>
                        </a:rPr>
                        <a:t>-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&lt;0.5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&lt;0.02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Cu (za NTO)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</a:rPr>
                        <a:t>μg</a:t>
                      </a:r>
                      <a:r>
                        <a:rPr lang="cs-CZ" sz="1200" dirty="0">
                          <a:effectLst/>
                        </a:rPr>
                        <a:t>/kg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38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</a:t>
                      </a:r>
                      <a:r>
                        <a:rPr lang="cs-CZ" sz="12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&lt;0.01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&lt;0.03 před dávk.N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0,02-0,06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oil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&lt;0.1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</a:rPr>
                        <a:t>activity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Bq/kg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370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62356" y="350714"/>
            <a:ext cx="923831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smtClean="0">
                <a:latin typeface="Arial" panose="020B0604020202020204" pitchFamily="34" charset="0"/>
              </a:rPr>
              <a:t>Table 8. </a:t>
            </a:r>
            <a:r>
              <a:rPr lang="cs-CZ" altLang="cs-CZ" dirty="0" err="1" smtClean="0">
                <a:latin typeface="Arial" panose="020B0604020202020204" pitchFamily="34" charset="0"/>
              </a:rPr>
              <a:t>Example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of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chemical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regime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of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secondary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loop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of</a:t>
            </a:r>
            <a:r>
              <a:rPr lang="cs-CZ" altLang="cs-CZ" dirty="0" smtClean="0">
                <a:latin typeface="Arial" panose="020B0604020202020204" pitchFamily="34" charset="0"/>
              </a:rPr>
              <a:t> unit PWR (VVER 440) </a:t>
            </a:r>
            <a:r>
              <a:rPr lang="cs-CZ" altLang="cs-CZ" dirty="0" err="1" smtClean="0">
                <a:latin typeface="Arial" panose="020B0604020202020204" pitchFamily="34" charset="0"/>
              </a:rPr>
              <a:t>with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brass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condensors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31279"/>
              </p:ext>
            </p:extLst>
          </p:nvPr>
        </p:nvGraphicFramePr>
        <p:xfrm>
          <a:off x="1045244" y="1201947"/>
          <a:ext cx="6566736" cy="3225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8912"/>
                <a:gridCol w="2188912"/>
                <a:gridCol w="2188912"/>
              </a:tblGrid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Obligatory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limits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Recommended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limits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conductivity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&lt;2000 </a:t>
                      </a:r>
                      <a:r>
                        <a:rPr lang="en-US" sz="1200" dirty="0" err="1">
                          <a:effectLst/>
                        </a:rPr>
                        <a:t>μS</a:t>
                      </a:r>
                      <a:r>
                        <a:rPr lang="en-US" sz="1200" dirty="0">
                          <a:effectLst/>
                        </a:rPr>
                        <a:t>/cm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&lt;3 mval/l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2-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&lt;500 mg/l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Cl</a:t>
                      </a:r>
                      <a:r>
                        <a:rPr lang="cs-CZ" sz="1200" baseline="30000" dirty="0">
                          <a:effectLst/>
                        </a:rPr>
                        <a:t>-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&lt;500 mg/l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pH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&gt;6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Ion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effectLst/>
                        </a:rPr>
                        <a:t>dissolved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</a:rPr>
                        <a:t>substances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 20 mmol/l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&lt;200 mg/l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CHSK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&lt;30 mg  O</a:t>
                      </a:r>
                      <a:r>
                        <a:rPr lang="cs-CZ" sz="1200" baseline="-25000">
                          <a:effectLst/>
                        </a:rPr>
                        <a:t>2 </a:t>
                      </a:r>
                      <a:r>
                        <a:rPr lang="cs-CZ" sz="1200">
                          <a:effectLst/>
                        </a:rPr>
                        <a:t>/ 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</a:t>
                      </a:r>
                      <a:r>
                        <a:rPr lang="cs-CZ" sz="1200" baseline="-25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&lt;50 mg/l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NH</a:t>
                      </a:r>
                      <a:r>
                        <a:rPr lang="cs-CZ" sz="1200" baseline="-25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 2 mg/l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Non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dissolved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subst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&lt;200 mg/l      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&lt;3 mg/l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</a:rPr>
                        <a:t>agressive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CO</a:t>
                      </a:r>
                      <a:r>
                        <a:rPr lang="cs-CZ" sz="12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&lt;7 mg/l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15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Oil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products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&lt;1 mg/l          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4664"/>
              </p:ext>
            </p:extLst>
          </p:nvPr>
        </p:nvGraphicFramePr>
        <p:xfrm>
          <a:off x="1045244" y="4828672"/>
          <a:ext cx="6831064" cy="125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5532"/>
                <a:gridCol w="3415532"/>
              </a:tblGrid>
              <a:tr h="419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Cl</a:t>
                      </a:r>
                      <a:r>
                        <a:rPr lang="cs-CZ" sz="1200" baseline="30000" dirty="0">
                          <a:effectLst/>
                        </a:rPr>
                        <a:t>-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&lt; 230 mg/l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9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Non-</a:t>
                      </a: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dissolved</a:t>
                      </a: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substances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&lt; 30 mg/l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9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effectLst/>
                          <a:latin typeface="+mn-lt"/>
                          <a:ea typeface="+mn-ea"/>
                        </a:rPr>
                        <a:t>Oil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cs-CZ" sz="1200" baseline="0" dirty="0" err="1" smtClean="0">
                          <a:effectLst/>
                          <a:latin typeface="+mn-lt"/>
                          <a:ea typeface="+mn-ea"/>
                        </a:rPr>
                        <a:t>products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&lt; 0.5 mg/l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3425" y="160059"/>
            <a:ext cx="7449475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/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Example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chemical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regime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cooling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loop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third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loop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),</a:t>
            </a:r>
            <a:r>
              <a:rPr kumimoji="0" lang="cs-CZ" altLang="cs-C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unit PWR  (WWER 440) </a:t>
            </a:r>
            <a:r>
              <a:rPr kumimoji="0" lang="cs-CZ" altLang="cs-CZ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kumimoji="0" lang="cs-CZ" altLang="cs-C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brass</a:t>
            </a:r>
            <a:r>
              <a:rPr kumimoji="0" lang="cs-CZ" altLang="cs-C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condensors</a:t>
            </a:r>
            <a:endParaRPr kumimoji="0" lang="cs-CZ" altLang="cs-CZ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dirty="0" smtClean="0"/>
              <a:t>(these </a:t>
            </a:r>
            <a:r>
              <a:rPr lang="cs-CZ" altLang="cs-CZ" sz="1200" dirty="0" err="1" smtClean="0"/>
              <a:t>limits</a:t>
            </a:r>
            <a:r>
              <a:rPr lang="cs-CZ" altLang="cs-CZ" sz="1200" dirty="0" smtClean="0"/>
              <a:t> are </a:t>
            </a:r>
            <a:r>
              <a:rPr lang="cs-CZ" altLang="cs-CZ" sz="1200" dirty="0" err="1" smtClean="0"/>
              <a:t>controlled</a:t>
            </a:r>
            <a:r>
              <a:rPr lang="cs-CZ" altLang="cs-CZ" sz="1200" dirty="0" smtClean="0"/>
              <a:t> by </a:t>
            </a:r>
            <a:r>
              <a:rPr lang="cs-CZ" altLang="cs-CZ" sz="1200" dirty="0" err="1" smtClean="0"/>
              <a:t>administrative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authority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of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the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state</a:t>
            </a:r>
            <a:r>
              <a:rPr lang="cs-CZ" altLang="cs-CZ" sz="1200" dirty="0" smtClean="0"/>
              <a:t>) </a:t>
            </a:r>
            <a:r>
              <a:rPr lang="cs-CZ" altLang="cs-CZ" sz="1200" dirty="0" err="1" smtClean="0"/>
              <a:t>specific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values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could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be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following</a:t>
            </a:r>
            <a:endParaRPr kumimoji="0" lang="cs-CZ" altLang="cs-CZ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aseline="0" dirty="0"/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7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623864"/>
              </p:ext>
            </p:extLst>
          </p:nvPr>
        </p:nvGraphicFramePr>
        <p:xfrm>
          <a:off x="3621004" y="2523817"/>
          <a:ext cx="5849620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810"/>
                <a:gridCol w="292481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KOH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140 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H</a:t>
                      </a:r>
                      <a:r>
                        <a:rPr lang="cs-CZ" sz="1200" baseline="-25000" dirty="0">
                          <a:effectLst/>
                        </a:rPr>
                        <a:t>3</a:t>
                      </a:r>
                      <a:r>
                        <a:rPr lang="cs-CZ" sz="1200" dirty="0">
                          <a:effectLst/>
                        </a:rPr>
                        <a:t>BO</a:t>
                      </a:r>
                      <a:r>
                        <a:rPr lang="cs-CZ" sz="1200" baseline="-25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150 g/kg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</a:t>
                      </a:r>
                      <a:r>
                        <a:rPr lang="cs-CZ" sz="1200" baseline="-25000" dirty="0">
                          <a:effectLst/>
                        </a:rPr>
                        <a:t>2</a:t>
                      </a:r>
                      <a:r>
                        <a:rPr lang="cs-CZ" sz="1200" dirty="0">
                          <a:effectLst/>
                        </a:rPr>
                        <a:t>H</a:t>
                      </a:r>
                      <a:r>
                        <a:rPr lang="cs-CZ" sz="1200" baseline="-25000" dirty="0">
                          <a:effectLst/>
                        </a:rPr>
                        <a:t>4</a:t>
                      </a:r>
                      <a:r>
                        <a:rPr lang="cs-CZ" sz="1200" dirty="0">
                          <a:effectLst/>
                        </a:rPr>
                        <a:t>.H</a:t>
                      </a:r>
                      <a:r>
                        <a:rPr lang="cs-CZ" sz="1200" baseline="-25000" dirty="0">
                          <a:effectLst/>
                        </a:rPr>
                        <a:t>2</a:t>
                      </a:r>
                      <a:r>
                        <a:rPr lang="cs-CZ" sz="1200" dirty="0">
                          <a:effectLst/>
                        </a:rPr>
                        <a:t>O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g/kg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21004" y="1766121"/>
            <a:ext cx="4839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>
                <a:latin typeface="Arial" panose="020B0604020202020204" pitchFamily="34" charset="0"/>
              </a:rPr>
              <a:t>Solution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for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safety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system</a:t>
            </a:r>
            <a:r>
              <a:rPr lang="cs-CZ" altLang="cs-CZ" dirty="0" smtClean="0">
                <a:latin typeface="Arial" panose="020B0604020202020204" pitchFamily="34" charset="0"/>
              </a:rPr>
              <a:t> – (</a:t>
            </a:r>
            <a:r>
              <a:rPr lang="cs-CZ" altLang="cs-CZ" dirty="0" err="1" smtClean="0">
                <a:latin typeface="Arial" panose="020B0604020202020204" pitchFamily="34" charset="0"/>
              </a:rPr>
              <a:t>shower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system</a:t>
            </a:r>
            <a:r>
              <a:rPr lang="cs-CZ" altLang="cs-CZ" dirty="0" smtClean="0">
                <a:latin typeface="Arial" panose="020B0604020202020204" pitchFamily="34" charset="0"/>
              </a:rPr>
              <a:t>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560</Words>
  <Application>Microsoft Office PowerPoint</Application>
  <PresentationFormat>Širokoúhlá obrazovka</PresentationFormat>
  <Paragraphs>254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Sajdl Petr</cp:lastModifiedBy>
  <cp:revision>15</cp:revision>
  <dcterms:created xsi:type="dcterms:W3CDTF">2016-04-20T14:50:35Z</dcterms:created>
  <dcterms:modified xsi:type="dcterms:W3CDTF">2023-04-25T13:36:29Z</dcterms:modified>
</cp:coreProperties>
</file>