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tags/tag1.xml" ContentType="application/vnd.openxmlformats-officedocument.presentationml.tags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4"/>
  </p:notesMasterIdLst>
  <p:handoutMasterIdLst>
    <p:handoutMasterId r:id="rId135"/>
  </p:handoutMasterIdLst>
  <p:sldIdLst>
    <p:sldId id="486" r:id="rId2"/>
    <p:sldId id="262" r:id="rId3"/>
    <p:sldId id="263" r:id="rId4"/>
    <p:sldId id="270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3" r:id="rId13"/>
    <p:sldId id="274" r:id="rId14"/>
    <p:sldId id="275" r:id="rId15"/>
    <p:sldId id="272" r:id="rId16"/>
    <p:sldId id="276" r:id="rId17"/>
    <p:sldId id="277" r:id="rId18"/>
    <p:sldId id="278" r:id="rId19"/>
    <p:sldId id="280" r:id="rId20"/>
    <p:sldId id="282" r:id="rId21"/>
    <p:sldId id="283" r:id="rId22"/>
    <p:sldId id="284" r:id="rId23"/>
    <p:sldId id="285" r:id="rId24"/>
    <p:sldId id="286" r:id="rId25"/>
    <p:sldId id="288" r:id="rId26"/>
    <p:sldId id="441" r:id="rId27"/>
    <p:sldId id="442" r:id="rId28"/>
    <p:sldId id="445" r:id="rId29"/>
    <p:sldId id="290" r:id="rId30"/>
    <p:sldId id="446" r:id="rId31"/>
    <p:sldId id="448" r:id="rId32"/>
    <p:sldId id="482" r:id="rId33"/>
    <p:sldId id="483" r:id="rId34"/>
    <p:sldId id="444" r:id="rId35"/>
    <p:sldId id="299" r:id="rId36"/>
    <p:sldId id="450" r:id="rId37"/>
    <p:sldId id="306" r:id="rId38"/>
    <p:sldId id="303" r:id="rId39"/>
    <p:sldId id="309" r:id="rId40"/>
    <p:sldId id="310" r:id="rId41"/>
    <p:sldId id="452" r:id="rId42"/>
    <p:sldId id="304" r:id="rId43"/>
    <p:sldId id="453" r:id="rId44"/>
    <p:sldId id="454" r:id="rId45"/>
    <p:sldId id="455" r:id="rId46"/>
    <p:sldId id="311" r:id="rId47"/>
    <p:sldId id="312" r:id="rId48"/>
    <p:sldId id="313" r:id="rId49"/>
    <p:sldId id="314" r:id="rId50"/>
    <p:sldId id="315" r:id="rId51"/>
    <p:sldId id="317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7" r:id="rId68"/>
    <p:sldId id="335" r:id="rId69"/>
    <p:sldId id="338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8" r:id="rId78"/>
    <p:sldId id="349" r:id="rId79"/>
    <p:sldId id="355" r:id="rId80"/>
    <p:sldId id="357" r:id="rId81"/>
    <p:sldId id="368" r:id="rId82"/>
    <p:sldId id="369" r:id="rId83"/>
    <p:sldId id="370" r:id="rId84"/>
    <p:sldId id="477" r:id="rId85"/>
    <p:sldId id="478" r:id="rId86"/>
    <p:sldId id="479" r:id="rId87"/>
    <p:sldId id="372" r:id="rId88"/>
    <p:sldId id="373" r:id="rId89"/>
    <p:sldId id="375" r:id="rId90"/>
    <p:sldId id="376" r:id="rId91"/>
    <p:sldId id="490" r:id="rId92"/>
    <p:sldId id="480" r:id="rId93"/>
    <p:sldId id="481" r:id="rId94"/>
    <p:sldId id="492" r:id="rId95"/>
    <p:sldId id="491" r:id="rId96"/>
    <p:sldId id="378" r:id="rId97"/>
    <p:sldId id="381" r:id="rId98"/>
    <p:sldId id="379" r:id="rId99"/>
    <p:sldId id="383" r:id="rId100"/>
    <p:sldId id="387" r:id="rId101"/>
    <p:sldId id="464" r:id="rId102"/>
    <p:sldId id="465" r:id="rId103"/>
    <p:sldId id="466" r:id="rId104"/>
    <p:sldId id="467" r:id="rId105"/>
    <p:sldId id="468" r:id="rId106"/>
    <p:sldId id="469" r:id="rId107"/>
    <p:sldId id="470" r:id="rId108"/>
    <p:sldId id="471" r:id="rId109"/>
    <p:sldId id="472" r:id="rId110"/>
    <p:sldId id="473" r:id="rId111"/>
    <p:sldId id="474" r:id="rId112"/>
    <p:sldId id="475" r:id="rId113"/>
    <p:sldId id="489" r:id="rId114"/>
    <p:sldId id="484" r:id="rId115"/>
    <p:sldId id="485" r:id="rId116"/>
    <p:sldId id="487" r:id="rId117"/>
    <p:sldId id="400" r:id="rId118"/>
    <p:sldId id="402" r:id="rId119"/>
    <p:sldId id="401" r:id="rId120"/>
    <p:sldId id="404" r:id="rId121"/>
    <p:sldId id="407" r:id="rId122"/>
    <p:sldId id="408" r:id="rId123"/>
    <p:sldId id="411" r:id="rId124"/>
    <p:sldId id="413" r:id="rId125"/>
    <p:sldId id="414" r:id="rId126"/>
    <p:sldId id="415" r:id="rId127"/>
    <p:sldId id="416" r:id="rId128"/>
    <p:sldId id="419" r:id="rId129"/>
    <p:sldId id="420" r:id="rId130"/>
    <p:sldId id="421" r:id="rId131"/>
    <p:sldId id="423" r:id="rId132"/>
    <p:sldId id="425" r:id="rId133"/>
  </p:sldIdLst>
  <p:sldSz cx="9144000" cy="6858000" type="screen4x3"/>
  <p:notesSz cx="9928225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ra" initials="P" lastIdx="15" clrIdx="0"/>
  <p:cmAuthor id="1" name="Radka Tamášová" initials="RT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3C09"/>
    <a:srgbClr val="F73609"/>
    <a:srgbClr val="F73C09"/>
    <a:srgbClr val="F74409"/>
    <a:srgbClr val="FF2700"/>
    <a:srgbClr val="E12700"/>
    <a:srgbClr val="EE2E00"/>
    <a:srgbClr val="EE3712"/>
    <a:srgbClr val="FF2600"/>
    <a:srgbClr val="FF3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8" autoAdjust="0"/>
    <p:restoredTop sz="94574" autoAdjust="0"/>
  </p:normalViewPr>
  <p:slideViewPr>
    <p:cSldViewPr snapToGrid="0" showGuides="1">
      <p:cViewPr varScale="1">
        <p:scale>
          <a:sx n="105" d="100"/>
          <a:sy n="105" d="100"/>
        </p:scale>
        <p:origin x="19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B5AA59-7502-4BE1-89DA-70D4C8042C6A}" type="doc">
      <dgm:prSet loTypeId="urn:microsoft.com/office/officeart/2005/8/layout/radial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62992D37-AF4C-4A44-9E20-202353189232}">
      <dgm:prSet phldrT="[Text]"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Vitamin</a:t>
          </a:r>
          <a:r>
            <a:rPr lang="cs-CZ" dirty="0"/>
            <a:t> </a:t>
          </a:r>
          <a:r>
            <a:rPr lang="cs-CZ" b="1" dirty="0">
              <a:solidFill>
                <a:schemeClr val="tx1"/>
              </a:solidFill>
            </a:rPr>
            <a:t>E</a:t>
          </a:r>
        </a:p>
      </dgm:t>
    </dgm:pt>
    <dgm:pt modelId="{4305AAE2-2E46-4D84-BA49-BB454696E6DE}" type="parTrans" cxnId="{7C128DE8-1516-44EF-BE2E-AD30030DA5A4}">
      <dgm:prSet/>
      <dgm:spPr/>
      <dgm:t>
        <a:bodyPr/>
        <a:lstStyle/>
        <a:p>
          <a:endParaRPr lang="cs-CZ"/>
        </a:p>
      </dgm:t>
    </dgm:pt>
    <dgm:pt modelId="{184985B4-D607-4F4A-9C7E-1A797D98AC6D}" type="sibTrans" cxnId="{7C128DE8-1516-44EF-BE2E-AD30030DA5A4}">
      <dgm:prSet/>
      <dgm:spPr/>
      <dgm:t>
        <a:bodyPr/>
        <a:lstStyle/>
        <a:p>
          <a:endParaRPr lang="cs-CZ"/>
        </a:p>
      </dgm:t>
    </dgm:pt>
    <dgm:pt modelId="{7ED2E2A1-2E1C-49BA-AC2A-BE48790B887A}">
      <dgm:prSet phldrT="[Text]"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Ovoce</a:t>
          </a:r>
        </a:p>
      </dgm:t>
    </dgm:pt>
    <dgm:pt modelId="{83D8D027-C674-4644-AD85-C25F1996A659}" type="parTrans" cxnId="{CB79EBE1-4798-45D4-A3FA-151602A24961}">
      <dgm:prSet/>
      <dgm:spPr/>
      <dgm:t>
        <a:bodyPr/>
        <a:lstStyle/>
        <a:p>
          <a:endParaRPr lang="cs-CZ"/>
        </a:p>
      </dgm:t>
    </dgm:pt>
    <dgm:pt modelId="{A73D9F32-983F-42F4-A224-1DA8E77231FA}" type="sibTrans" cxnId="{CB79EBE1-4798-45D4-A3FA-151602A24961}">
      <dgm:prSet/>
      <dgm:spPr/>
      <dgm:t>
        <a:bodyPr/>
        <a:lstStyle/>
        <a:p>
          <a:endParaRPr lang="cs-CZ"/>
        </a:p>
      </dgm:t>
    </dgm:pt>
    <dgm:pt modelId="{89FD27FF-49A2-46CA-81C4-A7C872E25595}">
      <dgm:prSet phldrT="[Text]"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Zelenina</a:t>
          </a:r>
        </a:p>
      </dgm:t>
    </dgm:pt>
    <dgm:pt modelId="{6EEB5A25-BE59-44CF-A3B8-37CD4EE7F740}" type="parTrans" cxnId="{5DE222DA-29AE-4BA5-8053-3B2E82A3E696}">
      <dgm:prSet/>
      <dgm:spPr/>
      <dgm:t>
        <a:bodyPr/>
        <a:lstStyle/>
        <a:p>
          <a:endParaRPr lang="cs-CZ"/>
        </a:p>
      </dgm:t>
    </dgm:pt>
    <dgm:pt modelId="{1F640F1D-49BA-4955-91E8-0F68EF8AF9DE}" type="sibTrans" cxnId="{5DE222DA-29AE-4BA5-8053-3B2E82A3E696}">
      <dgm:prSet/>
      <dgm:spPr/>
      <dgm:t>
        <a:bodyPr/>
        <a:lstStyle/>
        <a:p>
          <a:endParaRPr lang="cs-CZ"/>
        </a:p>
      </dgm:t>
    </dgm:pt>
    <dgm:pt modelId="{15331071-3A44-4166-A092-BD85D69C2A0D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cs-CZ" sz="2000" b="1" dirty="0">
            <a:solidFill>
              <a:schemeClr val="tx1"/>
            </a:solidFill>
          </a:endParaRPr>
        </a:p>
      </dgm:t>
    </dgm:pt>
    <dgm:pt modelId="{C4338917-1AF6-4ADF-A25C-CE37E9283BFF}" type="parTrans" cxnId="{CE77E974-80EE-4743-9F68-6B9E48DB5C87}">
      <dgm:prSet/>
      <dgm:spPr/>
      <dgm:t>
        <a:bodyPr/>
        <a:lstStyle/>
        <a:p>
          <a:endParaRPr lang="cs-CZ"/>
        </a:p>
      </dgm:t>
    </dgm:pt>
    <dgm:pt modelId="{C747669A-3696-4151-8178-0986FEFD6810}" type="sibTrans" cxnId="{CE77E974-80EE-4743-9F68-6B9E48DB5C87}">
      <dgm:prSet/>
      <dgm:spPr/>
      <dgm:t>
        <a:bodyPr/>
        <a:lstStyle/>
        <a:p>
          <a:endParaRPr lang="cs-CZ"/>
        </a:p>
      </dgm:t>
    </dgm:pt>
    <dgm:pt modelId="{27D0D240-5670-47FA-9EA4-572B99D79942}">
      <dgm:prSet phldrT="[Text]"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Máslo</a:t>
          </a:r>
        </a:p>
      </dgm:t>
    </dgm:pt>
    <dgm:pt modelId="{B96C7286-00A9-4B2F-B496-A6B146BED0C4}" type="parTrans" cxnId="{15F76EF2-7599-4C78-BFB4-FBA3805B6658}">
      <dgm:prSet/>
      <dgm:spPr/>
      <dgm:t>
        <a:bodyPr/>
        <a:lstStyle/>
        <a:p>
          <a:endParaRPr lang="cs-CZ"/>
        </a:p>
      </dgm:t>
    </dgm:pt>
    <dgm:pt modelId="{71B38DAE-92A6-4843-925E-15A7BB84D80C}" type="sibTrans" cxnId="{15F76EF2-7599-4C78-BFB4-FBA3805B6658}">
      <dgm:prSet/>
      <dgm:spPr/>
      <dgm:t>
        <a:bodyPr/>
        <a:lstStyle/>
        <a:p>
          <a:endParaRPr lang="cs-CZ"/>
        </a:p>
      </dgm:t>
    </dgm:pt>
    <dgm:pt modelId="{3B7F6077-76F0-4623-A76E-DA36E9CF1395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cs-CZ" sz="2000" b="1" dirty="0">
            <a:solidFill>
              <a:schemeClr val="tx1"/>
            </a:solidFill>
          </a:endParaRPr>
        </a:p>
      </dgm:t>
    </dgm:pt>
    <dgm:pt modelId="{68C47D72-9848-4E6E-ACA2-C4B8872777A0}" type="sibTrans" cxnId="{51377219-D158-43EE-84B6-51F3283A23E0}">
      <dgm:prSet/>
      <dgm:spPr/>
      <dgm:t>
        <a:bodyPr/>
        <a:lstStyle/>
        <a:p>
          <a:endParaRPr lang="cs-CZ"/>
        </a:p>
      </dgm:t>
    </dgm:pt>
    <dgm:pt modelId="{98F96171-E6B7-4308-B356-0AAB51CDE064}" type="parTrans" cxnId="{51377219-D158-43EE-84B6-51F3283A23E0}">
      <dgm:prSet/>
      <dgm:spPr/>
      <dgm:t>
        <a:bodyPr/>
        <a:lstStyle/>
        <a:p>
          <a:endParaRPr lang="cs-CZ"/>
        </a:p>
      </dgm:t>
    </dgm:pt>
    <dgm:pt modelId="{957F59C5-8535-47F2-A503-8FB0643FB923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cs-CZ" sz="2000" b="1" dirty="0">
            <a:solidFill>
              <a:schemeClr val="tx1"/>
            </a:solidFill>
          </a:endParaRPr>
        </a:p>
      </dgm:t>
    </dgm:pt>
    <dgm:pt modelId="{C2291AEF-8A33-4A52-A884-494CB662D0C4}" type="sibTrans" cxnId="{186477AE-09D7-42C7-9A45-33FF3F1CD6B4}">
      <dgm:prSet/>
      <dgm:spPr/>
      <dgm:t>
        <a:bodyPr/>
        <a:lstStyle/>
        <a:p>
          <a:endParaRPr lang="cs-CZ"/>
        </a:p>
      </dgm:t>
    </dgm:pt>
    <dgm:pt modelId="{207DB98C-0CAE-4578-AA05-80DDDE5F13AF}" type="parTrans" cxnId="{186477AE-09D7-42C7-9A45-33FF3F1CD6B4}">
      <dgm:prSet/>
      <dgm:spPr/>
      <dgm:t>
        <a:bodyPr/>
        <a:lstStyle/>
        <a:p>
          <a:endParaRPr lang="cs-CZ"/>
        </a:p>
      </dgm:t>
    </dgm:pt>
    <dgm:pt modelId="{E65CE5B1-D39A-40E7-A5E1-D0549D5B38E6}" type="pres">
      <dgm:prSet presAssocID="{7DB5AA59-7502-4BE1-89DA-70D4C8042C6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B9C346E-BE5E-426B-A5E4-9FDFE957C374}" type="pres">
      <dgm:prSet presAssocID="{62992D37-AF4C-4A44-9E20-202353189232}" presName="centerShape" presStyleLbl="node0" presStyleIdx="0" presStyleCnt="1" custScaleX="139337" custScaleY="81607" custLinFactNeighborX="-1723" custLinFactNeighborY="9673"/>
      <dgm:spPr/>
      <dgm:t>
        <a:bodyPr/>
        <a:lstStyle/>
        <a:p>
          <a:endParaRPr lang="cs-CZ"/>
        </a:p>
      </dgm:t>
    </dgm:pt>
    <dgm:pt modelId="{CAD4A5B2-6765-4C19-B7FF-1A924FB269E5}" type="pres">
      <dgm:prSet presAssocID="{207DB98C-0CAE-4578-AA05-80DDDE5F13AF}" presName="Name9" presStyleLbl="parChTrans1D2" presStyleIdx="0" presStyleCnt="6"/>
      <dgm:spPr/>
      <dgm:t>
        <a:bodyPr/>
        <a:lstStyle/>
        <a:p>
          <a:endParaRPr lang="cs-CZ"/>
        </a:p>
      </dgm:t>
    </dgm:pt>
    <dgm:pt modelId="{50866153-D084-40C7-BEC0-4C0F978B6244}" type="pres">
      <dgm:prSet presAssocID="{207DB98C-0CAE-4578-AA05-80DDDE5F13AF}" presName="connTx" presStyleLbl="parChTrans1D2" presStyleIdx="0" presStyleCnt="6"/>
      <dgm:spPr/>
      <dgm:t>
        <a:bodyPr/>
        <a:lstStyle/>
        <a:p>
          <a:endParaRPr lang="cs-CZ"/>
        </a:p>
      </dgm:t>
    </dgm:pt>
    <dgm:pt modelId="{9C2FA5DF-EB66-4DCD-806D-3A72EF590D9C}" type="pres">
      <dgm:prSet presAssocID="{957F59C5-8535-47F2-A503-8FB0643FB923}" presName="node" presStyleLbl="node1" presStyleIdx="0" presStyleCnt="6" custScaleX="154472" custScaleY="131229" custRadScaleRad="71509" custRadScaleInc="4067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10E929F-4BD6-4E82-82F0-8C05B003108A}" type="pres">
      <dgm:prSet presAssocID="{98F96171-E6B7-4308-B356-0AAB51CDE064}" presName="Name9" presStyleLbl="parChTrans1D2" presStyleIdx="1" presStyleCnt="6"/>
      <dgm:spPr/>
      <dgm:t>
        <a:bodyPr/>
        <a:lstStyle/>
        <a:p>
          <a:endParaRPr lang="cs-CZ"/>
        </a:p>
      </dgm:t>
    </dgm:pt>
    <dgm:pt modelId="{15607206-9038-465D-8D55-EFC41A01FB18}" type="pres">
      <dgm:prSet presAssocID="{98F96171-E6B7-4308-B356-0AAB51CDE064}" presName="connTx" presStyleLbl="parChTrans1D2" presStyleIdx="1" presStyleCnt="6"/>
      <dgm:spPr/>
      <dgm:t>
        <a:bodyPr/>
        <a:lstStyle/>
        <a:p>
          <a:endParaRPr lang="cs-CZ"/>
        </a:p>
      </dgm:t>
    </dgm:pt>
    <dgm:pt modelId="{8E9493AC-19DF-441C-95E8-65E2F7F19ECD}" type="pres">
      <dgm:prSet presAssocID="{3B7F6077-76F0-4623-A76E-DA36E9CF1395}" presName="node" presStyleLbl="node1" presStyleIdx="1" presStyleCnt="6" custScaleX="148455" custScaleY="132723" custRadScaleRad="210418" custRadScaleInc="15057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D0C3117-6619-47BE-A422-F2CE8F3FD936}" type="pres">
      <dgm:prSet presAssocID="{83D8D027-C674-4644-AD85-C25F1996A659}" presName="Name9" presStyleLbl="parChTrans1D2" presStyleIdx="2" presStyleCnt="6"/>
      <dgm:spPr/>
      <dgm:t>
        <a:bodyPr/>
        <a:lstStyle/>
        <a:p>
          <a:endParaRPr lang="cs-CZ"/>
        </a:p>
      </dgm:t>
    </dgm:pt>
    <dgm:pt modelId="{642419D9-A6A0-465C-9521-25EB45F77C00}" type="pres">
      <dgm:prSet presAssocID="{83D8D027-C674-4644-AD85-C25F1996A659}" presName="connTx" presStyleLbl="parChTrans1D2" presStyleIdx="2" presStyleCnt="6"/>
      <dgm:spPr/>
      <dgm:t>
        <a:bodyPr/>
        <a:lstStyle/>
        <a:p>
          <a:endParaRPr lang="cs-CZ"/>
        </a:p>
      </dgm:t>
    </dgm:pt>
    <dgm:pt modelId="{31C864E8-F236-4F37-AACD-90E489371BB4}" type="pres">
      <dgm:prSet presAssocID="{7ED2E2A1-2E1C-49BA-AC2A-BE48790B887A}" presName="node" presStyleLbl="node1" presStyleIdx="2" presStyleCnt="6" custRadScaleRad="226030" custRadScaleInc="-14565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9D568A-39D6-416D-BEBD-4BF425D97958}" type="pres">
      <dgm:prSet presAssocID="{6EEB5A25-BE59-44CF-A3B8-37CD4EE7F740}" presName="Name9" presStyleLbl="parChTrans1D2" presStyleIdx="3" presStyleCnt="6"/>
      <dgm:spPr/>
      <dgm:t>
        <a:bodyPr/>
        <a:lstStyle/>
        <a:p>
          <a:endParaRPr lang="cs-CZ"/>
        </a:p>
      </dgm:t>
    </dgm:pt>
    <dgm:pt modelId="{A485A065-4EDE-4123-9BFC-6F1BC5AB85B5}" type="pres">
      <dgm:prSet presAssocID="{6EEB5A25-BE59-44CF-A3B8-37CD4EE7F740}" presName="connTx" presStyleLbl="parChTrans1D2" presStyleIdx="3" presStyleCnt="6"/>
      <dgm:spPr/>
      <dgm:t>
        <a:bodyPr/>
        <a:lstStyle/>
        <a:p>
          <a:endParaRPr lang="cs-CZ"/>
        </a:p>
      </dgm:t>
    </dgm:pt>
    <dgm:pt modelId="{1A7353FD-B352-406E-A2E5-51FA8FDA2809}" type="pres">
      <dgm:prSet presAssocID="{89FD27FF-49A2-46CA-81C4-A7C872E25595}" presName="node" presStyleLbl="node1" presStyleIdx="3" presStyleCnt="6" custRadScaleRad="139803" custRadScaleInc="-9796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381E5F5-134C-45DE-9C4F-291BD4DE91C3}" type="pres">
      <dgm:prSet presAssocID="{C4338917-1AF6-4ADF-A25C-CE37E9283BFF}" presName="Name9" presStyleLbl="parChTrans1D2" presStyleIdx="4" presStyleCnt="6"/>
      <dgm:spPr/>
      <dgm:t>
        <a:bodyPr/>
        <a:lstStyle/>
        <a:p>
          <a:endParaRPr lang="cs-CZ"/>
        </a:p>
      </dgm:t>
    </dgm:pt>
    <dgm:pt modelId="{6BA83AD3-117E-4060-8F01-20D84503E1B0}" type="pres">
      <dgm:prSet presAssocID="{C4338917-1AF6-4ADF-A25C-CE37E9283BFF}" presName="connTx" presStyleLbl="parChTrans1D2" presStyleIdx="4" presStyleCnt="6"/>
      <dgm:spPr/>
      <dgm:t>
        <a:bodyPr/>
        <a:lstStyle/>
        <a:p>
          <a:endParaRPr lang="cs-CZ"/>
        </a:p>
      </dgm:t>
    </dgm:pt>
    <dgm:pt modelId="{9DD1281E-75C7-4027-966A-3814DD2A8560}" type="pres">
      <dgm:prSet presAssocID="{15331071-3A44-4166-A092-BD85D69C2A0D}" presName="node" presStyleLbl="node1" presStyleIdx="4" presStyleCnt="6" custScaleX="137783" custScaleY="108170" custRadScaleRad="131950" custRadScaleInc="-11861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9B55D77-1B29-4D29-8DE6-41807F54E59B}" type="pres">
      <dgm:prSet presAssocID="{B96C7286-00A9-4B2F-B496-A6B146BED0C4}" presName="Name9" presStyleLbl="parChTrans1D2" presStyleIdx="5" presStyleCnt="6"/>
      <dgm:spPr/>
      <dgm:t>
        <a:bodyPr/>
        <a:lstStyle/>
        <a:p>
          <a:endParaRPr lang="cs-CZ"/>
        </a:p>
      </dgm:t>
    </dgm:pt>
    <dgm:pt modelId="{FE3AD665-3017-457C-BBB7-960C04D78158}" type="pres">
      <dgm:prSet presAssocID="{B96C7286-00A9-4B2F-B496-A6B146BED0C4}" presName="connTx" presStyleLbl="parChTrans1D2" presStyleIdx="5" presStyleCnt="6"/>
      <dgm:spPr/>
      <dgm:t>
        <a:bodyPr/>
        <a:lstStyle/>
        <a:p>
          <a:endParaRPr lang="cs-CZ"/>
        </a:p>
      </dgm:t>
    </dgm:pt>
    <dgm:pt modelId="{D6BEA19C-C16F-4136-BA43-23434A8DACA4}" type="pres">
      <dgm:prSet presAssocID="{27D0D240-5670-47FA-9EA4-572B99D79942}" presName="node" presStyleLbl="node1" presStyleIdx="5" presStyleCnt="6" custRadScaleRad="175763" custRadScaleInc="-149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4C1B155-B868-4BFA-9C56-879E80CBC368}" type="presOf" srcId="{C4338917-1AF6-4ADF-A25C-CE37E9283BFF}" destId="{6BA83AD3-117E-4060-8F01-20D84503E1B0}" srcOrd="1" destOrd="0" presId="urn:microsoft.com/office/officeart/2005/8/layout/radial1"/>
    <dgm:cxn modelId="{D0C75661-E4F6-4CDB-BEB4-A51262766B1F}" type="presOf" srcId="{207DB98C-0CAE-4578-AA05-80DDDE5F13AF}" destId="{CAD4A5B2-6765-4C19-B7FF-1A924FB269E5}" srcOrd="0" destOrd="0" presId="urn:microsoft.com/office/officeart/2005/8/layout/radial1"/>
    <dgm:cxn modelId="{BF6DAA10-707C-4FEB-BFB5-454287CF1541}" type="presOf" srcId="{6EEB5A25-BE59-44CF-A3B8-37CD4EE7F740}" destId="{A485A065-4EDE-4123-9BFC-6F1BC5AB85B5}" srcOrd="1" destOrd="0" presId="urn:microsoft.com/office/officeart/2005/8/layout/radial1"/>
    <dgm:cxn modelId="{2838479E-BDC0-4664-A5EE-4BC321CEE4CB}" type="presOf" srcId="{62992D37-AF4C-4A44-9E20-202353189232}" destId="{FB9C346E-BE5E-426B-A5E4-9FDFE957C374}" srcOrd="0" destOrd="0" presId="urn:microsoft.com/office/officeart/2005/8/layout/radial1"/>
    <dgm:cxn modelId="{91C4C52F-D4B0-42A3-97A1-1D92769CF9FE}" type="presOf" srcId="{98F96171-E6B7-4308-B356-0AAB51CDE064}" destId="{710E929F-4BD6-4E82-82F0-8C05B003108A}" srcOrd="0" destOrd="0" presId="urn:microsoft.com/office/officeart/2005/8/layout/radial1"/>
    <dgm:cxn modelId="{5DE222DA-29AE-4BA5-8053-3B2E82A3E696}" srcId="{62992D37-AF4C-4A44-9E20-202353189232}" destId="{89FD27FF-49A2-46CA-81C4-A7C872E25595}" srcOrd="3" destOrd="0" parTransId="{6EEB5A25-BE59-44CF-A3B8-37CD4EE7F740}" sibTransId="{1F640F1D-49BA-4955-91E8-0F68EF8AF9DE}"/>
    <dgm:cxn modelId="{8D5C6875-8F01-46D4-9FDB-F6A109BA6F1A}" type="presOf" srcId="{C4338917-1AF6-4ADF-A25C-CE37E9283BFF}" destId="{7381E5F5-134C-45DE-9C4F-291BD4DE91C3}" srcOrd="0" destOrd="0" presId="urn:microsoft.com/office/officeart/2005/8/layout/radial1"/>
    <dgm:cxn modelId="{811C64E2-FD8D-4E1D-A1C8-D2B98DE0C806}" type="presOf" srcId="{89FD27FF-49A2-46CA-81C4-A7C872E25595}" destId="{1A7353FD-B352-406E-A2E5-51FA8FDA2809}" srcOrd="0" destOrd="0" presId="urn:microsoft.com/office/officeart/2005/8/layout/radial1"/>
    <dgm:cxn modelId="{7B5FDAEA-883C-4063-8DD3-4BD95D022750}" type="presOf" srcId="{27D0D240-5670-47FA-9EA4-572B99D79942}" destId="{D6BEA19C-C16F-4136-BA43-23434A8DACA4}" srcOrd="0" destOrd="0" presId="urn:microsoft.com/office/officeart/2005/8/layout/radial1"/>
    <dgm:cxn modelId="{6D7A7298-1E59-4E1F-8906-D2BADFDA3BE7}" type="presOf" srcId="{B96C7286-00A9-4B2F-B496-A6B146BED0C4}" destId="{FE3AD665-3017-457C-BBB7-960C04D78158}" srcOrd="1" destOrd="0" presId="urn:microsoft.com/office/officeart/2005/8/layout/radial1"/>
    <dgm:cxn modelId="{51377219-D158-43EE-84B6-51F3283A23E0}" srcId="{62992D37-AF4C-4A44-9E20-202353189232}" destId="{3B7F6077-76F0-4623-A76E-DA36E9CF1395}" srcOrd="1" destOrd="0" parTransId="{98F96171-E6B7-4308-B356-0AAB51CDE064}" sibTransId="{68C47D72-9848-4E6E-ACA2-C4B8872777A0}"/>
    <dgm:cxn modelId="{186477AE-09D7-42C7-9A45-33FF3F1CD6B4}" srcId="{62992D37-AF4C-4A44-9E20-202353189232}" destId="{957F59C5-8535-47F2-A503-8FB0643FB923}" srcOrd="0" destOrd="0" parTransId="{207DB98C-0CAE-4578-AA05-80DDDE5F13AF}" sibTransId="{C2291AEF-8A33-4A52-A884-494CB662D0C4}"/>
    <dgm:cxn modelId="{57DA49C9-3AE0-4357-8B38-B77CE3AC09BB}" type="presOf" srcId="{15331071-3A44-4166-A092-BD85D69C2A0D}" destId="{9DD1281E-75C7-4027-966A-3814DD2A8560}" srcOrd="0" destOrd="0" presId="urn:microsoft.com/office/officeart/2005/8/layout/radial1"/>
    <dgm:cxn modelId="{2C1E5CDA-4742-4B57-BA10-46423789C14F}" type="presOf" srcId="{7DB5AA59-7502-4BE1-89DA-70D4C8042C6A}" destId="{E65CE5B1-D39A-40E7-A5E1-D0549D5B38E6}" srcOrd="0" destOrd="0" presId="urn:microsoft.com/office/officeart/2005/8/layout/radial1"/>
    <dgm:cxn modelId="{7C128DE8-1516-44EF-BE2E-AD30030DA5A4}" srcId="{7DB5AA59-7502-4BE1-89DA-70D4C8042C6A}" destId="{62992D37-AF4C-4A44-9E20-202353189232}" srcOrd="0" destOrd="0" parTransId="{4305AAE2-2E46-4D84-BA49-BB454696E6DE}" sibTransId="{184985B4-D607-4F4A-9C7E-1A797D98AC6D}"/>
    <dgm:cxn modelId="{AA0B2C5F-1D41-423F-894F-EF4235795892}" type="presOf" srcId="{6EEB5A25-BE59-44CF-A3B8-37CD4EE7F740}" destId="{689D568A-39D6-416D-BEBD-4BF425D97958}" srcOrd="0" destOrd="0" presId="urn:microsoft.com/office/officeart/2005/8/layout/radial1"/>
    <dgm:cxn modelId="{15F76EF2-7599-4C78-BFB4-FBA3805B6658}" srcId="{62992D37-AF4C-4A44-9E20-202353189232}" destId="{27D0D240-5670-47FA-9EA4-572B99D79942}" srcOrd="5" destOrd="0" parTransId="{B96C7286-00A9-4B2F-B496-A6B146BED0C4}" sibTransId="{71B38DAE-92A6-4843-925E-15A7BB84D80C}"/>
    <dgm:cxn modelId="{F6F1DDE1-5D7C-43D2-89E8-EFD88274A011}" type="presOf" srcId="{3B7F6077-76F0-4623-A76E-DA36E9CF1395}" destId="{8E9493AC-19DF-441C-95E8-65E2F7F19ECD}" srcOrd="0" destOrd="0" presId="urn:microsoft.com/office/officeart/2005/8/layout/radial1"/>
    <dgm:cxn modelId="{CE77E974-80EE-4743-9F68-6B9E48DB5C87}" srcId="{62992D37-AF4C-4A44-9E20-202353189232}" destId="{15331071-3A44-4166-A092-BD85D69C2A0D}" srcOrd="4" destOrd="0" parTransId="{C4338917-1AF6-4ADF-A25C-CE37E9283BFF}" sibTransId="{C747669A-3696-4151-8178-0986FEFD6810}"/>
    <dgm:cxn modelId="{D4D7A017-8B94-4FC5-AE6F-5B1B3A475352}" type="presOf" srcId="{7ED2E2A1-2E1C-49BA-AC2A-BE48790B887A}" destId="{31C864E8-F236-4F37-AACD-90E489371BB4}" srcOrd="0" destOrd="0" presId="urn:microsoft.com/office/officeart/2005/8/layout/radial1"/>
    <dgm:cxn modelId="{59B96FDF-EFFA-457D-AE7F-6DC38B17FED6}" type="presOf" srcId="{83D8D027-C674-4644-AD85-C25F1996A659}" destId="{9D0C3117-6619-47BE-A422-F2CE8F3FD936}" srcOrd="0" destOrd="0" presId="urn:microsoft.com/office/officeart/2005/8/layout/radial1"/>
    <dgm:cxn modelId="{0EBA08E7-9268-4CBE-8C05-EE6CE9A39387}" type="presOf" srcId="{B96C7286-00A9-4B2F-B496-A6B146BED0C4}" destId="{B9B55D77-1B29-4D29-8DE6-41807F54E59B}" srcOrd="0" destOrd="0" presId="urn:microsoft.com/office/officeart/2005/8/layout/radial1"/>
    <dgm:cxn modelId="{CB79EBE1-4798-45D4-A3FA-151602A24961}" srcId="{62992D37-AF4C-4A44-9E20-202353189232}" destId="{7ED2E2A1-2E1C-49BA-AC2A-BE48790B887A}" srcOrd="2" destOrd="0" parTransId="{83D8D027-C674-4644-AD85-C25F1996A659}" sibTransId="{A73D9F32-983F-42F4-A224-1DA8E77231FA}"/>
    <dgm:cxn modelId="{F08A2D76-C3C5-46EB-BC64-F876A600E221}" type="presOf" srcId="{957F59C5-8535-47F2-A503-8FB0643FB923}" destId="{9C2FA5DF-EB66-4DCD-806D-3A72EF590D9C}" srcOrd="0" destOrd="0" presId="urn:microsoft.com/office/officeart/2005/8/layout/radial1"/>
    <dgm:cxn modelId="{4D7DCA55-0F49-4B1D-B1D4-F6B56FF03C43}" type="presOf" srcId="{207DB98C-0CAE-4578-AA05-80DDDE5F13AF}" destId="{50866153-D084-40C7-BEC0-4C0F978B6244}" srcOrd="1" destOrd="0" presId="urn:microsoft.com/office/officeart/2005/8/layout/radial1"/>
    <dgm:cxn modelId="{61D72B55-B0CD-4B92-AB6C-ACA832887685}" type="presOf" srcId="{98F96171-E6B7-4308-B356-0AAB51CDE064}" destId="{15607206-9038-465D-8D55-EFC41A01FB18}" srcOrd="1" destOrd="0" presId="urn:microsoft.com/office/officeart/2005/8/layout/radial1"/>
    <dgm:cxn modelId="{5A88DDE6-062C-430B-8A86-01BEA80D7EBB}" type="presOf" srcId="{83D8D027-C674-4644-AD85-C25F1996A659}" destId="{642419D9-A6A0-465C-9521-25EB45F77C00}" srcOrd="1" destOrd="0" presId="urn:microsoft.com/office/officeart/2005/8/layout/radial1"/>
    <dgm:cxn modelId="{A32DAD05-1DFA-4B06-BF7F-025676AE689D}" type="presParOf" srcId="{E65CE5B1-D39A-40E7-A5E1-D0549D5B38E6}" destId="{FB9C346E-BE5E-426B-A5E4-9FDFE957C374}" srcOrd="0" destOrd="0" presId="urn:microsoft.com/office/officeart/2005/8/layout/radial1"/>
    <dgm:cxn modelId="{343D8517-E803-4E95-809F-7381C1E25177}" type="presParOf" srcId="{E65CE5B1-D39A-40E7-A5E1-D0549D5B38E6}" destId="{CAD4A5B2-6765-4C19-B7FF-1A924FB269E5}" srcOrd="1" destOrd="0" presId="urn:microsoft.com/office/officeart/2005/8/layout/radial1"/>
    <dgm:cxn modelId="{15113401-307D-4211-8CCB-3ED82D9A701B}" type="presParOf" srcId="{CAD4A5B2-6765-4C19-B7FF-1A924FB269E5}" destId="{50866153-D084-40C7-BEC0-4C0F978B6244}" srcOrd="0" destOrd="0" presId="urn:microsoft.com/office/officeart/2005/8/layout/radial1"/>
    <dgm:cxn modelId="{849B071F-3BF3-4BD8-8DE2-67B9DCC78058}" type="presParOf" srcId="{E65CE5B1-D39A-40E7-A5E1-D0549D5B38E6}" destId="{9C2FA5DF-EB66-4DCD-806D-3A72EF590D9C}" srcOrd="2" destOrd="0" presId="urn:microsoft.com/office/officeart/2005/8/layout/radial1"/>
    <dgm:cxn modelId="{2F24D5AE-98A0-4915-9CED-A1081EF89C5C}" type="presParOf" srcId="{E65CE5B1-D39A-40E7-A5E1-D0549D5B38E6}" destId="{710E929F-4BD6-4E82-82F0-8C05B003108A}" srcOrd="3" destOrd="0" presId="urn:microsoft.com/office/officeart/2005/8/layout/radial1"/>
    <dgm:cxn modelId="{4A08D69D-0BEA-45DB-BD65-3DDC5E7948B1}" type="presParOf" srcId="{710E929F-4BD6-4E82-82F0-8C05B003108A}" destId="{15607206-9038-465D-8D55-EFC41A01FB18}" srcOrd="0" destOrd="0" presId="urn:microsoft.com/office/officeart/2005/8/layout/radial1"/>
    <dgm:cxn modelId="{1508174A-9BBE-4099-A0AE-6D77A9C47E14}" type="presParOf" srcId="{E65CE5B1-D39A-40E7-A5E1-D0549D5B38E6}" destId="{8E9493AC-19DF-441C-95E8-65E2F7F19ECD}" srcOrd="4" destOrd="0" presId="urn:microsoft.com/office/officeart/2005/8/layout/radial1"/>
    <dgm:cxn modelId="{F78F25FE-3EE2-4BF6-B718-6D542DC1FF73}" type="presParOf" srcId="{E65CE5B1-D39A-40E7-A5E1-D0549D5B38E6}" destId="{9D0C3117-6619-47BE-A422-F2CE8F3FD936}" srcOrd="5" destOrd="0" presId="urn:microsoft.com/office/officeart/2005/8/layout/radial1"/>
    <dgm:cxn modelId="{E85CA023-4735-4F49-8135-DC62CEF4619F}" type="presParOf" srcId="{9D0C3117-6619-47BE-A422-F2CE8F3FD936}" destId="{642419D9-A6A0-465C-9521-25EB45F77C00}" srcOrd="0" destOrd="0" presId="urn:microsoft.com/office/officeart/2005/8/layout/radial1"/>
    <dgm:cxn modelId="{32FB7809-6AAF-4497-BBB1-2C8EBC58A91E}" type="presParOf" srcId="{E65CE5B1-D39A-40E7-A5E1-D0549D5B38E6}" destId="{31C864E8-F236-4F37-AACD-90E489371BB4}" srcOrd="6" destOrd="0" presId="urn:microsoft.com/office/officeart/2005/8/layout/radial1"/>
    <dgm:cxn modelId="{6FA4BEF2-041A-4E1A-9E33-4D06D96C7E05}" type="presParOf" srcId="{E65CE5B1-D39A-40E7-A5E1-D0549D5B38E6}" destId="{689D568A-39D6-416D-BEBD-4BF425D97958}" srcOrd="7" destOrd="0" presId="urn:microsoft.com/office/officeart/2005/8/layout/radial1"/>
    <dgm:cxn modelId="{BB55AB28-C3A5-4346-B266-42124716B6D3}" type="presParOf" srcId="{689D568A-39D6-416D-BEBD-4BF425D97958}" destId="{A485A065-4EDE-4123-9BFC-6F1BC5AB85B5}" srcOrd="0" destOrd="0" presId="urn:microsoft.com/office/officeart/2005/8/layout/radial1"/>
    <dgm:cxn modelId="{73760DAC-5905-4B8A-AF23-B97BB3CA4AB3}" type="presParOf" srcId="{E65CE5B1-D39A-40E7-A5E1-D0549D5B38E6}" destId="{1A7353FD-B352-406E-A2E5-51FA8FDA2809}" srcOrd="8" destOrd="0" presId="urn:microsoft.com/office/officeart/2005/8/layout/radial1"/>
    <dgm:cxn modelId="{50219DC7-4373-481D-AA10-7DDC7608E358}" type="presParOf" srcId="{E65CE5B1-D39A-40E7-A5E1-D0549D5B38E6}" destId="{7381E5F5-134C-45DE-9C4F-291BD4DE91C3}" srcOrd="9" destOrd="0" presId="urn:microsoft.com/office/officeart/2005/8/layout/radial1"/>
    <dgm:cxn modelId="{0CD8BE1D-FE82-4CAC-A8B3-FF0155B87D7D}" type="presParOf" srcId="{7381E5F5-134C-45DE-9C4F-291BD4DE91C3}" destId="{6BA83AD3-117E-4060-8F01-20D84503E1B0}" srcOrd="0" destOrd="0" presId="urn:microsoft.com/office/officeart/2005/8/layout/radial1"/>
    <dgm:cxn modelId="{6BC6FF55-E805-485F-9596-133C8175A3C6}" type="presParOf" srcId="{E65CE5B1-D39A-40E7-A5E1-D0549D5B38E6}" destId="{9DD1281E-75C7-4027-966A-3814DD2A8560}" srcOrd="10" destOrd="0" presId="urn:microsoft.com/office/officeart/2005/8/layout/radial1"/>
    <dgm:cxn modelId="{68B9B382-8F8D-4F8E-A444-E7BC7C63B53D}" type="presParOf" srcId="{E65CE5B1-D39A-40E7-A5E1-D0549D5B38E6}" destId="{B9B55D77-1B29-4D29-8DE6-41807F54E59B}" srcOrd="11" destOrd="0" presId="urn:microsoft.com/office/officeart/2005/8/layout/radial1"/>
    <dgm:cxn modelId="{2EE54BA2-EF61-4ADA-A101-2F4DC337D672}" type="presParOf" srcId="{B9B55D77-1B29-4D29-8DE6-41807F54E59B}" destId="{FE3AD665-3017-457C-BBB7-960C04D78158}" srcOrd="0" destOrd="0" presId="urn:microsoft.com/office/officeart/2005/8/layout/radial1"/>
    <dgm:cxn modelId="{511297B9-2EBD-4EC2-86BE-604343790722}" type="presParOf" srcId="{E65CE5B1-D39A-40E7-A5E1-D0549D5B38E6}" destId="{D6BEA19C-C16F-4136-BA43-23434A8DACA4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E419FE-BB0D-4213-912B-9970A75F9A7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211E9CCB-3A1C-41DD-9B3A-85E013D5F8A9}">
      <dgm:prSet phldrT="[Text]" custT="1"/>
      <dgm:spPr/>
      <dgm:t>
        <a:bodyPr/>
        <a:lstStyle/>
        <a:p>
          <a:r>
            <a:rPr lang="cs-CZ" sz="2800" b="1" dirty="0">
              <a:effectLst/>
            </a:rPr>
            <a:t>D-</a:t>
          </a:r>
          <a:r>
            <a:rPr lang="el-GR" sz="2800" b="1" dirty="0">
              <a:effectLst/>
            </a:rPr>
            <a:t>α-</a:t>
          </a:r>
          <a:r>
            <a:rPr lang="cs-CZ" sz="2800" b="1" dirty="0">
              <a:effectLst/>
            </a:rPr>
            <a:t>tokoferol</a:t>
          </a:r>
          <a:endParaRPr lang="cs-CZ" sz="2800" b="1" dirty="0"/>
        </a:p>
      </dgm:t>
    </dgm:pt>
    <dgm:pt modelId="{6E0DD891-3A50-4709-86B8-EA499F1692B1}" type="parTrans" cxnId="{F5A51043-22A7-452E-9EBC-0A03AFE5ECB3}">
      <dgm:prSet/>
      <dgm:spPr/>
      <dgm:t>
        <a:bodyPr/>
        <a:lstStyle/>
        <a:p>
          <a:endParaRPr lang="cs-CZ"/>
        </a:p>
      </dgm:t>
    </dgm:pt>
    <dgm:pt modelId="{F852CAC1-9DCC-4D92-BD7D-E1647B392EE2}" type="sibTrans" cxnId="{F5A51043-22A7-452E-9EBC-0A03AFE5ECB3}">
      <dgm:prSet/>
      <dgm:spPr/>
      <dgm:t>
        <a:bodyPr/>
        <a:lstStyle/>
        <a:p>
          <a:endParaRPr lang="cs-CZ"/>
        </a:p>
      </dgm:t>
    </dgm:pt>
    <dgm:pt modelId="{9AC6AF0F-EEDF-4A39-AC3D-45FAD954BC45}">
      <dgm:prSet phldrT="[Text]" custT="1"/>
      <dgm:spPr/>
      <dgm:t>
        <a:bodyPr/>
        <a:lstStyle/>
        <a:p>
          <a:r>
            <a:rPr lang="cs-CZ" sz="2800" b="1" dirty="0">
              <a:effectLst/>
            </a:rPr>
            <a:t>DL-</a:t>
          </a:r>
          <a:r>
            <a:rPr lang="el-GR" sz="2800" b="1" dirty="0">
              <a:effectLst/>
            </a:rPr>
            <a:t>α-</a:t>
          </a:r>
          <a:r>
            <a:rPr lang="cs-CZ" sz="2800" b="1" dirty="0">
              <a:effectLst/>
            </a:rPr>
            <a:t>tokoferol</a:t>
          </a:r>
          <a:endParaRPr lang="cs-CZ" sz="2800" b="1" dirty="0"/>
        </a:p>
      </dgm:t>
    </dgm:pt>
    <dgm:pt modelId="{FAD261B6-A4E3-4031-80E5-2E9BCC0759DF}" type="parTrans" cxnId="{C2B529D5-CE1F-4FB6-8460-2AF4587283BE}">
      <dgm:prSet/>
      <dgm:spPr/>
      <dgm:t>
        <a:bodyPr/>
        <a:lstStyle/>
        <a:p>
          <a:endParaRPr lang="cs-CZ"/>
        </a:p>
      </dgm:t>
    </dgm:pt>
    <dgm:pt modelId="{A4C223E0-16E9-4A32-9D2F-4D6EA7C55351}" type="sibTrans" cxnId="{C2B529D5-CE1F-4FB6-8460-2AF4587283BE}">
      <dgm:prSet/>
      <dgm:spPr/>
      <dgm:t>
        <a:bodyPr/>
        <a:lstStyle/>
        <a:p>
          <a:endParaRPr lang="cs-CZ"/>
        </a:p>
      </dgm:t>
    </dgm:pt>
    <dgm:pt modelId="{B69170F3-63DC-4351-8EFF-F92C275179BA}">
      <dgm:prSet phldrT="[Text]" custT="1"/>
      <dgm:spPr/>
      <dgm:t>
        <a:bodyPr/>
        <a:lstStyle/>
        <a:p>
          <a:r>
            <a:rPr lang="cs-CZ" sz="2800" b="1" dirty="0">
              <a:effectLst/>
            </a:rPr>
            <a:t>D-</a:t>
          </a:r>
          <a:r>
            <a:rPr lang="el-GR" sz="2800" b="1" dirty="0">
              <a:effectLst/>
            </a:rPr>
            <a:t>α-</a:t>
          </a:r>
          <a:r>
            <a:rPr lang="cs-CZ" sz="2800" b="1" dirty="0" err="1">
              <a:effectLst/>
            </a:rPr>
            <a:t>tokoferyl</a:t>
          </a:r>
          <a:r>
            <a:rPr lang="cs-CZ" sz="2800" b="1" dirty="0">
              <a:effectLst/>
            </a:rPr>
            <a:t>-acetát</a:t>
          </a:r>
          <a:endParaRPr lang="cs-CZ" sz="2800" b="1" dirty="0"/>
        </a:p>
      </dgm:t>
    </dgm:pt>
    <dgm:pt modelId="{3CFF7D37-5293-4F52-895B-C157E33AD4AA}" type="parTrans" cxnId="{6E9E4ABD-04C1-4AA6-9430-4D91E5114BF5}">
      <dgm:prSet/>
      <dgm:spPr/>
      <dgm:t>
        <a:bodyPr/>
        <a:lstStyle/>
        <a:p>
          <a:endParaRPr lang="cs-CZ"/>
        </a:p>
      </dgm:t>
    </dgm:pt>
    <dgm:pt modelId="{86303830-F169-4F3D-A0FC-8B99A6E14DBA}" type="sibTrans" cxnId="{6E9E4ABD-04C1-4AA6-9430-4D91E5114BF5}">
      <dgm:prSet/>
      <dgm:spPr/>
      <dgm:t>
        <a:bodyPr/>
        <a:lstStyle/>
        <a:p>
          <a:endParaRPr lang="cs-CZ"/>
        </a:p>
      </dgm:t>
    </dgm:pt>
    <dgm:pt modelId="{1094B7E3-BA2C-4957-84D3-FDBE5C9DE73B}">
      <dgm:prSet phldrT="[Text]" custT="1"/>
      <dgm:spPr/>
      <dgm:t>
        <a:bodyPr/>
        <a:lstStyle/>
        <a:p>
          <a:r>
            <a:rPr lang="cs-CZ" sz="2800" b="1" dirty="0">
              <a:effectLst/>
            </a:rPr>
            <a:t>DL-</a:t>
          </a:r>
          <a:r>
            <a:rPr lang="el-GR" sz="2800" b="1" dirty="0">
              <a:effectLst/>
            </a:rPr>
            <a:t>α-</a:t>
          </a:r>
          <a:r>
            <a:rPr lang="cs-CZ" sz="2800" b="1" dirty="0" err="1">
              <a:effectLst/>
            </a:rPr>
            <a:t>tokoferyl</a:t>
          </a:r>
          <a:r>
            <a:rPr lang="cs-CZ" sz="2800" b="1" dirty="0">
              <a:effectLst/>
            </a:rPr>
            <a:t>-acetát</a:t>
          </a:r>
          <a:endParaRPr lang="cs-CZ" sz="2800" b="1" dirty="0"/>
        </a:p>
      </dgm:t>
    </dgm:pt>
    <dgm:pt modelId="{11AFD033-DECF-4ACC-A444-F7FF7E50B9B5}" type="parTrans" cxnId="{A4B66D06-D7B6-40F9-A7F3-52CA4225D979}">
      <dgm:prSet/>
      <dgm:spPr/>
      <dgm:t>
        <a:bodyPr/>
        <a:lstStyle/>
        <a:p>
          <a:endParaRPr lang="cs-CZ"/>
        </a:p>
      </dgm:t>
    </dgm:pt>
    <dgm:pt modelId="{95F53F8D-6FE7-4340-9361-32211B7B295C}" type="sibTrans" cxnId="{A4B66D06-D7B6-40F9-A7F3-52CA4225D979}">
      <dgm:prSet/>
      <dgm:spPr/>
      <dgm:t>
        <a:bodyPr/>
        <a:lstStyle/>
        <a:p>
          <a:endParaRPr lang="cs-CZ"/>
        </a:p>
      </dgm:t>
    </dgm:pt>
    <dgm:pt modelId="{C0E9EF8E-99B6-4AE3-8A65-2D0E6639C5D9}">
      <dgm:prSet custT="1"/>
      <dgm:spPr/>
      <dgm:t>
        <a:bodyPr/>
        <a:lstStyle/>
        <a:p>
          <a:r>
            <a:rPr lang="cs-CZ" sz="2800" b="1" dirty="0">
              <a:effectLst/>
            </a:rPr>
            <a:t>D-</a:t>
          </a:r>
          <a:r>
            <a:rPr lang="el-GR" sz="2800" b="1" dirty="0">
              <a:effectLst/>
            </a:rPr>
            <a:t>α-</a:t>
          </a:r>
          <a:r>
            <a:rPr lang="cs-CZ" sz="2800" b="1" dirty="0" err="1">
              <a:effectLst/>
            </a:rPr>
            <a:t>tokoferyl-sukcinát</a:t>
          </a:r>
          <a:endParaRPr lang="cs-CZ" sz="2800" b="1" dirty="0">
            <a:effectLst/>
          </a:endParaRPr>
        </a:p>
      </dgm:t>
    </dgm:pt>
    <dgm:pt modelId="{057EF36A-2076-458D-93A3-F9530CB84D38}" type="parTrans" cxnId="{B0B82E0A-A214-4BE3-A5B5-804A7D8ECC3D}">
      <dgm:prSet/>
      <dgm:spPr/>
      <dgm:t>
        <a:bodyPr/>
        <a:lstStyle/>
        <a:p>
          <a:endParaRPr lang="cs-CZ"/>
        </a:p>
      </dgm:t>
    </dgm:pt>
    <dgm:pt modelId="{87B09759-8C6E-4B5C-87D6-9429382F9C70}" type="sibTrans" cxnId="{B0B82E0A-A214-4BE3-A5B5-804A7D8ECC3D}">
      <dgm:prSet/>
      <dgm:spPr/>
      <dgm:t>
        <a:bodyPr/>
        <a:lstStyle/>
        <a:p>
          <a:endParaRPr lang="cs-CZ"/>
        </a:p>
      </dgm:t>
    </dgm:pt>
    <dgm:pt modelId="{80189593-275B-4A05-9090-917EA4541F81}" type="pres">
      <dgm:prSet presAssocID="{2DE419FE-BB0D-4213-912B-9970A75F9A7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cs-CZ"/>
        </a:p>
      </dgm:t>
    </dgm:pt>
    <dgm:pt modelId="{D7FE48D2-3274-4FD0-9BFF-E89BF7223BB9}" type="pres">
      <dgm:prSet presAssocID="{211E9CCB-3A1C-41DD-9B3A-85E013D5F8A9}" presName="parenttextcomposite" presStyleCnt="0"/>
      <dgm:spPr/>
    </dgm:pt>
    <dgm:pt modelId="{2FCEFB5B-14DE-4B47-914C-C31EF25F0D11}" type="pres">
      <dgm:prSet presAssocID="{211E9CCB-3A1C-41DD-9B3A-85E013D5F8A9}" presName="parenttext" presStyleLbl="revTx" presStyleIdx="0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79A8DC4-0730-4263-9817-5315AA1F1091}" type="pres">
      <dgm:prSet presAssocID="{211E9CCB-3A1C-41DD-9B3A-85E013D5F8A9}" presName="parallelogramComposite" presStyleCnt="0"/>
      <dgm:spPr/>
    </dgm:pt>
    <dgm:pt modelId="{7B5B1C0F-3D12-4C87-8F8B-80676341D60B}" type="pres">
      <dgm:prSet presAssocID="{211E9CCB-3A1C-41DD-9B3A-85E013D5F8A9}" presName="parallelogram1" presStyleLbl="alignNode1" presStyleIdx="0" presStyleCnt="35"/>
      <dgm:spPr/>
    </dgm:pt>
    <dgm:pt modelId="{4685D6D2-D34F-4A21-9057-B9CBE2EBE140}" type="pres">
      <dgm:prSet presAssocID="{211E9CCB-3A1C-41DD-9B3A-85E013D5F8A9}" presName="parallelogram2" presStyleLbl="alignNode1" presStyleIdx="1" presStyleCnt="35"/>
      <dgm:spPr/>
    </dgm:pt>
    <dgm:pt modelId="{52E17553-148F-4B8A-BDA2-5E6EA51D235D}" type="pres">
      <dgm:prSet presAssocID="{211E9CCB-3A1C-41DD-9B3A-85E013D5F8A9}" presName="parallelogram3" presStyleLbl="alignNode1" presStyleIdx="2" presStyleCnt="35"/>
      <dgm:spPr/>
    </dgm:pt>
    <dgm:pt modelId="{93DF7A24-7BCB-405C-AACC-30C5FF5C4D33}" type="pres">
      <dgm:prSet presAssocID="{211E9CCB-3A1C-41DD-9B3A-85E013D5F8A9}" presName="parallelogram4" presStyleLbl="alignNode1" presStyleIdx="3" presStyleCnt="35"/>
      <dgm:spPr/>
    </dgm:pt>
    <dgm:pt modelId="{63A45E3C-5100-4CD4-ACAF-89D135F877AD}" type="pres">
      <dgm:prSet presAssocID="{211E9CCB-3A1C-41DD-9B3A-85E013D5F8A9}" presName="parallelogram5" presStyleLbl="alignNode1" presStyleIdx="4" presStyleCnt="35"/>
      <dgm:spPr/>
    </dgm:pt>
    <dgm:pt modelId="{5504143B-7F28-4887-8E6A-D5923F0CB193}" type="pres">
      <dgm:prSet presAssocID="{211E9CCB-3A1C-41DD-9B3A-85E013D5F8A9}" presName="parallelogram6" presStyleLbl="alignNode1" presStyleIdx="5" presStyleCnt="35"/>
      <dgm:spPr/>
    </dgm:pt>
    <dgm:pt modelId="{1AA4048D-A7BE-44F4-BB16-388ADDDA4A8B}" type="pres">
      <dgm:prSet presAssocID="{211E9CCB-3A1C-41DD-9B3A-85E013D5F8A9}" presName="parallelogram7" presStyleLbl="alignNode1" presStyleIdx="6" presStyleCnt="35"/>
      <dgm:spPr/>
    </dgm:pt>
    <dgm:pt modelId="{4B7F906A-A5A7-4F0D-9136-90BF02C0573D}" type="pres">
      <dgm:prSet presAssocID="{F852CAC1-9DCC-4D92-BD7D-E1647B392EE2}" presName="sibTrans" presStyleCnt="0"/>
      <dgm:spPr/>
    </dgm:pt>
    <dgm:pt modelId="{5479715E-8488-4145-9189-6E535C09FF2D}" type="pres">
      <dgm:prSet presAssocID="{9AC6AF0F-EEDF-4A39-AC3D-45FAD954BC45}" presName="parenttextcomposite" presStyleCnt="0"/>
      <dgm:spPr/>
    </dgm:pt>
    <dgm:pt modelId="{029D8DE8-985B-40A3-93A1-FA8AD480F7B1}" type="pres">
      <dgm:prSet presAssocID="{9AC6AF0F-EEDF-4A39-AC3D-45FAD954BC45}" presName="parenttext" presStyleLbl="revTx" presStyleIdx="1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4553F10-719A-49DF-BE90-6ED37BCFB81B}" type="pres">
      <dgm:prSet presAssocID="{9AC6AF0F-EEDF-4A39-AC3D-45FAD954BC45}" presName="parallelogramComposite" presStyleCnt="0"/>
      <dgm:spPr/>
    </dgm:pt>
    <dgm:pt modelId="{25DBBBD1-03B9-45F8-9CB9-E69E04FD8367}" type="pres">
      <dgm:prSet presAssocID="{9AC6AF0F-EEDF-4A39-AC3D-45FAD954BC45}" presName="parallelogram1" presStyleLbl="alignNode1" presStyleIdx="7" presStyleCnt="35"/>
      <dgm:spPr/>
    </dgm:pt>
    <dgm:pt modelId="{08463363-BC9A-4C11-B3F8-F46A0313D4D9}" type="pres">
      <dgm:prSet presAssocID="{9AC6AF0F-EEDF-4A39-AC3D-45FAD954BC45}" presName="parallelogram2" presStyleLbl="alignNode1" presStyleIdx="8" presStyleCnt="35"/>
      <dgm:spPr/>
    </dgm:pt>
    <dgm:pt modelId="{B1E9263C-E42C-4D1B-885C-D1FF5967DF33}" type="pres">
      <dgm:prSet presAssocID="{9AC6AF0F-EEDF-4A39-AC3D-45FAD954BC45}" presName="parallelogram3" presStyleLbl="alignNode1" presStyleIdx="9" presStyleCnt="35"/>
      <dgm:spPr/>
    </dgm:pt>
    <dgm:pt modelId="{0FEFDE87-FFAB-4399-83E3-5A9A3ED5F7D5}" type="pres">
      <dgm:prSet presAssocID="{9AC6AF0F-EEDF-4A39-AC3D-45FAD954BC45}" presName="parallelogram4" presStyleLbl="alignNode1" presStyleIdx="10" presStyleCnt="35"/>
      <dgm:spPr/>
    </dgm:pt>
    <dgm:pt modelId="{E785656C-85AA-4213-AD36-B5DD127CCAE4}" type="pres">
      <dgm:prSet presAssocID="{9AC6AF0F-EEDF-4A39-AC3D-45FAD954BC45}" presName="parallelogram5" presStyleLbl="alignNode1" presStyleIdx="11" presStyleCnt="35"/>
      <dgm:spPr/>
    </dgm:pt>
    <dgm:pt modelId="{E8473B5B-265C-4D06-A654-6263F338C60F}" type="pres">
      <dgm:prSet presAssocID="{9AC6AF0F-EEDF-4A39-AC3D-45FAD954BC45}" presName="parallelogram6" presStyleLbl="alignNode1" presStyleIdx="12" presStyleCnt="35"/>
      <dgm:spPr/>
    </dgm:pt>
    <dgm:pt modelId="{5CC3B80B-4124-47F2-9ADE-387EAEE30A3D}" type="pres">
      <dgm:prSet presAssocID="{9AC6AF0F-EEDF-4A39-AC3D-45FAD954BC45}" presName="parallelogram7" presStyleLbl="alignNode1" presStyleIdx="13" presStyleCnt="35"/>
      <dgm:spPr/>
    </dgm:pt>
    <dgm:pt modelId="{1A4E0F30-E75C-4D4E-87C8-8D79D6500AB0}" type="pres">
      <dgm:prSet presAssocID="{A4C223E0-16E9-4A32-9D2F-4D6EA7C55351}" presName="sibTrans" presStyleCnt="0"/>
      <dgm:spPr/>
    </dgm:pt>
    <dgm:pt modelId="{B95DE22C-125E-4FE3-BFFE-EA823F3E528E}" type="pres">
      <dgm:prSet presAssocID="{B69170F3-63DC-4351-8EFF-F92C275179BA}" presName="parenttextcomposite" presStyleCnt="0"/>
      <dgm:spPr/>
    </dgm:pt>
    <dgm:pt modelId="{5332A6C4-5556-47BE-8C6D-E7A5668FF1E1}" type="pres">
      <dgm:prSet presAssocID="{B69170F3-63DC-4351-8EFF-F92C275179BA}" presName="parenttext" presStyleLbl="revTx" presStyleIdx="2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0E9DF5-8F68-4BF1-9A21-16F332CEDDFD}" type="pres">
      <dgm:prSet presAssocID="{B69170F3-63DC-4351-8EFF-F92C275179BA}" presName="parallelogramComposite" presStyleCnt="0"/>
      <dgm:spPr/>
    </dgm:pt>
    <dgm:pt modelId="{1EC2ED15-4A98-4E57-8BBC-3FAA97984959}" type="pres">
      <dgm:prSet presAssocID="{B69170F3-63DC-4351-8EFF-F92C275179BA}" presName="parallelogram1" presStyleLbl="alignNode1" presStyleIdx="14" presStyleCnt="35"/>
      <dgm:spPr/>
    </dgm:pt>
    <dgm:pt modelId="{B63AE4B2-CC1A-44AD-AE83-E5AD9187C696}" type="pres">
      <dgm:prSet presAssocID="{B69170F3-63DC-4351-8EFF-F92C275179BA}" presName="parallelogram2" presStyleLbl="alignNode1" presStyleIdx="15" presStyleCnt="35"/>
      <dgm:spPr/>
    </dgm:pt>
    <dgm:pt modelId="{4B4A97CF-EAEF-40CB-ADC0-E31E484D647F}" type="pres">
      <dgm:prSet presAssocID="{B69170F3-63DC-4351-8EFF-F92C275179BA}" presName="parallelogram3" presStyleLbl="alignNode1" presStyleIdx="16" presStyleCnt="35"/>
      <dgm:spPr/>
    </dgm:pt>
    <dgm:pt modelId="{54D859C3-B906-4175-832C-B9FFF8AE6AC7}" type="pres">
      <dgm:prSet presAssocID="{B69170F3-63DC-4351-8EFF-F92C275179BA}" presName="parallelogram4" presStyleLbl="alignNode1" presStyleIdx="17" presStyleCnt="35"/>
      <dgm:spPr/>
    </dgm:pt>
    <dgm:pt modelId="{47B23FC9-5BC5-4164-9DEA-F428BDE71BA2}" type="pres">
      <dgm:prSet presAssocID="{B69170F3-63DC-4351-8EFF-F92C275179BA}" presName="parallelogram5" presStyleLbl="alignNode1" presStyleIdx="18" presStyleCnt="35"/>
      <dgm:spPr/>
    </dgm:pt>
    <dgm:pt modelId="{9424E6B6-9975-4936-9956-51EC18BDED38}" type="pres">
      <dgm:prSet presAssocID="{B69170F3-63DC-4351-8EFF-F92C275179BA}" presName="parallelogram6" presStyleLbl="alignNode1" presStyleIdx="19" presStyleCnt="35"/>
      <dgm:spPr/>
    </dgm:pt>
    <dgm:pt modelId="{6C15EA0F-12C2-471C-AD94-DD91FDF05475}" type="pres">
      <dgm:prSet presAssocID="{B69170F3-63DC-4351-8EFF-F92C275179BA}" presName="parallelogram7" presStyleLbl="alignNode1" presStyleIdx="20" presStyleCnt="35"/>
      <dgm:spPr/>
    </dgm:pt>
    <dgm:pt modelId="{CBD97260-D52E-4CEC-9575-5BDEEB671E60}" type="pres">
      <dgm:prSet presAssocID="{86303830-F169-4F3D-A0FC-8B99A6E14DBA}" presName="sibTrans" presStyleCnt="0"/>
      <dgm:spPr/>
    </dgm:pt>
    <dgm:pt modelId="{CFA73449-F494-4811-AD0C-7DC887AD3DF4}" type="pres">
      <dgm:prSet presAssocID="{1094B7E3-BA2C-4957-84D3-FDBE5C9DE73B}" presName="parenttextcomposite" presStyleCnt="0"/>
      <dgm:spPr/>
    </dgm:pt>
    <dgm:pt modelId="{89E3C3B3-6385-4F55-B12C-BA797A92C5A6}" type="pres">
      <dgm:prSet presAssocID="{1094B7E3-BA2C-4957-84D3-FDBE5C9DE73B}" presName="parenttext" presStyleLbl="revTx" presStyleIdx="3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DFCC3C6-1E3C-4870-BEF6-2CA86A75D0E9}" type="pres">
      <dgm:prSet presAssocID="{1094B7E3-BA2C-4957-84D3-FDBE5C9DE73B}" presName="parallelogramComposite" presStyleCnt="0"/>
      <dgm:spPr/>
    </dgm:pt>
    <dgm:pt modelId="{55DE281E-B2A4-41E8-8E06-0BB860CEC545}" type="pres">
      <dgm:prSet presAssocID="{1094B7E3-BA2C-4957-84D3-FDBE5C9DE73B}" presName="parallelogram1" presStyleLbl="alignNode1" presStyleIdx="21" presStyleCnt="35"/>
      <dgm:spPr/>
    </dgm:pt>
    <dgm:pt modelId="{0660FDC4-386D-4852-996B-A70DA72679A7}" type="pres">
      <dgm:prSet presAssocID="{1094B7E3-BA2C-4957-84D3-FDBE5C9DE73B}" presName="parallelogram2" presStyleLbl="alignNode1" presStyleIdx="22" presStyleCnt="35"/>
      <dgm:spPr/>
    </dgm:pt>
    <dgm:pt modelId="{E9DAE64B-9B5C-48F1-AC94-8597639EF874}" type="pres">
      <dgm:prSet presAssocID="{1094B7E3-BA2C-4957-84D3-FDBE5C9DE73B}" presName="parallelogram3" presStyleLbl="alignNode1" presStyleIdx="23" presStyleCnt="35"/>
      <dgm:spPr/>
    </dgm:pt>
    <dgm:pt modelId="{748EB7C5-5570-41EE-8600-18E7612C929B}" type="pres">
      <dgm:prSet presAssocID="{1094B7E3-BA2C-4957-84D3-FDBE5C9DE73B}" presName="parallelogram4" presStyleLbl="alignNode1" presStyleIdx="24" presStyleCnt="35"/>
      <dgm:spPr/>
    </dgm:pt>
    <dgm:pt modelId="{A4641320-7963-4D10-80B5-1E87E430E745}" type="pres">
      <dgm:prSet presAssocID="{1094B7E3-BA2C-4957-84D3-FDBE5C9DE73B}" presName="parallelogram5" presStyleLbl="alignNode1" presStyleIdx="25" presStyleCnt="35"/>
      <dgm:spPr/>
    </dgm:pt>
    <dgm:pt modelId="{97433CCA-1041-4CB2-9D15-F387FBCAFD1E}" type="pres">
      <dgm:prSet presAssocID="{1094B7E3-BA2C-4957-84D3-FDBE5C9DE73B}" presName="parallelogram6" presStyleLbl="alignNode1" presStyleIdx="26" presStyleCnt="35"/>
      <dgm:spPr/>
    </dgm:pt>
    <dgm:pt modelId="{45B605E3-80AD-4A06-8F34-7D0E25AAEA83}" type="pres">
      <dgm:prSet presAssocID="{1094B7E3-BA2C-4957-84D3-FDBE5C9DE73B}" presName="parallelogram7" presStyleLbl="alignNode1" presStyleIdx="27" presStyleCnt="35"/>
      <dgm:spPr/>
    </dgm:pt>
    <dgm:pt modelId="{52DEB14B-6DFD-4748-A5A7-431CEF6E84C1}" type="pres">
      <dgm:prSet presAssocID="{95F53F8D-6FE7-4340-9361-32211B7B295C}" presName="sibTrans" presStyleCnt="0"/>
      <dgm:spPr/>
    </dgm:pt>
    <dgm:pt modelId="{759F5A9A-D397-49F2-8684-5107C1C7F72F}" type="pres">
      <dgm:prSet presAssocID="{C0E9EF8E-99B6-4AE3-8A65-2D0E6639C5D9}" presName="parenttextcomposite" presStyleCnt="0"/>
      <dgm:spPr/>
    </dgm:pt>
    <dgm:pt modelId="{7BECD598-7F2D-44E7-BD7E-1AC953F0199F}" type="pres">
      <dgm:prSet presAssocID="{C0E9EF8E-99B6-4AE3-8A65-2D0E6639C5D9}" presName="parenttext" presStyleLbl="revTx" presStyleIdx="4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37C5D7C-7436-410A-8740-FC4907CC5607}" type="pres">
      <dgm:prSet presAssocID="{C0E9EF8E-99B6-4AE3-8A65-2D0E6639C5D9}" presName="parallelogramComposite" presStyleCnt="0"/>
      <dgm:spPr/>
    </dgm:pt>
    <dgm:pt modelId="{E4CF1EA0-6DC8-4824-83C6-4DD3E37811D6}" type="pres">
      <dgm:prSet presAssocID="{C0E9EF8E-99B6-4AE3-8A65-2D0E6639C5D9}" presName="parallelogram1" presStyleLbl="alignNode1" presStyleIdx="28" presStyleCnt="35"/>
      <dgm:spPr/>
    </dgm:pt>
    <dgm:pt modelId="{0DFEF1E6-DE00-4B62-909F-E90FC7FE6E02}" type="pres">
      <dgm:prSet presAssocID="{C0E9EF8E-99B6-4AE3-8A65-2D0E6639C5D9}" presName="parallelogram2" presStyleLbl="alignNode1" presStyleIdx="29" presStyleCnt="35"/>
      <dgm:spPr/>
    </dgm:pt>
    <dgm:pt modelId="{8D0F113F-A265-43CF-9BA1-00D42406293E}" type="pres">
      <dgm:prSet presAssocID="{C0E9EF8E-99B6-4AE3-8A65-2D0E6639C5D9}" presName="parallelogram3" presStyleLbl="alignNode1" presStyleIdx="30" presStyleCnt="35"/>
      <dgm:spPr/>
    </dgm:pt>
    <dgm:pt modelId="{ED70341B-BC10-43DA-A9BD-9BB382C1C2F3}" type="pres">
      <dgm:prSet presAssocID="{C0E9EF8E-99B6-4AE3-8A65-2D0E6639C5D9}" presName="parallelogram4" presStyleLbl="alignNode1" presStyleIdx="31" presStyleCnt="35"/>
      <dgm:spPr/>
    </dgm:pt>
    <dgm:pt modelId="{AC11D6AE-AEB2-4925-A387-DD89F6537228}" type="pres">
      <dgm:prSet presAssocID="{C0E9EF8E-99B6-4AE3-8A65-2D0E6639C5D9}" presName="parallelogram5" presStyleLbl="alignNode1" presStyleIdx="32" presStyleCnt="35"/>
      <dgm:spPr/>
    </dgm:pt>
    <dgm:pt modelId="{F246583A-730C-49E2-9FA7-8FD4F03E8F3A}" type="pres">
      <dgm:prSet presAssocID="{C0E9EF8E-99B6-4AE3-8A65-2D0E6639C5D9}" presName="parallelogram6" presStyleLbl="alignNode1" presStyleIdx="33" presStyleCnt="35"/>
      <dgm:spPr/>
    </dgm:pt>
    <dgm:pt modelId="{64269BD7-1094-4B44-BD54-1CF3C644043C}" type="pres">
      <dgm:prSet presAssocID="{C0E9EF8E-99B6-4AE3-8A65-2D0E6639C5D9}" presName="parallelogram7" presStyleLbl="alignNode1" presStyleIdx="34" presStyleCnt="35"/>
      <dgm:spPr/>
    </dgm:pt>
  </dgm:ptLst>
  <dgm:cxnLst>
    <dgm:cxn modelId="{2600DA66-478C-41F0-857D-12339366815B}" type="presOf" srcId="{2DE419FE-BB0D-4213-912B-9970A75F9A78}" destId="{80189593-275B-4A05-9090-917EA4541F81}" srcOrd="0" destOrd="0" presId="urn:microsoft.com/office/officeart/2008/layout/VerticalAccentList"/>
    <dgm:cxn modelId="{5DBF10CA-CB04-4DA1-AEAE-5070F422ABD4}" type="presOf" srcId="{211E9CCB-3A1C-41DD-9B3A-85E013D5F8A9}" destId="{2FCEFB5B-14DE-4B47-914C-C31EF25F0D11}" srcOrd="0" destOrd="0" presId="urn:microsoft.com/office/officeart/2008/layout/VerticalAccentList"/>
    <dgm:cxn modelId="{CF22D4B4-7580-4152-B775-EA3BD8252772}" type="presOf" srcId="{1094B7E3-BA2C-4957-84D3-FDBE5C9DE73B}" destId="{89E3C3B3-6385-4F55-B12C-BA797A92C5A6}" srcOrd="0" destOrd="0" presId="urn:microsoft.com/office/officeart/2008/layout/VerticalAccentList"/>
    <dgm:cxn modelId="{F7605428-2B08-482F-84AF-01D91A5217C2}" type="presOf" srcId="{9AC6AF0F-EEDF-4A39-AC3D-45FAD954BC45}" destId="{029D8DE8-985B-40A3-93A1-FA8AD480F7B1}" srcOrd="0" destOrd="0" presId="urn:microsoft.com/office/officeart/2008/layout/VerticalAccentList"/>
    <dgm:cxn modelId="{A4B66D06-D7B6-40F9-A7F3-52CA4225D979}" srcId="{2DE419FE-BB0D-4213-912B-9970A75F9A78}" destId="{1094B7E3-BA2C-4957-84D3-FDBE5C9DE73B}" srcOrd="3" destOrd="0" parTransId="{11AFD033-DECF-4ACC-A444-F7FF7E50B9B5}" sibTransId="{95F53F8D-6FE7-4340-9361-32211B7B295C}"/>
    <dgm:cxn modelId="{C2B529D5-CE1F-4FB6-8460-2AF4587283BE}" srcId="{2DE419FE-BB0D-4213-912B-9970A75F9A78}" destId="{9AC6AF0F-EEDF-4A39-AC3D-45FAD954BC45}" srcOrd="1" destOrd="0" parTransId="{FAD261B6-A4E3-4031-80E5-2E9BCC0759DF}" sibTransId="{A4C223E0-16E9-4A32-9D2F-4D6EA7C55351}"/>
    <dgm:cxn modelId="{6E9E4ABD-04C1-4AA6-9430-4D91E5114BF5}" srcId="{2DE419FE-BB0D-4213-912B-9970A75F9A78}" destId="{B69170F3-63DC-4351-8EFF-F92C275179BA}" srcOrd="2" destOrd="0" parTransId="{3CFF7D37-5293-4F52-895B-C157E33AD4AA}" sibTransId="{86303830-F169-4F3D-A0FC-8B99A6E14DBA}"/>
    <dgm:cxn modelId="{004453ED-F147-4183-BF21-D6FCFFCA068A}" type="presOf" srcId="{B69170F3-63DC-4351-8EFF-F92C275179BA}" destId="{5332A6C4-5556-47BE-8C6D-E7A5668FF1E1}" srcOrd="0" destOrd="0" presId="urn:microsoft.com/office/officeart/2008/layout/VerticalAccentList"/>
    <dgm:cxn modelId="{F5A51043-22A7-452E-9EBC-0A03AFE5ECB3}" srcId="{2DE419FE-BB0D-4213-912B-9970A75F9A78}" destId="{211E9CCB-3A1C-41DD-9B3A-85E013D5F8A9}" srcOrd="0" destOrd="0" parTransId="{6E0DD891-3A50-4709-86B8-EA499F1692B1}" sibTransId="{F852CAC1-9DCC-4D92-BD7D-E1647B392EE2}"/>
    <dgm:cxn modelId="{DD766353-6C50-4FD3-A7E6-8074CDE40D21}" type="presOf" srcId="{C0E9EF8E-99B6-4AE3-8A65-2D0E6639C5D9}" destId="{7BECD598-7F2D-44E7-BD7E-1AC953F0199F}" srcOrd="0" destOrd="0" presId="urn:microsoft.com/office/officeart/2008/layout/VerticalAccentList"/>
    <dgm:cxn modelId="{B0B82E0A-A214-4BE3-A5B5-804A7D8ECC3D}" srcId="{2DE419FE-BB0D-4213-912B-9970A75F9A78}" destId="{C0E9EF8E-99B6-4AE3-8A65-2D0E6639C5D9}" srcOrd="4" destOrd="0" parTransId="{057EF36A-2076-458D-93A3-F9530CB84D38}" sibTransId="{87B09759-8C6E-4B5C-87D6-9429382F9C70}"/>
    <dgm:cxn modelId="{B687ADB2-6064-4BD4-86A2-923D098B4B31}" type="presParOf" srcId="{80189593-275B-4A05-9090-917EA4541F81}" destId="{D7FE48D2-3274-4FD0-9BFF-E89BF7223BB9}" srcOrd="0" destOrd="0" presId="urn:microsoft.com/office/officeart/2008/layout/VerticalAccentList"/>
    <dgm:cxn modelId="{41CF710E-02DA-43CD-9061-9E373B67313F}" type="presParOf" srcId="{D7FE48D2-3274-4FD0-9BFF-E89BF7223BB9}" destId="{2FCEFB5B-14DE-4B47-914C-C31EF25F0D11}" srcOrd="0" destOrd="0" presId="urn:microsoft.com/office/officeart/2008/layout/VerticalAccentList"/>
    <dgm:cxn modelId="{58929989-23ED-43A6-8CB2-39B81CAE3039}" type="presParOf" srcId="{80189593-275B-4A05-9090-917EA4541F81}" destId="{679A8DC4-0730-4263-9817-5315AA1F1091}" srcOrd="1" destOrd="0" presId="urn:microsoft.com/office/officeart/2008/layout/VerticalAccentList"/>
    <dgm:cxn modelId="{A0E02F52-FEA0-4539-8580-59A771F1AC05}" type="presParOf" srcId="{679A8DC4-0730-4263-9817-5315AA1F1091}" destId="{7B5B1C0F-3D12-4C87-8F8B-80676341D60B}" srcOrd="0" destOrd="0" presId="urn:microsoft.com/office/officeart/2008/layout/VerticalAccentList"/>
    <dgm:cxn modelId="{C554DB21-B2BE-41D8-96C8-CCAD80155768}" type="presParOf" srcId="{679A8DC4-0730-4263-9817-5315AA1F1091}" destId="{4685D6D2-D34F-4A21-9057-B9CBE2EBE140}" srcOrd="1" destOrd="0" presId="urn:microsoft.com/office/officeart/2008/layout/VerticalAccentList"/>
    <dgm:cxn modelId="{5C079572-B227-4B7D-B586-F2D03741D16E}" type="presParOf" srcId="{679A8DC4-0730-4263-9817-5315AA1F1091}" destId="{52E17553-148F-4B8A-BDA2-5E6EA51D235D}" srcOrd="2" destOrd="0" presId="urn:microsoft.com/office/officeart/2008/layout/VerticalAccentList"/>
    <dgm:cxn modelId="{A6823E85-19BE-44C0-BF5F-37F751580E87}" type="presParOf" srcId="{679A8DC4-0730-4263-9817-5315AA1F1091}" destId="{93DF7A24-7BCB-405C-AACC-30C5FF5C4D33}" srcOrd="3" destOrd="0" presId="urn:microsoft.com/office/officeart/2008/layout/VerticalAccentList"/>
    <dgm:cxn modelId="{22BE9D85-7B89-496D-8120-5D67FC14595C}" type="presParOf" srcId="{679A8DC4-0730-4263-9817-5315AA1F1091}" destId="{63A45E3C-5100-4CD4-ACAF-89D135F877AD}" srcOrd="4" destOrd="0" presId="urn:microsoft.com/office/officeart/2008/layout/VerticalAccentList"/>
    <dgm:cxn modelId="{E770188E-DB6C-48DF-8C4F-27AB84A3C496}" type="presParOf" srcId="{679A8DC4-0730-4263-9817-5315AA1F1091}" destId="{5504143B-7F28-4887-8E6A-D5923F0CB193}" srcOrd="5" destOrd="0" presId="urn:microsoft.com/office/officeart/2008/layout/VerticalAccentList"/>
    <dgm:cxn modelId="{C8FA797E-E9BA-4A3B-AFB6-8BE4B13C4715}" type="presParOf" srcId="{679A8DC4-0730-4263-9817-5315AA1F1091}" destId="{1AA4048D-A7BE-44F4-BB16-388ADDDA4A8B}" srcOrd="6" destOrd="0" presId="urn:microsoft.com/office/officeart/2008/layout/VerticalAccentList"/>
    <dgm:cxn modelId="{BE3627F7-71E4-4EF2-9516-8ED5C8E262BC}" type="presParOf" srcId="{80189593-275B-4A05-9090-917EA4541F81}" destId="{4B7F906A-A5A7-4F0D-9136-90BF02C0573D}" srcOrd="2" destOrd="0" presId="urn:microsoft.com/office/officeart/2008/layout/VerticalAccentList"/>
    <dgm:cxn modelId="{5E1F208A-2FF0-485E-9EC2-6ACA464B281C}" type="presParOf" srcId="{80189593-275B-4A05-9090-917EA4541F81}" destId="{5479715E-8488-4145-9189-6E535C09FF2D}" srcOrd="3" destOrd="0" presId="urn:microsoft.com/office/officeart/2008/layout/VerticalAccentList"/>
    <dgm:cxn modelId="{E3D6C162-13A4-488E-81DA-C5BCA35CF309}" type="presParOf" srcId="{5479715E-8488-4145-9189-6E535C09FF2D}" destId="{029D8DE8-985B-40A3-93A1-FA8AD480F7B1}" srcOrd="0" destOrd="0" presId="urn:microsoft.com/office/officeart/2008/layout/VerticalAccentList"/>
    <dgm:cxn modelId="{2241E28D-9E3D-4814-AFB1-7AD14F4589BB}" type="presParOf" srcId="{80189593-275B-4A05-9090-917EA4541F81}" destId="{F4553F10-719A-49DF-BE90-6ED37BCFB81B}" srcOrd="4" destOrd="0" presId="urn:microsoft.com/office/officeart/2008/layout/VerticalAccentList"/>
    <dgm:cxn modelId="{30E9647A-9B6F-44BC-8006-CD0D01C1FFEF}" type="presParOf" srcId="{F4553F10-719A-49DF-BE90-6ED37BCFB81B}" destId="{25DBBBD1-03B9-45F8-9CB9-E69E04FD8367}" srcOrd="0" destOrd="0" presId="urn:microsoft.com/office/officeart/2008/layout/VerticalAccentList"/>
    <dgm:cxn modelId="{84BC89B8-3797-4134-8689-F478A65CFC96}" type="presParOf" srcId="{F4553F10-719A-49DF-BE90-6ED37BCFB81B}" destId="{08463363-BC9A-4C11-B3F8-F46A0313D4D9}" srcOrd="1" destOrd="0" presId="urn:microsoft.com/office/officeart/2008/layout/VerticalAccentList"/>
    <dgm:cxn modelId="{F18890E2-1F08-4713-B71D-DA74B7D63CC9}" type="presParOf" srcId="{F4553F10-719A-49DF-BE90-6ED37BCFB81B}" destId="{B1E9263C-E42C-4D1B-885C-D1FF5967DF33}" srcOrd="2" destOrd="0" presId="urn:microsoft.com/office/officeart/2008/layout/VerticalAccentList"/>
    <dgm:cxn modelId="{2C8675CB-A76F-47C6-8CE4-3DE396A0310B}" type="presParOf" srcId="{F4553F10-719A-49DF-BE90-6ED37BCFB81B}" destId="{0FEFDE87-FFAB-4399-83E3-5A9A3ED5F7D5}" srcOrd="3" destOrd="0" presId="urn:microsoft.com/office/officeart/2008/layout/VerticalAccentList"/>
    <dgm:cxn modelId="{F21A4A75-7225-4427-B7C4-876F33BD103B}" type="presParOf" srcId="{F4553F10-719A-49DF-BE90-6ED37BCFB81B}" destId="{E785656C-85AA-4213-AD36-B5DD127CCAE4}" srcOrd="4" destOrd="0" presId="urn:microsoft.com/office/officeart/2008/layout/VerticalAccentList"/>
    <dgm:cxn modelId="{03B3B3C7-4888-412F-BCE4-7E238D9A84F6}" type="presParOf" srcId="{F4553F10-719A-49DF-BE90-6ED37BCFB81B}" destId="{E8473B5B-265C-4D06-A654-6263F338C60F}" srcOrd="5" destOrd="0" presId="urn:microsoft.com/office/officeart/2008/layout/VerticalAccentList"/>
    <dgm:cxn modelId="{172D869A-E004-48F6-BFA4-B3730D6990AE}" type="presParOf" srcId="{F4553F10-719A-49DF-BE90-6ED37BCFB81B}" destId="{5CC3B80B-4124-47F2-9ADE-387EAEE30A3D}" srcOrd="6" destOrd="0" presId="urn:microsoft.com/office/officeart/2008/layout/VerticalAccentList"/>
    <dgm:cxn modelId="{F277F4ED-676A-417E-8647-9A9BCA843C07}" type="presParOf" srcId="{80189593-275B-4A05-9090-917EA4541F81}" destId="{1A4E0F30-E75C-4D4E-87C8-8D79D6500AB0}" srcOrd="5" destOrd="0" presId="urn:microsoft.com/office/officeart/2008/layout/VerticalAccentList"/>
    <dgm:cxn modelId="{6914BECB-8598-4F84-870D-2C9A5099335D}" type="presParOf" srcId="{80189593-275B-4A05-9090-917EA4541F81}" destId="{B95DE22C-125E-4FE3-BFFE-EA823F3E528E}" srcOrd="6" destOrd="0" presId="urn:microsoft.com/office/officeart/2008/layout/VerticalAccentList"/>
    <dgm:cxn modelId="{3B6A193B-C482-468A-ACF7-BED2732C7C6D}" type="presParOf" srcId="{B95DE22C-125E-4FE3-BFFE-EA823F3E528E}" destId="{5332A6C4-5556-47BE-8C6D-E7A5668FF1E1}" srcOrd="0" destOrd="0" presId="urn:microsoft.com/office/officeart/2008/layout/VerticalAccentList"/>
    <dgm:cxn modelId="{CAD4C203-3C92-4FFC-83FD-054D389A2468}" type="presParOf" srcId="{80189593-275B-4A05-9090-917EA4541F81}" destId="{910E9DF5-8F68-4BF1-9A21-16F332CEDDFD}" srcOrd="7" destOrd="0" presId="urn:microsoft.com/office/officeart/2008/layout/VerticalAccentList"/>
    <dgm:cxn modelId="{4EEE1AF6-AF6A-4311-B517-C5AF222C0387}" type="presParOf" srcId="{910E9DF5-8F68-4BF1-9A21-16F332CEDDFD}" destId="{1EC2ED15-4A98-4E57-8BBC-3FAA97984959}" srcOrd="0" destOrd="0" presId="urn:microsoft.com/office/officeart/2008/layout/VerticalAccentList"/>
    <dgm:cxn modelId="{2FDE0C37-03EE-4108-8A57-C7174EADC2AC}" type="presParOf" srcId="{910E9DF5-8F68-4BF1-9A21-16F332CEDDFD}" destId="{B63AE4B2-CC1A-44AD-AE83-E5AD9187C696}" srcOrd="1" destOrd="0" presId="urn:microsoft.com/office/officeart/2008/layout/VerticalAccentList"/>
    <dgm:cxn modelId="{DA2BF9F0-A67A-45B4-9CA7-A05768C5E300}" type="presParOf" srcId="{910E9DF5-8F68-4BF1-9A21-16F332CEDDFD}" destId="{4B4A97CF-EAEF-40CB-ADC0-E31E484D647F}" srcOrd="2" destOrd="0" presId="urn:microsoft.com/office/officeart/2008/layout/VerticalAccentList"/>
    <dgm:cxn modelId="{91ED9CD3-1488-4E93-B410-4A99920C1216}" type="presParOf" srcId="{910E9DF5-8F68-4BF1-9A21-16F332CEDDFD}" destId="{54D859C3-B906-4175-832C-B9FFF8AE6AC7}" srcOrd="3" destOrd="0" presId="urn:microsoft.com/office/officeart/2008/layout/VerticalAccentList"/>
    <dgm:cxn modelId="{D359984E-7E19-41F8-B1E0-1EB80DF620F2}" type="presParOf" srcId="{910E9DF5-8F68-4BF1-9A21-16F332CEDDFD}" destId="{47B23FC9-5BC5-4164-9DEA-F428BDE71BA2}" srcOrd="4" destOrd="0" presId="urn:microsoft.com/office/officeart/2008/layout/VerticalAccentList"/>
    <dgm:cxn modelId="{2D8D041F-0BD1-4E84-A345-53BA222C0510}" type="presParOf" srcId="{910E9DF5-8F68-4BF1-9A21-16F332CEDDFD}" destId="{9424E6B6-9975-4936-9956-51EC18BDED38}" srcOrd="5" destOrd="0" presId="urn:microsoft.com/office/officeart/2008/layout/VerticalAccentList"/>
    <dgm:cxn modelId="{42900378-5318-4B91-8F10-81D1B184D272}" type="presParOf" srcId="{910E9DF5-8F68-4BF1-9A21-16F332CEDDFD}" destId="{6C15EA0F-12C2-471C-AD94-DD91FDF05475}" srcOrd="6" destOrd="0" presId="urn:microsoft.com/office/officeart/2008/layout/VerticalAccentList"/>
    <dgm:cxn modelId="{4CB11DD9-4E87-4F98-B353-FF3D73833E81}" type="presParOf" srcId="{80189593-275B-4A05-9090-917EA4541F81}" destId="{CBD97260-D52E-4CEC-9575-5BDEEB671E60}" srcOrd="8" destOrd="0" presId="urn:microsoft.com/office/officeart/2008/layout/VerticalAccentList"/>
    <dgm:cxn modelId="{A106B901-1458-4130-9E3E-40A1B8159D65}" type="presParOf" srcId="{80189593-275B-4A05-9090-917EA4541F81}" destId="{CFA73449-F494-4811-AD0C-7DC887AD3DF4}" srcOrd="9" destOrd="0" presId="urn:microsoft.com/office/officeart/2008/layout/VerticalAccentList"/>
    <dgm:cxn modelId="{7128891F-2835-4A3D-884F-798CFCEAB3C2}" type="presParOf" srcId="{CFA73449-F494-4811-AD0C-7DC887AD3DF4}" destId="{89E3C3B3-6385-4F55-B12C-BA797A92C5A6}" srcOrd="0" destOrd="0" presId="urn:microsoft.com/office/officeart/2008/layout/VerticalAccentList"/>
    <dgm:cxn modelId="{0D481DDB-F738-43AE-8095-57C711231D33}" type="presParOf" srcId="{80189593-275B-4A05-9090-917EA4541F81}" destId="{0DFCC3C6-1E3C-4870-BEF6-2CA86A75D0E9}" srcOrd="10" destOrd="0" presId="urn:microsoft.com/office/officeart/2008/layout/VerticalAccentList"/>
    <dgm:cxn modelId="{E0570421-D029-4E63-A5D3-8D7AFF3448A3}" type="presParOf" srcId="{0DFCC3C6-1E3C-4870-BEF6-2CA86A75D0E9}" destId="{55DE281E-B2A4-41E8-8E06-0BB860CEC545}" srcOrd="0" destOrd="0" presId="urn:microsoft.com/office/officeart/2008/layout/VerticalAccentList"/>
    <dgm:cxn modelId="{49A1264F-ACF9-49BA-912D-EC3861370FF0}" type="presParOf" srcId="{0DFCC3C6-1E3C-4870-BEF6-2CA86A75D0E9}" destId="{0660FDC4-386D-4852-996B-A70DA72679A7}" srcOrd="1" destOrd="0" presId="urn:microsoft.com/office/officeart/2008/layout/VerticalAccentList"/>
    <dgm:cxn modelId="{B409077B-32BE-4541-8A59-5C4927ED9AA1}" type="presParOf" srcId="{0DFCC3C6-1E3C-4870-BEF6-2CA86A75D0E9}" destId="{E9DAE64B-9B5C-48F1-AC94-8597639EF874}" srcOrd="2" destOrd="0" presId="urn:microsoft.com/office/officeart/2008/layout/VerticalAccentList"/>
    <dgm:cxn modelId="{2190FD4F-D096-4C37-8057-2B19002097F7}" type="presParOf" srcId="{0DFCC3C6-1E3C-4870-BEF6-2CA86A75D0E9}" destId="{748EB7C5-5570-41EE-8600-18E7612C929B}" srcOrd="3" destOrd="0" presId="urn:microsoft.com/office/officeart/2008/layout/VerticalAccentList"/>
    <dgm:cxn modelId="{BEF111E8-B37F-4A3A-A1D6-57501E84E669}" type="presParOf" srcId="{0DFCC3C6-1E3C-4870-BEF6-2CA86A75D0E9}" destId="{A4641320-7963-4D10-80B5-1E87E430E745}" srcOrd="4" destOrd="0" presId="urn:microsoft.com/office/officeart/2008/layout/VerticalAccentList"/>
    <dgm:cxn modelId="{7B107333-FE71-430C-A927-B406C7EA312E}" type="presParOf" srcId="{0DFCC3C6-1E3C-4870-BEF6-2CA86A75D0E9}" destId="{97433CCA-1041-4CB2-9D15-F387FBCAFD1E}" srcOrd="5" destOrd="0" presId="urn:microsoft.com/office/officeart/2008/layout/VerticalAccentList"/>
    <dgm:cxn modelId="{D7F18605-6EE2-408E-9FE8-244AA6C998E6}" type="presParOf" srcId="{0DFCC3C6-1E3C-4870-BEF6-2CA86A75D0E9}" destId="{45B605E3-80AD-4A06-8F34-7D0E25AAEA83}" srcOrd="6" destOrd="0" presId="urn:microsoft.com/office/officeart/2008/layout/VerticalAccentList"/>
    <dgm:cxn modelId="{7B8B55F1-A5C3-49ED-8383-641FD6E598A9}" type="presParOf" srcId="{80189593-275B-4A05-9090-917EA4541F81}" destId="{52DEB14B-6DFD-4748-A5A7-431CEF6E84C1}" srcOrd="11" destOrd="0" presId="urn:microsoft.com/office/officeart/2008/layout/VerticalAccentList"/>
    <dgm:cxn modelId="{D22C7694-3BD9-4FAF-8B22-3194819A9FBC}" type="presParOf" srcId="{80189593-275B-4A05-9090-917EA4541F81}" destId="{759F5A9A-D397-49F2-8684-5107C1C7F72F}" srcOrd="12" destOrd="0" presId="urn:microsoft.com/office/officeart/2008/layout/VerticalAccentList"/>
    <dgm:cxn modelId="{71CFCDBC-C40C-4F2B-8004-BCBC899FE0DF}" type="presParOf" srcId="{759F5A9A-D397-49F2-8684-5107C1C7F72F}" destId="{7BECD598-7F2D-44E7-BD7E-1AC953F0199F}" srcOrd="0" destOrd="0" presId="urn:microsoft.com/office/officeart/2008/layout/VerticalAccentList"/>
    <dgm:cxn modelId="{77351B4A-54EC-4E05-9322-40DC2C47950F}" type="presParOf" srcId="{80189593-275B-4A05-9090-917EA4541F81}" destId="{537C5D7C-7436-410A-8740-FC4907CC5607}" srcOrd="13" destOrd="0" presId="urn:microsoft.com/office/officeart/2008/layout/VerticalAccentList"/>
    <dgm:cxn modelId="{24D19C44-4976-4181-9519-78D9DEE3AA90}" type="presParOf" srcId="{537C5D7C-7436-410A-8740-FC4907CC5607}" destId="{E4CF1EA0-6DC8-4824-83C6-4DD3E37811D6}" srcOrd="0" destOrd="0" presId="urn:microsoft.com/office/officeart/2008/layout/VerticalAccentList"/>
    <dgm:cxn modelId="{776EE11C-775B-4E55-8726-932517E2308E}" type="presParOf" srcId="{537C5D7C-7436-410A-8740-FC4907CC5607}" destId="{0DFEF1E6-DE00-4B62-909F-E90FC7FE6E02}" srcOrd="1" destOrd="0" presId="urn:microsoft.com/office/officeart/2008/layout/VerticalAccentList"/>
    <dgm:cxn modelId="{982CE413-7EAE-4701-8595-AF25C8A79946}" type="presParOf" srcId="{537C5D7C-7436-410A-8740-FC4907CC5607}" destId="{8D0F113F-A265-43CF-9BA1-00D42406293E}" srcOrd="2" destOrd="0" presId="urn:microsoft.com/office/officeart/2008/layout/VerticalAccentList"/>
    <dgm:cxn modelId="{156900F2-54E8-426C-8F73-03258AE80924}" type="presParOf" srcId="{537C5D7C-7436-410A-8740-FC4907CC5607}" destId="{ED70341B-BC10-43DA-A9BD-9BB382C1C2F3}" srcOrd="3" destOrd="0" presId="urn:microsoft.com/office/officeart/2008/layout/VerticalAccentList"/>
    <dgm:cxn modelId="{27AC2118-A208-4605-8CAC-3D5EBC489A48}" type="presParOf" srcId="{537C5D7C-7436-410A-8740-FC4907CC5607}" destId="{AC11D6AE-AEB2-4925-A387-DD89F6537228}" srcOrd="4" destOrd="0" presId="urn:microsoft.com/office/officeart/2008/layout/VerticalAccentList"/>
    <dgm:cxn modelId="{C7471C2F-1FC3-46DF-B192-33C51820C9FA}" type="presParOf" srcId="{537C5D7C-7436-410A-8740-FC4907CC5607}" destId="{F246583A-730C-49E2-9FA7-8FD4F03E8F3A}" srcOrd="5" destOrd="0" presId="urn:microsoft.com/office/officeart/2008/layout/VerticalAccentList"/>
    <dgm:cxn modelId="{63DDC559-10D3-4FBC-88EB-2D0A71C8B488}" type="presParOf" srcId="{537C5D7C-7436-410A-8740-FC4907CC5607}" destId="{64269BD7-1094-4B44-BD54-1CF3C644043C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C346E-BE5E-426B-A5E4-9FDFE957C374}">
      <dsp:nvSpPr>
        <dsp:cNvPr id="0" name=""/>
        <dsp:cNvSpPr/>
      </dsp:nvSpPr>
      <dsp:spPr>
        <a:xfrm>
          <a:off x="2551349" y="1944686"/>
          <a:ext cx="1558724" cy="912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b="1" kern="1200" dirty="0">
              <a:solidFill>
                <a:schemeClr val="tx1"/>
              </a:solidFill>
            </a:rPr>
            <a:t>Vitamin</a:t>
          </a:r>
          <a:r>
            <a:rPr lang="cs-CZ" sz="2100" kern="1200" dirty="0"/>
            <a:t> </a:t>
          </a:r>
          <a:r>
            <a:rPr lang="cs-CZ" sz="2100" b="1" kern="1200" dirty="0">
              <a:solidFill>
                <a:schemeClr val="tx1"/>
              </a:solidFill>
            </a:rPr>
            <a:t>E</a:t>
          </a:r>
        </a:p>
      </dsp:txBody>
      <dsp:txXfrm>
        <a:off x="2779619" y="2078379"/>
        <a:ext cx="1102184" cy="645529"/>
      </dsp:txXfrm>
    </dsp:sp>
    <dsp:sp modelId="{CAD4A5B2-6765-4C19-B7FF-1A924FB269E5}">
      <dsp:nvSpPr>
        <dsp:cNvPr id="0" name=""/>
        <dsp:cNvSpPr/>
      </dsp:nvSpPr>
      <dsp:spPr>
        <a:xfrm rot="16904986">
          <a:off x="3374528" y="1871279"/>
          <a:ext cx="126647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126647" y="147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3434685" y="1882872"/>
        <a:ext cx="6332" cy="6332"/>
      </dsp:txXfrm>
    </dsp:sp>
    <dsp:sp modelId="{9C2FA5DF-EB66-4DCD-806D-3A72EF590D9C}">
      <dsp:nvSpPr>
        <dsp:cNvPr id="0" name=""/>
        <dsp:cNvSpPr/>
      </dsp:nvSpPr>
      <dsp:spPr>
        <a:xfrm>
          <a:off x="2737071" y="367216"/>
          <a:ext cx="1728035" cy="14680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kern="1200" dirty="0">
            <a:solidFill>
              <a:schemeClr val="tx1"/>
            </a:solidFill>
          </a:endParaRPr>
        </a:p>
      </dsp:txBody>
      <dsp:txXfrm>
        <a:off x="2990136" y="582203"/>
        <a:ext cx="1221905" cy="1038048"/>
      </dsp:txXfrm>
    </dsp:sp>
    <dsp:sp modelId="{710E929F-4BD6-4E82-82F0-8C05B003108A}">
      <dsp:nvSpPr>
        <dsp:cNvPr id="0" name=""/>
        <dsp:cNvSpPr/>
      </dsp:nvSpPr>
      <dsp:spPr>
        <a:xfrm rot="664147">
          <a:off x="4059405" y="2639580"/>
          <a:ext cx="1131094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1131094" y="147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4596674" y="2626061"/>
        <a:ext cx="56554" cy="56554"/>
      </dsp:txXfrm>
    </dsp:sp>
    <dsp:sp modelId="{8E9493AC-19DF-441C-95E8-65E2F7F19ECD}">
      <dsp:nvSpPr>
        <dsp:cNvPr id="0" name=""/>
        <dsp:cNvSpPr/>
      </dsp:nvSpPr>
      <dsp:spPr>
        <a:xfrm>
          <a:off x="5160784" y="2179243"/>
          <a:ext cx="1660725" cy="14847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kern="1200" dirty="0">
            <a:solidFill>
              <a:schemeClr val="tx1"/>
            </a:solidFill>
          </a:endParaRPr>
        </a:p>
      </dsp:txBody>
      <dsp:txXfrm>
        <a:off x="5403992" y="2396677"/>
        <a:ext cx="1174309" cy="1049867"/>
      </dsp:txXfrm>
    </dsp:sp>
    <dsp:sp modelId="{9D0C3117-6619-47BE-A422-F2CE8F3FD936}">
      <dsp:nvSpPr>
        <dsp:cNvPr id="0" name=""/>
        <dsp:cNvSpPr/>
      </dsp:nvSpPr>
      <dsp:spPr>
        <a:xfrm rot="20405697">
          <a:off x="3938252" y="1830850"/>
          <a:ext cx="1853362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1853362" y="147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00" kern="1200"/>
        </a:p>
      </dsp:txBody>
      <dsp:txXfrm>
        <a:off x="4818599" y="1799276"/>
        <a:ext cx="92668" cy="92668"/>
      </dsp:txXfrm>
    </dsp:sp>
    <dsp:sp modelId="{31C864E8-F236-4F37-AACD-90E489371BB4}">
      <dsp:nvSpPr>
        <dsp:cNvPr id="0" name=""/>
        <dsp:cNvSpPr/>
      </dsp:nvSpPr>
      <dsp:spPr>
        <a:xfrm>
          <a:off x="5702837" y="780340"/>
          <a:ext cx="1118672" cy="1118672"/>
        </a:xfrm>
        <a:prstGeom prst="ellipse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chemeClr val="tx1"/>
              </a:solidFill>
            </a:rPr>
            <a:t>Ovoce</a:t>
          </a:r>
        </a:p>
      </dsp:txBody>
      <dsp:txXfrm>
        <a:off x="5866663" y="944166"/>
        <a:ext cx="791020" cy="791020"/>
      </dsp:txXfrm>
    </dsp:sp>
    <dsp:sp modelId="{689D568A-39D6-416D-BEBD-4BF425D97958}">
      <dsp:nvSpPr>
        <dsp:cNvPr id="0" name=""/>
        <dsp:cNvSpPr/>
      </dsp:nvSpPr>
      <dsp:spPr>
        <a:xfrm rot="2893455">
          <a:off x="3612957" y="2967470"/>
          <a:ext cx="473725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473725" y="147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>
        <a:off x="3837977" y="2970386"/>
        <a:ext cx="23686" cy="23686"/>
      </dsp:txXfrm>
    </dsp:sp>
    <dsp:sp modelId="{1A7353FD-B352-406E-A2E5-51FA8FDA2809}">
      <dsp:nvSpPr>
        <dsp:cNvPr id="0" name=""/>
        <dsp:cNvSpPr/>
      </dsp:nvSpPr>
      <dsp:spPr>
        <a:xfrm>
          <a:off x="3820925" y="3016665"/>
          <a:ext cx="1118672" cy="1118672"/>
        </a:xfrm>
        <a:prstGeom prst="ellipse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chemeClr val="tx1"/>
              </a:solidFill>
            </a:rPr>
            <a:t>Zelenina</a:t>
          </a:r>
        </a:p>
      </dsp:txBody>
      <dsp:txXfrm>
        <a:off x="3984751" y="3180491"/>
        <a:ext cx="791020" cy="791020"/>
      </dsp:txXfrm>
    </dsp:sp>
    <dsp:sp modelId="{7381E5F5-134C-45DE-9C4F-291BD4DE91C3}">
      <dsp:nvSpPr>
        <dsp:cNvPr id="0" name=""/>
        <dsp:cNvSpPr/>
      </dsp:nvSpPr>
      <dsp:spPr>
        <a:xfrm rot="7507831">
          <a:off x="2931493" y="2861506"/>
          <a:ext cx="129838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129838" y="147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 rot="10800000">
        <a:off x="2993166" y="2873019"/>
        <a:ext cx="6491" cy="6491"/>
      </dsp:txXfrm>
    </dsp:sp>
    <dsp:sp modelId="{9DD1281E-75C7-4027-966A-3814DD2A8560}">
      <dsp:nvSpPr>
        <dsp:cNvPr id="0" name=""/>
        <dsp:cNvSpPr/>
      </dsp:nvSpPr>
      <dsp:spPr>
        <a:xfrm>
          <a:off x="1815750" y="2853931"/>
          <a:ext cx="1541340" cy="121006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kern="1200" dirty="0">
            <a:solidFill>
              <a:schemeClr val="tx1"/>
            </a:solidFill>
          </a:endParaRPr>
        </a:p>
      </dsp:txBody>
      <dsp:txXfrm>
        <a:off x="2041474" y="3031141"/>
        <a:ext cx="1089892" cy="855648"/>
      </dsp:txXfrm>
    </dsp:sp>
    <dsp:sp modelId="{B9B55D77-1B29-4D29-8DE6-41807F54E59B}">
      <dsp:nvSpPr>
        <dsp:cNvPr id="0" name=""/>
        <dsp:cNvSpPr/>
      </dsp:nvSpPr>
      <dsp:spPr>
        <a:xfrm rot="10280843">
          <a:off x="1451304" y="2586288"/>
          <a:ext cx="1131530" cy="29518"/>
        </a:xfrm>
        <a:custGeom>
          <a:avLst/>
          <a:gdLst/>
          <a:ahLst/>
          <a:cxnLst/>
          <a:rect l="0" t="0" r="0" b="0"/>
          <a:pathLst>
            <a:path>
              <a:moveTo>
                <a:pt x="0" y="14759"/>
              </a:moveTo>
              <a:lnTo>
                <a:pt x="1131530" y="147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500" kern="1200"/>
        </a:p>
      </dsp:txBody>
      <dsp:txXfrm rot="10800000">
        <a:off x="1988781" y="2572759"/>
        <a:ext cx="56576" cy="56576"/>
      </dsp:txXfrm>
    </dsp:sp>
    <dsp:sp modelId="{D6BEA19C-C16F-4136-BA43-23434A8DACA4}">
      <dsp:nvSpPr>
        <dsp:cNvPr id="0" name=""/>
        <dsp:cNvSpPr/>
      </dsp:nvSpPr>
      <dsp:spPr>
        <a:xfrm>
          <a:off x="345436" y="2210975"/>
          <a:ext cx="1118672" cy="1118672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chemeClr val="tx1"/>
              </a:solidFill>
            </a:rPr>
            <a:t>Máslo</a:t>
          </a:r>
        </a:p>
      </dsp:txBody>
      <dsp:txXfrm>
        <a:off x="509262" y="2374801"/>
        <a:ext cx="791020" cy="79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EFB5B-14DE-4B47-914C-C31EF25F0D11}">
      <dsp:nvSpPr>
        <dsp:cNvPr id="0" name=""/>
        <dsp:cNvSpPr/>
      </dsp:nvSpPr>
      <dsp:spPr>
        <a:xfrm>
          <a:off x="307478" y="319405"/>
          <a:ext cx="5481042" cy="498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>
              <a:effectLst/>
            </a:rPr>
            <a:t>D-</a:t>
          </a:r>
          <a:r>
            <a:rPr lang="el-GR" sz="2800" b="1" kern="1200" dirty="0">
              <a:effectLst/>
            </a:rPr>
            <a:t>α-</a:t>
          </a:r>
          <a:r>
            <a:rPr lang="cs-CZ" sz="2800" b="1" kern="1200" dirty="0">
              <a:effectLst/>
            </a:rPr>
            <a:t>tokoferol</a:t>
          </a:r>
          <a:endParaRPr lang="cs-CZ" sz="2800" b="1" kern="1200" dirty="0"/>
        </a:p>
      </dsp:txBody>
      <dsp:txXfrm>
        <a:off x="307478" y="319405"/>
        <a:ext cx="5481042" cy="498276"/>
      </dsp:txXfrm>
    </dsp:sp>
    <dsp:sp modelId="{7B5B1C0F-3D12-4C87-8F8B-80676341D60B}">
      <dsp:nvSpPr>
        <dsp:cNvPr id="0" name=""/>
        <dsp:cNvSpPr/>
      </dsp:nvSpPr>
      <dsp:spPr>
        <a:xfrm>
          <a:off x="307478" y="817681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5D6D2-D34F-4A21-9057-B9CBE2EBE140}">
      <dsp:nvSpPr>
        <dsp:cNvPr id="0" name=""/>
        <dsp:cNvSpPr/>
      </dsp:nvSpPr>
      <dsp:spPr>
        <a:xfrm>
          <a:off x="1080914" y="817681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305756"/>
            <a:satOff val="-1411"/>
            <a:lumOff val="52"/>
            <a:alphaOff val="0"/>
          </a:schemeClr>
        </a:solidFill>
        <a:ln w="12700" cap="flat" cmpd="sng" algn="ctr">
          <a:solidFill>
            <a:schemeClr val="accent4">
              <a:hueOff val="305756"/>
              <a:satOff val="-1411"/>
              <a:lumOff val="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17553-148F-4B8A-BDA2-5E6EA51D235D}">
      <dsp:nvSpPr>
        <dsp:cNvPr id="0" name=""/>
        <dsp:cNvSpPr/>
      </dsp:nvSpPr>
      <dsp:spPr>
        <a:xfrm>
          <a:off x="1854350" y="817681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611511"/>
            <a:satOff val="-2822"/>
            <a:lumOff val="104"/>
            <a:alphaOff val="0"/>
          </a:schemeClr>
        </a:solidFill>
        <a:ln w="12700" cap="flat" cmpd="sng" algn="ctr">
          <a:solidFill>
            <a:schemeClr val="accent4">
              <a:hueOff val="611511"/>
              <a:satOff val="-2822"/>
              <a:lumOff val="1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F7A24-7BCB-405C-AACC-30C5FF5C4D33}">
      <dsp:nvSpPr>
        <dsp:cNvPr id="0" name=""/>
        <dsp:cNvSpPr/>
      </dsp:nvSpPr>
      <dsp:spPr>
        <a:xfrm>
          <a:off x="2627786" y="817681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917267"/>
            <a:satOff val="-4232"/>
            <a:lumOff val="156"/>
            <a:alphaOff val="0"/>
          </a:schemeClr>
        </a:solidFill>
        <a:ln w="12700" cap="flat" cmpd="sng" algn="ctr">
          <a:solidFill>
            <a:schemeClr val="accent4">
              <a:hueOff val="917267"/>
              <a:satOff val="-4232"/>
              <a:lumOff val="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45E3C-5100-4CD4-ACAF-89D135F877AD}">
      <dsp:nvSpPr>
        <dsp:cNvPr id="0" name=""/>
        <dsp:cNvSpPr/>
      </dsp:nvSpPr>
      <dsp:spPr>
        <a:xfrm>
          <a:off x="3401222" y="817681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1223023"/>
            <a:satOff val="-5643"/>
            <a:lumOff val="208"/>
            <a:alphaOff val="0"/>
          </a:schemeClr>
        </a:solidFill>
        <a:ln w="12700" cap="flat" cmpd="sng" algn="ctr">
          <a:solidFill>
            <a:schemeClr val="accent4">
              <a:hueOff val="1223023"/>
              <a:satOff val="-5643"/>
              <a:lumOff val="2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4143B-7F28-4887-8E6A-D5923F0CB193}">
      <dsp:nvSpPr>
        <dsp:cNvPr id="0" name=""/>
        <dsp:cNvSpPr/>
      </dsp:nvSpPr>
      <dsp:spPr>
        <a:xfrm>
          <a:off x="4174658" y="817681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1528778"/>
            <a:satOff val="-7054"/>
            <a:lumOff val="260"/>
            <a:alphaOff val="0"/>
          </a:schemeClr>
        </a:solidFill>
        <a:ln w="12700" cap="flat" cmpd="sng" algn="ctr">
          <a:solidFill>
            <a:schemeClr val="accent4">
              <a:hueOff val="1528778"/>
              <a:satOff val="-7054"/>
              <a:lumOff val="2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4048D-A7BE-44F4-BB16-388ADDDA4A8B}">
      <dsp:nvSpPr>
        <dsp:cNvPr id="0" name=""/>
        <dsp:cNvSpPr/>
      </dsp:nvSpPr>
      <dsp:spPr>
        <a:xfrm>
          <a:off x="4948094" y="817681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1834534"/>
            <a:satOff val="-8465"/>
            <a:lumOff val="311"/>
            <a:alphaOff val="0"/>
          </a:schemeClr>
        </a:solidFill>
        <a:ln w="12700" cap="flat" cmpd="sng" algn="ctr">
          <a:solidFill>
            <a:schemeClr val="accent4">
              <a:hueOff val="1834534"/>
              <a:satOff val="-8465"/>
              <a:lumOff val="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D8DE8-985B-40A3-93A1-FA8AD480F7B1}">
      <dsp:nvSpPr>
        <dsp:cNvPr id="0" name=""/>
        <dsp:cNvSpPr/>
      </dsp:nvSpPr>
      <dsp:spPr>
        <a:xfrm>
          <a:off x="307478" y="1020683"/>
          <a:ext cx="5481042" cy="498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>
              <a:effectLst/>
            </a:rPr>
            <a:t>DL-</a:t>
          </a:r>
          <a:r>
            <a:rPr lang="el-GR" sz="2800" b="1" kern="1200" dirty="0">
              <a:effectLst/>
            </a:rPr>
            <a:t>α-</a:t>
          </a:r>
          <a:r>
            <a:rPr lang="cs-CZ" sz="2800" b="1" kern="1200" dirty="0">
              <a:effectLst/>
            </a:rPr>
            <a:t>tokoferol</a:t>
          </a:r>
          <a:endParaRPr lang="cs-CZ" sz="2800" b="1" kern="1200" dirty="0"/>
        </a:p>
      </dsp:txBody>
      <dsp:txXfrm>
        <a:off x="307478" y="1020683"/>
        <a:ext cx="5481042" cy="498276"/>
      </dsp:txXfrm>
    </dsp:sp>
    <dsp:sp modelId="{25DBBBD1-03B9-45F8-9CB9-E69E04FD8367}">
      <dsp:nvSpPr>
        <dsp:cNvPr id="0" name=""/>
        <dsp:cNvSpPr/>
      </dsp:nvSpPr>
      <dsp:spPr>
        <a:xfrm>
          <a:off x="307478" y="1518959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2140290"/>
            <a:satOff val="-9876"/>
            <a:lumOff val="363"/>
            <a:alphaOff val="0"/>
          </a:schemeClr>
        </a:solidFill>
        <a:ln w="12700" cap="flat" cmpd="sng" algn="ctr">
          <a:solidFill>
            <a:schemeClr val="accent4">
              <a:hueOff val="2140290"/>
              <a:satOff val="-9876"/>
              <a:lumOff val="3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63363-BC9A-4C11-B3F8-F46A0313D4D9}">
      <dsp:nvSpPr>
        <dsp:cNvPr id="0" name=""/>
        <dsp:cNvSpPr/>
      </dsp:nvSpPr>
      <dsp:spPr>
        <a:xfrm>
          <a:off x="1080914" y="1518959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2446045"/>
            <a:satOff val="-11287"/>
            <a:lumOff val="415"/>
            <a:alphaOff val="0"/>
          </a:schemeClr>
        </a:solidFill>
        <a:ln w="12700" cap="flat" cmpd="sng" algn="ctr">
          <a:solidFill>
            <a:schemeClr val="accent4">
              <a:hueOff val="2446045"/>
              <a:satOff val="-11287"/>
              <a:lumOff val="4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9263C-E42C-4D1B-885C-D1FF5967DF33}">
      <dsp:nvSpPr>
        <dsp:cNvPr id="0" name=""/>
        <dsp:cNvSpPr/>
      </dsp:nvSpPr>
      <dsp:spPr>
        <a:xfrm>
          <a:off x="1854350" y="1518959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2751801"/>
            <a:satOff val="-12697"/>
            <a:lumOff val="467"/>
            <a:alphaOff val="0"/>
          </a:schemeClr>
        </a:solidFill>
        <a:ln w="12700" cap="flat" cmpd="sng" algn="ctr">
          <a:solidFill>
            <a:schemeClr val="accent4">
              <a:hueOff val="2751801"/>
              <a:satOff val="-12697"/>
              <a:lumOff val="4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FDE87-FFAB-4399-83E3-5A9A3ED5F7D5}">
      <dsp:nvSpPr>
        <dsp:cNvPr id="0" name=""/>
        <dsp:cNvSpPr/>
      </dsp:nvSpPr>
      <dsp:spPr>
        <a:xfrm>
          <a:off x="2627786" y="1518959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3057557"/>
            <a:satOff val="-14108"/>
            <a:lumOff val="519"/>
            <a:alphaOff val="0"/>
          </a:schemeClr>
        </a:solidFill>
        <a:ln w="12700" cap="flat" cmpd="sng" algn="ctr">
          <a:solidFill>
            <a:schemeClr val="accent4">
              <a:hueOff val="3057557"/>
              <a:satOff val="-14108"/>
              <a:lumOff val="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5656C-85AA-4213-AD36-B5DD127CCAE4}">
      <dsp:nvSpPr>
        <dsp:cNvPr id="0" name=""/>
        <dsp:cNvSpPr/>
      </dsp:nvSpPr>
      <dsp:spPr>
        <a:xfrm>
          <a:off x="3401222" y="1518959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3363312"/>
            <a:satOff val="-15519"/>
            <a:lumOff val="571"/>
            <a:alphaOff val="0"/>
          </a:schemeClr>
        </a:solidFill>
        <a:ln w="12700" cap="flat" cmpd="sng" algn="ctr">
          <a:solidFill>
            <a:schemeClr val="accent4">
              <a:hueOff val="3363312"/>
              <a:satOff val="-15519"/>
              <a:lumOff val="5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73B5B-265C-4D06-A654-6263F338C60F}">
      <dsp:nvSpPr>
        <dsp:cNvPr id="0" name=""/>
        <dsp:cNvSpPr/>
      </dsp:nvSpPr>
      <dsp:spPr>
        <a:xfrm>
          <a:off x="4174658" y="1518959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3669068"/>
            <a:satOff val="-16930"/>
            <a:lumOff val="623"/>
            <a:alphaOff val="0"/>
          </a:schemeClr>
        </a:solidFill>
        <a:ln w="12700" cap="flat" cmpd="sng" algn="ctr">
          <a:solidFill>
            <a:schemeClr val="accent4">
              <a:hueOff val="3669068"/>
              <a:satOff val="-16930"/>
              <a:lumOff val="6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3B80B-4124-47F2-9ADE-387EAEE30A3D}">
      <dsp:nvSpPr>
        <dsp:cNvPr id="0" name=""/>
        <dsp:cNvSpPr/>
      </dsp:nvSpPr>
      <dsp:spPr>
        <a:xfrm>
          <a:off x="4948094" y="1518959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3974824"/>
            <a:satOff val="-18341"/>
            <a:lumOff val="675"/>
            <a:alphaOff val="0"/>
          </a:schemeClr>
        </a:solidFill>
        <a:ln w="12700" cap="flat" cmpd="sng" algn="ctr">
          <a:solidFill>
            <a:schemeClr val="accent4">
              <a:hueOff val="3974824"/>
              <a:satOff val="-18341"/>
              <a:lumOff val="6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2A6C4-5556-47BE-8C6D-E7A5668FF1E1}">
      <dsp:nvSpPr>
        <dsp:cNvPr id="0" name=""/>
        <dsp:cNvSpPr/>
      </dsp:nvSpPr>
      <dsp:spPr>
        <a:xfrm>
          <a:off x="307478" y="1721961"/>
          <a:ext cx="5481042" cy="498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>
              <a:effectLst/>
            </a:rPr>
            <a:t>D-</a:t>
          </a:r>
          <a:r>
            <a:rPr lang="el-GR" sz="2800" b="1" kern="1200" dirty="0">
              <a:effectLst/>
            </a:rPr>
            <a:t>α-</a:t>
          </a:r>
          <a:r>
            <a:rPr lang="cs-CZ" sz="2800" b="1" kern="1200" dirty="0" err="1">
              <a:effectLst/>
            </a:rPr>
            <a:t>tokoferyl</a:t>
          </a:r>
          <a:r>
            <a:rPr lang="cs-CZ" sz="2800" b="1" kern="1200" dirty="0">
              <a:effectLst/>
            </a:rPr>
            <a:t>-acetát</a:t>
          </a:r>
          <a:endParaRPr lang="cs-CZ" sz="2800" b="1" kern="1200" dirty="0"/>
        </a:p>
      </dsp:txBody>
      <dsp:txXfrm>
        <a:off x="307478" y="1721961"/>
        <a:ext cx="5481042" cy="498276"/>
      </dsp:txXfrm>
    </dsp:sp>
    <dsp:sp modelId="{1EC2ED15-4A98-4E57-8BBC-3FAA97984959}">
      <dsp:nvSpPr>
        <dsp:cNvPr id="0" name=""/>
        <dsp:cNvSpPr/>
      </dsp:nvSpPr>
      <dsp:spPr>
        <a:xfrm>
          <a:off x="307478" y="2220237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4280579"/>
            <a:satOff val="-19752"/>
            <a:lumOff val="727"/>
            <a:alphaOff val="0"/>
          </a:schemeClr>
        </a:solidFill>
        <a:ln w="12700" cap="flat" cmpd="sng" algn="ctr">
          <a:solidFill>
            <a:schemeClr val="accent4">
              <a:hueOff val="4280579"/>
              <a:satOff val="-19752"/>
              <a:lumOff val="7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AE4B2-CC1A-44AD-AE83-E5AD9187C696}">
      <dsp:nvSpPr>
        <dsp:cNvPr id="0" name=""/>
        <dsp:cNvSpPr/>
      </dsp:nvSpPr>
      <dsp:spPr>
        <a:xfrm>
          <a:off x="1080914" y="2220237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4586335"/>
            <a:satOff val="-21162"/>
            <a:lumOff val="779"/>
            <a:alphaOff val="0"/>
          </a:schemeClr>
        </a:solidFill>
        <a:ln w="12700" cap="flat" cmpd="sng" algn="ctr">
          <a:solidFill>
            <a:schemeClr val="accent4">
              <a:hueOff val="4586335"/>
              <a:satOff val="-21162"/>
              <a:lumOff val="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A97CF-EAEF-40CB-ADC0-E31E484D647F}">
      <dsp:nvSpPr>
        <dsp:cNvPr id="0" name=""/>
        <dsp:cNvSpPr/>
      </dsp:nvSpPr>
      <dsp:spPr>
        <a:xfrm>
          <a:off x="1854350" y="2220237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4892091"/>
            <a:satOff val="-22573"/>
            <a:lumOff val="831"/>
            <a:alphaOff val="0"/>
          </a:schemeClr>
        </a:solidFill>
        <a:ln w="12700" cap="flat" cmpd="sng" algn="ctr">
          <a:solidFill>
            <a:schemeClr val="accent4">
              <a:hueOff val="4892091"/>
              <a:satOff val="-22573"/>
              <a:lumOff val="8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859C3-B906-4175-832C-B9FFF8AE6AC7}">
      <dsp:nvSpPr>
        <dsp:cNvPr id="0" name=""/>
        <dsp:cNvSpPr/>
      </dsp:nvSpPr>
      <dsp:spPr>
        <a:xfrm>
          <a:off x="2627786" y="2220237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23FC9-5BC5-4164-9DEA-F428BDE71BA2}">
      <dsp:nvSpPr>
        <dsp:cNvPr id="0" name=""/>
        <dsp:cNvSpPr/>
      </dsp:nvSpPr>
      <dsp:spPr>
        <a:xfrm>
          <a:off x="3401222" y="2220237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5503602"/>
            <a:satOff val="-25395"/>
            <a:lumOff val="934"/>
            <a:alphaOff val="0"/>
          </a:schemeClr>
        </a:solidFill>
        <a:ln w="12700" cap="flat" cmpd="sng" algn="ctr">
          <a:solidFill>
            <a:schemeClr val="accent4">
              <a:hueOff val="5503602"/>
              <a:satOff val="-25395"/>
              <a:lumOff val="9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4E6B6-9975-4936-9956-51EC18BDED38}">
      <dsp:nvSpPr>
        <dsp:cNvPr id="0" name=""/>
        <dsp:cNvSpPr/>
      </dsp:nvSpPr>
      <dsp:spPr>
        <a:xfrm>
          <a:off x="4174658" y="2220237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5809357"/>
            <a:satOff val="-26806"/>
            <a:lumOff val="986"/>
            <a:alphaOff val="0"/>
          </a:schemeClr>
        </a:solidFill>
        <a:ln w="12700" cap="flat" cmpd="sng" algn="ctr">
          <a:solidFill>
            <a:schemeClr val="accent4">
              <a:hueOff val="5809357"/>
              <a:satOff val="-26806"/>
              <a:lumOff val="9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5EA0F-12C2-471C-AD94-DD91FDF05475}">
      <dsp:nvSpPr>
        <dsp:cNvPr id="0" name=""/>
        <dsp:cNvSpPr/>
      </dsp:nvSpPr>
      <dsp:spPr>
        <a:xfrm>
          <a:off x="4948094" y="2220237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6115113"/>
            <a:satOff val="-28216"/>
            <a:lumOff val="1038"/>
            <a:alphaOff val="0"/>
          </a:schemeClr>
        </a:solidFill>
        <a:ln w="12700" cap="flat" cmpd="sng" algn="ctr">
          <a:solidFill>
            <a:schemeClr val="accent4">
              <a:hueOff val="6115113"/>
              <a:satOff val="-28216"/>
              <a:lumOff val="10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3C3B3-6385-4F55-B12C-BA797A92C5A6}">
      <dsp:nvSpPr>
        <dsp:cNvPr id="0" name=""/>
        <dsp:cNvSpPr/>
      </dsp:nvSpPr>
      <dsp:spPr>
        <a:xfrm>
          <a:off x="307478" y="2423239"/>
          <a:ext cx="5481042" cy="498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>
              <a:effectLst/>
            </a:rPr>
            <a:t>DL-</a:t>
          </a:r>
          <a:r>
            <a:rPr lang="el-GR" sz="2800" b="1" kern="1200" dirty="0">
              <a:effectLst/>
            </a:rPr>
            <a:t>α-</a:t>
          </a:r>
          <a:r>
            <a:rPr lang="cs-CZ" sz="2800" b="1" kern="1200" dirty="0" err="1">
              <a:effectLst/>
            </a:rPr>
            <a:t>tokoferyl</a:t>
          </a:r>
          <a:r>
            <a:rPr lang="cs-CZ" sz="2800" b="1" kern="1200" dirty="0">
              <a:effectLst/>
            </a:rPr>
            <a:t>-acetát</a:t>
          </a:r>
          <a:endParaRPr lang="cs-CZ" sz="2800" b="1" kern="1200" dirty="0"/>
        </a:p>
      </dsp:txBody>
      <dsp:txXfrm>
        <a:off x="307478" y="2423239"/>
        <a:ext cx="5481042" cy="498276"/>
      </dsp:txXfrm>
    </dsp:sp>
    <dsp:sp modelId="{55DE281E-B2A4-41E8-8E06-0BB860CEC545}">
      <dsp:nvSpPr>
        <dsp:cNvPr id="0" name=""/>
        <dsp:cNvSpPr/>
      </dsp:nvSpPr>
      <dsp:spPr>
        <a:xfrm>
          <a:off x="307478" y="2921515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6420868"/>
            <a:satOff val="-29627"/>
            <a:lumOff val="1090"/>
            <a:alphaOff val="0"/>
          </a:schemeClr>
        </a:solidFill>
        <a:ln w="12700" cap="flat" cmpd="sng" algn="ctr">
          <a:solidFill>
            <a:schemeClr val="accent4">
              <a:hueOff val="6420868"/>
              <a:satOff val="-29627"/>
              <a:lumOff val="10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60FDC4-386D-4852-996B-A70DA72679A7}">
      <dsp:nvSpPr>
        <dsp:cNvPr id="0" name=""/>
        <dsp:cNvSpPr/>
      </dsp:nvSpPr>
      <dsp:spPr>
        <a:xfrm>
          <a:off x="1080914" y="2921515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6726625"/>
            <a:satOff val="-31038"/>
            <a:lumOff val="1142"/>
            <a:alphaOff val="0"/>
          </a:schemeClr>
        </a:solidFill>
        <a:ln w="12700" cap="flat" cmpd="sng" algn="ctr">
          <a:solidFill>
            <a:schemeClr val="accent4">
              <a:hueOff val="6726625"/>
              <a:satOff val="-31038"/>
              <a:lumOff val="11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AE64B-9B5C-48F1-AC94-8597639EF874}">
      <dsp:nvSpPr>
        <dsp:cNvPr id="0" name=""/>
        <dsp:cNvSpPr/>
      </dsp:nvSpPr>
      <dsp:spPr>
        <a:xfrm>
          <a:off x="1854350" y="2921515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7032380"/>
            <a:satOff val="-32449"/>
            <a:lumOff val="1194"/>
            <a:alphaOff val="0"/>
          </a:schemeClr>
        </a:solidFill>
        <a:ln w="12700" cap="flat" cmpd="sng" algn="ctr">
          <a:solidFill>
            <a:schemeClr val="accent4">
              <a:hueOff val="7032380"/>
              <a:satOff val="-32449"/>
              <a:lumOff val="11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EB7C5-5570-41EE-8600-18E7612C929B}">
      <dsp:nvSpPr>
        <dsp:cNvPr id="0" name=""/>
        <dsp:cNvSpPr/>
      </dsp:nvSpPr>
      <dsp:spPr>
        <a:xfrm>
          <a:off x="2627786" y="2921515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7338136"/>
            <a:satOff val="-33860"/>
            <a:lumOff val="1246"/>
            <a:alphaOff val="0"/>
          </a:schemeClr>
        </a:solidFill>
        <a:ln w="12700" cap="flat" cmpd="sng" algn="ctr">
          <a:solidFill>
            <a:schemeClr val="accent4">
              <a:hueOff val="7338136"/>
              <a:satOff val="-33860"/>
              <a:lumOff val="12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41320-7963-4D10-80B5-1E87E430E745}">
      <dsp:nvSpPr>
        <dsp:cNvPr id="0" name=""/>
        <dsp:cNvSpPr/>
      </dsp:nvSpPr>
      <dsp:spPr>
        <a:xfrm>
          <a:off x="3401222" y="2921515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7643891"/>
            <a:satOff val="-35271"/>
            <a:lumOff val="1298"/>
            <a:alphaOff val="0"/>
          </a:schemeClr>
        </a:solidFill>
        <a:ln w="12700" cap="flat" cmpd="sng" algn="ctr">
          <a:solidFill>
            <a:schemeClr val="accent4">
              <a:hueOff val="7643891"/>
              <a:satOff val="-35271"/>
              <a:lumOff val="12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33CCA-1041-4CB2-9D15-F387FBCAFD1E}">
      <dsp:nvSpPr>
        <dsp:cNvPr id="0" name=""/>
        <dsp:cNvSpPr/>
      </dsp:nvSpPr>
      <dsp:spPr>
        <a:xfrm>
          <a:off x="4174658" y="2921515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7949648"/>
            <a:satOff val="-36681"/>
            <a:lumOff val="1350"/>
            <a:alphaOff val="0"/>
          </a:schemeClr>
        </a:solidFill>
        <a:ln w="12700" cap="flat" cmpd="sng" algn="ctr">
          <a:solidFill>
            <a:schemeClr val="accent4">
              <a:hueOff val="7949648"/>
              <a:satOff val="-36681"/>
              <a:lumOff val="13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605E3-80AD-4A06-8F34-7D0E25AAEA83}">
      <dsp:nvSpPr>
        <dsp:cNvPr id="0" name=""/>
        <dsp:cNvSpPr/>
      </dsp:nvSpPr>
      <dsp:spPr>
        <a:xfrm>
          <a:off x="4948094" y="2921515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8255403"/>
            <a:satOff val="-38092"/>
            <a:lumOff val="1402"/>
            <a:alphaOff val="0"/>
          </a:schemeClr>
        </a:solidFill>
        <a:ln w="12700" cap="flat" cmpd="sng" algn="ctr">
          <a:solidFill>
            <a:schemeClr val="accent4">
              <a:hueOff val="8255403"/>
              <a:satOff val="-38092"/>
              <a:lumOff val="1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CD598-7F2D-44E7-BD7E-1AC953F0199F}">
      <dsp:nvSpPr>
        <dsp:cNvPr id="0" name=""/>
        <dsp:cNvSpPr/>
      </dsp:nvSpPr>
      <dsp:spPr>
        <a:xfrm>
          <a:off x="307478" y="3124517"/>
          <a:ext cx="5481042" cy="498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>
              <a:effectLst/>
            </a:rPr>
            <a:t>D-</a:t>
          </a:r>
          <a:r>
            <a:rPr lang="el-GR" sz="2800" b="1" kern="1200" dirty="0">
              <a:effectLst/>
            </a:rPr>
            <a:t>α-</a:t>
          </a:r>
          <a:r>
            <a:rPr lang="cs-CZ" sz="2800" b="1" kern="1200" dirty="0" err="1">
              <a:effectLst/>
            </a:rPr>
            <a:t>tokoferyl-sukcinát</a:t>
          </a:r>
          <a:endParaRPr lang="cs-CZ" sz="2800" b="1" kern="1200" dirty="0">
            <a:effectLst/>
          </a:endParaRPr>
        </a:p>
      </dsp:txBody>
      <dsp:txXfrm>
        <a:off x="307478" y="3124517"/>
        <a:ext cx="5481042" cy="498276"/>
      </dsp:txXfrm>
    </dsp:sp>
    <dsp:sp modelId="{E4CF1EA0-6DC8-4824-83C6-4DD3E37811D6}">
      <dsp:nvSpPr>
        <dsp:cNvPr id="0" name=""/>
        <dsp:cNvSpPr/>
      </dsp:nvSpPr>
      <dsp:spPr>
        <a:xfrm>
          <a:off x="307478" y="3622794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8561158"/>
            <a:satOff val="-39503"/>
            <a:lumOff val="1454"/>
            <a:alphaOff val="0"/>
          </a:schemeClr>
        </a:solidFill>
        <a:ln w="12700" cap="flat" cmpd="sng" algn="ctr">
          <a:solidFill>
            <a:schemeClr val="accent4">
              <a:hueOff val="8561158"/>
              <a:satOff val="-39503"/>
              <a:lumOff val="14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EF1E6-DE00-4B62-909F-E90FC7FE6E02}">
      <dsp:nvSpPr>
        <dsp:cNvPr id="0" name=""/>
        <dsp:cNvSpPr/>
      </dsp:nvSpPr>
      <dsp:spPr>
        <a:xfrm>
          <a:off x="1080914" y="3622794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8866913"/>
            <a:satOff val="-40914"/>
            <a:lumOff val="1505"/>
            <a:alphaOff val="0"/>
          </a:schemeClr>
        </a:solidFill>
        <a:ln w="12700" cap="flat" cmpd="sng" algn="ctr">
          <a:solidFill>
            <a:schemeClr val="accent4">
              <a:hueOff val="8866913"/>
              <a:satOff val="-40914"/>
              <a:lumOff val="15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F113F-A265-43CF-9BA1-00D42406293E}">
      <dsp:nvSpPr>
        <dsp:cNvPr id="0" name=""/>
        <dsp:cNvSpPr/>
      </dsp:nvSpPr>
      <dsp:spPr>
        <a:xfrm>
          <a:off x="1854350" y="3622794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9172669"/>
            <a:satOff val="-42325"/>
            <a:lumOff val="1557"/>
            <a:alphaOff val="0"/>
          </a:schemeClr>
        </a:solidFill>
        <a:ln w="12700" cap="flat" cmpd="sng" algn="ctr">
          <a:solidFill>
            <a:schemeClr val="accent4">
              <a:hueOff val="9172669"/>
              <a:satOff val="-42325"/>
              <a:lumOff val="15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0341B-BC10-43DA-A9BD-9BB382C1C2F3}">
      <dsp:nvSpPr>
        <dsp:cNvPr id="0" name=""/>
        <dsp:cNvSpPr/>
      </dsp:nvSpPr>
      <dsp:spPr>
        <a:xfrm>
          <a:off x="2627786" y="3622794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9478425"/>
            <a:satOff val="-43736"/>
            <a:lumOff val="1609"/>
            <a:alphaOff val="0"/>
          </a:schemeClr>
        </a:solidFill>
        <a:ln w="12700" cap="flat" cmpd="sng" algn="ctr">
          <a:solidFill>
            <a:schemeClr val="accent4">
              <a:hueOff val="9478425"/>
              <a:satOff val="-43736"/>
              <a:lumOff val="1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1D6AE-AEB2-4925-A387-DD89F6537228}">
      <dsp:nvSpPr>
        <dsp:cNvPr id="0" name=""/>
        <dsp:cNvSpPr/>
      </dsp:nvSpPr>
      <dsp:spPr>
        <a:xfrm>
          <a:off x="3401222" y="3622794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9784181"/>
            <a:satOff val="-45146"/>
            <a:lumOff val="1661"/>
            <a:alphaOff val="0"/>
          </a:schemeClr>
        </a:solidFill>
        <a:ln w="12700" cap="flat" cmpd="sng" algn="ctr">
          <a:solidFill>
            <a:schemeClr val="accent4">
              <a:hueOff val="9784181"/>
              <a:satOff val="-45146"/>
              <a:lumOff val="16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6583A-730C-49E2-9FA7-8FD4F03E8F3A}">
      <dsp:nvSpPr>
        <dsp:cNvPr id="0" name=""/>
        <dsp:cNvSpPr/>
      </dsp:nvSpPr>
      <dsp:spPr>
        <a:xfrm>
          <a:off x="4174658" y="3622794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10089936"/>
            <a:satOff val="-46557"/>
            <a:lumOff val="1713"/>
            <a:alphaOff val="0"/>
          </a:schemeClr>
        </a:solidFill>
        <a:ln w="12700" cap="flat" cmpd="sng" algn="ctr">
          <a:solidFill>
            <a:schemeClr val="accent4">
              <a:hueOff val="10089936"/>
              <a:satOff val="-46557"/>
              <a:lumOff val="17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69BD7-1094-4B44-BD54-1CF3C644043C}">
      <dsp:nvSpPr>
        <dsp:cNvPr id="0" name=""/>
        <dsp:cNvSpPr/>
      </dsp:nvSpPr>
      <dsp:spPr>
        <a:xfrm>
          <a:off x="4948094" y="3622794"/>
          <a:ext cx="730805" cy="121800"/>
        </a:xfrm>
        <a:prstGeom prst="parallelogram">
          <a:avLst>
            <a:gd name="adj" fmla="val 1408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D1858-CDB5-42E9-99E9-0F8C9C939911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243AE-8C9D-4709-B78B-2DBDC62CCF9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901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31DB0-4931-42B4-A508-3895BE33AB7E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752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824" y="3271382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67D75-AFC6-4460-99CF-5903F997D1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4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AB0EC5-5989-4144-B145-956E547B5643}" type="slidenum">
              <a:rPr lang="en-GB" altLang="cs-CZ"/>
              <a:pPr eaLnBrk="1" hangingPunct="1">
                <a:spcBef>
                  <a:spcPct val="0"/>
                </a:spcBef>
              </a:pPr>
              <a:t>2</a:t>
            </a:fld>
            <a:endParaRPr lang="en-GB" altLang="cs-CZ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76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CF927D-5373-406C-952A-0CC851928503}" type="slidenum">
              <a:rPr lang="en-GB" altLang="cs-CZ"/>
              <a:pPr eaLnBrk="1" hangingPunct="1">
                <a:spcBef>
                  <a:spcPct val="0"/>
                </a:spcBef>
              </a:pPr>
              <a:t>11</a:t>
            </a:fld>
            <a:endParaRPr lang="en-GB" altLang="cs-CZ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3781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7F98D9-E1AC-4735-8C87-D870D9CFABFC}" type="slidenum">
              <a:rPr lang="en-GB" altLang="cs-CZ"/>
              <a:pPr eaLnBrk="1" hangingPunct="1">
                <a:spcBef>
                  <a:spcPct val="0"/>
                </a:spcBef>
              </a:pPr>
              <a:t>130</a:t>
            </a:fld>
            <a:endParaRPr lang="en-GB" altLang="cs-CZ"/>
          </a:p>
        </p:txBody>
      </p:sp>
      <p:sp>
        <p:nvSpPr>
          <p:cNvPr id="334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8695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82D95A-F59D-4725-B3F1-CFF164ED9926}" type="slidenum">
              <a:rPr lang="en-GB" altLang="cs-CZ"/>
              <a:pPr eaLnBrk="1" hangingPunct="1">
                <a:spcBef>
                  <a:spcPct val="0"/>
                </a:spcBef>
              </a:pPr>
              <a:t>131</a:t>
            </a:fld>
            <a:endParaRPr lang="en-GB" altLang="cs-CZ"/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712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983A03-ED76-4CA5-A32E-D652A8C8B5D2}" type="slidenum">
              <a:rPr lang="en-GB" altLang="cs-CZ"/>
              <a:pPr eaLnBrk="1" hangingPunct="1">
                <a:spcBef>
                  <a:spcPct val="0"/>
                </a:spcBef>
              </a:pPr>
              <a:t>132</a:t>
            </a:fld>
            <a:endParaRPr lang="en-GB" altLang="cs-CZ"/>
          </a:p>
        </p:txBody>
      </p:sp>
      <p:sp>
        <p:nvSpPr>
          <p:cNvPr id="337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2313" y="533400"/>
            <a:ext cx="3389312" cy="2541588"/>
          </a:xfrm>
          <a:ln/>
        </p:spPr>
      </p:sp>
      <p:sp>
        <p:nvSpPr>
          <p:cNvPr id="337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1467" y="3232438"/>
            <a:ext cx="7266909" cy="30742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43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BFA461-9EDC-4821-B2CE-91F2A922AA47}" type="slidenum">
              <a:rPr lang="en-GB" altLang="cs-CZ"/>
              <a:pPr eaLnBrk="1" hangingPunct="1"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29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75E809-6912-4F32-B1BE-FC18020E9976}" type="slidenum">
              <a:rPr lang="en-GB" altLang="cs-CZ"/>
              <a:pPr eaLnBrk="1" hangingPunct="1"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467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747ECA-49E9-4167-98DB-241EA64592CE}" type="slidenum">
              <a:rPr lang="en-GB" altLang="cs-CZ"/>
              <a:pPr eaLnBrk="1" hangingPunct="1">
                <a:spcBef>
                  <a:spcPct val="0"/>
                </a:spcBef>
              </a:pPr>
              <a:t>14</a:t>
            </a:fld>
            <a:endParaRPr lang="en-GB" altLang="cs-CZ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64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EE5FE9-1B54-49E8-87FC-7DAE4F2A3B14}" type="slidenum">
              <a:rPr lang="en-GB" altLang="cs-CZ"/>
              <a:pPr eaLnBrk="1" hangingPunct="1">
                <a:spcBef>
                  <a:spcPct val="0"/>
                </a:spcBef>
              </a:pPr>
              <a:t>15</a:t>
            </a:fld>
            <a:endParaRPr lang="en-GB" altLang="cs-CZ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34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4AAC79-264D-4CDC-A95A-2679C71F9A8D}" type="slidenum">
              <a:rPr lang="en-GB" altLang="cs-CZ"/>
              <a:pPr eaLnBrk="1" hangingPunct="1">
                <a:spcBef>
                  <a:spcPct val="0"/>
                </a:spcBef>
              </a:pPr>
              <a:t>16</a:t>
            </a:fld>
            <a:endParaRPr lang="en-GB" altLang="cs-CZ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310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730DFF-8DFD-4CFB-B349-342846B0A033}" type="slidenum">
              <a:rPr lang="en-GB" altLang="cs-CZ"/>
              <a:pPr eaLnBrk="1" hangingPunct="1">
                <a:spcBef>
                  <a:spcPct val="0"/>
                </a:spcBef>
              </a:pPr>
              <a:t>17</a:t>
            </a:fld>
            <a:endParaRPr lang="en-GB" altLang="cs-CZ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15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7D71FF-B293-4BC6-9B57-D41CF14FAFA3}" type="slidenum">
              <a:rPr lang="en-GB" altLang="cs-CZ"/>
              <a:pPr eaLnBrk="1" hangingPunct="1">
                <a:spcBef>
                  <a:spcPct val="0"/>
                </a:spcBef>
              </a:pPr>
              <a:t>18</a:t>
            </a:fld>
            <a:endParaRPr lang="en-GB" altLang="cs-CZ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61B9A3-4451-45FC-BA80-6B850DC9BB0C}" type="slidenum">
              <a:rPr lang="en-GB" altLang="cs-CZ"/>
              <a:pPr eaLnBrk="1" hangingPunct="1">
                <a:spcBef>
                  <a:spcPct val="0"/>
                </a:spcBef>
              </a:pPr>
              <a:t>19</a:t>
            </a:fld>
            <a:endParaRPr lang="en-GB" altLang="cs-CZ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18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6AE59E-3F88-419A-86CC-95BC73CC737C}" type="slidenum">
              <a:rPr lang="en-GB" altLang="cs-CZ"/>
              <a:pPr eaLnBrk="1" hangingPunct="1">
                <a:spcBef>
                  <a:spcPct val="0"/>
                </a:spcBef>
              </a:pPr>
              <a:t>20</a:t>
            </a:fld>
            <a:endParaRPr lang="en-GB" altLang="cs-CZ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5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B90672-4F9F-40F4-AC87-D8B810CA95F0}" type="slidenum">
              <a:rPr lang="en-GB" altLang="cs-CZ"/>
              <a:pPr eaLnBrk="1" hangingPunct="1">
                <a:spcBef>
                  <a:spcPct val="0"/>
                </a:spcBef>
              </a:pPr>
              <a:t>3</a:t>
            </a:fld>
            <a:endParaRPr lang="en-GB" altLang="cs-CZ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22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ED0252-1708-4838-9848-93CD5759314C}" type="slidenum">
              <a:rPr lang="en-GB" altLang="cs-CZ"/>
              <a:pPr eaLnBrk="1" hangingPunct="1">
                <a:spcBef>
                  <a:spcPct val="0"/>
                </a:spcBef>
              </a:pPr>
              <a:t>21</a:t>
            </a:fld>
            <a:endParaRPr lang="en-GB" altLang="cs-CZ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52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5AE658-12F1-46B6-A7EF-20327D049C4E}" type="slidenum">
              <a:rPr lang="en-GB" altLang="cs-CZ"/>
              <a:pPr eaLnBrk="1" hangingPunct="1">
                <a:spcBef>
                  <a:spcPct val="0"/>
                </a:spcBef>
              </a:pPr>
              <a:t>22</a:t>
            </a:fld>
            <a:endParaRPr lang="en-GB" altLang="cs-CZ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80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0B4F67-62C7-43C9-9E54-B2E60784B83A}" type="slidenum">
              <a:rPr lang="en-GB" altLang="cs-CZ"/>
              <a:pPr eaLnBrk="1" hangingPunct="1">
                <a:spcBef>
                  <a:spcPct val="0"/>
                </a:spcBef>
              </a:pPr>
              <a:t>23</a:t>
            </a:fld>
            <a:endParaRPr lang="en-GB" altLang="cs-CZ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18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52E6FD-3D3E-4969-B4DF-E19F6DBDFA4E}" type="slidenum">
              <a:rPr lang="en-GB" altLang="cs-CZ"/>
              <a:pPr eaLnBrk="1" hangingPunct="1"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99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E3867F-D60C-48F0-87E2-FC80746F3648}" type="slidenum">
              <a:rPr lang="en-GB" altLang="cs-CZ"/>
              <a:pPr eaLnBrk="1" hangingPunct="1">
                <a:spcBef>
                  <a:spcPct val="0"/>
                </a:spcBef>
              </a:pPr>
              <a:t>25</a:t>
            </a:fld>
            <a:endParaRPr lang="en-GB" altLang="cs-CZ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6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STEJNÁ BIOL. ÚČINNOST D2 i D3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82A6F-DE3B-40A0-8B29-B66CE7D943DC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476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mléce v zimě je obsah D až 4x nižší než v létě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82A6F-DE3B-40A0-8B29-B66CE7D943DC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638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6B13E4-255E-4C56-90EC-B80EAB853CE4}" type="slidenum">
              <a:rPr lang="en-GB" altLang="cs-CZ"/>
              <a:pPr eaLnBrk="1" hangingPunct="1">
                <a:spcBef>
                  <a:spcPct val="0"/>
                </a:spcBef>
              </a:pPr>
              <a:t>29</a:t>
            </a:fld>
            <a:endParaRPr lang="en-GB" altLang="cs-CZ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06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3DAC45-69B4-4AE4-B73D-EE1AD8AE61E1}" type="slidenum">
              <a:rPr lang="en-GB" altLang="cs-CZ"/>
              <a:pPr eaLnBrk="1" hangingPunct="1">
                <a:spcBef>
                  <a:spcPct val="0"/>
                </a:spcBef>
              </a:pPr>
              <a:t>35</a:t>
            </a:fld>
            <a:endParaRPr lang="en-GB" altLang="cs-CZ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72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08FFCB-BB4D-4D06-91A5-182CEBFCA084}" type="slidenum">
              <a:rPr lang="en-GB" altLang="cs-CZ"/>
              <a:pPr eaLnBrk="1" hangingPunct="1">
                <a:spcBef>
                  <a:spcPct val="0"/>
                </a:spcBef>
              </a:pPr>
              <a:t>37</a:t>
            </a:fld>
            <a:endParaRPr lang="en-GB" altLang="cs-CZ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66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1F2EED-FB3B-432B-816E-DDB0BD663D69}" type="slidenum">
              <a:rPr lang="en-GB" altLang="cs-CZ"/>
              <a:pPr eaLnBrk="1" hangingPunct="1">
                <a:spcBef>
                  <a:spcPct val="0"/>
                </a:spcBef>
              </a:pPr>
              <a:t>4</a:t>
            </a:fld>
            <a:endParaRPr lang="en-GB" altLang="cs-CZ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998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7BD5F4-83B6-404A-B665-80F73ACA918E}" type="slidenum">
              <a:rPr lang="en-GB" altLang="cs-CZ"/>
              <a:pPr eaLnBrk="1" hangingPunct="1">
                <a:spcBef>
                  <a:spcPct val="0"/>
                </a:spcBef>
              </a:pPr>
              <a:t>38</a:t>
            </a:fld>
            <a:endParaRPr lang="en-GB" altLang="cs-CZ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19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C10969-C668-4E45-B10E-0576274BB803}" type="slidenum">
              <a:rPr lang="en-GB" altLang="cs-CZ"/>
              <a:pPr eaLnBrk="1" hangingPunct="1">
                <a:spcBef>
                  <a:spcPct val="0"/>
                </a:spcBef>
              </a:pPr>
              <a:t>39</a:t>
            </a:fld>
            <a:endParaRPr lang="en-GB" altLang="cs-CZ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89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6E143F-28BA-4F43-A944-08FEAD855054}" type="slidenum">
              <a:rPr lang="en-GB" altLang="cs-CZ"/>
              <a:pPr eaLnBrk="1" hangingPunct="1">
                <a:spcBef>
                  <a:spcPct val="0"/>
                </a:spcBef>
              </a:pPr>
              <a:t>40</a:t>
            </a:fld>
            <a:endParaRPr lang="en-GB" altLang="cs-CZ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059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19EDAD-5642-45F0-B644-1A44DEDA038B}" type="slidenum">
              <a:rPr lang="en-GB" altLang="cs-CZ"/>
              <a:pPr eaLnBrk="1" hangingPunct="1">
                <a:spcBef>
                  <a:spcPct val="0"/>
                </a:spcBef>
              </a:pPr>
              <a:t>42</a:t>
            </a:fld>
            <a:endParaRPr lang="en-GB" altLang="cs-CZ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56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0DA2CD-4AFB-4251-BDEC-1339A48839C2}" type="slidenum">
              <a:rPr lang="en-GB" altLang="cs-CZ"/>
              <a:pPr eaLnBrk="1" hangingPunct="1">
                <a:spcBef>
                  <a:spcPct val="0"/>
                </a:spcBef>
              </a:pPr>
              <a:t>46</a:t>
            </a:fld>
            <a:endParaRPr lang="en-GB" altLang="cs-CZ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738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ECFD49-94B9-43AB-B50F-798622A5FFBE}" type="slidenum">
              <a:rPr lang="en-GB" altLang="cs-CZ"/>
              <a:pPr eaLnBrk="1" hangingPunct="1">
                <a:spcBef>
                  <a:spcPct val="0"/>
                </a:spcBef>
              </a:pPr>
              <a:t>47</a:t>
            </a:fld>
            <a:endParaRPr lang="en-GB" altLang="cs-CZ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343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D717BC-0FB1-402E-A92D-BF9359A0157D}" type="slidenum">
              <a:rPr lang="en-GB" altLang="cs-CZ"/>
              <a:pPr eaLnBrk="1" hangingPunct="1">
                <a:spcBef>
                  <a:spcPct val="0"/>
                </a:spcBef>
              </a:pPr>
              <a:t>48</a:t>
            </a:fld>
            <a:endParaRPr lang="en-GB" altLang="cs-CZ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259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B1D582-85DB-4F06-98EC-B09D8B49ACC9}" type="slidenum">
              <a:rPr lang="en-GB" altLang="cs-CZ"/>
              <a:pPr eaLnBrk="1" hangingPunct="1">
                <a:spcBef>
                  <a:spcPct val="0"/>
                </a:spcBef>
              </a:pPr>
              <a:t>49</a:t>
            </a:fld>
            <a:endParaRPr lang="en-GB" altLang="cs-CZ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517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A276E5-D842-4BFC-B15B-66516D4E333B}" type="slidenum">
              <a:rPr lang="en-GB" altLang="cs-CZ"/>
              <a:pPr eaLnBrk="1" hangingPunct="1">
                <a:spcBef>
                  <a:spcPct val="0"/>
                </a:spcBef>
              </a:pPr>
              <a:t>50</a:t>
            </a:fld>
            <a:endParaRPr lang="en-GB" altLang="cs-CZ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136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C508AE-B61B-4344-A6D6-0E956904381B}" type="slidenum">
              <a:rPr lang="en-GB" altLang="cs-CZ"/>
              <a:pPr eaLnBrk="1" hangingPunct="1">
                <a:spcBef>
                  <a:spcPct val="0"/>
                </a:spcBef>
              </a:pPr>
              <a:t>51</a:t>
            </a:fld>
            <a:endParaRPr lang="en-GB" altLang="cs-CZ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75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F9B2DB-22D2-4889-B6FA-5DCE1724D5AC}" type="slidenum">
              <a:rPr lang="en-GB" altLang="cs-CZ"/>
              <a:pPr eaLnBrk="1" hangingPunct="1">
                <a:spcBef>
                  <a:spcPct val="0"/>
                </a:spcBef>
              </a:pPr>
              <a:t>5</a:t>
            </a:fld>
            <a:endParaRPr lang="en-GB" altLang="cs-CZ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280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FC2414-86B1-406B-BA41-C8624BDB8DF9}" type="slidenum">
              <a:rPr lang="en-GB" altLang="cs-CZ"/>
              <a:pPr eaLnBrk="1" hangingPunct="1">
                <a:spcBef>
                  <a:spcPct val="0"/>
                </a:spcBef>
              </a:pPr>
              <a:t>52</a:t>
            </a:fld>
            <a:endParaRPr lang="en-GB" altLang="cs-CZ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976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2BFB1D-5692-4EE5-A56D-FA3568F10D9A}" type="slidenum">
              <a:rPr lang="en-GB" altLang="cs-CZ"/>
              <a:pPr eaLnBrk="1" hangingPunct="1">
                <a:spcBef>
                  <a:spcPct val="0"/>
                </a:spcBef>
              </a:pPr>
              <a:t>53</a:t>
            </a:fld>
            <a:endParaRPr lang="en-GB" altLang="cs-CZ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80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C913D1-16AA-485D-AE52-0292C05B6900}" type="slidenum">
              <a:rPr lang="en-GB" altLang="cs-CZ"/>
              <a:pPr eaLnBrk="1" hangingPunct="1">
                <a:spcBef>
                  <a:spcPct val="0"/>
                </a:spcBef>
              </a:pPr>
              <a:t>54</a:t>
            </a:fld>
            <a:endParaRPr lang="en-GB" altLang="cs-CZ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100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BBE1F9-5916-4FD4-A031-10A180867749}" type="slidenum">
              <a:rPr lang="en-GB" altLang="cs-CZ"/>
              <a:pPr eaLnBrk="1" hangingPunct="1">
                <a:spcBef>
                  <a:spcPct val="0"/>
                </a:spcBef>
              </a:pPr>
              <a:t>55</a:t>
            </a:fld>
            <a:endParaRPr lang="en-GB" altLang="cs-CZ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614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A5B697-DFAF-41C8-A4B3-648831B7ADB3}" type="slidenum">
              <a:rPr lang="en-GB" altLang="cs-CZ"/>
              <a:pPr eaLnBrk="1" hangingPunct="1">
                <a:spcBef>
                  <a:spcPct val="0"/>
                </a:spcBef>
              </a:pPr>
              <a:t>56</a:t>
            </a:fld>
            <a:endParaRPr lang="en-GB" altLang="cs-CZ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980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1773F8-176F-4335-847F-5C89376AE93F}" type="slidenum">
              <a:rPr lang="en-GB" altLang="cs-CZ"/>
              <a:pPr eaLnBrk="1" hangingPunct="1">
                <a:spcBef>
                  <a:spcPct val="0"/>
                </a:spcBef>
              </a:pPr>
              <a:t>57</a:t>
            </a:fld>
            <a:endParaRPr lang="en-GB" altLang="cs-CZ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575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A3504A-5C1C-4FCC-8D5E-DC549A59EB84}" type="slidenum">
              <a:rPr lang="en-GB" altLang="cs-CZ"/>
              <a:pPr eaLnBrk="1" hangingPunct="1">
                <a:spcBef>
                  <a:spcPct val="0"/>
                </a:spcBef>
              </a:pPr>
              <a:t>58</a:t>
            </a:fld>
            <a:endParaRPr lang="en-GB" altLang="cs-CZ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446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D4630-F22F-406B-A4E5-A638057823DF}" type="slidenum">
              <a:rPr lang="en-GB" altLang="cs-CZ"/>
              <a:pPr eaLnBrk="1" hangingPunct="1">
                <a:spcBef>
                  <a:spcPct val="0"/>
                </a:spcBef>
              </a:pPr>
              <a:t>59</a:t>
            </a:fld>
            <a:endParaRPr lang="en-GB" altLang="cs-CZ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98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BC131D-D35A-4969-9E84-5901AABDB8AF}" type="slidenum">
              <a:rPr lang="en-GB" altLang="cs-CZ"/>
              <a:pPr eaLnBrk="1" hangingPunct="1">
                <a:spcBef>
                  <a:spcPct val="0"/>
                </a:spcBef>
              </a:pPr>
              <a:t>60</a:t>
            </a:fld>
            <a:endParaRPr lang="en-GB" altLang="cs-CZ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4827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0D4170-083D-4C3A-9171-C409476033C8}" type="slidenum">
              <a:rPr lang="en-GB" altLang="cs-CZ"/>
              <a:pPr eaLnBrk="1" hangingPunct="1">
                <a:spcBef>
                  <a:spcPct val="0"/>
                </a:spcBef>
              </a:pPr>
              <a:t>61</a:t>
            </a:fld>
            <a:endParaRPr lang="en-GB" altLang="cs-CZ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4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CEB0C5-1900-4ACB-8911-8EC7F6646A00}" type="slidenum">
              <a:rPr lang="en-GB" altLang="cs-CZ"/>
              <a:pPr eaLnBrk="1" hangingPunct="1">
                <a:spcBef>
                  <a:spcPct val="0"/>
                </a:spcBef>
              </a:pPr>
              <a:t>6</a:t>
            </a:fld>
            <a:endParaRPr lang="en-GB" altLang="cs-CZ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6458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69206A-8F49-46DA-AE7B-C344F9D93E6F}" type="slidenum">
              <a:rPr lang="en-GB" altLang="cs-CZ"/>
              <a:pPr eaLnBrk="1" hangingPunct="1">
                <a:spcBef>
                  <a:spcPct val="0"/>
                </a:spcBef>
              </a:pPr>
              <a:t>62</a:t>
            </a:fld>
            <a:endParaRPr lang="en-GB" altLang="cs-CZ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207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5DD5FB-81AE-439F-B571-25BEAB9218C6}" type="slidenum">
              <a:rPr lang="en-GB" altLang="cs-CZ"/>
              <a:pPr eaLnBrk="1" hangingPunct="1">
                <a:spcBef>
                  <a:spcPct val="0"/>
                </a:spcBef>
              </a:pPr>
              <a:t>63</a:t>
            </a:fld>
            <a:endParaRPr lang="en-GB" altLang="cs-CZ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3496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0E45AF-19EA-44A2-9819-9201F8E48834}" type="slidenum">
              <a:rPr lang="en-GB" altLang="cs-CZ"/>
              <a:pPr eaLnBrk="1" hangingPunct="1">
                <a:spcBef>
                  <a:spcPct val="0"/>
                </a:spcBef>
              </a:pPr>
              <a:t>64</a:t>
            </a:fld>
            <a:endParaRPr lang="en-GB" altLang="cs-CZ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597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4A3980-56F4-4969-BB1B-EDF9543ADAA9}" type="slidenum">
              <a:rPr lang="en-GB" altLang="cs-CZ"/>
              <a:pPr eaLnBrk="1" hangingPunct="1">
                <a:spcBef>
                  <a:spcPct val="0"/>
                </a:spcBef>
              </a:pPr>
              <a:t>65</a:t>
            </a:fld>
            <a:endParaRPr lang="en-GB" altLang="cs-CZ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753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D2CFFD-4C09-43E6-8956-DF85D76F6BBF}" type="slidenum">
              <a:rPr lang="en-GB" altLang="cs-CZ"/>
              <a:pPr eaLnBrk="1" hangingPunct="1">
                <a:spcBef>
                  <a:spcPct val="0"/>
                </a:spcBef>
              </a:pPr>
              <a:t>66</a:t>
            </a:fld>
            <a:endParaRPr lang="en-GB" altLang="cs-CZ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204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135273-0F06-4B37-ADB7-E3BA02D1DB26}" type="slidenum">
              <a:rPr lang="en-GB" altLang="cs-CZ"/>
              <a:pPr eaLnBrk="1" hangingPunct="1">
                <a:spcBef>
                  <a:spcPct val="0"/>
                </a:spcBef>
              </a:pPr>
              <a:t>67</a:t>
            </a:fld>
            <a:endParaRPr lang="en-GB" altLang="cs-CZ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997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E77E9A-ECAF-4DF0-9AF4-4CFB5DC0BC1E}" type="slidenum">
              <a:rPr lang="en-GB" altLang="cs-CZ"/>
              <a:pPr eaLnBrk="1" hangingPunct="1">
                <a:spcBef>
                  <a:spcPct val="0"/>
                </a:spcBef>
              </a:pPr>
              <a:t>68</a:t>
            </a:fld>
            <a:endParaRPr lang="en-GB" altLang="cs-CZ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331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2D8B7E-1986-4605-96AF-0662789E65FF}" type="slidenum">
              <a:rPr lang="en-GB" altLang="cs-CZ"/>
              <a:pPr eaLnBrk="1" hangingPunct="1">
                <a:spcBef>
                  <a:spcPct val="0"/>
                </a:spcBef>
              </a:pPr>
              <a:t>69</a:t>
            </a:fld>
            <a:endParaRPr lang="en-GB" altLang="cs-CZ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335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2CB3B3-63CB-4211-8D91-57E556397D29}" type="slidenum">
              <a:rPr lang="en-GB" altLang="cs-CZ"/>
              <a:pPr eaLnBrk="1" hangingPunct="1">
                <a:spcBef>
                  <a:spcPct val="0"/>
                </a:spcBef>
              </a:pPr>
              <a:t>70</a:t>
            </a:fld>
            <a:endParaRPr lang="en-GB" altLang="cs-CZ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5861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C7CCC8-A9FB-4D2C-970F-B66E2DBF1F35}" type="slidenum">
              <a:rPr lang="en-GB" altLang="cs-CZ"/>
              <a:pPr eaLnBrk="1" hangingPunct="1">
                <a:spcBef>
                  <a:spcPct val="0"/>
                </a:spcBef>
              </a:pPr>
              <a:t>71</a:t>
            </a:fld>
            <a:endParaRPr lang="en-GB" altLang="cs-CZ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3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45F18A-ADEA-48BE-A72A-5226F1CD24AE}" type="slidenum">
              <a:rPr lang="en-GB" altLang="cs-CZ"/>
              <a:pPr eaLnBrk="1" hangingPunct="1">
                <a:spcBef>
                  <a:spcPct val="0"/>
                </a:spcBef>
              </a:pPr>
              <a:t>7</a:t>
            </a:fld>
            <a:endParaRPr lang="en-GB" altLang="cs-CZ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166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20BDA5-62CD-488F-8D5D-52EF3E7939E5}" type="slidenum">
              <a:rPr lang="en-GB" altLang="cs-CZ"/>
              <a:pPr eaLnBrk="1" hangingPunct="1">
                <a:spcBef>
                  <a:spcPct val="0"/>
                </a:spcBef>
              </a:pPr>
              <a:t>72</a:t>
            </a:fld>
            <a:endParaRPr lang="en-GB" altLang="cs-CZ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983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8373DF-347D-45EF-A4B9-DB6049500CE3}" type="slidenum">
              <a:rPr lang="en-GB" altLang="cs-CZ"/>
              <a:pPr eaLnBrk="1" hangingPunct="1">
                <a:spcBef>
                  <a:spcPct val="0"/>
                </a:spcBef>
              </a:pPr>
              <a:t>73</a:t>
            </a:fld>
            <a:endParaRPr lang="en-GB" altLang="cs-CZ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32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8AB35F-4F21-434B-9771-9BB6224DC288}" type="slidenum">
              <a:rPr lang="en-GB" altLang="cs-CZ"/>
              <a:pPr eaLnBrk="1" hangingPunct="1">
                <a:spcBef>
                  <a:spcPct val="0"/>
                </a:spcBef>
              </a:pPr>
              <a:t>74</a:t>
            </a:fld>
            <a:endParaRPr lang="en-GB" altLang="cs-CZ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616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46311D-C678-48CA-898A-81A516875C61}" type="slidenum">
              <a:rPr lang="en-GB" altLang="cs-CZ"/>
              <a:pPr eaLnBrk="1" hangingPunct="1">
                <a:spcBef>
                  <a:spcPct val="0"/>
                </a:spcBef>
              </a:pPr>
              <a:t>75</a:t>
            </a:fld>
            <a:endParaRPr lang="en-GB" altLang="cs-CZ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9463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F22FEF-4BF7-4B86-AB67-817D0312BF9C}" type="slidenum">
              <a:rPr lang="en-GB" altLang="cs-CZ"/>
              <a:pPr eaLnBrk="1" hangingPunct="1">
                <a:spcBef>
                  <a:spcPct val="0"/>
                </a:spcBef>
              </a:pPr>
              <a:t>76</a:t>
            </a:fld>
            <a:endParaRPr lang="en-GB" altLang="cs-CZ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740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819B15-4DA0-45B4-9AF1-51EA956528C4}" type="slidenum">
              <a:rPr lang="en-GB" altLang="cs-CZ"/>
              <a:pPr eaLnBrk="1" hangingPunct="1">
                <a:spcBef>
                  <a:spcPct val="0"/>
                </a:spcBef>
              </a:pPr>
              <a:t>77</a:t>
            </a:fld>
            <a:endParaRPr lang="en-GB" altLang="cs-CZ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495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5B197F-40F7-412E-9ED6-38BE32CE132C}" type="slidenum">
              <a:rPr lang="en-GB" altLang="cs-CZ"/>
              <a:pPr eaLnBrk="1" hangingPunct="1">
                <a:spcBef>
                  <a:spcPct val="0"/>
                </a:spcBef>
              </a:pPr>
              <a:t>78</a:t>
            </a:fld>
            <a:endParaRPr lang="en-GB" altLang="cs-CZ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312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2EDE45-4DFA-4F3B-9568-3882B8A3BE69}" type="slidenum">
              <a:rPr lang="en-GB" altLang="cs-CZ"/>
              <a:pPr eaLnBrk="1" hangingPunct="1">
                <a:spcBef>
                  <a:spcPct val="0"/>
                </a:spcBef>
              </a:pPr>
              <a:t>79</a:t>
            </a:fld>
            <a:endParaRPr lang="en-GB" altLang="cs-CZ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683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A69FA6-7E91-4A30-B27B-C2BBBEDC1466}" type="slidenum">
              <a:rPr lang="en-GB" altLang="cs-CZ"/>
              <a:pPr eaLnBrk="1" hangingPunct="1">
                <a:spcBef>
                  <a:spcPct val="0"/>
                </a:spcBef>
              </a:pPr>
              <a:t>80</a:t>
            </a:fld>
            <a:endParaRPr lang="en-GB" altLang="cs-CZ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617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7A3F6A-4705-415E-8FE8-89AEC713AD40}" type="slidenum">
              <a:rPr lang="en-GB" altLang="cs-CZ"/>
              <a:pPr eaLnBrk="1" hangingPunct="1">
                <a:spcBef>
                  <a:spcPct val="0"/>
                </a:spcBef>
              </a:pPr>
              <a:t>81</a:t>
            </a:fld>
            <a:endParaRPr lang="en-GB" altLang="cs-CZ"/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8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279630-8414-4E7D-909B-432DDC3F3F9C}" type="slidenum">
              <a:rPr lang="en-GB" altLang="cs-CZ"/>
              <a:pPr eaLnBrk="1" hangingPunct="1">
                <a:spcBef>
                  <a:spcPct val="0"/>
                </a:spcBef>
              </a:pPr>
              <a:t>8</a:t>
            </a:fld>
            <a:endParaRPr lang="en-GB" altLang="cs-CZ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023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459D7B-5664-41C8-B91B-A38CC116489B}" type="slidenum">
              <a:rPr lang="en-GB" altLang="cs-CZ"/>
              <a:pPr eaLnBrk="1" hangingPunct="1">
                <a:spcBef>
                  <a:spcPct val="0"/>
                </a:spcBef>
              </a:pPr>
              <a:t>82</a:t>
            </a:fld>
            <a:endParaRPr lang="en-GB" altLang="cs-CZ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563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3FD370-12C7-4C1D-AB7F-AE3AA3884CAE}" type="slidenum">
              <a:rPr lang="en-GB" altLang="cs-CZ"/>
              <a:pPr eaLnBrk="1" hangingPunct="1">
                <a:spcBef>
                  <a:spcPct val="0"/>
                </a:spcBef>
              </a:pPr>
              <a:t>83</a:t>
            </a:fld>
            <a:endParaRPr lang="en-GB" altLang="cs-CZ"/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838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4393E7-9B0C-4BA2-902C-ADCEDE087428}" type="slidenum">
              <a:rPr lang="en-GB" altLang="cs-CZ"/>
              <a:pPr eaLnBrk="1" hangingPunct="1">
                <a:spcBef>
                  <a:spcPct val="0"/>
                </a:spcBef>
              </a:pPr>
              <a:t>84</a:t>
            </a:fld>
            <a:endParaRPr lang="en-GB" altLang="cs-CZ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064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ACFC13-CEEE-414A-8BAE-E037DE999315}" type="slidenum">
              <a:rPr lang="en-GB" altLang="cs-CZ"/>
              <a:pPr eaLnBrk="1" hangingPunct="1">
                <a:spcBef>
                  <a:spcPct val="0"/>
                </a:spcBef>
              </a:pPr>
              <a:t>85</a:t>
            </a:fld>
            <a:endParaRPr lang="en-GB" altLang="cs-CZ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122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47ACEF-3B68-4AC4-AF5B-1EE3F6BC80AB}" type="slidenum">
              <a:rPr lang="en-GB" altLang="cs-CZ"/>
              <a:pPr eaLnBrk="1" hangingPunct="1">
                <a:spcBef>
                  <a:spcPct val="0"/>
                </a:spcBef>
              </a:pPr>
              <a:t>86</a:t>
            </a:fld>
            <a:endParaRPr lang="en-GB" altLang="cs-CZ"/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9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14670A-433D-4B64-A7EC-96417026742B}" type="slidenum">
              <a:rPr lang="en-GB" altLang="cs-CZ"/>
              <a:pPr eaLnBrk="1" hangingPunct="1">
                <a:spcBef>
                  <a:spcPct val="0"/>
                </a:spcBef>
              </a:pPr>
              <a:t>87</a:t>
            </a:fld>
            <a:endParaRPr lang="en-GB" altLang="cs-CZ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7038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B88C6D-B395-406B-813C-881C51F57554}" type="slidenum">
              <a:rPr lang="en-GB" altLang="cs-CZ"/>
              <a:pPr eaLnBrk="1" hangingPunct="1">
                <a:spcBef>
                  <a:spcPct val="0"/>
                </a:spcBef>
              </a:pPr>
              <a:t>88</a:t>
            </a:fld>
            <a:endParaRPr lang="en-GB" altLang="cs-CZ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413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D69A02-D2DE-4E05-867E-D25C0ACDE8FA}" type="slidenum">
              <a:rPr lang="en-GB" altLang="cs-CZ"/>
              <a:pPr eaLnBrk="1" hangingPunct="1">
                <a:spcBef>
                  <a:spcPct val="0"/>
                </a:spcBef>
              </a:pPr>
              <a:t>89</a:t>
            </a:fld>
            <a:endParaRPr lang="en-GB" altLang="cs-CZ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897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535001-E6E5-454E-A1F4-D0AF45475A9C}" type="slidenum">
              <a:rPr lang="en-GB" altLang="cs-CZ"/>
              <a:pPr eaLnBrk="1" hangingPunct="1">
                <a:spcBef>
                  <a:spcPct val="0"/>
                </a:spcBef>
              </a:pPr>
              <a:t>90</a:t>
            </a:fld>
            <a:endParaRPr lang="en-GB" altLang="cs-CZ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26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77FAF4-CBEB-454D-BE5D-31D644333593}" type="slidenum">
              <a:rPr lang="en-GB" altLang="cs-CZ"/>
              <a:pPr eaLnBrk="1" hangingPunct="1">
                <a:spcBef>
                  <a:spcPct val="0"/>
                </a:spcBef>
              </a:pPr>
              <a:t>92</a:t>
            </a:fld>
            <a:endParaRPr lang="en-GB" altLang="cs-CZ"/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44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664047-1FC0-4A2C-BEAE-7BFA219E94BC}" type="slidenum">
              <a:rPr lang="en-GB" altLang="cs-CZ"/>
              <a:pPr eaLnBrk="1" hangingPunct="1">
                <a:spcBef>
                  <a:spcPct val="0"/>
                </a:spcBef>
              </a:pPr>
              <a:t>9</a:t>
            </a:fld>
            <a:endParaRPr lang="en-GB" altLang="cs-CZ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301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0411CC-7D39-4BE1-A97A-076EC6A16EE4}" type="slidenum">
              <a:rPr lang="en-GB" altLang="cs-CZ"/>
              <a:pPr eaLnBrk="1" hangingPunct="1">
                <a:spcBef>
                  <a:spcPct val="0"/>
                </a:spcBef>
              </a:pPr>
              <a:t>93</a:t>
            </a:fld>
            <a:endParaRPr lang="en-GB" altLang="cs-CZ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1370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3A50A9-2104-406D-85E1-C4D46C38866F}" type="slidenum">
              <a:rPr lang="en-GB" altLang="cs-CZ"/>
              <a:pPr eaLnBrk="1" hangingPunct="1">
                <a:spcBef>
                  <a:spcPct val="0"/>
                </a:spcBef>
              </a:pPr>
              <a:t>96</a:t>
            </a:fld>
            <a:endParaRPr lang="en-GB" altLang="cs-CZ"/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2098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7B7772-4780-4CA5-96E0-4BF78641E287}" type="slidenum">
              <a:rPr lang="en-GB" altLang="cs-CZ"/>
              <a:pPr eaLnBrk="1" hangingPunct="1">
                <a:spcBef>
                  <a:spcPct val="0"/>
                </a:spcBef>
              </a:pPr>
              <a:t>97</a:t>
            </a:fld>
            <a:endParaRPr lang="en-GB" altLang="cs-CZ"/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9328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B6CCC2-80DC-4981-A849-F7FC31531654}" type="slidenum">
              <a:rPr lang="en-GB" altLang="cs-CZ"/>
              <a:pPr eaLnBrk="1" hangingPunct="1">
                <a:spcBef>
                  <a:spcPct val="0"/>
                </a:spcBef>
              </a:pPr>
              <a:t>98</a:t>
            </a:fld>
            <a:endParaRPr lang="en-GB" altLang="cs-CZ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8424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28DEDE-86EA-4887-BC8F-161E4246D250}" type="slidenum">
              <a:rPr lang="en-GB" altLang="cs-CZ"/>
              <a:pPr eaLnBrk="1" hangingPunct="1">
                <a:spcBef>
                  <a:spcPct val="0"/>
                </a:spcBef>
              </a:pPr>
              <a:t>99</a:t>
            </a:fld>
            <a:endParaRPr lang="en-GB" altLang="cs-CZ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8246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C21FE-F14D-459A-B41E-EEBC3BB66144}" type="slidenum">
              <a:rPr lang="en-GB" altLang="cs-CZ"/>
              <a:pPr eaLnBrk="1" hangingPunct="1">
                <a:spcBef>
                  <a:spcPct val="0"/>
                </a:spcBef>
              </a:pPr>
              <a:t>100</a:t>
            </a:fld>
            <a:endParaRPr lang="en-GB" altLang="cs-CZ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3003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A094A8-52E3-4873-B9EA-65F2426DC17E}" type="slidenum">
              <a:rPr lang="en-GB" altLang="cs-CZ"/>
              <a:pPr eaLnBrk="1" hangingPunct="1">
                <a:spcBef>
                  <a:spcPct val="0"/>
                </a:spcBef>
              </a:pPr>
              <a:t>105</a:t>
            </a:fld>
            <a:endParaRPr lang="en-GB" altLang="cs-CZ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610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32A815-C318-4F71-973C-24BC4898D75F}" type="slidenum">
              <a:rPr lang="en-GB" altLang="cs-CZ"/>
              <a:pPr eaLnBrk="1" hangingPunct="1">
                <a:spcBef>
                  <a:spcPct val="0"/>
                </a:spcBef>
              </a:pPr>
              <a:t>117</a:t>
            </a:fld>
            <a:endParaRPr lang="en-GB" altLang="cs-CZ"/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888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BF7E34-7383-449D-8F06-3475155BB582}" type="slidenum">
              <a:rPr lang="en-GB" altLang="cs-CZ"/>
              <a:pPr eaLnBrk="1" hangingPunct="1">
                <a:spcBef>
                  <a:spcPct val="0"/>
                </a:spcBef>
              </a:pPr>
              <a:t>118</a:t>
            </a:fld>
            <a:endParaRPr lang="en-GB" altLang="cs-CZ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636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3A2043-754B-4139-9ACC-84B1DC813D76}" type="slidenum">
              <a:rPr lang="en-GB" altLang="cs-CZ"/>
              <a:pPr eaLnBrk="1" hangingPunct="1">
                <a:spcBef>
                  <a:spcPct val="0"/>
                </a:spcBef>
              </a:pPr>
              <a:t>119</a:t>
            </a:fld>
            <a:endParaRPr lang="en-GB" altLang="cs-CZ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972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ADB061-E18E-4A2A-BD36-2C4DB8639B78}" type="slidenum">
              <a:rPr lang="en-GB" altLang="cs-CZ"/>
              <a:pPr eaLnBrk="1" hangingPunct="1">
                <a:spcBef>
                  <a:spcPct val="0"/>
                </a:spcBef>
              </a:pPr>
              <a:t>10</a:t>
            </a:fld>
            <a:endParaRPr lang="en-GB" altLang="cs-CZ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759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BB122D-0290-4B69-9A74-B21A63CE9D40}" type="slidenum">
              <a:rPr lang="en-GB" altLang="cs-CZ"/>
              <a:pPr eaLnBrk="1" hangingPunct="1">
                <a:spcBef>
                  <a:spcPct val="0"/>
                </a:spcBef>
              </a:pPr>
              <a:t>120</a:t>
            </a:fld>
            <a:endParaRPr lang="en-GB" altLang="cs-CZ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0136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3739FD-B70B-41A2-968D-A40C8BEFCA90}" type="slidenum">
              <a:rPr lang="en-GB" altLang="cs-CZ"/>
              <a:pPr eaLnBrk="1" hangingPunct="1">
                <a:spcBef>
                  <a:spcPct val="0"/>
                </a:spcBef>
              </a:pPr>
              <a:t>121</a:t>
            </a:fld>
            <a:endParaRPr lang="en-GB" altLang="cs-CZ"/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0526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10A029-A1C4-45E7-9619-8B540C7872B0}" type="slidenum">
              <a:rPr lang="en-GB" altLang="cs-CZ"/>
              <a:pPr eaLnBrk="1" hangingPunct="1">
                <a:spcBef>
                  <a:spcPct val="0"/>
                </a:spcBef>
              </a:pPr>
              <a:t>122</a:t>
            </a:fld>
            <a:endParaRPr lang="en-GB" altLang="cs-CZ"/>
          </a:p>
        </p:txBody>
      </p:sp>
      <p:sp>
        <p:nvSpPr>
          <p:cNvPr id="321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0323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FB14B4-0007-498B-BCC8-C549F371309D}" type="slidenum">
              <a:rPr lang="en-GB" altLang="cs-CZ"/>
              <a:pPr eaLnBrk="1" hangingPunct="1">
                <a:spcBef>
                  <a:spcPct val="0"/>
                </a:spcBef>
              </a:pPr>
              <a:t>123</a:t>
            </a:fld>
            <a:endParaRPr lang="en-GB" altLang="cs-CZ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0034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F3CF23-3328-41B8-8821-63CA663E3D85}" type="slidenum">
              <a:rPr lang="en-GB" altLang="cs-CZ"/>
              <a:pPr eaLnBrk="1" hangingPunct="1">
                <a:spcBef>
                  <a:spcPct val="0"/>
                </a:spcBef>
              </a:pPr>
              <a:t>124</a:t>
            </a:fld>
            <a:endParaRPr lang="en-GB" altLang="cs-CZ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6644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CE58A1-D83C-4248-9C7D-0D940C5A9A66}" type="slidenum">
              <a:rPr lang="en-GB" altLang="cs-CZ"/>
              <a:pPr eaLnBrk="1" hangingPunct="1">
                <a:spcBef>
                  <a:spcPct val="0"/>
                </a:spcBef>
              </a:pPr>
              <a:t>125</a:t>
            </a:fld>
            <a:endParaRPr lang="en-GB" altLang="cs-CZ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1716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BF756D-C69F-4E8F-A0EC-ADAD2765005E}" type="slidenum">
              <a:rPr lang="en-GB" altLang="cs-CZ"/>
              <a:pPr eaLnBrk="1" hangingPunct="1">
                <a:spcBef>
                  <a:spcPct val="0"/>
                </a:spcBef>
              </a:pPr>
              <a:t>126</a:t>
            </a:fld>
            <a:endParaRPr lang="en-GB" altLang="cs-CZ"/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429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0D8D2A-34B1-4AB0-9769-981F46D7FFD7}" type="slidenum">
              <a:rPr lang="en-GB" altLang="cs-CZ"/>
              <a:pPr eaLnBrk="1" hangingPunct="1">
                <a:spcBef>
                  <a:spcPct val="0"/>
                </a:spcBef>
              </a:pPr>
              <a:t>127</a:t>
            </a:fld>
            <a:endParaRPr lang="en-GB" altLang="cs-CZ"/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272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4253AE-27FA-4D99-AB48-99CD712A92F8}" type="slidenum">
              <a:rPr lang="en-GB" altLang="cs-CZ"/>
              <a:pPr eaLnBrk="1" hangingPunct="1">
                <a:spcBef>
                  <a:spcPct val="0"/>
                </a:spcBef>
              </a:pPr>
              <a:t>128</a:t>
            </a:fld>
            <a:endParaRPr lang="en-GB" altLang="cs-CZ"/>
          </a:p>
        </p:txBody>
      </p:sp>
      <p:sp>
        <p:nvSpPr>
          <p:cNvPr id="332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9429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6F0D11-16FA-4A92-869C-9B91284DDDB4}" type="slidenum">
              <a:rPr lang="en-GB" altLang="cs-CZ"/>
              <a:pPr eaLnBrk="1" hangingPunct="1">
                <a:spcBef>
                  <a:spcPct val="0"/>
                </a:spcBef>
              </a:pPr>
              <a:t>129</a:t>
            </a:fld>
            <a:endParaRPr lang="en-GB" altLang="cs-CZ"/>
          </a:p>
        </p:txBody>
      </p:sp>
      <p:sp>
        <p:nvSpPr>
          <p:cNvPr id="333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10" name="Obdélník 9"/>
          <p:cNvSpPr/>
          <p:nvPr userDrawn="1"/>
        </p:nvSpPr>
        <p:spPr>
          <a:xfrm>
            <a:off x="0" y="6608558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pic>
        <p:nvPicPr>
          <p:cNvPr id="2050" name="Picture 2" descr="ustav_logoVSCHT_FPBT_323UAPV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33" y="588555"/>
            <a:ext cx="7151730" cy="8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28330" y="2196252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E93C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185530" y="467592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9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89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141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12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A9409-BCCD-4D34-8DA3-3AA44B9A20B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09791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60FFC-9773-4A73-90B1-E211BC1F45B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8639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A088D-6C61-45B2-BCBC-EBF5D2EB1ED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32236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2064D-EE50-47C8-8C01-6E580BEF9D7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2337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270800" cy="900148"/>
          </a:xfrm>
        </p:spPr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77926"/>
            <a:ext cx="8270801" cy="4699037"/>
          </a:xfrm>
        </p:spPr>
        <p:txBody>
          <a:bodyPr/>
          <a:lstStyle>
            <a:lvl1pPr marL="228600" indent="-228600">
              <a:buClr>
                <a:srgbClr val="E93C09"/>
              </a:buClr>
              <a:buSzPct val="120000"/>
              <a:buFont typeface="Wingdings" panose="05000000000000000000" pitchFamily="2" charset="2"/>
              <a:buChar char="§"/>
              <a:defRPr/>
            </a:lvl1pPr>
            <a:lvl2pPr>
              <a:buClr>
                <a:srgbClr val="E93C09"/>
              </a:buClr>
              <a:buSzPct val="134000"/>
              <a:defRPr/>
            </a:lvl2pPr>
            <a:lvl3pPr marL="1143000" indent="-228600">
              <a:buClr>
                <a:srgbClr val="E93C09"/>
              </a:buClr>
              <a:buFont typeface="Symbol" panose="05050102010706020507" pitchFamily="18" charset="2"/>
              <a:buChar char=""/>
              <a:defRPr/>
            </a:lvl3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323528" y="400050"/>
            <a:ext cx="179387" cy="703536"/>
          </a:xfrm>
          <a:prstGeom prst="rect">
            <a:avLst/>
          </a:prstGeom>
          <a:solidFill>
            <a:srgbClr val="EE371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455233" y="6443104"/>
            <a:ext cx="621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lang="cs-CZ" sz="12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053A2-2E3D-49F1-872A-1EFF434DFC22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3"/>
            <a:ext cx="1481860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455233" y="6443104"/>
            <a:ext cx="621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lang="cs-CZ" sz="12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053A2-2E3D-49F1-872A-1EFF434DFC22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3"/>
            <a:ext cx="1481860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9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44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75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09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63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17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7081D-E8E7-4222-ABB3-0A2A93151179}" type="datetimeFigureOut">
              <a:rPr lang="cs-CZ" smtClean="0"/>
              <a:pPr/>
              <a:t>17.10.2022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39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3.bin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vaseklouby.cz/store/goodsdetail.asp?strGoodsID=440022" TargetMode="External"/><Relationship Id="rId4" Type="http://schemas.openxmlformats.org/officeDocument/2006/relationships/image" Target="../media/image84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plnky-vyzivy.cz/walmark/m-1736/" TargetMode="External"/><Relationship Id="rId5" Type="http://schemas.openxmlformats.org/officeDocument/2006/relationships/image" Target="../media/image103.jpeg"/><Relationship Id="rId4" Type="http://schemas.openxmlformats.org/officeDocument/2006/relationships/hyperlink" Target="http://www.doplnky-vyzivy.cz/fotocache/bigorig/produkty%20walmark/BNL-CQ101030.jpg" TargetMode="External"/><Relationship Id="rId9" Type="http://schemas.openxmlformats.org/officeDocument/2006/relationships/image" Target="../media/image10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0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sweb.cz/hplc1/Vitamin/ch_vitD.htm" TargetMode="External"/><Relationship Id="rId7" Type="http://schemas.openxmlformats.org/officeDocument/2006/relationships/hyperlink" Target="http://cs.wikipedia.org/wiki/Soubor:Ergocalciferol.p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upload.wikimedia.org/wikipedia/commons/1/1b/Ergocalciferol.png" TargetMode="Externa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jpeg"/><Relationship Id="rId5" Type="http://schemas.openxmlformats.org/officeDocument/2006/relationships/image" Target="../media/image13.wmf"/><Relationship Id="rId10" Type="http://schemas.openxmlformats.org/officeDocument/2006/relationships/image" Target="../media/image1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wmf"/><Relationship Id="rId9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La_Boqueria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inky.cz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Glutathi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wikipedia.org/wiki/Oxidace" TargetMode="External"/><Relationship Id="rId4" Type="http://schemas.openxmlformats.org/officeDocument/2006/relationships/hyperlink" Target="http://cs.wikipedia.org/w/index.php?title=Koenzym_Q&amp;action=edi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An%C3%A9mi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/index.php?title=Naftochinon&amp;action=edit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http://dcb-carot.unibe.ch/bilder/kpepro.JPG" TargetMode="External"/><Relationship Id="rId13" Type="http://schemas.openxmlformats.org/officeDocument/2006/relationships/image" Target="../media/image58.jpeg"/><Relationship Id="rId18" Type="http://schemas.openxmlformats.org/officeDocument/2006/relationships/image" Target="../media/image60.jpeg"/><Relationship Id="rId3" Type="http://schemas.openxmlformats.org/officeDocument/2006/relationships/hyperlink" Target="http://dcb-carot.unibe.ch/maize.htm" TargetMode="External"/><Relationship Id="rId7" Type="http://schemas.openxmlformats.org/officeDocument/2006/relationships/image" Target="../media/image56.jpeg"/><Relationship Id="rId12" Type="http://schemas.openxmlformats.org/officeDocument/2006/relationships/hyperlink" Target="http://dcb-carot.unibe.ch/carrot.htm" TargetMode="External"/><Relationship Id="rId17" Type="http://schemas.openxmlformats.org/officeDocument/2006/relationships/image" Target="http://dcb-carot.unibe.ch/bilder/ktomate.JPG" TargetMode="Externa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cb-carot.unibe.ch/pepper.htm" TargetMode="External"/><Relationship Id="rId11" Type="http://schemas.openxmlformats.org/officeDocument/2006/relationships/image" Target="http://dcb-carot.unibe.ch/bilder/kgrepep.JPG" TargetMode="External"/><Relationship Id="rId5" Type="http://schemas.openxmlformats.org/officeDocument/2006/relationships/image" Target="http://dcb-carot.unibe.ch/bilder/kmais.JPG" TargetMode="External"/><Relationship Id="rId15" Type="http://schemas.openxmlformats.org/officeDocument/2006/relationships/hyperlink" Target="http://dcb-carot.unibe.ch/tomato.htm" TargetMode="External"/><Relationship Id="rId10" Type="http://schemas.openxmlformats.org/officeDocument/2006/relationships/image" Target="../media/image57.jpeg"/><Relationship Id="rId4" Type="http://schemas.openxmlformats.org/officeDocument/2006/relationships/image" Target="../media/image55.jpeg"/><Relationship Id="rId9" Type="http://schemas.openxmlformats.org/officeDocument/2006/relationships/hyperlink" Target="http://dcb-carot.unibe.ch/greepep.htm" TargetMode="External"/><Relationship Id="rId14" Type="http://schemas.openxmlformats.org/officeDocument/2006/relationships/image" Target="http://dcb-carot.unibe.ch/bilder/kruebli.JP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8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9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0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1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2.bin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isaisons.free.fr/tomates.jpg&amp;imgrefurl=http://isaisons.free.fr/tomate.htm&amp;h=349&amp;w=317&amp;sz=26&amp;tbnid=0onc7HHTEjgJ:&amp;tbnh=116&amp;tbnw=105&amp;hl=cs&amp;start=35&amp;prev=/images?q=Lycopersicon+esculentum&amp;start=20&amp;hl=cs&amp;lr=&amp;sa=N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23554" y="1779634"/>
            <a:ext cx="66402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Tento výukový materiál je autorským dílem, které je chráněno autorským právem VŠCHT Praha.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Některé části přednášky vycházejí z autorských děl třetích osob, která VŠCHT Praha užívá pro účely výuky svých studentů na základě zákonné licence.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Obsah této přednášky je určen výlučně pro výuku studentů VŠCHT Praha.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Obsah přednášky nesmí být rozmnožován, zaznamenáván, napodobován, publikován ani jinak rozšiřován bez písemného souhlasu majitele autorských práv.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dirty="0">
                <a:latin typeface="+mn-lt"/>
                <a:ea typeface="Calibri" panose="020F0502020204030204" pitchFamily="34" charset="0"/>
              </a:rPr>
              <a:t>Autorské právo neporušuje ten student VŠCHT Praha, který výlučně pro svou osobní potřebu zhotoví záznam či napodobeninu díla nebo užije dílo jiným způsobem, který dle zákona autorské právo neporušuje.</a:t>
            </a: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© VŠCHT Praha </a:t>
            </a:r>
            <a:r>
              <a:rPr lang="cs-CZ" sz="1400" b="1" dirty="0" smtClean="0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2022</a:t>
            </a:r>
            <a:endParaRPr lang="cs-CZ" sz="1400" dirty="0">
              <a:solidFill>
                <a:srgbClr val="FF3300"/>
              </a:solidFill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6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74675" y="1624414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cs-CZ" altLang="cs-CZ" u="sng" dirty="0">
                <a:effectLst/>
              </a:rPr>
              <a:t>Vitamin E:</a:t>
            </a:r>
            <a:r>
              <a:rPr lang="cs-CZ" altLang="cs-CZ" dirty="0">
                <a:effectLst/>
              </a:rPr>
              <a:t> antioxidant, udržuje stabilitu buněčných membrán</a:t>
            </a:r>
          </a:p>
          <a:p>
            <a:pPr lvl="2" eaLnBrk="1" hangingPunct="1"/>
            <a:r>
              <a:rPr lang="cs-CZ" altLang="cs-CZ" dirty="0">
                <a:effectLst/>
              </a:rPr>
              <a:t>Avitaminóza: zatím nebyla popsána</a:t>
            </a:r>
          </a:p>
          <a:p>
            <a:pPr lvl="2" eaLnBrk="1" hangingPunct="1"/>
            <a:r>
              <a:rPr lang="cs-CZ" altLang="cs-CZ" dirty="0">
                <a:solidFill>
                  <a:srgbClr val="FF0000"/>
                </a:solidFill>
              </a:rPr>
              <a:t>X zhoršení vstřebávání vitaminu K</a:t>
            </a:r>
            <a:endParaRPr lang="cs-CZ" altLang="cs-CZ" dirty="0">
              <a:solidFill>
                <a:srgbClr val="FF0000"/>
              </a:solidFill>
              <a:effectLst/>
            </a:endParaRPr>
          </a:p>
          <a:p>
            <a:pPr lvl="1" eaLnBrk="1" hangingPunct="1"/>
            <a:r>
              <a:rPr lang="cs-CZ" altLang="cs-CZ" u="sng" dirty="0">
                <a:effectLst/>
              </a:rPr>
              <a:t>Vitamin K:</a:t>
            </a:r>
            <a:r>
              <a:rPr lang="cs-CZ" altLang="cs-CZ" dirty="0">
                <a:effectLst/>
              </a:rPr>
              <a:t> ovlivňuje srážlivost krve</a:t>
            </a:r>
          </a:p>
          <a:p>
            <a:pPr lvl="2" eaLnBrk="1" hangingPunct="1"/>
            <a:r>
              <a:rPr lang="cs-CZ" altLang="cs-CZ" dirty="0">
                <a:effectLst/>
              </a:rPr>
              <a:t>Avitaminóza: zvýšená krvácivost</a:t>
            </a:r>
          </a:p>
          <a:p>
            <a:pPr eaLnBrk="1" hangingPunct="1"/>
            <a:r>
              <a:rPr lang="cs-CZ" altLang="cs-CZ" sz="2000" dirty="0">
                <a:effectLst/>
              </a:rPr>
              <a:t>Skladován  v těle, zvláště v tukových tkáních a játrech</a:t>
            </a:r>
          </a:p>
          <a:p>
            <a:pPr eaLnBrk="1" hangingPunct="1"/>
            <a:r>
              <a:rPr lang="cs-CZ" altLang="cs-CZ" sz="2000" dirty="0">
                <a:effectLst/>
              </a:rPr>
              <a:t>Není nutné dodávat tělu denně</a:t>
            </a:r>
          </a:p>
          <a:p>
            <a:pPr eaLnBrk="1" hangingPunct="1"/>
            <a:r>
              <a:rPr lang="cs-CZ" altLang="cs-CZ" sz="2000" dirty="0">
                <a:effectLst/>
              </a:rPr>
              <a:t>Při zvýšeném příjmu může obsah v těle narůstat a způsobovat problémy</a:t>
            </a:r>
            <a:endParaRPr lang="cs-CZ" altLang="cs-CZ" dirty="0">
              <a:effectLst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 rozpustné v tucích</a:t>
            </a:r>
          </a:p>
        </p:txBody>
      </p:sp>
    </p:spTree>
    <p:extLst>
      <p:ext uri="{BB962C8B-B14F-4D97-AF65-F5344CB8AC3E}">
        <p14:creationId xmlns:p14="http://schemas.microsoft.com/office/powerpoint/2010/main" val="5261195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0" y="1514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graphicFrame>
        <p:nvGraphicFramePr>
          <p:cNvPr id="136195" name="Object 3"/>
          <p:cNvGraphicFramePr>
            <a:graphicFrameLocks noChangeAspect="1"/>
          </p:cNvGraphicFramePr>
          <p:nvPr/>
        </p:nvGraphicFramePr>
        <p:xfrm>
          <a:off x="611188" y="731838"/>
          <a:ext cx="8208962" cy="612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r:id="rId4" imgW="6883400" imgH="5132070" progId="">
                  <p:embed/>
                </p:oleObj>
              </mc:Choice>
              <mc:Fallback>
                <p:oleObj r:id="rId4" imgW="6883400" imgH="513207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731838"/>
                        <a:ext cx="8208962" cy="6122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2555875" y="188913"/>
            <a:ext cx="3651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effectLst/>
              </a:rPr>
              <a:t>Rozpad lykopenu během záhřevu</a:t>
            </a:r>
            <a:r>
              <a:rPr lang="en-US" altLang="cs-CZ" sz="180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7142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rgbClr val="FF0000"/>
                </a:solidFill>
              </a:rPr>
              <a:t>LUTEIN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žlutý rostlinný pigment</a:t>
            </a:r>
          </a:p>
          <a:p>
            <a:r>
              <a:rPr lang="cs-CZ" b="1" dirty="0"/>
              <a:t>červeno-oranžová</a:t>
            </a:r>
            <a:r>
              <a:rPr lang="cs-CZ" dirty="0"/>
              <a:t> krystalická látka</a:t>
            </a:r>
          </a:p>
          <a:p>
            <a:r>
              <a:rPr lang="cs-CZ" dirty="0"/>
              <a:t>ve </a:t>
            </a:r>
            <a:r>
              <a:rPr lang="cs-CZ" b="1" dirty="0"/>
              <a:t>volné formě </a:t>
            </a:r>
            <a:r>
              <a:rPr lang="cs-CZ" dirty="0"/>
              <a:t>v listové zelenině</a:t>
            </a:r>
          </a:p>
          <a:p>
            <a:r>
              <a:rPr lang="cs-CZ" dirty="0"/>
              <a:t>v ovoci ve formě </a:t>
            </a:r>
            <a:r>
              <a:rPr lang="cs-CZ" b="1" dirty="0"/>
              <a:t>esteru luteinu a mastných kyselin</a:t>
            </a:r>
          </a:p>
          <a:p>
            <a:r>
              <a:rPr lang="cs-CZ" b="1" dirty="0"/>
              <a:t>ve vaječném žloutku</a:t>
            </a:r>
          </a:p>
          <a:p>
            <a:r>
              <a:rPr lang="cs-CZ" u="sng" dirty="0"/>
              <a:t>Nemá aktivitu provitaminu A</a:t>
            </a:r>
          </a:p>
          <a:p>
            <a:r>
              <a:rPr lang="cs-CZ" dirty="0"/>
              <a:t>významným antioxidant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236" y="0"/>
            <a:ext cx="585876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460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Lutein – komerční využití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477926"/>
            <a:ext cx="8270801" cy="5059352"/>
          </a:xfrm>
        </p:spPr>
        <p:txBody>
          <a:bodyPr/>
          <a:lstStyle/>
          <a:p>
            <a:r>
              <a:rPr lang="cs-CZ" dirty="0"/>
              <a:t>Mexiko, Ekvádor, Peru, Indie a Čína-              </a:t>
            </a:r>
            <a:r>
              <a:rPr lang="cs-CZ" b="1" dirty="0"/>
              <a:t>Aksamitník vzpřímený </a:t>
            </a:r>
            <a:r>
              <a:rPr lang="cs-CZ" dirty="0"/>
              <a:t>(</a:t>
            </a:r>
            <a:r>
              <a:rPr lang="cs-CZ" i="1" dirty="0" err="1"/>
              <a:t>Tagetes</a:t>
            </a:r>
            <a:r>
              <a:rPr lang="cs-CZ" i="1" dirty="0"/>
              <a:t> </a:t>
            </a:r>
            <a:r>
              <a:rPr lang="cs-CZ" i="1" dirty="0" err="1"/>
              <a:t>erecta</a:t>
            </a:r>
            <a:r>
              <a:rPr lang="cs-CZ" i="1" dirty="0"/>
              <a:t> L.)</a:t>
            </a:r>
          </a:p>
          <a:p>
            <a:r>
              <a:rPr lang="cs-CZ" u="sng" dirty="0"/>
              <a:t>extrakcí </a:t>
            </a:r>
            <a:r>
              <a:rPr lang="cs-CZ" dirty="0"/>
              <a:t>sušených a rozemletých květů aksamitníku vzpřímeného se získává nepolární extrakt ‒˃ </a:t>
            </a:r>
            <a:r>
              <a:rPr lang="cs-CZ" u="sng" dirty="0"/>
              <a:t>purifikace</a:t>
            </a:r>
            <a:r>
              <a:rPr lang="cs-CZ" dirty="0"/>
              <a:t> – lutein ester ‒˃ </a:t>
            </a:r>
            <a:r>
              <a:rPr lang="cs-CZ" u="sng" dirty="0"/>
              <a:t>saponifikace</a:t>
            </a:r>
            <a:r>
              <a:rPr lang="cs-CZ" dirty="0"/>
              <a:t> – volný lutein</a:t>
            </a:r>
          </a:p>
          <a:p>
            <a:r>
              <a:rPr lang="cs-CZ" dirty="0"/>
              <a:t>Komerční využití jako suroviny pro výrobu doplňků stravy, krmivo</a:t>
            </a:r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2"/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3" y="4553161"/>
            <a:ext cx="2684407" cy="193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196453" y="5051857"/>
            <a:ext cx="229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Aksamitník vzpřímený</a:t>
            </a:r>
          </a:p>
        </p:txBody>
      </p:sp>
    </p:spTree>
    <p:extLst>
      <p:ext uri="{BB962C8B-B14F-4D97-AF65-F5344CB8AC3E}">
        <p14:creationId xmlns:p14="http://schemas.microsoft.com/office/powerpoint/2010/main" val="19311322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Lutein - účinky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ochranou očí - </a:t>
            </a:r>
            <a:r>
              <a:rPr lang="cs-CZ" dirty="0"/>
              <a:t>neutralizuje volné radikály, které vznikají působením ultrafialových paprsků na oční </a:t>
            </a:r>
            <a:r>
              <a:rPr lang="cs-CZ" dirty="0"/>
              <a:t>sítnici, </a:t>
            </a:r>
            <a:r>
              <a:rPr lang="cs-CZ" dirty="0" smtClean="0"/>
              <a:t>nízký </a:t>
            </a:r>
            <a:r>
              <a:rPr lang="cs-CZ" dirty="0"/>
              <a:t>příjem </a:t>
            </a:r>
            <a:r>
              <a:rPr lang="cs-CZ" dirty="0" err="1"/>
              <a:t>zeaxantinu</a:t>
            </a:r>
            <a:r>
              <a:rPr lang="cs-CZ" dirty="0"/>
              <a:t> a </a:t>
            </a:r>
            <a:r>
              <a:rPr lang="cs-CZ" dirty="0" smtClean="0"/>
              <a:t>luteinu - </a:t>
            </a:r>
            <a:r>
              <a:rPr lang="cs-CZ" dirty="0" err="1" smtClean="0"/>
              <a:t>makulární</a:t>
            </a:r>
            <a:r>
              <a:rPr lang="cs-CZ" dirty="0" smtClean="0"/>
              <a:t> </a:t>
            </a:r>
            <a:r>
              <a:rPr lang="cs-CZ" dirty="0"/>
              <a:t>degradace </a:t>
            </a:r>
          </a:p>
          <a:p>
            <a:r>
              <a:rPr lang="cs-CZ" b="1" dirty="0" smtClean="0"/>
              <a:t>chrání </a:t>
            </a:r>
            <a:r>
              <a:rPr lang="cs-CZ" b="1" dirty="0"/>
              <a:t>proti nemocem srdce a proti rakovině</a:t>
            </a:r>
          </a:p>
          <a:p>
            <a:r>
              <a:rPr lang="cs-CZ" dirty="0"/>
              <a:t>přenáší jednu z forem tzv. LDL-cholesterolu (lipoprotein o nízké hustotě)</a:t>
            </a:r>
          </a:p>
          <a:p>
            <a:r>
              <a:rPr lang="cs-CZ" dirty="0"/>
              <a:t>vysoké dávky luteinu </a:t>
            </a:r>
            <a:r>
              <a:rPr lang="cs-CZ" b="1" dirty="0"/>
              <a:t>snižují riziko vzniku rakoviny děložního hrdla </a:t>
            </a:r>
          </a:p>
          <a:p>
            <a:r>
              <a:rPr lang="cs-CZ" dirty="0"/>
              <a:t>doporučená denní dávka </a:t>
            </a:r>
            <a:r>
              <a:rPr lang="cs-CZ" b="1" dirty="0"/>
              <a:t>6</a:t>
            </a:r>
            <a:r>
              <a:rPr lang="cs-CZ" dirty="0"/>
              <a:t> až </a:t>
            </a:r>
            <a:r>
              <a:rPr lang="cs-CZ" b="1" dirty="0"/>
              <a:t>10 mg</a:t>
            </a:r>
          </a:p>
          <a:p>
            <a:r>
              <a:rPr lang="cs-CZ" dirty="0"/>
              <a:t>doplňky stravy</a:t>
            </a:r>
          </a:p>
        </p:txBody>
      </p:sp>
    </p:spTree>
    <p:extLst>
      <p:ext uri="{BB962C8B-B14F-4D97-AF65-F5344CB8AC3E}">
        <p14:creationId xmlns:p14="http://schemas.microsoft.com/office/powerpoint/2010/main" val="25343265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Lutein – příklady doplňků stravy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60" y="1599667"/>
            <a:ext cx="2467461" cy="182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83" y="1696337"/>
            <a:ext cx="2743200" cy="18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60" y="3860504"/>
            <a:ext cx="2595349" cy="259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82" y="3920318"/>
            <a:ext cx="2535535" cy="253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3915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40305710007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396081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Revital Reviopth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0"/>
            <a:ext cx="340995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2663825" y="3736975"/>
            <a:ext cx="6480175" cy="3121025"/>
          </a:xfrm>
          <a:prstGeom prst="rect">
            <a:avLst/>
          </a:prstGeom>
          <a:solidFill>
            <a:srgbClr val="ADC7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15" tIns="66654" rIns="71415" bIns="33327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effectLst/>
                <a:hlinkClick r:id="rId5"/>
              </a:rPr>
              <a:t>Revital Reviopthal</a:t>
            </a:r>
            <a:endParaRPr lang="en-US" altLang="cs-CZ" sz="1800">
              <a:effectLst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i="1">
                <a:effectLst/>
              </a:rPr>
              <a:t>Výrobce: Vitar s.r.o.</a:t>
            </a:r>
            <a:endParaRPr lang="en-US" altLang="cs-CZ" sz="1800">
              <a:effectLst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u="sng">
                <a:effectLst/>
              </a:rPr>
              <a:t>Proti únavě očí.</a:t>
            </a:r>
            <a:endParaRPr lang="en-US" altLang="cs-CZ" sz="1800">
              <a:effectLst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effectLst/>
              </a:rPr>
              <a:t>obsahuje přírodní karotenoidy lutein a zeaxantin (izomer luteinu), získané z rostliny měsíčku lékařského, což jsou látky nezbytné pro dobrý zrak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effectLst/>
              </a:rPr>
              <a:t>lutein a zeaxantin jsou silnými antioxidanty a mají významně příznivý vliv na zrak </a:t>
            </a:r>
            <a:br>
              <a:rPr lang="en-US" altLang="cs-CZ" sz="1800">
                <a:effectLst/>
              </a:rPr>
            </a:br>
            <a:endParaRPr lang="en-US" altLang="cs-CZ" sz="1800">
              <a:effectLst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effectLst/>
              </a:rPr>
              <a:t/>
            </a:r>
            <a:br>
              <a:rPr lang="en-US" altLang="cs-CZ" sz="1800">
                <a:effectLst/>
              </a:rPr>
            </a:br>
            <a:endParaRPr lang="en-US" altLang="cs-CZ" sz="1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8269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365127"/>
            <a:ext cx="8396530" cy="90014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ASTAXANTHIN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červeno-oranžový</a:t>
            </a:r>
            <a:r>
              <a:rPr lang="cs-CZ" dirty="0"/>
              <a:t> </a:t>
            </a:r>
          </a:p>
          <a:p>
            <a:r>
              <a:rPr lang="cs-CZ" dirty="0"/>
              <a:t>produkovaný </a:t>
            </a:r>
            <a:r>
              <a:rPr lang="cs-CZ" b="1" dirty="0" err="1"/>
              <a:t>mikrořasami</a:t>
            </a:r>
            <a:r>
              <a:rPr lang="cs-CZ" dirty="0"/>
              <a:t> a </a:t>
            </a:r>
            <a:r>
              <a:rPr lang="cs-CZ" b="1" dirty="0"/>
              <a:t>rostlinami</a:t>
            </a:r>
          </a:p>
          <a:p>
            <a:r>
              <a:rPr lang="cs-CZ" dirty="0"/>
              <a:t>ve velkém množství organismů ‒˃ mnoho </a:t>
            </a:r>
            <a:r>
              <a:rPr lang="cs-CZ" u="sng" dirty="0"/>
              <a:t>ryb</a:t>
            </a:r>
            <a:r>
              <a:rPr lang="cs-CZ" dirty="0"/>
              <a:t> a </a:t>
            </a:r>
            <a:r>
              <a:rPr lang="cs-CZ" u="sng" dirty="0"/>
              <a:t>korýšů</a:t>
            </a:r>
            <a:r>
              <a:rPr lang="cs-CZ" dirty="0"/>
              <a:t> </a:t>
            </a:r>
            <a:r>
              <a:rPr lang="cs-CZ" b="1" dirty="0"/>
              <a:t>je zbarveno červeně </a:t>
            </a:r>
            <a:r>
              <a:rPr lang="cs-CZ" dirty="0"/>
              <a:t>díky nakumulovanému </a:t>
            </a:r>
            <a:r>
              <a:rPr lang="cs-CZ" dirty="0" err="1"/>
              <a:t>astaxanthinu</a:t>
            </a:r>
            <a:r>
              <a:rPr lang="cs-CZ" dirty="0"/>
              <a:t> </a:t>
            </a:r>
            <a:r>
              <a:rPr lang="cs-CZ" dirty="0">
                <a:latin typeface="Calibri"/>
                <a:cs typeface="Calibri"/>
              </a:rPr>
              <a:t>→ </a:t>
            </a:r>
            <a:r>
              <a:rPr lang="cs-CZ" b="1" dirty="0"/>
              <a:t>losos, humr, krab</a:t>
            </a:r>
          </a:p>
          <a:p>
            <a:r>
              <a:rPr lang="cs-CZ" b="1" dirty="0"/>
              <a:t>velmi silné antioxidační účinky </a:t>
            </a:r>
            <a:r>
              <a:rPr lang="cs-CZ" dirty="0"/>
              <a:t>- </a:t>
            </a:r>
            <a:r>
              <a:rPr lang="cs-CZ" u="sng" dirty="0"/>
              <a:t>10 krát větší </a:t>
            </a:r>
            <a:r>
              <a:rPr lang="cs-CZ" dirty="0"/>
              <a:t>antioxidační schopnosti oproti beta-karotenu</a:t>
            </a:r>
          </a:p>
          <a:p>
            <a:pPr lvl="2"/>
            <a:endParaRPr lang="cs-CZ" dirty="0"/>
          </a:p>
        </p:txBody>
      </p:sp>
      <p:pic>
        <p:nvPicPr>
          <p:cNvPr id="4" name="Picture 4" descr="Výsledek obrázku pro astaxanth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21" y="-125731"/>
            <a:ext cx="5522014" cy="1289099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39829799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Astaxanthin</a:t>
            </a:r>
            <a:r>
              <a:rPr lang="cs-CZ" dirty="0">
                <a:solidFill>
                  <a:srgbClr val="FF0000"/>
                </a:solidFill>
              </a:rPr>
              <a:t> - produkce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49" y="1135026"/>
            <a:ext cx="8270801" cy="5300064"/>
          </a:xfrm>
        </p:spPr>
        <p:txBody>
          <a:bodyPr/>
          <a:lstStyle/>
          <a:p>
            <a:r>
              <a:rPr lang="cs-CZ" sz="2500" b="1" dirty="0"/>
              <a:t>největším producentem </a:t>
            </a:r>
            <a:r>
              <a:rPr lang="cs-CZ" sz="2500" dirty="0"/>
              <a:t>řasa </a:t>
            </a:r>
            <a:r>
              <a:rPr lang="cs-CZ" sz="2500" i="1" u="sng" dirty="0" err="1"/>
              <a:t>Haematococcus</a:t>
            </a:r>
            <a:r>
              <a:rPr lang="cs-CZ" sz="2500" i="1" u="sng" dirty="0"/>
              <a:t> </a:t>
            </a:r>
            <a:r>
              <a:rPr lang="cs-CZ" sz="2500" i="1" u="sng" dirty="0" err="1"/>
              <a:t>pluvialis</a:t>
            </a:r>
            <a:r>
              <a:rPr lang="cs-CZ" sz="2500" i="1" u="sng" dirty="0"/>
              <a:t> </a:t>
            </a:r>
            <a:r>
              <a:rPr lang="cs-CZ" sz="2500" i="1" dirty="0"/>
              <a:t>– </a:t>
            </a:r>
            <a:r>
              <a:rPr lang="cs-CZ" sz="2500" dirty="0"/>
              <a:t>sekundární metabolit</a:t>
            </a:r>
          </a:p>
          <a:p>
            <a:r>
              <a:rPr lang="cs-CZ" sz="2500" dirty="0"/>
              <a:t>na kilogram suché biomasy až </a:t>
            </a:r>
            <a:r>
              <a:rPr lang="cs-CZ" sz="2500" b="1" dirty="0"/>
              <a:t>40 g </a:t>
            </a:r>
            <a:r>
              <a:rPr lang="cs-CZ" sz="2500" dirty="0" err="1"/>
              <a:t>astaxanthinu</a:t>
            </a:r>
            <a:endParaRPr lang="cs-CZ" sz="2500" dirty="0"/>
          </a:p>
          <a:p>
            <a:r>
              <a:rPr lang="cs-CZ" sz="2500" b="1" dirty="0"/>
              <a:t>fermentací kvasinek </a:t>
            </a:r>
            <a:r>
              <a:rPr lang="cs-CZ" sz="2500" i="1" u="sng" dirty="0" err="1"/>
              <a:t>Xanthophyllomyces</a:t>
            </a:r>
            <a:r>
              <a:rPr lang="cs-CZ" sz="2500" i="1" u="sng" dirty="0"/>
              <a:t> </a:t>
            </a:r>
            <a:r>
              <a:rPr lang="cs-CZ" sz="2500" i="1" u="sng" dirty="0" err="1"/>
              <a:t>dendrorhous</a:t>
            </a:r>
            <a:endParaRPr lang="cs-CZ" sz="2500" i="1" u="sng" dirty="0"/>
          </a:p>
          <a:p>
            <a:r>
              <a:rPr lang="cs-CZ" sz="2500" b="1" dirty="0"/>
              <a:t>extrakcí z antarktických korýšů </a:t>
            </a:r>
            <a:r>
              <a:rPr lang="cs-CZ" sz="2500" i="1" u="sng" dirty="0" err="1"/>
              <a:t>Euphausia</a:t>
            </a:r>
            <a:r>
              <a:rPr lang="cs-CZ" sz="2500" i="1" u="sng" dirty="0"/>
              <a:t> </a:t>
            </a:r>
            <a:r>
              <a:rPr lang="cs-CZ" sz="2500" i="1" u="sng" dirty="0" err="1"/>
              <a:t>superba</a:t>
            </a:r>
            <a:endParaRPr lang="cs-CZ" sz="2500" u="sng" dirty="0"/>
          </a:p>
          <a:p>
            <a:pPr lvl="2"/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4177737"/>
            <a:ext cx="1590673" cy="239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40" y="4638377"/>
            <a:ext cx="2134382" cy="141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596" y="4638377"/>
            <a:ext cx="2124138" cy="141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65" y="4177737"/>
            <a:ext cx="2089870" cy="239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839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Astaxanthin</a:t>
            </a:r>
            <a:r>
              <a:rPr lang="cs-CZ" dirty="0">
                <a:solidFill>
                  <a:srgbClr val="FF0000"/>
                </a:solidFill>
              </a:rPr>
              <a:t> - využití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5001" y="1095789"/>
            <a:ext cx="8270801" cy="46990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b="1" dirty="0"/>
              <a:t>doplněk stravy </a:t>
            </a:r>
            <a:r>
              <a:rPr lang="cs-CZ" dirty="0"/>
              <a:t>– nejčastěji tablety, např. podpora zdraví kloubů a šlach, ochrana před UV zářením, prevence proti kardiovaskulárním onemocněním</a:t>
            </a:r>
          </a:p>
          <a:p>
            <a:r>
              <a:rPr lang="cs-CZ" b="1" dirty="0"/>
              <a:t>krmivo pro mořské živočichy </a:t>
            </a:r>
            <a:r>
              <a:rPr lang="cs-CZ" dirty="0"/>
              <a:t>– získání barvy a antioxidačních vlastností</a:t>
            </a:r>
          </a:p>
          <a:p>
            <a:r>
              <a:rPr lang="cs-CZ" b="1" dirty="0"/>
              <a:t>účinný přípravek v medicíně </a:t>
            </a:r>
            <a:r>
              <a:rPr lang="cs-CZ" dirty="0"/>
              <a:t>– oční lékařství</a:t>
            </a:r>
          </a:p>
          <a:p>
            <a:r>
              <a:rPr lang="cs-CZ" b="1" dirty="0"/>
              <a:t>kosmetické přípravky </a:t>
            </a:r>
            <a:r>
              <a:rPr lang="cs-CZ" dirty="0"/>
              <a:t>– pro zdravé opalování, redukci vrásek, pigmentových skvrn nebo pro ochranu svalů</a:t>
            </a:r>
          </a:p>
        </p:txBody>
      </p:sp>
    </p:spTree>
    <p:extLst>
      <p:ext uri="{BB962C8B-B14F-4D97-AF65-F5344CB8AC3E}">
        <p14:creationId xmlns:p14="http://schemas.microsoft.com/office/powerpoint/2010/main" val="12199856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Astaxanthin</a:t>
            </a:r>
            <a:r>
              <a:rPr lang="cs-CZ" dirty="0">
                <a:solidFill>
                  <a:srgbClr val="FF0000"/>
                </a:solidFill>
              </a:rPr>
              <a:t> - účinky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pozitivní účinky na mozek a oči</a:t>
            </a:r>
          </a:p>
          <a:p>
            <a:r>
              <a:rPr lang="cs-CZ" b="1" dirty="0"/>
              <a:t>stimuluje mozkovou činnost</a:t>
            </a:r>
            <a:r>
              <a:rPr lang="cs-CZ" dirty="0"/>
              <a:t>, je účinnou </a:t>
            </a:r>
            <a:r>
              <a:rPr lang="cs-CZ" b="1" dirty="0"/>
              <a:t>prevencí </a:t>
            </a:r>
            <a:r>
              <a:rPr lang="cs-CZ" dirty="0"/>
              <a:t>proti </a:t>
            </a:r>
            <a:r>
              <a:rPr lang="cs-CZ" u="sng" dirty="0"/>
              <a:t>mozkové mrtvici </a:t>
            </a:r>
            <a:r>
              <a:rPr lang="cs-CZ" dirty="0"/>
              <a:t>a </a:t>
            </a:r>
            <a:r>
              <a:rPr lang="cs-CZ" u="sng" dirty="0"/>
              <a:t>senilitě</a:t>
            </a:r>
            <a:endParaRPr lang="cs-CZ" dirty="0"/>
          </a:p>
          <a:p>
            <a:r>
              <a:rPr lang="cs-CZ" b="1" dirty="0"/>
              <a:t>blokuje oxidaci LDL – cholesterolu</a:t>
            </a:r>
            <a:r>
              <a:rPr lang="cs-CZ" dirty="0"/>
              <a:t>, který ve velkém množství způsobuje ucpávání cév</a:t>
            </a:r>
          </a:p>
          <a:p>
            <a:r>
              <a:rPr lang="cs-CZ" dirty="0"/>
              <a:t>je využíván také pro jeho </a:t>
            </a:r>
            <a:r>
              <a:rPr lang="cs-CZ" b="1" dirty="0"/>
              <a:t>pozitivní účinky na onemocnění očí</a:t>
            </a:r>
            <a:r>
              <a:rPr lang="cs-CZ" dirty="0"/>
              <a:t> ‒˃ dokáže </a:t>
            </a:r>
            <a:r>
              <a:rPr lang="cs-CZ" u="sng" dirty="0"/>
              <a:t>zlepšit slabozrakost, </a:t>
            </a:r>
            <a:r>
              <a:rPr lang="cs-CZ" dirty="0"/>
              <a:t>účinnou složkou kapek používaných při šedém zákalu</a:t>
            </a:r>
          </a:p>
          <a:p>
            <a:r>
              <a:rPr lang="cs-CZ" dirty="0"/>
              <a:t>doporučená denní dávka </a:t>
            </a:r>
            <a:r>
              <a:rPr lang="cs-CZ" b="1" dirty="0"/>
              <a:t>4</a:t>
            </a:r>
            <a:r>
              <a:rPr lang="cs-CZ" dirty="0"/>
              <a:t> až </a:t>
            </a:r>
            <a:r>
              <a:rPr lang="cs-CZ" b="1" dirty="0"/>
              <a:t>12 mg</a:t>
            </a:r>
          </a:p>
          <a:p>
            <a:r>
              <a:rPr lang="cs-CZ" b="1" dirty="0"/>
              <a:t>antioxidant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778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/>
              <a:t>Nedostatek vitaminů v potravě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/>
            <a:r>
              <a:rPr lang="cs-CZ" altLang="cs-CZ" sz="2800"/>
              <a:t>R</a:t>
            </a:r>
            <a:r>
              <a:rPr lang="en-GB" altLang="cs-CZ" sz="2800"/>
              <a:t>ůzn</a:t>
            </a:r>
            <a:r>
              <a:rPr lang="cs-CZ" altLang="cs-CZ" sz="2800"/>
              <a:t>é</a:t>
            </a:r>
            <a:r>
              <a:rPr lang="en-GB" altLang="cs-CZ" sz="2800"/>
              <a:t> poruch</a:t>
            </a:r>
            <a:r>
              <a:rPr lang="cs-CZ" altLang="cs-CZ" sz="2800"/>
              <a:t>y</a:t>
            </a:r>
          </a:p>
          <a:p>
            <a:pPr eaLnBrk="1" hangingPunct="1"/>
            <a:r>
              <a:rPr lang="en-GB" altLang="cs-CZ" sz="2800"/>
              <a:t>Lehčí formy nedostatku </a:t>
            </a:r>
            <a:r>
              <a:rPr lang="en-GB" altLang="cs-CZ" sz="2800" b="1"/>
              <a:t>hypovitaminózy</a:t>
            </a:r>
            <a:r>
              <a:rPr lang="cs-CZ" altLang="cs-CZ" sz="2800" b="1"/>
              <a:t> - </a:t>
            </a:r>
            <a:r>
              <a:rPr lang="en-GB" altLang="cs-CZ" sz="2800"/>
              <a:t>nespecifick</a:t>
            </a:r>
            <a:r>
              <a:rPr lang="cs-CZ" altLang="cs-CZ" sz="2800"/>
              <a:t>é</a:t>
            </a:r>
            <a:r>
              <a:rPr lang="en-GB" altLang="cs-CZ" sz="2800"/>
              <a:t> příznaky</a:t>
            </a:r>
            <a:endParaRPr lang="cs-CZ" altLang="cs-CZ" sz="2800"/>
          </a:p>
          <a:p>
            <a:pPr eaLnBrk="1" hangingPunct="1"/>
            <a:r>
              <a:rPr lang="en-GB" altLang="cs-CZ" sz="2800"/>
              <a:t>Těžké formy </a:t>
            </a:r>
            <a:r>
              <a:rPr lang="cs-CZ" altLang="cs-CZ" sz="2800"/>
              <a:t>- </a:t>
            </a:r>
            <a:r>
              <a:rPr lang="en-GB" altLang="cs-CZ" sz="2800"/>
              <a:t>příznaky charakteristické </a:t>
            </a:r>
            <a:r>
              <a:rPr lang="cs-CZ" altLang="cs-CZ" sz="2800"/>
              <a:t>- </a:t>
            </a:r>
            <a:r>
              <a:rPr lang="en-GB" altLang="cs-CZ" sz="2800" b="1"/>
              <a:t>avitaminózy</a:t>
            </a:r>
            <a:r>
              <a:rPr lang="en-GB" altLang="cs-CZ" sz="2800"/>
              <a:t> </a:t>
            </a:r>
            <a:endParaRPr lang="cs-CZ" altLang="cs-CZ" sz="2800"/>
          </a:p>
          <a:p>
            <a:pPr eaLnBrk="1" hangingPunct="1"/>
            <a:r>
              <a:rPr lang="cs-CZ" altLang="cs-CZ" sz="2800" b="1" i="1"/>
              <a:t>D</a:t>
            </a:r>
            <a:r>
              <a:rPr lang="en-GB" altLang="cs-CZ" sz="2800" b="1" i="1"/>
              <a:t>alší faktory</a:t>
            </a:r>
            <a:r>
              <a:rPr lang="en-GB" altLang="cs-CZ" sz="2800" i="1"/>
              <a:t>, např.</a:t>
            </a:r>
            <a:r>
              <a:rPr lang="en-GB" altLang="cs-CZ" sz="2800" b="1" i="1"/>
              <a:t> </a:t>
            </a:r>
            <a:r>
              <a:rPr lang="en-GB" altLang="cs-CZ" sz="2800" i="1"/>
              <a:t>obtížná využitelnost některých forem vitaminů, špatná resorpce vitaminů v zažívacím systému, přítomnost antivitaminů v potravinářské surovině nebo zvýšená potřeba vitaminů jako důsledek různých fyziologických změn v organismu</a:t>
            </a:r>
            <a:r>
              <a:rPr lang="en-GB" altLang="cs-CZ" sz="28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55438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70800" cy="1067889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Astaxanthin</a:t>
            </a:r>
            <a:r>
              <a:rPr lang="cs-CZ" dirty="0">
                <a:solidFill>
                  <a:srgbClr val="FF0000"/>
                </a:solidFill>
              </a:rPr>
              <a:t> – příklady doplňků stravy			a kosmetiky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3" y="1473958"/>
            <a:ext cx="3011281" cy="253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03" y="3605283"/>
            <a:ext cx="3619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20" y="1821438"/>
            <a:ext cx="2519433" cy="212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07" y="4080794"/>
            <a:ext cx="2438347" cy="209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485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KRYPTOXANTIN- produkce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žluté barvivo </a:t>
            </a:r>
            <a:endParaRPr lang="cs-CZ" dirty="0"/>
          </a:p>
          <a:p>
            <a:r>
              <a:rPr lang="cs-CZ" u="sng" dirty="0"/>
              <a:t>konverze na vitamín A </a:t>
            </a:r>
            <a:endParaRPr lang="cs-CZ" dirty="0"/>
          </a:p>
          <a:p>
            <a:r>
              <a:rPr lang="cs-CZ" dirty="0"/>
              <a:t>v kukuřici, měsíčku lékařském, </a:t>
            </a:r>
          </a:p>
          <a:p>
            <a:pPr>
              <a:buNone/>
            </a:pPr>
            <a:r>
              <a:rPr lang="cs-CZ" dirty="0"/>
              <a:t>   mangu, pomerančích, broskvích </a:t>
            </a:r>
          </a:p>
          <a:p>
            <a:pPr>
              <a:buNone/>
            </a:pPr>
            <a:r>
              <a:rPr lang="cs-CZ" dirty="0"/>
              <a:t>   a tropických plodech</a:t>
            </a:r>
          </a:p>
          <a:p>
            <a:pPr>
              <a:buNone/>
            </a:pPr>
            <a:endParaRPr lang="cs-CZ" dirty="0"/>
          </a:p>
          <a:p>
            <a:r>
              <a:rPr lang="cs-CZ" b="1" dirty="0"/>
              <a:t>Mochyně peruánská </a:t>
            </a:r>
            <a:r>
              <a:rPr lang="cs-CZ" dirty="0"/>
              <a:t>(</a:t>
            </a:r>
            <a:r>
              <a:rPr lang="cs-CZ" i="1" dirty="0" err="1"/>
              <a:t>Physalis</a:t>
            </a:r>
            <a:r>
              <a:rPr lang="cs-CZ" i="1" dirty="0"/>
              <a:t> </a:t>
            </a:r>
            <a:r>
              <a:rPr lang="cs-CZ" i="1" dirty="0" err="1"/>
              <a:t>peruviana</a:t>
            </a:r>
            <a:r>
              <a:rPr lang="cs-CZ" dirty="0"/>
              <a:t>), </a:t>
            </a:r>
          </a:p>
          <a:p>
            <a:pPr>
              <a:buNone/>
            </a:pPr>
            <a:r>
              <a:rPr lang="cs-CZ" dirty="0"/>
              <a:t>    rostliny z čeledě lilkovitých </a:t>
            </a:r>
          </a:p>
          <a:p>
            <a:endParaRPr lang="cs-CZ" dirty="0"/>
          </a:p>
        </p:txBody>
      </p:sp>
      <p:pic>
        <p:nvPicPr>
          <p:cNvPr id="4" name="Obrázok 3" descr="008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2047164"/>
            <a:ext cx="3429000" cy="229336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4914900" y="14097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 err="1"/>
              <a:t>Physalis</a:t>
            </a:r>
            <a:r>
              <a:rPr lang="sk-SK" b="1" i="1" dirty="0"/>
              <a:t> </a:t>
            </a:r>
            <a:r>
              <a:rPr lang="sk-SK" b="1" i="1" dirty="0" err="1"/>
              <a:t>peruviana</a:t>
            </a:r>
            <a:endParaRPr lang="sk-SK" b="1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28" y="5815221"/>
            <a:ext cx="5075172" cy="9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110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KRYPTOXANTIN – využití/účinky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používá se jen velmi zřídka </a:t>
            </a:r>
            <a:r>
              <a:rPr lang="cs-CZ" dirty="0">
                <a:latin typeface="Calibri"/>
                <a:cs typeface="Calibri"/>
              </a:rPr>
              <a:t>→ </a:t>
            </a:r>
            <a:r>
              <a:rPr lang="cs-CZ" b="1" dirty="0">
                <a:latin typeface="Calibri"/>
                <a:cs typeface="Calibri"/>
              </a:rPr>
              <a:t>cukrovinky, </a:t>
            </a:r>
            <a:r>
              <a:rPr lang="cs-CZ" b="1" dirty="0"/>
              <a:t>kosmetika</a:t>
            </a:r>
          </a:p>
          <a:p>
            <a:r>
              <a:rPr lang="cs-CZ" dirty="0"/>
              <a:t>doporučená denní dávka </a:t>
            </a:r>
            <a:r>
              <a:rPr lang="cs-CZ" b="1" dirty="0"/>
              <a:t>3 – 5 mg </a:t>
            </a:r>
          </a:p>
          <a:p>
            <a:r>
              <a:rPr lang="cs-CZ" b="1" dirty="0"/>
              <a:t>součást potravinových doplňků</a:t>
            </a:r>
          </a:p>
          <a:p>
            <a:r>
              <a:rPr lang="cs-CZ" dirty="0"/>
              <a:t> </a:t>
            </a:r>
            <a:r>
              <a:rPr lang="cs-CZ" b="1" dirty="0"/>
              <a:t>antioxidant </a:t>
            </a:r>
          </a:p>
          <a:p>
            <a:r>
              <a:rPr lang="cs-CZ" dirty="0"/>
              <a:t>působí preventivně proti rakovině děložního hrdla → ženy s touto diagnózou mají </a:t>
            </a:r>
            <a:r>
              <a:rPr lang="cs-CZ" dirty="0" err="1"/>
              <a:t>kryptoxantinu</a:t>
            </a:r>
            <a:r>
              <a:rPr lang="cs-CZ" dirty="0"/>
              <a:t> v krvi méně než zdravé ženy </a:t>
            </a:r>
          </a:p>
          <a:p>
            <a:r>
              <a:rPr lang="cs-CZ" dirty="0"/>
              <a:t>ničí ho cigaretový kouř </a:t>
            </a:r>
          </a:p>
          <a:p>
            <a:r>
              <a:rPr lang="cs-CZ" dirty="0"/>
              <a:t>působí pozitivně proti vzniku šedého zákalu </a:t>
            </a:r>
          </a:p>
          <a:p>
            <a:r>
              <a:rPr lang="cs-CZ" dirty="0"/>
              <a:t>v EU nebylo dosud použití této látky povoleno 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8893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45F5A-74F3-4E1E-A10B-EACABB90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Kantaxantin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17E667-F3AE-4CCA-AE66-A9E8247E3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Potravinářské </a:t>
            </a:r>
            <a:r>
              <a:rPr lang="cs-CZ" dirty="0"/>
              <a:t>barvivo, opalovací přípravek	</a:t>
            </a:r>
          </a:p>
          <a:p>
            <a:r>
              <a:rPr lang="cs-CZ" b="1" dirty="0" err="1"/>
              <a:t>Kantaxantinová</a:t>
            </a:r>
            <a:r>
              <a:rPr lang="cs-CZ" b="1" dirty="0"/>
              <a:t> retinopatie </a:t>
            </a:r>
            <a:r>
              <a:rPr lang="cs-CZ" dirty="0"/>
              <a:t>– žluté až červené krystalky okolo Makuly (žluté skvrny – vysoká koncentrace čípků)</a:t>
            </a:r>
          </a:p>
          <a:p>
            <a:r>
              <a:rPr lang="cs-CZ" dirty="0"/>
              <a:t>Pacienti povětšinou asymptomatičtí</a:t>
            </a:r>
          </a:p>
          <a:p>
            <a:r>
              <a:rPr lang="cs-CZ" dirty="0"/>
              <a:t>Reverzibilní po snížení dávky </a:t>
            </a:r>
            <a:r>
              <a:rPr lang="cs-CZ" dirty="0" err="1"/>
              <a:t>kantaxantinu</a:t>
            </a:r>
            <a:endParaRPr lang="cs-CZ" dirty="0"/>
          </a:p>
          <a:p>
            <a:r>
              <a:rPr lang="cs-CZ" dirty="0"/>
              <a:t>Případová studie (</a:t>
            </a:r>
            <a:r>
              <a:rPr lang="cs-CZ" dirty="0" err="1"/>
              <a:t>Beaulieu</a:t>
            </a:r>
            <a:r>
              <a:rPr lang="cs-CZ" i="1" dirty="0"/>
              <a:t> et al.</a:t>
            </a:r>
            <a:r>
              <a:rPr lang="cs-CZ" dirty="0"/>
              <a:t>, 2013): 84 letá žena, po dobu 10 let zkonzumovala asi 100 g </a:t>
            </a:r>
            <a:r>
              <a:rPr lang="cs-CZ" dirty="0" err="1"/>
              <a:t>kantaxantinu</a:t>
            </a:r>
            <a:r>
              <a:rPr lang="cs-CZ" dirty="0"/>
              <a:t> (opalování)</a:t>
            </a:r>
          </a:p>
          <a:p>
            <a:pPr lvl="1"/>
            <a:r>
              <a:rPr lang="cs-CZ" dirty="0"/>
              <a:t>Potíže se zrakem, ale již prodělala operaci šedého zákalu (korelace?)</a:t>
            </a:r>
          </a:p>
          <a:p>
            <a:pPr lvl="1"/>
            <a:r>
              <a:rPr lang="cs-CZ" dirty="0"/>
              <a:t>Po vysazení </a:t>
            </a:r>
            <a:r>
              <a:rPr lang="cs-CZ" dirty="0" err="1"/>
              <a:t>kantaxantinu</a:t>
            </a:r>
            <a:r>
              <a:rPr lang="cs-CZ" dirty="0"/>
              <a:t> se zrak </a:t>
            </a:r>
            <a:r>
              <a:rPr lang="cs-CZ" dirty="0" smtClean="0"/>
              <a:t>zlepšil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F4AFB9-0F12-4462-BA7F-A648A03844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Kantaxantin – Wikipedie">
            <a:extLst>
              <a:ext uri="{FF2B5EF4-FFF2-40B4-BE49-F238E27FC236}">
                <a16:creationId xmlns:a16="http://schemas.microsoft.com/office/drawing/2014/main" id="{21B3BE17-402E-4AED-BB03-85C8E3F5E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44" y="267906"/>
            <a:ext cx="3770418" cy="113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7389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F74DA2-4980-4754-A145-E1A15505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Karotenoidy jako přídatné látky 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F4201468-9D0B-46B7-B80C-F6F34B3D6EF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47252" y="1298183"/>
          <a:ext cx="7816645" cy="4205915"/>
        </p:xfrm>
        <a:graphic>
          <a:graphicData uri="http://schemas.openxmlformats.org/drawingml/2006/table">
            <a:tbl>
              <a:tblPr firstRow="1" firstCol="1" bandRow="1"/>
              <a:tblGrid>
                <a:gridCol w="1129631">
                  <a:extLst>
                    <a:ext uri="{9D8B030D-6E8A-4147-A177-3AD203B41FA5}">
                      <a16:colId xmlns:a16="http://schemas.microsoft.com/office/drawing/2014/main" val="3009646878"/>
                    </a:ext>
                  </a:extLst>
                </a:gridCol>
                <a:gridCol w="1412039">
                  <a:extLst>
                    <a:ext uri="{9D8B030D-6E8A-4147-A177-3AD203B41FA5}">
                      <a16:colId xmlns:a16="http://schemas.microsoft.com/office/drawing/2014/main" val="3812413387"/>
                    </a:ext>
                  </a:extLst>
                </a:gridCol>
                <a:gridCol w="5274975">
                  <a:extLst>
                    <a:ext uri="{9D8B030D-6E8A-4147-A177-3AD203B41FA5}">
                      <a16:colId xmlns:a16="http://schemas.microsoft.com/office/drawing/2014/main" val="2562460271"/>
                    </a:ext>
                  </a:extLst>
                </a:gridCol>
              </a:tblGrid>
              <a:tr h="4638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Kód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Název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Potraviny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404285"/>
                  </a:ext>
                </a:extLst>
              </a:tr>
              <a:tr h="4502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 160a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Karoteny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Rostlinné roztíratelné tuky, másla, zmrzliny, hořčice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049747"/>
                  </a:ext>
                </a:extLst>
              </a:tr>
              <a:tr h="7044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 160a(i)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Směs karotenů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Majonéza, másla, plátkový sýr eidam, vanilkový puding, ovocné přesnídávky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093893"/>
                  </a:ext>
                </a:extLst>
              </a:tr>
              <a:tr h="612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 160a(ii)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β-karoten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Plátkový sýr, jogurty, džusy, sirupy s pomerančovou příchutí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837121"/>
                  </a:ext>
                </a:extLst>
              </a:tr>
              <a:tr h="566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 160d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Lykopen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Polévky, omáčky (zachování) rajčatové chuti, cukrovinky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642442"/>
                  </a:ext>
                </a:extLst>
              </a:tr>
              <a:tr h="3744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 161b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Lutein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Hořčice, trvanlivé vajíčkové pomazánky, jogurty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150082"/>
                  </a:ext>
                </a:extLst>
              </a:tr>
              <a:tr h="3298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 161g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Kantaxantin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Zmrzliny, cukrovinky, rybí polotovary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200456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1A307040-C1CA-4BDB-BECC-F931F9A3A166}"/>
              </a:ext>
            </a:extLst>
          </p:cNvPr>
          <p:cNvSpPr/>
          <p:nvPr/>
        </p:nvSpPr>
        <p:spPr>
          <a:xfrm>
            <a:off x="747252" y="5380672"/>
            <a:ext cx="7816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Karotenoidy hodnoceny Evropským úřadem pro bezpečnost potravin (EFSA) a Úřadem pro kontrolu potravin a léčiv (FDA) v USA z hlediska jejich bezpečnosti jako potravinových a krmných doplňků. </a:t>
            </a:r>
          </a:p>
        </p:txBody>
      </p:sp>
    </p:spTree>
    <p:extLst>
      <p:ext uri="{BB962C8B-B14F-4D97-AF65-F5344CB8AC3E}">
        <p14:creationId xmlns:p14="http://schemas.microsoft.com/office/powerpoint/2010/main" val="7252712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EB214-4C84-476D-BDD6-55586534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Karotenoidy ADI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B5CFD9-0166-48E0-8C4F-661FDCAA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13" y="1406014"/>
            <a:ext cx="8407837" cy="5451986"/>
          </a:xfrm>
        </p:spPr>
        <p:txBody>
          <a:bodyPr>
            <a:normAutofit fontScale="70000" lnSpcReduction="20000"/>
          </a:bodyPr>
          <a:lstStyle/>
          <a:p>
            <a:r>
              <a:rPr lang="cs-CZ" sz="3200" dirty="0" err="1"/>
              <a:t>Kantaxantin</a:t>
            </a:r>
            <a:r>
              <a:rPr lang="cs-CZ" sz="3200" dirty="0"/>
              <a:t> ADI (akceptovatelný denní příjem) 0,03 mg/kg tělesné hmotnosti</a:t>
            </a:r>
          </a:p>
          <a:p>
            <a:r>
              <a:rPr lang="cs-CZ" sz="3200" dirty="0"/>
              <a:t>Maximální limity reziduí </a:t>
            </a:r>
            <a:r>
              <a:rPr lang="cs-CZ" sz="3200" dirty="0" err="1"/>
              <a:t>kantaxantinu</a:t>
            </a:r>
            <a:r>
              <a:rPr lang="cs-CZ" sz="3200" dirty="0"/>
              <a:t>: 30 mg/kg pro vaječný žloutek, 15 mg/kg pro drůbeží játra, 10 mg/kg pro lososy a 5 mg/kg pro pstruhy vztaženo na váhu masa. Vejce primární zdroj - 70-80 % expozice </a:t>
            </a:r>
          </a:p>
          <a:p>
            <a:r>
              <a:rPr lang="cs-CZ" sz="3200"/>
              <a:t>Krmivo </a:t>
            </a:r>
            <a:r>
              <a:rPr lang="cs-CZ" sz="3200" dirty="0"/>
              <a:t>pro ryby </a:t>
            </a:r>
            <a:r>
              <a:rPr lang="cs-CZ" sz="3200" dirty="0" err="1"/>
              <a:t>kantaxantin</a:t>
            </a:r>
            <a:r>
              <a:rPr lang="cs-CZ" sz="3200" dirty="0"/>
              <a:t> téměř nahrazen </a:t>
            </a:r>
            <a:r>
              <a:rPr lang="cs-CZ" sz="3200" dirty="0" err="1"/>
              <a:t>astaxantinem</a:t>
            </a:r>
            <a:r>
              <a:rPr lang="cs-CZ" sz="3200" dirty="0"/>
              <a:t>, především pro pstruhy a lososy, vyšší účinnost pigmentace V roce 2019 ADI </a:t>
            </a:r>
            <a:r>
              <a:rPr lang="cs-CZ" sz="3200" dirty="0" err="1"/>
              <a:t>astaxantinu</a:t>
            </a:r>
            <a:r>
              <a:rPr lang="cs-CZ" sz="3200" dirty="0"/>
              <a:t> 0,2 mg/kg tělesné hmotnosti za den. </a:t>
            </a:r>
          </a:p>
          <a:p>
            <a:r>
              <a:rPr lang="cs-CZ" sz="3200" dirty="0"/>
              <a:t>Směs karotenoidů ADI 5 mg/kg tělesné hmotnosti za den. Směsné karoteny definovány jako skupina látek pocházející ze dvou zdrojů: rostlinné karoteny a karoteny z řas. </a:t>
            </a:r>
          </a:p>
          <a:p>
            <a:r>
              <a:rPr lang="cs-CZ" sz="3200" dirty="0"/>
              <a:t>Lutein ADI 1 mg/kg tělesné hmotnosti za den. Lutein izolovaný z Aksamitníku vzpřímeného. </a:t>
            </a:r>
          </a:p>
          <a:p>
            <a:r>
              <a:rPr lang="cs-CZ" sz="3200" dirty="0"/>
              <a:t>Lykopen se jako přídatná látka nejvíce vyskytuje v masných, ovocných a zeleninových výrobcích, ADI 0,5 mg/kg tělesné hmotnosti za den.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2892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420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976312" y="2563813"/>
            <a:ext cx="6192838" cy="1470025"/>
          </a:xfrm>
        </p:spPr>
        <p:txBody>
          <a:bodyPr/>
          <a:lstStyle/>
          <a:p>
            <a:pPr eaLnBrk="1" hangingPunct="1"/>
            <a:r>
              <a:rPr lang="cs-CZ" altLang="cs-CZ" sz="6000" b="1" dirty="0">
                <a:solidFill>
                  <a:srgbClr val="009900"/>
                </a:solidFill>
              </a:rPr>
              <a:t>Koenzym Q 10</a:t>
            </a:r>
            <a:endParaRPr lang="en-GB" altLang="cs-CZ" sz="6000" b="1" dirty="0">
              <a:solidFill>
                <a:srgbClr val="009900"/>
              </a:solidFill>
            </a:endParaRPr>
          </a:p>
        </p:txBody>
      </p:sp>
      <p:sp>
        <p:nvSpPr>
          <p:cNvPr id="149507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725487" y="4734051"/>
            <a:ext cx="7885113" cy="1752600"/>
          </a:xfrm>
        </p:spPr>
        <p:txBody>
          <a:bodyPr/>
          <a:lstStyle/>
          <a:p>
            <a:pPr eaLnBrk="1" hangingPunct="1"/>
            <a:r>
              <a:rPr lang="cs-CZ" altLang="cs-CZ"/>
              <a:t>Ubichinon, Ubichinol, Semichinon</a:t>
            </a:r>
            <a:r>
              <a:rPr lang="en-GB" altLang="cs-CZ"/>
              <a:t> </a:t>
            </a:r>
          </a:p>
        </p:txBody>
      </p:sp>
      <p:sp>
        <p:nvSpPr>
          <p:cNvPr id="149508" name="Text Box 6"/>
          <p:cNvSpPr txBox="1">
            <a:spLocks noChangeArrowheads="1"/>
          </p:cNvSpPr>
          <p:nvPr/>
        </p:nvSpPr>
        <p:spPr bwMode="auto">
          <a:xfrm>
            <a:off x="6553200" y="188913"/>
            <a:ext cx="4365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FC5442"/>
                </a:solidFill>
                <a:effectLst/>
                <a:cs typeface="Arial" panose="020B0604020202020204" pitchFamily="34" charset="0"/>
              </a:rPr>
              <a:t>O</a:t>
            </a:r>
            <a:endParaRPr lang="en-US" altLang="cs-CZ" sz="1200" b="1" baseline="-25000">
              <a:solidFill>
                <a:srgbClr val="FC5442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 flipH="1">
            <a:off x="6238875" y="1179513"/>
            <a:ext cx="238125" cy="109537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 flipH="1">
            <a:off x="6992938" y="741363"/>
            <a:ext cx="217487" cy="109537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 flipV="1">
            <a:off x="6707188" y="428625"/>
            <a:ext cx="0" cy="280988"/>
          </a:xfrm>
          <a:prstGeom prst="line">
            <a:avLst/>
          </a:prstGeom>
          <a:noFill/>
          <a:ln w="57150" cmpd="thinThick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482" name="Line 10"/>
          <p:cNvSpPr>
            <a:spLocks noChangeShapeType="1"/>
          </p:cNvSpPr>
          <p:nvPr/>
        </p:nvSpPr>
        <p:spPr bwMode="auto">
          <a:xfrm flipH="1" flipV="1">
            <a:off x="6251575" y="768350"/>
            <a:ext cx="219075" cy="109538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 flipH="1">
            <a:off x="6727825" y="1320800"/>
            <a:ext cx="0" cy="211138"/>
          </a:xfrm>
          <a:prstGeom prst="line">
            <a:avLst/>
          </a:prstGeom>
          <a:noFill/>
          <a:ln w="57150" cmpd="thinThick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484" name="Line 12"/>
          <p:cNvSpPr>
            <a:spLocks noChangeShapeType="1"/>
          </p:cNvSpPr>
          <p:nvPr/>
        </p:nvSpPr>
        <p:spPr bwMode="auto">
          <a:xfrm flipH="1" flipV="1">
            <a:off x="7018338" y="1204913"/>
            <a:ext cx="217487" cy="109537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49515" name="Text Box 13"/>
          <p:cNvSpPr txBox="1">
            <a:spLocks noChangeArrowheads="1"/>
          </p:cNvSpPr>
          <p:nvPr/>
        </p:nvSpPr>
        <p:spPr bwMode="auto">
          <a:xfrm>
            <a:off x="5721350" y="598488"/>
            <a:ext cx="984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7D9CFF"/>
                </a:solidFill>
                <a:effectLst/>
                <a:cs typeface="Arial" panose="020B0604020202020204" pitchFamily="34" charset="0"/>
              </a:rPr>
              <a:t>H</a:t>
            </a:r>
            <a:r>
              <a:rPr lang="en-US" altLang="cs-CZ" sz="1200" b="1" baseline="-25000">
                <a:solidFill>
                  <a:srgbClr val="7D9CFF"/>
                </a:solidFill>
                <a:effectLst/>
                <a:cs typeface="Arial" panose="020B0604020202020204" pitchFamily="34" charset="0"/>
              </a:rPr>
              <a:t>3</a:t>
            </a:r>
            <a:r>
              <a:rPr lang="en-US" altLang="cs-CZ" sz="1200" b="1">
                <a:solidFill>
                  <a:srgbClr val="7D9CFF"/>
                </a:solidFill>
                <a:effectLst/>
                <a:cs typeface="Arial" panose="020B0604020202020204" pitchFamily="34" charset="0"/>
              </a:rPr>
              <a:t>CO</a:t>
            </a:r>
            <a:endParaRPr lang="en-US" altLang="cs-CZ" sz="1200" b="1" baseline="-25000">
              <a:solidFill>
                <a:srgbClr val="7D9CFF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49516" name="Text Box 14"/>
          <p:cNvSpPr txBox="1">
            <a:spLocks noChangeArrowheads="1"/>
          </p:cNvSpPr>
          <p:nvPr/>
        </p:nvSpPr>
        <p:spPr bwMode="auto">
          <a:xfrm>
            <a:off x="6361113" y="1990725"/>
            <a:ext cx="1203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400" b="1">
                <a:solidFill>
                  <a:srgbClr val="5F5F5F"/>
                </a:solidFill>
                <a:effectLst/>
                <a:cs typeface="Arial" panose="020B0604020202020204" pitchFamily="34" charset="0"/>
              </a:rPr>
              <a:t>CoQ10</a:t>
            </a:r>
          </a:p>
        </p:txBody>
      </p:sp>
      <p:sp>
        <p:nvSpPr>
          <p:cNvPr id="149517" name="Text Box 15"/>
          <p:cNvSpPr txBox="1">
            <a:spLocks noChangeArrowheads="1"/>
          </p:cNvSpPr>
          <p:nvPr/>
        </p:nvSpPr>
        <p:spPr bwMode="auto">
          <a:xfrm>
            <a:off x="5721350" y="1211263"/>
            <a:ext cx="9842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7D9CFF"/>
                </a:solidFill>
                <a:effectLst/>
                <a:cs typeface="Arial" panose="020B0604020202020204" pitchFamily="34" charset="0"/>
              </a:rPr>
              <a:t>H</a:t>
            </a:r>
            <a:r>
              <a:rPr lang="en-US" altLang="cs-CZ" sz="1200" b="1" baseline="-25000">
                <a:solidFill>
                  <a:srgbClr val="7D9CFF"/>
                </a:solidFill>
                <a:effectLst/>
                <a:cs typeface="Arial" panose="020B0604020202020204" pitchFamily="34" charset="0"/>
              </a:rPr>
              <a:t>3</a:t>
            </a:r>
            <a:r>
              <a:rPr lang="en-US" altLang="cs-CZ" sz="1200" b="1">
                <a:solidFill>
                  <a:srgbClr val="7D9CFF"/>
                </a:solidFill>
                <a:effectLst/>
                <a:cs typeface="Arial" panose="020B0604020202020204" pitchFamily="34" charset="0"/>
              </a:rPr>
              <a:t>CO</a:t>
            </a:r>
            <a:endParaRPr lang="en-US" altLang="cs-CZ" sz="1200" b="1" baseline="-25000">
              <a:solidFill>
                <a:srgbClr val="7D9CFF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49518" name="Text Box 16"/>
          <p:cNvSpPr txBox="1">
            <a:spLocks noChangeArrowheads="1"/>
          </p:cNvSpPr>
          <p:nvPr/>
        </p:nvSpPr>
        <p:spPr bwMode="auto">
          <a:xfrm>
            <a:off x="7169150" y="569913"/>
            <a:ext cx="984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FFB343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FFB343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9519" name="Text Box 17"/>
          <p:cNvSpPr txBox="1">
            <a:spLocks noChangeArrowheads="1"/>
          </p:cNvSpPr>
          <p:nvPr/>
        </p:nvSpPr>
        <p:spPr bwMode="auto">
          <a:xfrm>
            <a:off x="6589713" y="1484313"/>
            <a:ext cx="438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FC5442"/>
                </a:solidFill>
                <a:effectLst/>
                <a:cs typeface="Arial" panose="020B0604020202020204" pitchFamily="34" charset="0"/>
              </a:rPr>
              <a:t>O</a:t>
            </a:r>
            <a:endParaRPr lang="en-US" altLang="cs-CZ" sz="1200" b="1" baseline="-25000">
              <a:solidFill>
                <a:srgbClr val="FC5442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 flipH="1">
            <a:off x="7235825" y="1052513"/>
            <a:ext cx="219075" cy="219075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491" name="Line 19"/>
          <p:cNvSpPr>
            <a:spLocks noChangeShapeType="1"/>
          </p:cNvSpPr>
          <p:nvPr/>
        </p:nvSpPr>
        <p:spPr bwMode="auto">
          <a:xfrm flipH="1" flipV="1">
            <a:off x="7454900" y="1052513"/>
            <a:ext cx="219075" cy="219075"/>
          </a:xfrm>
          <a:prstGeom prst="line">
            <a:avLst/>
          </a:prstGeom>
          <a:noFill/>
          <a:ln w="57150" cmpd="thinThick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492" name="Line 20"/>
          <p:cNvSpPr>
            <a:spLocks noChangeShapeType="1"/>
          </p:cNvSpPr>
          <p:nvPr/>
        </p:nvSpPr>
        <p:spPr bwMode="auto">
          <a:xfrm flipH="1">
            <a:off x="7673975" y="1052513"/>
            <a:ext cx="219075" cy="219075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493" name="Line 21"/>
          <p:cNvSpPr>
            <a:spLocks noChangeShapeType="1"/>
          </p:cNvSpPr>
          <p:nvPr/>
        </p:nvSpPr>
        <p:spPr bwMode="auto">
          <a:xfrm flipH="1" flipV="1">
            <a:off x="7893050" y="1052513"/>
            <a:ext cx="260350" cy="203200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49524" name="Text Box 22"/>
          <p:cNvSpPr txBox="1">
            <a:spLocks noChangeArrowheads="1"/>
          </p:cNvSpPr>
          <p:nvPr/>
        </p:nvSpPr>
        <p:spPr bwMode="auto">
          <a:xfrm>
            <a:off x="7454900" y="1331913"/>
            <a:ext cx="7667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FFB343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FFB343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5495" name="Line 23"/>
          <p:cNvSpPr>
            <a:spLocks noChangeShapeType="1"/>
          </p:cNvSpPr>
          <p:nvPr/>
        </p:nvSpPr>
        <p:spPr bwMode="auto">
          <a:xfrm flipH="1" flipV="1">
            <a:off x="7673975" y="1271588"/>
            <a:ext cx="0" cy="152400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49526" name="Text Box 24"/>
          <p:cNvSpPr txBox="1">
            <a:spLocks noChangeArrowheads="1"/>
          </p:cNvSpPr>
          <p:nvPr/>
        </p:nvSpPr>
        <p:spPr bwMode="auto">
          <a:xfrm>
            <a:off x="8097838" y="1103313"/>
            <a:ext cx="436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ED9FFF"/>
                </a:solidFill>
                <a:effectLst/>
                <a:cs typeface="Arial" panose="020B0604020202020204" pitchFamily="34" charset="0"/>
              </a:rPr>
              <a:t>H</a:t>
            </a:r>
            <a:endParaRPr lang="en-US" altLang="cs-CZ" sz="1200" b="1" baseline="-25000">
              <a:solidFill>
                <a:srgbClr val="ED9FFF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05497" name="AutoShape 25"/>
          <p:cNvSpPr>
            <a:spLocks noChangeArrowheads="1"/>
          </p:cNvSpPr>
          <p:nvPr/>
        </p:nvSpPr>
        <p:spPr bwMode="auto">
          <a:xfrm>
            <a:off x="7099300" y="993775"/>
            <a:ext cx="931863" cy="863600"/>
          </a:xfrm>
          <a:prstGeom prst="bracketPair">
            <a:avLst>
              <a:gd name="adj" fmla="val 16667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49528" name="Text Box 26"/>
          <p:cNvSpPr txBox="1">
            <a:spLocks noChangeArrowheads="1"/>
          </p:cNvSpPr>
          <p:nvPr/>
        </p:nvSpPr>
        <p:spPr bwMode="auto">
          <a:xfrm>
            <a:off x="7954963" y="1641475"/>
            <a:ext cx="65563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>
                <a:solidFill>
                  <a:schemeClr val="bg2"/>
                </a:solidFill>
                <a:effectLst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5499" name="Line 27"/>
          <p:cNvSpPr>
            <a:spLocks noChangeShapeType="1"/>
          </p:cNvSpPr>
          <p:nvPr/>
        </p:nvSpPr>
        <p:spPr bwMode="auto">
          <a:xfrm flipH="1">
            <a:off x="6705600" y="1179513"/>
            <a:ext cx="274638" cy="155575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500" name="Line 28"/>
          <p:cNvSpPr>
            <a:spLocks noChangeShapeType="1"/>
          </p:cNvSpPr>
          <p:nvPr/>
        </p:nvSpPr>
        <p:spPr bwMode="auto">
          <a:xfrm flipH="1">
            <a:off x="6477000" y="722313"/>
            <a:ext cx="228600" cy="155575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501" name="Line 29"/>
          <p:cNvSpPr>
            <a:spLocks noChangeShapeType="1"/>
          </p:cNvSpPr>
          <p:nvPr/>
        </p:nvSpPr>
        <p:spPr bwMode="auto">
          <a:xfrm flipH="1" flipV="1">
            <a:off x="6705600" y="722313"/>
            <a:ext cx="274638" cy="152400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502" name="Line 30"/>
          <p:cNvSpPr>
            <a:spLocks noChangeShapeType="1"/>
          </p:cNvSpPr>
          <p:nvPr/>
        </p:nvSpPr>
        <p:spPr bwMode="auto">
          <a:xfrm flipH="1">
            <a:off x="6477000" y="874713"/>
            <a:ext cx="0" cy="304800"/>
          </a:xfrm>
          <a:prstGeom prst="line">
            <a:avLst/>
          </a:prstGeom>
          <a:noFill/>
          <a:ln w="57150" cmpd="thinThick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503" name="Line 31"/>
          <p:cNvSpPr>
            <a:spLocks noChangeShapeType="1"/>
          </p:cNvSpPr>
          <p:nvPr/>
        </p:nvSpPr>
        <p:spPr bwMode="auto">
          <a:xfrm flipH="1" flipV="1">
            <a:off x="6477000" y="1179513"/>
            <a:ext cx="228600" cy="152400"/>
          </a:xfrm>
          <a:prstGeom prst="line">
            <a:avLst/>
          </a:prstGeom>
          <a:noFill/>
          <a:ln w="9525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05504" name="Line 32"/>
          <p:cNvSpPr>
            <a:spLocks noChangeShapeType="1"/>
          </p:cNvSpPr>
          <p:nvPr/>
        </p:nvSpPr>
        <p:spPr bwMode="auto">
          <a:xfrm flipH="1">
            <a:off x="6973888" y="874713"/>
            <a:ext cx="0" cy="304800"/>
          </a:xfrm>
          <a:prstGeom prst="line">
            <a:avLst/>
          </a:prstGeom>
          <a:noFill/>
          <a:ln w="57150" cmpd="thinThick">
            <a:solidFill>
              <a:srgbClr val="9BCC1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149535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08275"/>
            <a:ext cx="23145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9564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K</a:t>
            </a:r>
            <a:r>
              <a:rPr lang="en-GB" altLang="cs-CZ" b="1" dirty="0" err="1">
                <a:solidFill>
                  <a:srgbClr val="FF0000"/>
                </a:solidFill>
              </a:rPr>
              <a:t>oenzym</a:t>
            </a:r>
            <a:r>
              <a:rPr lang="en-GB" altLang="cs-CZ" b="1" dirty="0">
                <a:solidFill>
                  <a:srgbClr val="FF0000"/>
                </a:solidFill>
              </a:rPr>
              <a:t> Q10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U</a:t>
            </a:r>
            <a:r>
              <a:rPr lang="en-GB" altLang="cs-CZ" sz="2400" b="1" dirty="0"/>
              <a:t>bi</a:t>
            </a:r>
            <a:r>
              <a:rPr lang="cs-CZ" altLang="cs-CZ" sz="2400" b="1" dirty="0"/>
              <a:t>ch</a:t>
            </a:r>
            <a:r>
              <a:rPr lang="en-GB" altLang="cs-CZ" sz="2400" b="1" dirty="0" err="1"/>
              <a:t>inon</a:t>
            </a:r>
            <a:r>
              <a:rPr lang="en-GB" altLang="cs-CZ" sz="2400" dirty="0"/>
              <a:t>, </a:t>
            </a:r>
            <a:r>
              <a:rPr lang="cs-CZ" altLang="cs-CZ" sz="2400" dirty="0"/>
              <a:t>k</a:t>
            </a:r>
            <a:r>
              <a:rPr lang="en-GB" altLang="cs-CZ" sz="2400" dirty="0" err="1"/>
              <a:t>oenzym</a:t>
            </a:r>
            <a:r>
              <a:rPr lang="en-GB" altLang="cs-CZ" sz="2400" dirty="0"/>
              <a:t> Q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Zkratky</a:t>
            </a:r>
            <a:r>
              <a:rPr lang="en-GB" altLang="cs-CZ" sz="2400" dirty="0"/>
              <a:t> CoQ10, </a:t>
            </a:r>
            <a:r>
              <a:rPr lang="en-GB" altLang="cs-CZ" sz="2400" dirty="0" err="1"/>
              <a:t>CoQ</a:t>
            </a:r>
            <a:r>
              <a:rPr lang="en-GB" altLang="cs-CZ" sz="2400" dirty="0"/>
              <a:t>, Q10, </a:t>
            </a:r>
            <a:r>
              <a:rPr lang="cs-CZ" altLang="cs-CZ" sz="2400" dirty="0"/>
              <a:t>nebo</a:t>
            </a:r>
            <a:r>
              <a:rPr lang="en-GB" altLang="cs-CZ" sz="2400" dirty="0"/>
              <a:t> Q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Benzochinon</a:t>
            </a:r>
            <a:r>
              <a:rPr lang="en-GB" altLang="cs-CZ" sz="2400" dirty="0"/>
              <a:t>, </a:t>
            </a:r>
            <a:r>
              <a:rPr lang="cs-CZ" altLang="cs-CZ" sz="2400" dirty="0"/>
              <a:t>kde </a:t>
            </a:r>
            <a:r>
              <a:rPr lang="en-GB" altLang="cs-CZ" sz="2400" b="1" dirty="0"/>
              <a:t>Q</a:t>
            </a:r>
            <a:r>
              <a:rPr lang="en-GB" altLang="cs-CZ" sz="2400" dirty="0"/>
              <a:t> </a:t>
            </a:r>
            <a:r>
              <a:rPr lang="cs-CZ" altLang="cs-CZ" sz="2400" dirty="0"/>
              <a:t>znamená chinonovou skupinu a </a:t>
            </a:r>
            <a:r>
              <a:rPr lang="en-GB" altLang="cs-CZ" sz="2400" b="1" dirty="0"/>
              <a:t>10</a:t>
            </a:r>
            <a:r>
              <a:rPr lang="en-GB" altLang="cs-CZ" sz="2400" dirty="0"/>
              <a:t> </a:t>
            </a:r>
            <a:r>
              <a:rPr lang="cs-CZ" altLang="cs-CZ" sz="2400" dirty="0" err="1"/>
              <a:t>isoprenylovou</a:t>
            </a:r>
            <a:r>
              <a:rPr lang="cs-CZ" altLang="cs-CZ" sz="2400" dirty="0"/>
              <a:t> skupinu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Přítomný v lidských buňkách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Zodpovědný za produkci energie (ATP) v buňkách, která je konvertována v mitochondriích za pomoci </a:t>
            </a:r>
            <a:r>
              <a:rPr lang="en-GB" altLang="cs-CZ" sz="2400" dirty="0"/>
              <a:t>CoQ10. </a:t>
            </a:r>
            <a:r>
              <a:rPr lang="cs-CZ" altLang="cs-CZ" sz="2400" dirty="0"/>
              <a:t>95% energie v těle je konvertováno za přítomnosti </a:t>
            </a:r>
            <a:r>
              <a:rPr lang="en-GB" altLang="cs-CZ" sz="2400" dirty="0"/>
              <a:t>CoQ10.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Orgány s nejvyšší spotřebou energie – srdce a plíce, játra – nejvyšší obsah </a:t>
            </a:r>
            <a:r>
              <a:rPr lang="en-GB" altLang="cs-CZ" sz="2400" dirty="0"/>
              <a:t>CoQ10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</a:t>
            </a:r>
            <a:r>
              <a:rPr lang="en-GB" altLang="cs-CZ" sz="2400" dirty="0" err="1"/>
              <a:t>značení</a:t>
            </a:r>
            <a:r>
              <a:rPr lang="en-GB" altLang="cs-CZ" sz="2400" dirty="0"/>
              <a:t> </a:t>
            </a:r>
            <a:r>
              <a:rPr lang="en-GB" altLang="cs-CZ" sz="2400" b="1" dirty="0"/>
              <a:t>vitamin Q</a:t>
            </a:r>
            <a:r>
              <a:rPr lang="cs-CZ" altLang="cs-CZ" sz="2400" b="1" dirty="0"/>
              <a:t> - nesprávné</a:t>
            </a: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2210576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</a:t>
            </a:r>
            <a:r>
              <a:rPr lang="en-GB" altLang="cs-CZ"/>
              <a:t>líčov</a:t>
            </a:r>
            <a:r>
              <a:rPr lang="cs-CZ" altLang="cs-CZ"/>
              <a:t>á</a:t>
            </a:r>
            <a:r>
              <a:rPr lang="en-GB" altLang="cs-CZ"/>
              <a:t> úloh</a:t>
            </a:r>
            <a:r>
              <a:rPr lang="cs-CZ" altLang="cs-CZ"/>
              <a:t>a</a:t>
            </a:r>
            <a:r>
              <a:rPr lang="en-GB" altLang="cs-CZ"/>
              <a:t> při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012" y="1159272"/>
            <a:ext cx="8270801" cy="4699037"/>
          </a:xfrm>
        </p:spPr>
        <p:txBody>
          <a:bodyPr/>
          <a:lstStyle/>
          <a:p>
            <a:pPr eaLnBrk="1" hangingPunct="1"/>
            <a:r>
              <a:rPr lang="cs-CZ" altLang="cs-CZ" dirty="0"/>
              <a:t>P</a:t>
            </a:r>
            <a:r>
              <a:rPr lang="en-GB" altLang="cs-CZ" dirty="0" err="1"/>
              <a:t>rodukc</a:t>
            </a:r>
            <a:r>
              <a:rPr lang="cs-CZ" altLang="cs-CZ" dirty="0"/>
              <a:t>e</a:t>
            </a:r>
            <a:r>
              <a:rPr lang="en-GB" altLang="cs-CZ" dirty="0"/>
              <a:t> </a:t>
            </a:r>
            <a:r>
              <a:rPr lang="cs-CZ" altLang="cs-CZ" dirty="0"/>
              <a:t>energie</a:t>
            </a:r>
          </a:p>
          <a:p>
            <a:pPr eaLnBrk="1" hangingPunct="1"/>
            <a:r>
              <a:rPr lang="cs-CZ" altLang="cs-CZ" dirty="0"/>
              <a:t>O</a:t>
            </a:r>
            <a:r>
              <a:rPr lang="en-GB" altLang="cs-CZ" dirty="0" err="1"/>
              <a:t>chran</a:t>
            </a:r>
            <a:r>
              <a:rPr lang="cs-CZ" altLang="cs-CZ" dirty="0"/>
              <a:t>a</a:t>
            </a:r>
            <a:r>
              <a:rPr lang="en-GB" altLang="cs-CZ" dirty="0"/>
              <a:t> </a:t>
            </a:r>
            <a:r>
              <a:rPr lang="en-GB" altLang="cs-CZ" dirty="0" err="1"/>
              <a:t>organizmu</a:t>
            </a:r>
            <a:r>
              <a:rPr lang="en-GB" altLang="cs-CZ" dirty="0"/>
              <a:t> </a:t>
            </a:r>
            <a:r>
              <a:rPr lang="en-GB" altLang="cs-CZ" dirty="0" err="1"/>
              <a:t>před</a:t>
            </a:r>
            <a:r>
              <a:rPr lang="en-GB" altLang="cs-CZ" dirty="0"/>
              <a:t> </a:t>
            </a:r>
            <a:r>
              <a:rPr lang="cs-CZ" altLang="cs-CZ" dirty="0"/>
              <a:t>toxickými volnými radikály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/>
            <a:endParaRPr lang="en-GB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1048" y="2110965"/>
            <a:ext cx="5121539" cy="289845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7818" y="4904509"/>
            <a:ext cx="8936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sz="2400" dirty="0" err="1"/>
              <a:t>CoEnzymeQ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pv</a:t>
            </a:r>
            <a:r>
              <a:rPr lang="cs-CZ" altLang="cs-CZ" sz="2400" dirty="0"/>
              <a:t> </a:t>
            </a:r>
            <a:r>
              <a:rPr lang="en-GB" altLang="cs-CZ" sz="2400" dirty="0" err="1"/>
              <a:t>redu</a:t>
            </a:r>
            <a:r>
              <a:rPr lang="cs-CZ" altLang="cs-CZ" sz="2400" dirty="0"/>
              <a:t>kované formě </a:t>
            </a:r>
            <a:r>
              <a:rPr lang="en-GB" altLang="cs-CZ" sz="2400" dirty="0"/>
              <a:t>(</a:t>
            </a:r>
            <a:r>
              <a:rPr lang="en-GB" altLang="cs-CZ" sz="2400" dirty="0" err="1"/>
              <a:t>ubi</a:t>
            </a:r>
            <a:r>
              <a:rPr lang="cs-CZ" altLang="cs-CZ" sz="2400" dirty="0"/>
              <a:t>ch</a:t>
            </a:r>
            <a:r>
              <a:rPr lang="en-GB" altLang="cs-CZ" sz="2400" dirty="0" err="1"/>
              <a:t>inol</a:t>
            </a:r>
            <a:r>
              <a:rPr lang="en-GB" altLang="cs-CZ" sz="2400" dirty="0"/>
              <a:t>, </a:t>
            </a:r>
            <a:r>
              <a:rPr lang="en-GB" altLang="cs-CZ" sz="2400" b="1" dirty="0"/>
              <a:t>QH2</a:t>
            </a:r>
            <a:r>
              <a:rPr lang="en-GB" altLang="cs-CZ" sz="2400" dirty="0"/>
              <a:t>)</a:t>
            </a:r>
            <a:r>
              <a:rPr lang="cs-CZ" altLang="cs-CZ" sz="2400" dirty="0"/>
              <a:t> – antioxidant</a:t>
            </a:r>
          </a:p>
          <a:p>
            <a:r>
              <a:rPr lang="en-GB" altLang="cs-CZ" sz="2400" b="1" dirty="0"/>
              <a:t>QH2</a:t>
            </a:r>
            <a:r>
              <a:rPr lang="cs-CZ" altLang="cs-CZ" sz="2400" b="1" dirty="0"/>
              <a:t> </a:t>
            </a:r>
            <a:r>
              <a:rPr lang="cs-CZ" altLang="cs-CZ" sz="2400" dirty="0"/>
              <a:t>neutralizace pero</a:t>
            </a:r>
            <a:r>
              <a:rPr lang="en-GB" altLang="cs-CZ" sz="2400" dirty="0" err="1"/>
              <a:t>xyl</a:t>
            </a:r>
            <a:r>
              <a:rPr lang="cs-CZ" altLang="cs-CZ" sz="2400" dirty="0" err="1"/>
              <a:t>ových</a:t>
            </a:r>
            <a:r>
              <a:rPr lang="cs-CZ" altLang="cs-CZ" sz="2400" dirty="0"/>
              <a:t> </a:t>
            </a:r>
            <a:r>
              <a:rPr lang="en-GB" altLang="cs-CZ" sz="2400" dirty="0" err="1"/>
              <a:t>radi</a:t>
            </a:r>
            <a:r>
              <a:rPr lang="cs-CZ" altLang="cs-CZ" sz="2400" dirty="0" err="1"/>
              <a:t>kálů</a:t>
            </a:r>
            <a:r>
              <a:rPr lang="cs-CZ" altLang="cs-CZ" sz="2400" dirty="0"/>
              <a:t> lipidů – donace atomu vodíku, vznik volného radikálu </a:t>
            </a:r>
            <a:r>
              <a:rPr lang="en-GB" altLang="cs-CZ" sz="2400" dirty="0"/>
              <a:t>semi</a:t>
            </a:r>
            <a:r>
              <a:rPr lang="cs-CZ" altLang="cs-CZ" sz="2400" dirty="0" err="1"/>
              <a:t>chi</a:t>
            </a:r>
            <a:r>
              <a:rPr lang="en-GB" altLang="cs-CZ" sz="2400" dirty="0"/>
              <a:t>non</a:t>
            </a:r>
            <a:r>
              <a:rPr lang="cs-CZ" altLang="cs-CZ" sz="2400" dirty="0"/>
              <a:t>u</a:t>
            </a:r>
            <a:r>
              <a:rPr lang="en-GB" altLang="cs-CZ" sz="2400" dirty="0"/>
              <a:t> (</a:t>
            </a:r>
            <a:r>
              <a:rPr lang="en-GB" altLang="cs-CZ" sz="2400" b="1" dirty="0"/>
              <a:t>.Q-</a:t>
            </a:r>
            <a:r>
              <a:rPr lang="en-GB" altLang="cs-CZ" sz="2400" dirty="0"/>
              <a:t>),</a:t>
            </a:r>
            <a:r>
              <a:rPr lang="cs-CZ" altLang="cs-CZ" sz="2400" dirty="0"/>
              <a:t> obnoven v dýchacím řetězci</a:t>
            </a:r>
          </a:p>
          <a:p>
            <a:r>
              <a:rPr lang="en-GB" altLang="cs-CZ" sz="2400" b="1" dirty="0"/>
              <a:t>QH2</a:t>
            </a:r>
            <a:r>
              <a:rPr lang="en-GB" altLang="cs-CZ" sz="2400" dirty="0"/>
              <a:t> </a:t>
            </a:r>
            <a:r>
              <a:rPr lang="cs-CZ" altLang="cs-CZ" sz="2400" dirty="0"/>
              <a:t>/</a:t>
            </a:r>
            <a:r>
              <a:rPr lang="en-GB" altLang="cs-CZ" sz="2400" dirty="0"/>
              <a:t> </a:t>
            </a:r>
            <a:r>
              <a:rPr lang="en-GB" altLang="cs-CZ" sz="2400" b="1" dirty="0"/>
              <a:t>.Q-</a:t>
            </a:r>
            <a:r>
              <a:rPr lang="en-GB" altLang="cs-CZ" sz="2400" dirty="0"/>
              <a:t> </a:t>
            </a:r>
            <a:r>
              <a:rPr lang="cs-CZ" altLang="cs-CZ" sz="2400" dirty="0"/>
              <a:t>regenerace </a:t>
            </a:r>
            <a:r>
              <a:rPr lang="en-GB" altLang="cs-CZ" sz="2400" dirty="0"/>
              <a:t>Vitamin</a:t>
            </a:r>
            <a:r>
              <a:rPr lang="cs-CZ" altLang="cs-CZ" sz="2400" dirty="0"/>
              <a:t>u</a:t>
            </a:r>
            <a:r>
              <a:rPr lang="en-GB" altLang="cs-CZ" sz="2400" dirty="0"/>
              <a:t> E 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156262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11188" y="23495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400">
                <a:effectLst/>
              </a:rPr>
              <a:t>Přirozené nebo syntetické látky, které ruší funkci nebo absorpci vitaminů 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effectLst/>
              </a:rPr>
              <a:t>– enzymy - štěpí vitaminy na neúčinné sloučeniny 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effectLst/>
              </a:rPr>
              <a:t>– látky, které tvoří nevyužitelné komplexy s vitaminy 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effectLst/>
              </a:rPr>
              <a:t>– sloučeniny strukturálně podobné, které mohou zastupovat vitaminy v enzymových systémech za vzniku sloučenin, které nevykazují vlastnosti enzymů.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Antivitaminy, antagonisté vitaminů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3783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/>
              <a:t>Biologic</a:t>
            </a:r>
            <a:r>
              <a:rPr lang="cs-CZ" altLang="cs-CZ" sz="3600"/>
              <a:t>ky r</a:t>
            </a:r>
            <a:r>
              <a:rPr lang="en-US" altLang="cs-CZ" sz="3600"/>
              <a:t>elevant</a:t>
            </a:r>
            <a:r>
              <a:rPr lang="cs-CZ" altLang="cs-CZ" sz="3600"/>
              <a:t>ní ch</a:t>
            </a:r>
            <a:r>
              <a:rPr lang="en-US" altLang="cs-CZ" sz="3600"/>
              <a:t>inon</a:t>
            </a:r>
            <a:r>
              <a:rPr lang="cs-CZ" altLang="cs-CZ" sz="3600"/>
              <a:t>y</a:t>
            </a:r>
            <a:endParaRPr lang="en-US" altLang="cs-CZ" sz="36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539750" y="4221163"/>
            <a:ext cx="7920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>
                <a:effectLst/>
                <a:latin typeface="Times" panose="02020603050405020304" pitchFamily="18" charset="0"/>
              </a:rPr>
              <a:t>K</a:t>
            </a:r>
            <a:r>
              <a:rPr lang="en-US" altLang="cs-CZ" sz="1800">
                <a:effectLst/>
                <a:latin typeface="Times" panose="02020603050405020304" pitchFamily="18" charset="0"/>
              </a:rPr>
              <a:t>enzym Q (Oxid</a:t>
            </a:r>
            <a:r>
              <a:rPr lang="cs-CZ" altLang="cs-CZ" sz="1800">
                <a:effectLst/>
                <a:latin typeface="Times" panose="02020603050405020304" pitchFamily="18" charset="0"/>
              </a:rPr>
              <a:t>ovaná forma)</a:t>
            </a:r>
            <a:r>
              <a:rPr lang="en-US" altLang="cs-CZ" sz="1800">
                <a:effectLst/>
                <a:latin typeface="Times" panose="02020603050405020304" pitchFamily="18" charset="0"/>
              </a:rPr>
              <a:t>		</a:t>
            </a:r>
            <a:r>
              <a:rPr lang="cs-CZ" altLang="cs-CZ" sz="1800">
                <a:effectLst/>
                <a:latin typeface="Times" panose="02020603050405020304" pitchFamily="18" charset="0"/>
              </a:rPr>
              <a:t>K</a:t>
            </a:r>
            <a:r>
              <a:rPr lang="en-US" altLang="cs-CZ" sz="1800">
                <a:effectLst/>
                <a:latin typeface="Times" panose="02020603050405020304" pitchFamily="18" charset="0"/>
              </a:rPr>
              <a:t>oenzym Q (</a:t>
            </a:r>
            <a:r>
              <a:rPr lang="cs-CZ" altLang="cs-CZ" sz="1800">
                <a:effectLst/>
                <a:latin typeface="Times" panose="02020603050405020304" pitchFamily="18" charset="0"/>
              </a:rPr>
              <a:t>R</a:t>
            </a:r>
            <a:r>
              <a:rPr lang="en-US" altLang="cs-CZ" sz="1800">
                <a:effectLst/>
                <a:latin typeface="Times" panose="02020603050405020304" pitchFamily="18" charset="0"/>
              </a:rPr>
              <a:t>edu</a:t>
            </a:r>
            <a:r>
              <a:rPr lang="cs-CZ" altLang="cs-CZ" sz="1800">
                <a:effectLst/>
                <a:latin typeface="Times" panose="02020603050405020304" pitchFamily="18" charset="0"/>
              </a:rPr>
              <a:t>kovaná </a:t>
            </a:r>
            <a:r>
              <a:rPr lang="en-US" altLang="cs-CZ" sz="1800">
                <a:effectLst/>
                <a:latin typeface="Times" panose="02020603050405020304" pitchFamily="18" charset="0"/>
              </a:rPr>
              <a:t>form</a:t>
            </a:r>
            <a:r>
              <a:rPr lang="cs-CZ" altLang="cs-CZ" sz="1800">
                <a:effectLst/>
                <a:latin typeface="Times" panose="02020603050405020304" pitchFamily="18" charset="0"/>
              </a:rPr>
              <a:t>a</a:t>
            </a:r>
            <a:r>
              <a:rPr lang="en-US" altLang="cs-CZ" sz="1800">
                <a:effectLst/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07819" y="4688222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Částečně redukovaná forma – volný radikál </a:t>
            </a:r>
            <a:r>
              <a:rPr lang="cs-CZ" altLang="cs-CZ" sz="2400" b="1" dirty="0">
                <a:latin typeface="+mn-lt"/>
              </a:rPr>
              <a:t>.Q-  </a:t>
            </a:r>
            <a:r>
              <a:rPr lang="cs-CZ" altLang="cs-CZ" sz="2400" b="1" dirty="0" err="1">
                <a:latin typeface="+mn-lt"/>
              </a:rPr>
              <a:t>semichinon</a:t>
            </a:r>
            <a:endParaRPr lang="cs-CZ" altLang="cs-CZ" sz="2400" b="1" dirty="0">
              <a:latin typeface="+mn-lt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Volný radikál relativně stabilní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cs-CZ" sz="2400" dirty="0" err="1">
                <a:effectLst/>
                <a:latin typeface="+mn-lt"/>
              </a:rPr>
              <a:t>Oxida</a:t>
            </a:r>
            <a:r>
              <a:rPr lang="cs-CZ" altLang="cs-CZ" sz="2400" dirty="0">
                <a:effectLst/>
                <a:latin typeface="+mn-lt"/>
              </a:rPr>
              <a:t>čně</a:t>
            </a:r>
            <a:r>
              <a:rPr lang="en-US" altLang="cs-CZ" sz="2400" dirty="0">
                <a:effectLst/>
                <a:latin typeface="+mn-lt"/>
              </a:rPr>
              <a:t>/</a:t>
            </a:r>
            <a:r>
              <a:rPr lang="en-US" altLang="cs-CZ" sz="2400" dirty="0" err="1">
                <a:effectLst/>
                <a:latin typeface="+mn-lt"/>
              </a:rPr>
              <a:t>redu</a:t>
            </a:r>
            <a:r>
              <a:rPr lang="cs-CZ" altLang="cs-CZ" sz="2400" dirty="0">
                <a:effectLst/>
                <a:latin typeface="+mn-lt"/>
              </a:rPr>
              <a:t>ční </a:t>
            </a:r>
            <a:r>
              <a:rPr lang="en-US" altLang="cs-CZ" sz="2400" dirty="0">
                <a:effectLst/>
                <a:latin typeface="+mn-lt"/>
              </a:rPr>
              <a:t>cy</a:t>
            </a:r>
            <a:r>
              <a:rPr lang="cs-CZ" altLang="cs-CZ" sz="2400" dirty="0">
                <a:effectLst/>
                <a:latin typeface="+mn-lt"/>
              </a:rPr>
              <a:t>klus</a:t>
            </a:r>
            <a:r>
              <a:rPr lang="en-US" altLang="cs-CZ" sz="2400" dirty="0">
                <a:effectLst/>
                <a:latin typeface="+mn-lt"/>
              </a:rPr>
              <a:t> </a:t>
            </a:r>
            <a:r>
              <a:rPr lang="cs-CZ" altLang="cs-CZ" sz="2400" dirty="0">
                <a:effectLst/>
                <a:latin typeface="+mn-lt"/>
              </a:rPr>
              <a:t>chinonů - K</a:t>
            </a:r>
            <a:r>
              <a:rPr lang="en-US" altLang="cs-CZ" sz="2400" dirty="0" err="1">
                <a:effectLst/>
                <a:latin typeface="+mn-lt"/>
              </a:rPr>
              <a:t>oenzym</a:t>
            </a:r>
            <a:r>
              <a:rPr lang="en-US" altLang="cs-CZ" sz="2400" dirty="0">
                <a:effectLst/>
                <a:latin typeface="+mn-lt"/>
              </a:rPr>
              <a:t> Q </a:t>
            </a:r>
            <a:endParaRPr lang="cs-CZ" altLang="cs-CZ" sz="2400" dirty="0">
              <a:effectLst/>
              <a:latin typeface="+mn-lt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cs-CZ" altLang="cs-CZ" sz="2400" dirty="0">
                <a:effectLst/>
                <a:latin typeface="+mn-lt"/>
              </a:rPr>
              <a:t>Přenašeč elektronů v dýchacím řetězci </a:t>
            </a:r>
            <a:r>
              <a:rPr lang="en-US" altLang="cs-CZ" sz="2400" dirty="0">
                <a:effectLst/>
                <a:latin typeface="+mn-lt"/>
              </a:rPr>
              <a:t> </a:t>
            </a:r>
            <a:endParaRPr lang="cs-CZ" altLang="cs-CZ" sz="2400" dirty="0">
              <a:effectLst/>
              <a:latin typeface="+mn-lt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cs-CZ" altLang="cs-CZ" sz="2400" dirty="0">
                <a:effectLst/>
                <a:latin typeface="+mn-lt"/>
              </a:rPr>
              <a:t> K</a:t>
            </a:r>
            <a:r>
              <a:rPr lang="en-US" altLang="cs-CZ" sz="2400" dirty="0" err="1">
                <a:effectLst/>
                <a:latin typeface="+mn-lt"/>
              </a:rPr>
              <a:t>oenzym</a:t>
            </a:r>
            <a:r>
              <a:rPr lang="cs-CZ" altLang="cs-CZ" sz="2400" dirty="0">
                <a:effectLst/>
                <a:latin typeface="+mn-lt"/>
              </a:rPr>
              <a:t> </a:t>
            </a:r>
            <a:r>
              <a:rPr lang="en-US" altLang="cs-CZ" sz="2400" dirty="0">
                <a:effectLst/>
                <a:latin typeface="+mn-lt"/>
              </a:rPr>
              <a:t>Q </a:t>
            </a:r>
            <a:r>
              <a:rPr lang="cs-CZ" altLang="cs-CZ" sz="2400" dirty="0">
                <a:effectLst/>
                <a:latin typeface="+mn-lt"/>
              </a:rPr>
              <a:t>– dvou elektronové oxidační činidlo</a:t>
            </a:r>
            <a:endParaRPr lang="en-US" altLang="cs-CZ" sz="2400" dirty="0">
              <a:effectLst/>
              <a:latin typeface="+mn-lt"/>
            </a:endParaRPr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83407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611188" y="3789363"/>
            <a:ext cx="7920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dirty="0" err="1">
                <a:effectLst/>
                <a:latin typeface="Times" panose="02020603050405020304" pitchFamily="18" charset="0"/>
              </a:rPr>
              <a:t>Ubichinon</a:t>
            </a:r>
            <a:r>
              <a:rPr lang="cs-CZ" altLang="cs-CZ" sz="1800" dirty="0">
                <a:effectLst/>
                <a:latin typeface="Times" panose="02020603050405020304" pitchFamily="18" charset="0"/>
              </a:rPr>
              <a:t>   </a:t>
            </a:r>
            <a:r>
              <a:rPr lang="en-US" altLang="cs-CZ" sz="1800" b="1" dirty="0"/>
              <a:t>CoQ10</a:t>
            </a:r>
            <a:r>
              <a:rPr lang="cs-CZ" altLang="cs-CZ" sz="1800" dirty="0">
                <a:effectLst/>
                <a:latin typeface="Times" panose="02020603050405020304" pitchFamily="18" charset="0"/>
              </a:rPr>
              <a:t>                                  </a:t>
            </a:r>
            <a:r>
              <a:rPr lang="en-US" altLang="cs-CZ" sz="1800" dirty="0">
                <a:effectLst/>
                <a:latin typeface="Times" panose="02020603050405020304" pitchFamily="18" charset="0"/>
              </a:rPr>
              <a:t>		</a:t>
            </a:r>
            <a:r>
              <a:rPr lang="cs-CZ" altLang="cs-CZ" sz="1800" dirty="0" err="1">
                <a:effectLst/>
                <a:latin typeface="Times" panose="02020603050405020304" pitchFamily="18" charset="0"/>
              </a:rPr>
              <a:t>Ubichinol</a:t>
            </a:r>
            <a:r>
              <a:rPr lang="cs-CZ" altLang="cs-CZ" sz="1800" dirty="0">
                <a:effectLst/>
                <a:latin typeface="Times" panose="02020603050405020304" pitchFamily="18" charset="0"/>
              </a:rPr>
              <a:t> </a:t>
            </a:r>
            <a:r>
              <a:rPr lang="cs-CZ" altLang="cs-CZ" sz="1800" b="1" dirty="0"/>
              <a:t>QH2</a:t>
            </a:r>
            <a:r>
              <a:rPr lang="cs-CZ" altLang="cs-CZ" sz="1800" dirty="0">
                <a:effectLst/>
                <a:latin typeface="Times" panose="02020603050405020304" pitchFamily="18" charset="0"/>
              </a:rPr>
              <a:t> </a:t>
            </a:r>
            <a:endParaRPr lang="en-US" altLang="cs-CZ" sz="1800" dirty="0">
              <a:effectLst/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424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cs-CZ"/>
          </a:p>
        </p:txBody>
      </p:sp>
      <p:pic>
        <p:nvPicPr>
          <p:cNvPr id="156675" name="Picture 4" descr="Q --&gt; QH&lt;SUB&gt;2&lt;/SUB&gt; via Free-Radical Intermedia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0"/>
            <a:ext cx="4572000" cy="6858000"/>
          </a:xfrm>
          <a:noFill/>
        </p:spPr>
      </p:pic>
      <p:sp>
        <p:nvSpPr>
          <p:cNvPr id="156676" name="Rectangle 7"/>
          <p:cNvSpPr>
            <a:spLocks noChangeArrowheads="1"/>
          </p:cNvSpPr>
          <p:nvPr/>
        </p:nvSpPr>
        <p:spPr bwMode="auto">
          <a:xfrm>
            <a:off x="4572000" y="4365625"/>
            <a:ext cx="448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effectLst/>
              </a:rPr>
              <a:t>Q --&gt; QH2 přes přechodný volný radikál</a:t>
            </a:r>
            <a:endParaRPr lang="en-US" altLang="cs-CZ" sz="1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04650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Mitochondrie</a:t>
            </a:r>
            <a:endParaRPr lang="en-GB" altLang="cs-CZ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579" y="1342124"/>
            <a:ext cx="8270801" cy="4699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Mitochondrie  -  oxidační metabolizmus eukaryotních buněk – výroba energie – </a:t>
            </a:r>
            <a:r>
              <a:rPr lang="cs-CZ" altLang="cs-CZ" sz="2400" b="1" dirty="0"/>
              <a:t>oxidační fosforylace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 mitochondriích tvořeno přes 90% adenosintrifosfátu (ATP)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Volná energie získávána oxidací při postupném přenosu elektronů sérií čtyř proteinových komplexů, kterým elektrony postupně procházejí směrem od nižších k vyšším potenciálům. Z komplexu I a II jsou elektrony ke komplexu III přenášeny koenzymem Q, z komplexu III na komplex IV cytochromem C. 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4680642" y="4725910"/>
            <a:ext cx="4333727" cy="1966818"/>
            <a:chOff x="539750" y="1916113"/>
            <a:chExt cx="7775575" cy="3889375"/>
          </a:xfrm>
        </p:grpSpPr>
        <p:pic>
          <p:nvPicPr>
            <p:cNvPr id="5" name="Picture 4" descr="Electron Transfer Chain"/>
            <p:cNvPicPr>
              <a:picLocks noGrp="1" noChangeAspect="1" noChangeArrowheads="1"/>
            </p:cNvPicPr>
            <p:nvPr>
              <p:ph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9750" y="1916113"/>
              <a:ext cx="7775575" cy="3889375"/>
            </a:xfrm>
            <a:noFill/>
          </p:spPr>
        </p:pic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3276600" y="2349500"/>
              <a:ext cx="914400" cy="914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3419475" y="4581525"/>
              <a:ext cx="914400" cy="914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2682220" y="5589181"/>
            <a:ext cx="1787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Přenos</a:t>
            </a:r>
            <a:r>
              <a:rPr lang="en-US" dirty="0"/>
              <a:t> </a:t>
            </a:r>
            <a:r>
              <a:rPr lang="en-US" dirty="0" err="1"/>
              <a:t>elektronů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5634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Výskyt</a:t>
            </a:r>
            <a:endParaRPr lang="en-GB" altLang="cs-CZ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382" y="1191491"/>
            <a:ext cx="8437418" cy="555062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 různých druzích počet izoprenových jednotek 6 – 10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U savců  9 (CoQ9) nebo 10 (CoQ10) </a:t>
            </a:r>
            <a:r>
              <a:rPr lang="cs-CZ" altLang="cs-CZ" sz="2400" dirty="0" err="1"/>
              <a:t>isoprenových</a:t>
            </a:r>
            <a:r>
              <a:rPr lang="cs-CZ" altLang="cs-CZ" sz="2400" dirty="0"/>
              <a:t> jednotek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400" dirty="0"/>
              <a:t>Myš a krysa - 90% </a:t>
            </a:r>
            <a:r>
              <a:rPr lang="cs-CZ" altLang="cs-CZ" sz="2400" dirty="0" err="1"/>
              <a:t>ubichinonů</a:t>
            </a:r>
            <a:r>
              <a:rPr lang="cs-CZ" altLang="cs-CZ" sz="2400" dirty="0"/>
              <a:t> CoQ9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400" dirty="0"/>
              <a:t>Králík, prase, ovce , kráva …… člověk převážně CoQ10</a:t>
            </a:r>
          </a:p>
          <a:p>
            <a:pPr eaLnBrk="1" hangingPunct="1">
              <a:lnSpc>
                <a:spcPts val="2400"/>
              </a:lnSpc>
            </a:pPr>
            <a:r>
              <a:rPr lang="cs-CZ" altLang="cs-CZ" sz="2400" dirty="0"/>
              <a:t>Q10 - významný pro člověka – lidský organizmus nemůže přímo využívat </a:t>
            </a:r>
            <a:r>
              <a:rPr lang="cs-CZ" altLang="cs-CZ" sz="2400" dirty="0" err="1"/>
              <a:t>ubichinony</a:t>
            </a:r>
            <a:r>
              <a:rPr lang="cs-CZ" altLang="cs-CZ" sz="2400" dirty="0"/>
              <a:t> 1-9, ale jejich transformací v játrech si dovede Q10 vytvořit. </a:t>
            </a:r>
          </a:p>
          <a:p>
            <a:pPr eaLnBrk="1" hangingPunct="1">
              <a:lnSpc>
                <a:spcPts val="2400"/>
              </a:lnSpc>
            </a:pPr>
            <a:r>
              <a:rPr lang="cs-CZ" altLang="cs-CZ" sz="2400" dirty="0"/>
              <a:t>Nízký obsah Q10 v potravě  - transformace "nižších" </a:t>
            </a:r>
            <a:r>
              <a:rPr lang="cs-CZ" altLang="cs-CZ" sz="2400" dirty="0" err="1"/>
              <a:t>ubichinonů</a:t>
            </a:r>
            <a:r>
              <a:rPr lang="cs-CZ" altLang="cs-CZ" sz="2400" dirty="0"/>
              <a:t> v játrech (schopnost jater se snižuje nemocí, a stárnutím)</a:t>
            </a:r>
          </a:p>
          <a:p>
            <a:pPr eaLnBrk="1" hangingPunct="1">
              <a:lnSpc>
                <a:spcPts val="2400"/>
              </a:lnSpc>
            </a:pPr>
            <a:r>
              <a:rPr lang="cs-CZ" altLang="cs-CZ" sz="2400" dirty="0"/>
              <a:t>Únava a zvýšený výskyt kardiovaskulárních chorob  - snížená schopnost tvořit dostatek energie v buňkách - deficit Q10</a:t>
            </a:r>
          </a:p>
          <a:p>
            <a:pPr>
              <a:lnSpc>
                <a:spcPts val="2400"/>
              </a:lnSpc>
            </a:pPr>
            <a:r>
              <a:rPr lang="en-GB" altLang="cs-CZ" sz="2400" dirty="0" err="1"/>
              <a:t>Vyvážená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rozmanitá</a:t>
            </a:r>
            <a:r>
              <a:rPr lang="cs-CZ" altLang="cs-CZ" sz="2400" dirty="0"/>
              <a:t> s</a:t>
            </a:r>
            <a:r>
              <a:rPr lang="en-GB" altLang="cs-CZ" sz="2400" dirty="0" err="1"/>
              <a:t>trava</a:t>
            </a:r>
            <a:r>
              <a:rPr lang="en-GB" altLang="cs-CZ" sz="2400" dirty="0"/>
              <a:t> </a:t>
            </a:r>
            <a:r>
              <a:rPr lang="cs-CZ" altLang="cs-CZ" sz="2400" dirty="0"/>
              <a:t>– dostatečný </a:t>
            </a:r>
            <a:r>
              <a:rPr lang="en-GB" altLang="cs-CZ" sz="2400" dirty="0" err="1"/>
              <a:t>přísun</a:t>
            </a:r>
            <a:r>
              <a:rPr lang="en-GB" altLang="cs-CZ" sz="2400" dirty="0"/>
              <a:t> Q10 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Hodně: vepřové srdce, hovězí srdce, </a:t>
            </a:r>
            <a:r>
              <a:rPr lang="en-GB" altLang="cs-CZ" sz="2400" dirty="0" err="1"/>
              <a:t>sojo</a:t>
            </a:r>
            <a:r>
              <a:rPr lang="cs-CZ" altLang="cs-CZ" sz="2400" dirty="0"/>
              <a:t>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olej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sardink</a:t>
            </a:r>
            <a:r>
              <a:rPr lang="cs-CZ" altLang="cs-CZ" sz="2400" dirty="0"/>
              <a:t>y, maso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Méně: </a:t>
            </a:r>
            <a:r>
              <a:rPr lang="en-GB" altLang="cs-CZ" sz="2400" dirty="0" err="1"/>
              <a:t>celozrn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produkt</a:t>
            </a:r>
            <a:r>
              <a:rPr lang="cs-CZ" altLang="cs-CZ" sz="2400" dirty="0"/>
              <a:t>y, </a:t>
            </a:r>
            <a:r>
              <a:rPr lang="en-GB" altLang="cs-CZ" sz="2400" dirty="0" err="1"/>
              <a:t>špenát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brokolic</a:t>
            </a:r>
            <a:r>
              <a:rPr lang="cs-CZ" altLang="cs-CZ" sz="2400" dirty="0"/>
              <a:t>e…..</a:t>
            </a:r>
            <a:r>
              <a:rPr lang="en-GB" altLang="cs-CZ" sz="2400" dirty="0"/>
              <a:t> </a:t>
            </a:r>
            <a:endParaRPr lang="en-US" sz="2400" dirty="0"/>
          </a:p>
          <a:p>
            <a:pPr>
              <a:lnSpc>
                <a:spcPts val="2400"/>
              </a:lnSpc>
            </a:pPr>
            <a:endParaRPr lang="cs-CZ" altLang="cs-CZ" sz="2400" dirty="0"/>
          </a:p>
          <a:p>
            <a:pPr>
              <a:lnSpc>
                <a:spcPts val="24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5598786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8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CoQ10 hladiny v lidských tkáních</a:t>
            </a:r>
            <a:endParaRPr lang="en-GB" altLang="cs-CZ" sz="4000"/>
          </a:p>
        </p:txBody>
      </p:sp>
      <p:graphicFrame>
        <p:nvGraphicFramePr>
          <p:cNvPr id="130238" name="Group 19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678930"/>
              </p:ext>
            </p:extLst>
          </p:nvPr>
        </p:nvGraphicFramePr>
        <p:xfrm>
          <a:off x="374073" y="1265275"/>
          <a:ext cx="8525377" cy="5301543"/>
        </p:xfrm>
        <a:graphic>
          <a:graphicData uri="http://schemas.openxmlformats.org/drawingml/2006/table">
            <a:tbl>
              <a:tblPr/>
              <a:tblGrid>
                <a:gridCol w="3046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103"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CoQ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koncentrace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Org</a:t>
                      </a: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á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µg CoQ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/gram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srdce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ledviny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66.5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játra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sval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slezina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24.6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mozek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13.4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střevo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11.5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plíce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7.9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899" marR="9189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8686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Účinek</a:t>
            </a:r>
            <a:endParaRPr lang="en-GB" altLang="cs-CZ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842" y="1382917"/>
            <a:ext cx="8584442" cy="4924425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R</a:t>
            </a:r>
            <a:r>
              <a:rPr lang="en-GB" altLang="cs-CZ" sz="2400" b="1" dirty="0" err="1"/>
              <a:t>ozhodující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součást</a:t>
            </a:r>
            <a:r>
              <a:rPr lang="en-GB" altLang="cs-CZ" sz="2400" b="1" dirty="0"/>
              <a:t> redox </a:t>
            </a:r>
            <a:r>
              <a:rPr lang="en-GB" altLang="cs-CZ" sz="2400" b="1" dirty="0" err="1"/>
              <a:t>systému</a:t>
            </a:r>
            <a:endParaRPr lang="cs-CZ" altLang="cs-CZ" sz="2400" b="1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R</a:t>
            </a:r>
            <a:r>
              <a:rPr lang="en-GB" altLang="cs-CZ" sz="2400" dirty="0" err="1"/>
              <a:t>egulace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přestupu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iontů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stěnou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buňky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mitochondrií</a:t>
            </a:r>
            <a:r>
              <a:rPr lang="cs-CZ" altLang="cs-CZ" sz="2400" dirty="0"/>
              <a:t>, tvorba </a:t>
            </a:r>
            <a:r>
              <a:rPr lang="en-GB" altLang="cs-CZ" sz="2400" dirty="0"/>
              <a:t>ATP</a:t>
            </a:r>
            <a:endParaRPr lang="cs-CZ" altLang="cs-CZ" sz="2400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S</a:t>
            </a:r>
            <a:r>
              <a:rPr lang="en-GB" altLang="cs-CZ" sz="2400" b="1" dirty="0" err="1"/>
              <a:t>ilný</a:t>
            </a:r>
            <a:r>
              <a:rPr lang="en-GB" altLang="cs-CZ" sz="2400" b="1" dirty="0"/>
              <a:t> antioxidant </a:t>
            </a:r>
            <a:r>
              <a:rPr lang="en-GB" altLang="cs-CZ" sz="2400" b="1" dirty="0" err="1"/>
              <a:t>efektivně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likviduje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škodlivé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volné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radikály</a:t>
            </a:r>
            <a:endParaRPr lang="cs-CZ" altLang="cs-CZ" sz="2400" b="1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N</a:t>
            </a:r>
            <a:r>
              <a:rPr lang="en-GB" altLang="cs-CZ" sz="2400" b="1" dirty="0" err="1"/>
              <a:t>edostatek</a:t>
            </a:r>
            <a:r>
              <a:rPr lang="en-GB" altLang="cs-CZ" sz="2400" b="1" dirty="0"/>
              <a:t> CoQ10</a:t>
            </a:r>
            <a:r>
              <a:rPr lang="cs-CZ" altLang="cs-CZ" sz="2400" b="1" dirty="0"/>
              <a:t>:</a:t>
            </a:r>
            <a:r>
              <a:rPr lang="cs-CZ" altLang="cs-CZ" sz="2400" dirty="0"/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Po</a:t>
            </a:r>
            <a:r>
              <a:rPr lang="en-GB" altLang="cs-CZ" sz="2400" dirty="0" err="1"/>
              <a:t>zvolné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omezování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celkové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tělesné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duševní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aktivity</a:t>
            </a:r>
            <a:r>
              <a:rPr lang="en-GB" altLang="cs-CZ" sz="2400" dirty="0"/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V</a:t>
            </a:r>
            <a:r>
              <a:rPr lang="en-GB" altLang="cs-CZ" sz="2400" dirty="0" err="1"/>
              <a:t>yš</a:t>
            </a:r>
            <a:r>
              <a:rPr lang="cs-CZ" altLang="cs-CZ" sz="2400" dirty="0" err="1"/>
              <a:t>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zátěž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vyš</a:t>
            </a:r>
            <a:r>
              <a:rPr lang="cs-CZ" altLang="cs-CZ" sz="2400" dirty="0" err="1"/>
              <a:t>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nároky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tvorbu</a:t>
            </a:r>
            <a:r>
              <a:rPr lang="en-GB" altLang="cs-CZ" sz="2400" dirty="0"/>
              <a:t> ATP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vyš</a:t>
            </a:r>
            <a:r>
              <a:rPr lang="cs-CZ" altLang="cs-CZ" sz="2400" dirty="0" err="1"/>
              <a:t>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aktivita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volných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radikálů</a:t>
            </a:r>
            <a:r>
              <a:rPr lang="cs-CZ" altLang="cs-CZ" sz="2400" dirty="0"/>
              <a:t> - vyšší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nároky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CoQ10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zvýšen</a:t>
            </a:r>
            <a:r>
              <a:rPr lang="cs-CZ" altLang="cs-CZ" sz="2400" dirty="0"/>
              <a:t>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únav</a:t>
            </a:r>
            <a:r>
              <a:rPr lang="cs-CZ" altLang="cs-CZ" sz="2400" dirty="0"/>
              <a:t>a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altLang="cs-CZ" sz="2400" dirty="0" err="1"/>
              <a:t>chrání</a:t>
            </a:r>
            <a:r>
              <a:rPr lang="en-GB" altLang="cs-CZ" sz="2400" dirty="0"/>
              <a:t> LDL c</a:t>
            </a:r>
            <a:r>
              <a:rPr lang="cs-CZ" altLang="cs-CZ" sz="2400" dirty="0"/>
              <a:t>h</a:t>
            </a:r>
            <a:r>
              <a:rPr lang="en-GB" altLang="cs-CZ" sz="2400" dirty="0" err="1"/>
              <a:t>olesterol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oxidac</a:t>
            </a:r>
            <a:r>
              <a:rPr lang="cs-CZ" altLang="cs-CZ" sz="2400" dirty="0"/>
              <a:t>í x </a:t>
            </a:r>
            <a:r>
              <a:rPr lang="en-GB" altLang="cs-CZ" sz="2400" dirty="0" err="1"/>
              <a:t>ateroskleróz</a:t>
            </a:r>
            <a:r>
              <a:rPr lang="cs-CZ" altLang="cs-CZ" sz="2400" dirty="0"/>
              <a:t>a, p</a:t>
            </a:r>
            <a:r>
              <a:rPr lang="en-GB" altLang="cs-CZ" sz="2400" dirty="0" err="1"/>
              <a:t>odávaní</a:t>
            </a:r>
            <a:r>
              <a:rPr lang="en-GB" altLang="cs-CZ" sz="2400" dirty="0"/>
              <a:t> statin</a:t>
            </a:r>
            <a:r>
              <a:rPr lang="cs-CZ" altLang="cs-CZ" sz="2400" dirty="0"/>
              <a:t>ů -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důvod</a:t>
            </a:r>
            <a:r>
              <a:rPr lang="en-GB" altLang="cs-CZ" sz="2400" dirty="0"/>
              <a:t> pro </a:t>
            </a:r>
            <a:r>
              <a:rPr lang="en-GB" altLang="cs-CZ" sz="2400" dirty="0" err="1"/>
              <a:t>doplnění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léčby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koenzymem</a:t>
            </a:r>
            <a:r>
              <a:rPr lang="en-GB" altLang="cs-CZ" sz="2400" dirty="0"/>
              <a:t> Q10.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Z</a:t>
            </a:r>
            <a:r>
              <a:rPr lang="en-GB" altLang="cs-CZ" sz="2400" dirty="0" err="1"/>
              <a:t>evní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aplikací</a:t>
            </a:r>
            <a:r>
              <a:rPr lang="en-GB" altLang="cs-CZ" sz="2400" dirty="0"/>
              <a:t> CoQ10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pleť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dochází</a:t>
            </a:r>
            <a:r>
              <a:rPr lang="en-GB" altLang="cs-CZ" sz="2400" dirty="0"/>
              <a:t> k </a:t>
            </a:r>
            <a:r>
              <a:rPr lang="en-GB" altLang="cs-CZ" sz="2400" dirty="0" err="1"/>
              <a:t>tonizaci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fibroblastu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výrazn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zmenšení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vrásek</a:t>
            </a: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6316853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Účinek – klinické studie</a:t>
            </a:r>
            <a:endParaRPr lang="en-GB" altLang="cs-CZ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964" y="1233055"/>
            <a:ext cx="8950035" cy="562494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/>
              <a:t>Chronické srdeční selhání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Srdeční sval - myokard má vysoké nároky na výrobu energie a obsah Q10 v něm je vysoký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Výsledky léčby u asi 2500 pacientů - deficit Q10 u 20% až u 75% pacientů s kardiovaskulárními chorobami. Pacienti na přívod Q10 odpovídali zlepšením srdeční funkce a vyšším přežíváním. S klinickým zlepšením korelovalo zvýšení hladiny Q10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/>
              <a:t>U kardiaků a osob trpících vysokým cholesterolem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/>
              <a:t>P</a:t>
            </a:r>
            <a:r>
              <a:rPr lang="cs-CZ" altLang="cs-CZ" sz="2800" b="1" dirty="0"/>
              <a:t>revence důsledků poškození po ozařování a chemoterapii</a:t>
            </a:r>
            <a:r>
              <a:rPr lang="cs-CZ" altLang="cs-CZ" sz="2800" dirty="0"/>
              <a:t> </a:t>
            </a:r>
          </a:p>
          <a:p>
            <a:r>
              <a:rPr lang="cs-CZ" altLang="cs-CZ" dirty="0"/>
              <a:t>P</a:t>
            </a:r>
            <a:r>
              <a:rPr lang="en-GB" altLang="cs-CZ" dirty="0" err="1"/>
              <a:t>ři</a:t>
            </a:r>
            <a:r>
              <a:rPr lang="en-GB" altLang="cs-CZ" dirty="0"/>
              <a:t> </a:t>
            </a:r>
            <a:r>
              <a:rPr lang="en-GB" altLang="cs-CZ" dirty="0" err="1"/>
              <a:t>onemocnění</a:t>
            </a:r>
            <a:r>
              <a:rPr lang="en-GB" altLang="cs-CZ" dirty="0"/>
              <a:t> a v </a:t>
            </a:r>
            <a:r>
              <a:rPr lang="en-GB" altLang="cs-CZ" dirty="0" err="1"/>
              <a:t>důsledku</a:t>
            </a:r>
            <a:r>
              <a:rPr lang="en-GB" altLang="cs-CZ" dirty="0"/>
              <a:t> </a:t>
            </a:r>
            <a:r>
              <a:rPr lang="en-GB" altLang="cs-CZ" dirty="0" err="1"/>
              <a:t>stárnutí</a:t>
            </a:r>
            <a:r>
              <a:rPr lang="en-GB" altLang="cs-CZ" dirty="0"/>
              <a:t>, </a:t>
            </a:r>
            <a:r>
              <a:rPr lang="en-GB" altLang="cs-CZ" dirty="0" err="1"/>
              <a:t>klesá</a:t>
            </a:r>
            <a:r>
              <a:rPr lang="en-GB" altLang="cs-CZ" dirty="0"/>
              <a:t> </a:t>
            </a:r>
            <a:r>
              <a:rPr lang="en-GB" altLang="cs-CZ" dirty="0" err="1"/>
              <a:t>jeho</a:t>
            </a:r>
            <a:r>
              <a:rPr lang="en-GB" altLang="cs-CZ" dirty="0"/>
              <a:t> </a:t>
            </a:r>
            <a:r>
              <a:rPr lang="en-GB" altLang="cs-CZ" dirty="0" err="1"/>
              <a:t>tvorba</a:t>
            </a:r>
            <a:endParaRPr lang="cs-CZ" altLang="cs-CZ" dirty="0"/>
          </a:p>
          <a:p>
            <a:r>
              <a:rPr lang="cs-CZ" altLang="cs-CZ" dirty="0"/>
              <a:t>S</a:t>
            </a:r>
            <a:r>
              <a:rPr lang="en-GB" altLang="cs-CZ" dirty="0" err="1"/>
              <a:t>valová</a:t>
            </a:r>
            <a:r>
              <a:rPr lang="en-GB" altLang="cs-CZ" dirty="0"/>
              <a:t> </a:t>
            </a:r>
            <a:r>
              <a:rPr lang="en-GB" altLang="cs-CZ" dirty="0" err="1"/>
              <a:t>činnost</a:t>
            </a:r>
            <a:r>
              <a:rPr lang="en-GB" altLang="cs-CZ" dirty="0"/>
              <a:t> </a:t>
            </a:r>
            <a:r>
              <a:rPr lang="en-GB" altLang="cs-CZ" dirty="0" err="1"/>
              <a:t>spjata</a:t>
            </a:r>
            <a:r>
              <a:rPr lang="en-GB" altLang="cs-CZ" dirty="0"/>
              <a:t> s </a:t>
            </a:r>
            <a:r>
              <a:rPr lang="en-GB" altLang="cs-CZ" dirty="0" err="1"/>
              <a:t>produkcí</a:t>
            </a:r>
            <a:r>
              <a:rPr lang="en-GB" altLang="cs-CZ" dirty="0"/>
              <a:t> ATP</a:t>
            </a:r>
            <a:r>
              <a:rPr lang="cs-CZ" altLang="cs-CZ" dirty="0"/>
              <a:t>, </a:t>
            </a:r>
            <a:r>
              <a:rPr lang="en-GB" altLang="cs-CZ" b="1" dirty="0" err="1"/>
              <a:t>zvýšení</a:t>
            </a:r>
            <a:r>
              <a:rPr lang="en-GB" altLang="cs-CZ" b="1" dirty="0"/>
              <a:t> </a:t>
            </a:r>
            <a:r>
              <a:rPr lang="en-GB" altLang="cs-CZ" b="1" dirty="0" err="1"/>
              <a:t>výkonu</a:t>
            </a:r>
            <a:r>
              <a:rPr lang="en-GB" altLang="cs-CZ" b="1" dirty="0"/>
              <a:t> </a:t>
            </a:r>
            <a:r>
              <a:rPr lang="en-GB" altLang="cs-CZ" b="1" dirty="0" err="1"/>
              <a:t>ve</a:t>
            </a:r>
            <a:r>
              <a:rPr lang="en-GB" altLang="cs-CZ" b="1" dirty="0"/>
              <a:t> </a:t>
            </a:r>
            <a:r>
              <a:rPr lang="en-GB" altLang="cs-CZ" b="1" dirty="0" err="1"/>
              <a:t>sportu</a:t>
            </a:r>
            <a:r>
              <a:rPr lang="en-GB" altLang="cs-CZ" dirty="0"/>
              <a:t> (</a:t>
            </a:r>
            <a:r>
              <a:rPr lang="en-GB" altLang="cs-CZ" dirty="0" err="1"/>
              <a:t>současně</a:t>
            </a:r>
            <a:r>
              <a:rPr lang="en-GB" altLang="cs-CZ" dirty="0"/>
              <a:t> </a:t>
            </a:r>
            <a:r>
              <a:rPr lang="en-GB" altLang="cs-CZ" dirty="0" err="1"/>
              <a:t>jako</a:t>
            </a:r>
            <a:r>
              <a:rPr lang="en-GB" altLang="cs-CZ" dirty="0"/>
              <a:t> </a:t>
            </a:r>
            <a:r>
              <a:rPr lang="en-GB" altLang="cs-CZ" dirty="0" err="1"/>
              <a:t>ochrana</a:t>
            </a:r>
            <a:r>
              <a:rPr lang="en-GB" altLang="cs-CZ" dirty="0"/>
              <a:t> </a:t>
            </a:r>
            <a:r>
              <a:rPr lang="en-GB" altLang="cs-CZ" dirty="0" err="1"/>
              <a:t>přetížení</a:t>
            </a:r>
            <a:r>
              <a:rPr lang="en-GB" altLang="cs-CZ" dirty="0"/>
              <a:t> </a:t>
            </a:r>
            <a:r>
              <a:rPr lang="en-GB" altLang="cs-CZ" dirty="0" err="1"/>
              <a:t>srdce</a:t>
            </a:r>
            <a:r>
              <a:rPr lang="en-GB" altLang="cs-CZ" dirty="0"/>
              <a:t>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24600691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Účinek – klinické studie</a:t>
            </a:r>
            <a:endParaRPr lang="en-GB" altLang="cs-CZ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56" y="1163782"/>
            <a:ext cx="8977744" cy="569421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400" b="1" dirty="0"/>
              <a:t>Stárnutí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400" dirty="0"/>
              <a:t>myši: Q10 - o více než polovinu déle přežívaly než kontrolní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400" dirty="0"/>
              <a:t>u lidí s věkem klesá množství Q10 v organizmu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altLang="cs-CZ" sz="2400" dirty="0"/>
              <a:t>osoby starší 90 let, s dobrými mentálními schopnostmi - vyšší hladiny Q10, než u jejich méně výkonných vrstevníků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400" dirty="0"/>
              <a:t>Zmírnění stárnutí, chronické únavy, artritidy, proti roztroušené skleróze, diabetů, neplodnosti u mužů</a:t>
            </a:r>
          </a:p>
          <a:p>
            <a:pPr>
              <a:buNone/>
            </a:pPr>
            <a:r>
              <a:rPr lang="cs-CZ" altLang="cs-CZ" sz="2400" b="1" dirty="0"/>
              <a:t>Stomatologie</a:t>
            </a:r>
          </a:p>
          <a:p>
            <a:r>
              <a:rPr lang="cs-CZ" altLang="cs-CZ" sz="2400" dirty="0"/>
              <a:t>Nedostatek Q10 v dásních u pacientů trpících paradontózou. </a:t>
            </a:r>
          </a:p>
          <a:p>
            <a:r>
              <a:rPr lang="cs-CZ" altLang="cs-CZ" sz="2400" dirty="0"/>
              <a:t>I krátkodobé dodávání Q10 zpomaluje nebo i zastavuje tvorbu gingiválních chobotů a degenerační změny sliznice dásní, působené zánětem, a snižuje krvácivost dásní. </a:t>
            </a:r>
          </a:p>
          <a:p>
            <a:r>
              <a:rPr lang="cs-CZ" altLang="cs-CZ" sz="2400" dirty="0"/>
              <a:t>Lineární závislost efektu na dávce: 100 mg </a:t>
            </a:r>
            <a:r>
              <a:rPr lang="cs-CZ" altLang="cs-CZ" sz="2400" dirty="0" err="1"/>
              <a:t>CoQ</a:t>
            </a:r>
            <a:r>
              <a:rPr lang="cs-CZ" altLang="cs-CZ" sz="2400" dirty="0"/>
              <a:t>/d signifikantně účinnější, než 30 mg/d</a:t>
            </a:r>
          </a:p>
          <a:p>
            <a:pPr>
              <a:buNone/>
            </a:pPr>
            <a:r>
              <a:rPr lang="cs-CZ" altLang="cs-CZ" sz="2400" dirty="0"/>
              <a:t>Koenzym Q10 kladné působení na aktivitu imunitního systému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9990663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Onemocnění</a:t>
            </a:r>
            <a:r>
              <a:rPr lang="cs-CZ" altLang="cs-CZ" b="1"/>
              <a:t> – </a:t>
            </a:r>
            <a:r>
              <a:rPr lang="en-GB" altLang="cs-CZ" b="1"/>
              <a:t>léčb</a:t>
            </a:r>
            <a:r>
              <a:rPr lang="cs-CZ" altLang="cs-CZ" b="1"/>
              <a:t>a </a:t>
            </a:r>
            <a:r>
              <a:rPr lang="en-GB" altLang="cs-CZ" b="1"/>
              <a:t>Q10</a:t>
            </a:r>
            <a:endParaRPr lang="en-GB" altLang="cs-CZ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185" y="1335024"/>
            <a:ext cx="8570266" cy="543153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děti</a:t>
            </a:r>
            <a:r>
              <a:rPr lang="en-GB" altLang="cs-CZ" sz="2800" dirty="0"/>
              <a:t> s </a:t>
            </a:r>
            <a:r>
              <a:rPr lang="en-GB" altLang="cs-CZ" sz="2800" dirty="0" err="1"/>
              <a:t>metabolickými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onemocněními</a:t>
            </a:r>
            <a:r>
              <a:rPr lang="en-GB" altLang="cs-CZ" sz="2800" dirty="0"/>
              <a:t> (</a:t>
            </a:r>
            <a:r>
              <a:rPr lang="en-GB" altLang="cs-CZ" sz="2800" dirty="0" err="1"/>
              <a:t>především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myopatie</a:t>
            </a:r>
            <a:r>
              <a:rPr lang="en-GB" altLang="cs-CZ" sz="2800" dirty="0"/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o</a:t>
            </a:r>
            <a:r>
              <a:rPr lang="en-GB" altLang="cs-CZ" sz="2800" dirty="0" err="1"/>
              <a:t>soby</a:t>
            </a:r>
            <a:r>
              <a:rPr lang="cs-CZ" altLang="cs-CZ" sz="2800" dirty="0"/>
              <a:t> </a:t>
            </a:r>
            <a:r>
              <a:rPr lang="en-GB" altLang="cs-CZ" sz="2800" dirty="0" err="1"/>
              <a:t>trpící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selháváním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oběhu</a:t>
            </a:r>
            <a:r>
              <a:rPr lang="en-GB" altLang="cs-CZ" sz="2800" dirty="0"/>
              <a:t> (</a:t>
            </a:r>
            <a:r>
              <a:rPr lang="en-GB" altLang="cs-CZ" sz="2800" dirty="0" err="1"/>
              <a:t>srdce</a:t>
            </a:r>
            <a:r>
              <a:rPr lang="en-GB" altLang="cs-CZ" sz="2800" dirty="0"/>
              <a:t>),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osoby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trpící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selháváním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ledvinové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funkce</a:t>
            </a:r>
            <a:r>
              <a:rPr lang="en-GB" altLang="cs-CZ" sz="2800" dirty="0"/>
              <a:t>,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osoby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trpící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astmatem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léčené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kortikoidy</a:t>
            </a:r>
            <a:r>
              <a:rPr lang="en-GB" altLang="cs-CZ" sz="2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neplodnost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mužů</a:t>
            </a:r>
            <a:r>
              <a:rPr lang="en-GB" altLang="cs-CZ" sz="2800" dirty="0"/>
              <a:t> 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migréna</a:t>
            </a:r>
            <a:endParaRPr lang="en-GB" altLang="cs-CZ" sz="28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diabetici</a:t>
            </a:r>
            <a:r>
              <a:rPr lang="en-GB" altLang="cs-CZ" sz="28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degenerativní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onemocnění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nervového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systému</a:t>
            </a:r>
            <a:r>
              <a:rPr lang="en-GB" altLang="cs-CZ" sz="2800" dirty="0"/>
              <a:t> (</a:t>
            </a:r>
            <a:r>
              <a:rPr lang="en-GB" altLang="cs-CZ" sz="2800" dirty="0" err="1"/>
              <a:t>Parkinsonova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Alzheimerova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choroba</a:t>
            </a:r>
            <a:r>
              <a:rPr lang="en-GB" altLang="cs-CZ" sz="2800" dirty="0"/>
              <a:t>)</a:t>
            </a:r>
            <a:endParaRPr lang="cs-CZ" altLang="cs-CZ" sz="2800" dirty="0"/>
          </a:p>
          <a:p>
            <a:pPr>
              <a:lnSpc>
                <a:spcPct val="80000"/>
              </a:lnSpc>
            </a:pPr>
            <a:r>
              <a:rPr lang="en-GB" altLang="cs-CZ" dirty="0" err="1"/>
              <a:t>zvýšen</a:t>
            </a:r>
            <a:r>
              <a:rPr lang="cs-CZ" altLang="cs-CZ" dirty="0"/>
              <a:t>á</a:t>
            </a:r>
            <a:r>
              <a:rPr lang="en-GB" altLang="cs-CZ" dirty="0"/>
              <a:t> </a:t>
            </a:r>
            <a:r>
              <a:rPr lang="en-GB" altLang="cs-CZ" dirty="0" err="1"/>
              <a:t>zátěž</a:t>
            </a:r>
            <a:r>
              <a:rPr lang="en-GB" altLang="cs-CZ" dirty="0"/>
              <a:t> (</a:t>
            </a:r>
            <a:r>
              <a:rPr lang="en-GB" altLang="cs-CZ" dirty="0" err="1"/>
              <a:t>stres</a:t>
            </a:r>
            <a:r>
              <a:rPr lang="en-GB" altLang="cs-CZ" dirty="0"/>
              <a:t>, </a:t>
            </a:r>
            <a:r>
              <a:rPr lang="en-GB" altLang="cs-CZ" dirty="0" err="1"/>
              <a:t>pracovní</a:t>
            </a:r>
            <a:r>
              <a:rPr lang="en-GB" altLang="cs-CZ" dirty="0"/>
              <a:t> </a:t>
            </a:r>
            <a:r>
              <a:rPr lang="en-GB" altLang="cs-CZ" dirty="0" err="1"/>
              <a:t>vytížení</a:t>
            </a:r>
            <a:r>
              <a:rPr lang="en-GB" altLang="cs-CZ" dirty="0"/>
              <a:t>, </a:t>
            </a:r>
            <a:r>
              <a:rPr lang="en-GB" altLang="cs-CZ" dirty="0" err="1"/>
              <a:t>psychická</a:t>
            </a:r>
            <a:r>
              <a:rPr lang="en-GB" altLang="cs-CZ" dirty="0"/>
              <a:t> </a:t>
            </a:r>
            <a:r>
              <a:rPr lang="en-GB" altLang="cs-CZ" dirty="0" err="1"/>
              <a:t>zátěž</a:t>
            </a:r>
            <a:r>
              <a:rPr lang="en-GB" altLang="cs-CZ" dirty="0"/>
              <a:t>, </a:t>
            </a:r>
            <a:r>
              <a:rPr lang="en-GB" altLang="cs-CZ" dirty="0" err="1"/>
              <a:t>fyzická</a:t>
            </a:r>
            <a:r>
              <a:rPr lang="en-GB" altLang="cs-CZ" dirty="0"/>
              <a:t> </a:t>
            </a:r>
            <a:r>
              <a:rPr lang="en-GB" altLang="cs-CZ" dirty="0" err="1"/>
              <a:t>práce</a:t>
            </a:r>
            <a:r>
              <a:rPr lang="en-GB" altLang="cs-CZ" dirty="0"/>
              <a:t>, sport)</a:t>
            </a:r>
          </a:p>
          <a:p>
            <a:pPr>
              <a:lnSpc>
                <a:spcPct val="80000"/>
              </a:lnSpc>
            </a:pPr>
            <a:r>
              <a:rPr lang="en-GB" altLang="cs-CZ" dirty="0" err="1"/>
              <a:t>Obrana</a:t>
            </a:r>
            <a:r>
              <a:rPr lang="en-GB" altLang="cs-CZ" dirty="0"/>
              <a:t> </a:t>
            </a:r>
            <a:r>
              <a:rPr lang="cs-CZ" altLang="cs-CZ" dirty="0"/>
              <a:t>proti </a:t>
            </a:r>
            <a:r>
              <a:rPr lang="en-GB" altLang="cs-CZ" dirty="0" err="1"/>
              <a:t>negativnímu</a:t>
            </a:r>
            <a:r>
              <a:rPr lang="en-GB" altLang="cs-CZ" dirty="0"/>
              <a:t> </a:t>
            </a:r>
            <a:r>
              <a:rPr lang="en-GB" altLang="cs-CZ" dirty="0" err="1"/>
              <a:t>působení</a:t>
            </a:r>
            <a:r>
              <a:rPr lang="en-GB" altLang="cs-CZ" dirty="0"/>
              <a:t> </a:t>
            </a:r>
            <a:r>
              <a:rPr lang="en-GB" altLang="cs-CZ" dirty="0" err="1"/>
              <a:t>toxických</a:t>
            </a:r>
            <a:r>
              <a:rPr lang="en-GB" altLang="cs-CZ" dirty="0"/>
              <a:t> </a:t>
            </a:r>
            <a:r>
              <a:rPr lang="en-GB" altLang="cs-CZ" dirty="0" err="1"/>
              <a:t>volných</a:t>
            </a:r>
            <a:r>
              <a:rPr lang="en-GB" altLang="cs-CZ" dirty="0"/>
              <a:t> </a:t>
            </a:r>
            <a:r>
              <a:rPr lang="en-GB" altLang="cs-CZ" dirty="0" err="1"/>
              <a:t>radikálů</a:t>
            </a:r>
            <a:r>
              <a:rPr lang="en-GB" altLang="cs-CZ" dirty="0"/>
              <a:t> (</a:t>
            </a:r>
            <a:r>
              <a:rPr lang="en-GB" altLang="cs-CZ" dirty="0" err="1"/>
              <a:t>znečištěné</a:t>
            </a:r>
            <a:r>
              <a:rPr lang="en-GB" altLang="cs-CZ" dirty="0"/>
              <a:t> </a:t>
            </a:r>
            <a:r>
              <a:rPr lang="en-GB" altLang="cs-CZ" dirty="0" err="1"/>
              <a:t>životní</a:t>
            </a:r>
            <a:r>
              <a:rPr lang="en-GB" altLang="cs-CZ" dirty="0"/>
              <a:t> </a:t>
            </a:r>
            <a:r>
              <a:rPr lang="en-GB" altLang="cs-CZ" dirty="0" err="1"/>
              <a:t>prostředí</a:t>
            </a:r>
            <a:r>
              <a:rPr lang="cs-CZ" altLang="cs-CZ" dirty="0"/>
              <a:t>, s</a:t>
            </a:r>
            <a:r>
              <a:rPr lang="en-GB" altLang="cs-CZ" dirty="0" err="1"/>
              <a:t>mog</a:t>
            </a:r>
            <a:r>
              <a:rPr lang="en-GB" altLang="cs-CZ" dirty="0"/>
              <a:t>, </a:t>
            </a:r>
            <a:r>
              <a:rPr lang="en-GB" altLang="cs-CZ" dirty="0" err="1"/>
              <a:t>onemocnění</a:t>
            </a:r>
            <a:r>
              <a:rPr lang="en-GB" altLang="cs-CZ" dirty="0"/>
              <a:t>)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en-GB" altLang="cs-CZ" dirty="0" err="1"/>
              <a:t>Nedostatek</a:t>
            </a:r>
            <a:r>
              <a:rPr lang="en-GB" altLang="cs-CZ" dirty="0"/>
              <a:t> (</a:t>
            </a:r>
            <a:r>
              <a:rPr lang="en-GB" altLang="cs-CZ" dirty="0" err="1"/>
              <a:t>nad</a:t>
            </a:r>
            <a:r>
              <a:rPr lang="en-GB" altLang="cs-CZ" dirty="0"/>
              <a:t> 40 let, </a:t>
            </a:r>
            <a:r>
              <a:rPr lang="cs-CZ" altLang="cs-CZ" dirty="0"/>
              <a:t>osoby</a:t>
            </a:r>
            <a:r>
              <a:rPr lang="en-GB" altLang="cs-CZ" dirty="0"/>
              <a:t> </a:t>
            </a:r>
            <a:r>
              <a:rPr lang="en-GB" altLang="cs-CZ" dirty="0" err="1"/>
              <a:t>užívající</a:t>
            </a:r>
            <a:r>
              <a:rPr lang="en-GB" altLang="cs-CZ" dirty="0"/>
              <a:t> </a:t>
            </a:r>
            <a:r>
              <a:rPr lang="en-GB" altLang="cs-CZ" dirty="0" err="1"/>
              <a:t>léky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snížení</a:t>
            </a:r>
            <a:r>
              <a:rPr lang="en-GB" altLang="cs-CZ" dirty="0"/>
              <a:t> </a:t>
            </a:r>
            <a:r>
              <a:rPr lang="en-GB" altLang="cs-CZ" dirty="0" err="1"/>
              <a:t>cholesterolu</a:t>
            </a:r>
            <a:r>
              <a:rPr lang="en-GB" altLang="cs-CZ" dirty="0"/>
              <a:t>, </a:t>
            </a:r>
            <a:r>
              <a:rPr lang="en-GB" altLang="cs-CZ" dirty="0" err="1"/>
              <a:t>onemocněním</a:t>
            </a:r>
            <a:r>
              <a:rPr lang="en-GB" altLang="cs-CZ" dirty="0"/>
              <a:t> </a:t>
            </a:r>
            <a:r>
              <a:rPr lang="en-GB" altLang="cs-CZ" dirty="0" err="1"/>
              <a:t>srdce</a:t>
            </a:r>
            <a:r>
              <a:rPr lang="en-GB" altLang="cs-CZ" dirty="0"/>
              <a:t> – </a:t>
            </a:r>
            <a:r>
              <a:rPr lang="en-GB" altLang="cs-CZ" dirty="0" err="1"/>
              <a:t>angin</a:t>
            </a:r>
            <a:r>
              <a:rPr lang="cs-CZ" altLang="cs-CZ" dirty="0"/>
              <a:t>a</a:t>
            </a:r>
            <a:r>
              <a:rPr lang="en-GB" altLang="cs-CZ" dirty="0"/>
              <a:t> pectoris, </a:t>
            </a:r>
            <a:r>
              <a:rPr lang="en-GB" altLang="cs-CZ" dirty="0" err="1"/>
              <a:t>srdečním</a:t>
            </a:r>
            <a:r>
              <a:rPr lang="en-GB" altLang="cs-CZ" dirty="0"/>
              <a:t> </a:t>
            </a:r>
            <a:r>
              <a:rPr lang="en-GB" altLang="cs-CZ" dirty="0" err="1"/>
              <a:t>selhání</a:t>
            </a:r>
            <a:r>
              <a:rPr lang="en-GB" altLang="cs-CZ" dirty="0"/>
              <a:t>, </a:t>
            </a:r>
            <a:r>
              <a:rPr lang="en-GB" altLang="cs-CZ" dirty="0" err="1"/>
              <a:t>lpřed</a:t>
            </a:r>
            <a:r>
              <a:rPr lang="en-GB" altLang="cs-CZ" dirty="0"/>
              <a:t> a </a:t>
            </a:r>
            <a:r>
              <a:rPr lang="en-GB" altLang="cs-CZ" dirty="0" err="1"/>
              <a:t>po</a:t>
            </a:r>
            <a:r>
              <a:rPr lang="en-GB" altLang="cs-CZ" dirty="0"/>
              <a:t> </a:t>
            </a:r>
            <a:r>
              <a:rPr lang="en-GB" altLang="cs-CZ" dirty="0" err="1"/>
              <a:t>operaci</a:t>
            </a:r>
            <a:r>
              <a:rPr lang="en-GB" altLang="cs-CZ" dirty="0"/>
              <a:t> </a:t>
            </a:r>
            <a:r>
              <a:rPr lang="en-GB" altLang="cs-CZ" dirty="0" err="1"/>
              <a:t>srdce</a:t>
            </a:r>
            <a:r>
              <a:rPr lang="en-GB" altLang="cs-CZ" dirty="0"/>
              <a:t>, </a:t>
            </a:r>
            <a:r>
              <a:rPr lang="en-GB" altLang="cs-CZ" dirty="0" err="1"/>
              <a:t>hypertonici</a:t>
            </a:r>
            <a:r>
              <a:rPr lang="en-GB" altLang="cs-CZ" dirty="0"/>
              <a:t>), </a:t>
            </a:r>
            <a:r>
              <a:rPr lang="en-GB" altLang="cs-CZ" dirty="0" err="1"/>
              <a:t>vysoký</a:t>
            </a:r>
            <a:r>
              <a:rPr lang="en-GB" altLang="cs-CZ" dirty="0"/>
              <a:t> </a:t>
            </a:r>
            <a:r>
              <a:rPr lang="en-GB" altLang="cs-CZ" dirty="0" err="1"/>
              <a:t>krevní</a:t>
            </a:r>
            <a:r>
              <a:rPr lang="en-GB" altLang="cs-CZ" dirty="0"/>
              <a:t> </a:t>
            </a:r>
            <a:r>
              <a:rPr lang="en-GB" altLang="cs-CZ" dirty="0" err="1"/>
              <a:t>tlak</a:t>
            </a:r>
            <a:r>
              <a:rPr lang="en-GB" altLang="cs-CZ" dirty="0"/>
              <a:t> </a:t>
            </a: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14619656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chemeClr val="tx1"/>
                </a:solidFill>
              </a:rPr>
              <a:t>K</a:t>
            </a:r>
            <a:r>
              <a:rPr lang="en-US" altLang="cs-CZ" sz="4000" b="1">
                <a:solidFill>
                  <a:schemeClr val="tx1"/>
                </a:solidFill>
              </a:rPr>
              <a:t>oenzym Q10 </a:t>
            </a:r>
            <a:r>
              <a:rPr lang="cs-CZ" altLang="cs-CZ" sz="4000" b="1">
                <a:solidFill>
                  <a:schemeClr val="tx1"/>
                </a:solidFill>
              </a:rPr>
              <a:t>– Potravní doplňek</a:t>
            </a:r>
            <a:endParaRPr lang="en-GB" altLang="cs-CZ" sz="4000" b="1">
              <a:solidFill>
                <a:schemeClr val="tx1"/>
              </a:solidFill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02336" y="1463041"/>
            <a:ext cx="8379902" cy="4968278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2400" b="1" dirty="0"/>
              <a:t>Český trh dvě verze Q10</a:t>
            </a:r>
          </a:p>
          <a:p>
            <a:pPr eaLnBrk="1" hangingPunct="1"/>
            <a:r>
              <a:rPr lang="cs-CZ" altLang="cs-CZ" sz="2400" dirty="0"/>
              <a:t>syntetická (uměle, chemicky vyrobená), není 100%</a:t>
            </a:r>
          </a:p>
          <a:p>
            <a:pPr eaLnBrk="1" hangingPunct="1"/>
            <a:r>
              <a:rPr lang="cs-CZ" altLang="cs-CZ" sz="2400" dirty="0"/>
              <a:t>vzniklá přírodní cestou pomocí genově manipulovaných bakterií nebo kvasinek - čistá forma</a:t>
            </a:r>
            <a:br>
              <a:rPr lang="cs-CZ" altLang="cs-CZ" sz="2400" dirty="0"/>
            </a:b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Q10 v doplňku stravy:</a:t>
            </a:r>
          </a:p>
          <a:p>
            <a:pPr eaLnBrk="1" hangingPunct="1"/>
            <a:r>
              <a:rPr lang="cs-CZ" altLang="cs-CZ" sz="2400" dirty="0"/>
              <a:t>rozpuštěný v oleji</a:t>
            </a:r>
          </a:p>
          <a:p>
            <a:pPr eaLnBrk="1" hangingPunct="1"/>
            <a:r>
              <a:rPr lang="cs-CZ" altLang="cs-CZ" sz="2400" dirty="0"/>
              <a:t>navázaný na lipofilní nosič - "suché" kapsle </a:t>
            </a:r>
          </a:p>
          <a:p>
            <a:pPr eaLnBrk="1" hangingPunct="1"/>
            <a:endParaRPr lang="cs-CZ" altLang="cs-CZ" sz="2400" dirty="0"/>
          </a:p>
          <a:p>
            <a:pPr marL="0" indent="0" eaLnBrk="1" hangingPunct="1">
              <a:buNone/>
            </a:pP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Nejvyšší přípustné množství (</a:t>
            </a:r>
            <a:r>
              <a:rPr lang="cs-CZ" altLang="cs-CZ" sz="2400" dirty="0" err="1"/>
              <a:t>ubichinon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ubichinol</a:t>
            </a:r>
            <a:r>
              <a:rPr lang="cs-CZ" altLang="cs-CZ" sz="2400" dirty="0"/>
              <a:t>) v denní dávce </a:t>
            </a:r>
          </a:p>
          <a:p>
            <a:pPr marL="0" indent="0" eaLnBrk="1" hangingPunct="1"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200 mg </a:t>
            </a:r>
            <a:r>
              <a:rPr lang="cs-CZ" altLang="cs-CZ" sz="2400" dirty="0"/>
              <a:t>(vyhláška 58/2018 Sb.)</a:t>
            </a:r>
            <a:br>
              <a:rPr lang="cs-CZ" altLang="cs-CZ" sz="2400" dirty="0"/>
            </a:br>
            <a:endParaRPr lang="cs-CZ" altLang="cs-CZ" sz="2400" b="1" dirty="0"/>
          </a:p>
          <a:p>
            <a:pPr eaLnBrk="1" hangingPunct="1"/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010350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84213" y="1557338"/>
            <a:ext cx="82089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400" dirty="0">
                <a:effectLst/>
              </a:rPr>
              <a:t>Žádný vitamin není vhodně využíván, pokud je organismus pod stresem. </a:t>
            </a:r>
          </a:p>
          <a:p>
            <a:pPr eaLnBrk="1" hangingPunct="1">
              <a:buFontTx/>
              <a:buNone/>
            </a:pPr>
            <a:endParaRPr lang="cs-CZ" altLang="cs-CZ" sz="1200" dirty="0">
              <a:effectLst/>
            </a:endParaRPr>
          </a:p>
          <a:p>
            <a:pPr eaLnBrk="1" hangingPunct="1">
              <a:buFontTx/>
              <a:buNone/>
            </a:pPr>
            <a:r>
              <a:rPr lang="cs-CZ" altLang="cs-CZ" sz="2400" u="sng" dirty="0">
                <a:effectLst/>
              </a:rPr>
              <a:t>Př. </a:t>
            </a:r>
            <a:r>
              <a:rPr lang="cs-CZ" altLang="cs-CZ" sz="2400" b="1" u="sng" dirty="0">
                <a:effectLst/>
              </a:rPr>
              <a:t>Laxativní prostředky</a:t>
            </a:r>
          </a:p>
          <a:p>
            <a:pPr eaLnBrk="1" hangingPunct="1"/>
            <a:r>
              <a:rPr lang="cs-CZ" altLang="cs-CZ" sz="2400" dirty="0">
                <a:effectLst/>
              </a:rPr>
              <a:t>Antagonisté vitaminů</a:t>
            </a:r>
          </a:p>
          <a:p>
            <a:pPr eaLnBrk="1" hangingPunct="1"/>
            <a:r>
              <a:rPr lang="cs-CZ" altLang="cs-CZ" sz="2400" dirty="0">
                <a:effectLst/>
              </a:rPr>
              <a:t>Minerální olej absorbuje vitamin A, karoten a jiné v tuku rozpustné vitaminy (D, E, K). Absorbuje také vápník a fosfor a odvádí je z těla. </a:t>
            </a:r>
            <a:br>
              <a:rPr lang="cs-CZ" altLang="cs-CZ" sz="2400" dirty="0">
                <a:effectLst/>
              </a:rPr>
            </a:br>
            <a:endParaRPr lang="cs-CZ" altLang="cs-CZ" sz="2400" dirty="0">
              <a:effectLst/>
            </a:endParaRPr>
          </a:p>
          <a:p>
            <a:pPr eaLnBrk="1" hangingPunct="1">
              <a:buFontTx/>
              <a:buNone/>
            </a:pPr>
            <a:r>
              <a:rPr lang="cs-CZ" altLang="cs-CZ" b="1" u="sng" dirty="0">
                <a:effectLst/>
              </a:rPr>
              <a:t>Technologický proces</a:t>
            </a:r>
            <a:endParaRPr lang="cs-CZ" altLang="cs-CZ" b="1" dirty="0">
              <a:effectLst/>
            </a:endParaRPr>
          </a:p>
          <a:p>
            <a:pPr eaLnBrk="1" hangingPunct="1">
              <a:buFontTx/>
              <a:buNone/>
            </a:pPr>
            <a:r>
              <a:rPr lang="cs-CZ" altLang="cs-CZ" sz="2400" dirty="0">
                <a:effectLst/>
              </a:rPr>
              <a:t>Jako antagonisté vitaminu A, D, E a biotinu působí žluklé tuky.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Syntetické látky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06648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Doporučené dávky</a:t>
            </a:r>
            <a:endParaRPr lang="en-GB" altLang="cs-CZ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dirty="0" err="1"/>
              <a:t>Suplementace</a:t>
            </a:r>
            <a:r>
              <a:rPr lang="en-US" altLang="cs-CZ" sz="2800" b="1" dirty="0"/>
              <a:t> 30</a:t>
            </a:r>
            <a:r>
              <a:rPr lang="cs-CZ" altLang="cs-CZ" sz="2800" b="1" dirty="0"/>
              <a:t> - </a:t>
            </a:r>
            <a:r>
              <a:rPr lang="en-US" altLang="cs-CZ" sz="2800" b="1" dirty="0"/>
              <a:t>90 mg </a:t>
            </a:r>
            <a:r>
              <a:rPr lang="cs-CZ" altLang="cs-CZ" sz="2800" b="1" dirty="0"/>
              <a:t>denně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800" dirty="0" err="1"/>
              <a:t>Preventivně</a:t>
            </a:r>
            <a:r>
              <a:rPr lang="en-GB" altLang="cs-CZ" sz="2800" dirty="0"/>
              <a:t> 30 mg </a:t>
            </a:r>
            <a:r>
              <a:rPr lang="en-GB" altLang="cs-CZ" sz="2800" dirty="0" err="1"/>
              <a:t>denně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T</a:t>
            </a:r>
            <a:r>
              <a:rPr lang="en-GB" altLang="cs-CZ" sz="2800" dirty="0" err="1"/>
              <a:t>erapeuticky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minimálně</a:t>
            </a:r>
            <a:r>
              <a:rPr lang="en-GB" altLang="cs-CZ" sz="2800" dirty="0"/>
              <a:t> 100</a:t>
            </a:r>
            <a:r>
              <a:rPr lang="cs-CZ" altLang="cs-CZ" sz="2800" dirty="0"/>
              <a:t> mg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V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některých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případech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až</a:t>
            </a:r>
            <a:r>
              <a:rPr lang="en-GB" altLang="cs-CZ" sz="2800" dirty="0"/>
              <a:t> 500 mg </a:t>
            </a:r>
            <a:r>
              <a:rPr lang="en-GB" altLang="cs-CZ" sz="2800" dirty="0" err="1"/>
              <a:t>denně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800" dirty="0" err="1"/>
              <a:t>Doporučuje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podávat</a:t>
            </a:r>
            <a:r>
              <a:rPr lang="en-GB" altLang="cs-CZ" sz="2800" dirty="0"/>
              <a:t> Q10 </a:t>
            </a:r>
            <a:r>
              <a:rPr lang="en-GB" altLang="cs-CZ" sz="2800" dirty="0" err="1"/>
              <a:t>vždy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spolu</a:t>
            </a:r>
            <a:r>
              <a:rPr lang="en-GB" altLang="cs-CZ" sz="2800" dirty="0"/>
              <a:t> s </a:t>
            </a:r>
            <a:r>
              <a:rPr lang="en-GB" altLang="cs-CZ" sz="2800" dirty="0" err="1"/>
              <a:t>použitím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léků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snižujících</a:t>
            </a:r>
            <a:r>
              <a:rPr lang="en-GB" altLang="cs-CZ" sz="2800" dirty="0"/>
              <a:t> cholesterol a </a:t>
            </a:r>
            <a:r>
              <a:rPr lang="en-GB" altLang="cs-CZ" sz="2800" dirty="0" err="1"/>
              <a:t>lipidy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tzv</a:t>
            </a:r>
            <a:r>
              <a:rPr lang="en-GB" altLang="cs-CZ" sz="2800" dirty="0"/>
              <a:t>. </a:t>
            </a:r>
            <a:r>
              <a:rPr lang="cs-CZ" altLang="cs-CZ" sz="2800" dirty="0"/>
              <a:t>s</a:t>
            </a:r>
            <a:r>
              <a:rPr lang="en-GB" altLang="cs-CZ" sz="2800" dirty="0" err="1"/>
              <a:t>tatinů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800" b="1" dirty="0" err="1"/>
              <a:t>Není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popisována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toxicita</a:t>
            </a:r>
            <a:r>
              <a:rPr lang="en-GB" altLang="cs-CZ" sz="2800" b="1" dirty="0"/>
              <a:t>, </a:t>
            </a:r>
            <a:r>
              <a:rPr lang="en-GB" altLang="cs-CZ" sz="2800" b="1" dirty="0" err="1"/>
              <a:t>ani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nežádoucí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vedlejší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účinky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podávání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koenzymu</a:t>
            </a:r>
            <a:r>
              <a:rPr lang="en-GB" altLang="cs-CZ" sz="2800" b="1" dirty="0"/>
              <a:t> Q10 </a:t>
            </a:r>
            <a:r>
              <a:rPr lang="en-GB" altLang="cs-CZ" sz="2800" b="1" dirty="0" err="1"/>
              <a:t>jako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doplňku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stravy</a:t>
            </a:r>
            <a:r>
              <a:rPr lang="en-GB" altLang="cs-CZ" sz="2800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5186873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cs-CZ"/>
          </a:p>
        </p:txBody>
      </p:sp>
      <p:pic>
        <p:nvPicPr>
          <p:cNvPr id="173059" name="Picture 5" descr="energi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333375"/>
            <a:ext cx="3887787" cy="3014663"/>
          </a:xfrm>
          <a:noFill/>
        </p:spPr>
      </p:pic>
      <p:pic>
        <p:nvPicPr>
          <p:cNvPr id="173060" name="Picture 8" descr="Coenzyme Q10, 10mg, 30 table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9050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9" descr="Walmark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213100"/>
            <a:ext cx="16557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978275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33800"/>
            <a:ext cx="24495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888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289183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18160" y="1676400"/>
            <a:ext cx="8397240" cy="454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400" dirty="0">
                <a:effectLst/>
              </a:rPr>
              <a:t>Př. </a:t>
            </a:r>
            <a:r>
              <a:rPr lang="cs-CZ" altLang="cs-CZ" sz="2400" b="1" u="sng" dirty="0" err="1">
                <a:effectLst/>
              </a:rPr>
              <a:t>Antinutriční</a:t>
            </a:r>
            <a:r>
              <a:rPr lang="cs-CZ" altLang="cs-CZ" sz="2400" b="1" u="sng" dirty="0">
                <a:effectLst/>
              </a:rPr>
              <a:t> faktory sóji</a:t>
            </a:r>
          </a:p>
          <a:p>
            <a:pPr eaLnBrk="1" hangingPunct="1"/>
            <a:r>
              <a:rPr lang="cs-CZ" altLang="cs-CZ" sz="2200" dirty="0">
                <a:effectLst/>
              </a:rPr>
              <a:t>Syrové sójové boby obsahují řadu </a:t>
            </a:r>
            <a:r>
              <a:rPr lang="cs-CZ" altLang="cs-CZ" sz="2200" dirty="0" err="1">
                <a:effectLst/>
              </a:rPr>
              <a:t>antinutričních</a:t>
            </a:r>
            <a:r>
              <a:rPr lang="cs-CZ" altLang="cs-CZ" sz="2200" dirty="0">
                <a:effectLst/>
              </a:rPr>
              <a:t> faktorů, které vykazují antivitaminovou aktivu vůči vitaminu: A, B12, D, E a K. Jejich účinek se opracováním sóji snižuje. </a:t>
            </a:r>
          </a:p>
          <a:p>
            <a:pPr eaLnBrk="1" hangingPunct="1"/>
            <a:r>
              <a:rPr lang="cs-CZ" altLang="cs-CZ" sz="2200" dirty="0">
                <a:effectLst/>
              </a:rPr>
              <a:t>Syrová sója obsahuje enzym </a:t>
            </a:r>
            <a:r>
              <a:rPr lang="cs-CZ" altLang="cs-CZ" sz="2200" dirty="0" err="1">
                <a:effectLst/>
              </a:rPr>
              <a:t>lipoxygenázu</a:t>
            </a:r>
            <a:r>
              <a:rPr lang="cs-CZ" altLang="cs-CZ" sz="2200" dirty="0">
                <a:effectLst/>
              </a:rPr>
              <a:t>, který oxiduje a rozrušuje karoten. V sójovém </a:t>
            </a:r>
            <a:r>
              <a:rPr lang="cs-CZ" altLang="cs-CZ" sz="2200" dirty="0" err="1">
                <a:effectLst/>
              </a:rPr>
              <a:t>izolátu</a:t>
            </a:r>
            <a:r>
              <a:rPr lang="cs-CZ" altLang="cs-CZ" sz="2200" dirty="0">
                <a:effectLst/>
              </a:rPr>
              <a:t> byl rovněž identifikován faktor, který snižuje absorpci karotenu.</a:t>
            </a:r>
          </a:p>
          <a:p>
            <a:pPr eaLnBrk="1" hangingPunct="1"/>
            <a:r>
              <a:rPr lang="cs-CZ" altLang="cs-CZ" sz="2200" dirty="0">
                <a:effectLst/>
              </a:rPr>
              <a:t>Izolovaná sójová bílkovina zvyšuje u kuřat požadavky na </a:t>
            </a:r>
            <a:r>
              <a:rPr lang="el-GR" altLang="cs-CZ" sz="2200" dirty="0">
                <a:effectLst/>
              </a:rPr>
              <a:t>α</a:t>
            </a:r>
            <a:r>
              <a:rPr lang="cs-CZ" altLang="cs-CZ" sz="2200" dirty="0">
                <a:effectLst/>
              </a:rPr>
              <a:t>-tokoferol. Předpokládá se, že ho mohla způsobovat oxidáza </a:t>
            </a:r>
            <a:r>
              <a:rPr lang="el-GR" altLang="cs-CZ" sz="2200" dirty="0">
                <a:effectLst/>
              </a:rPr>
              <a:t>α</a:t>
            </a:r>
            <a:r>
              <a:rPr lang="cs-CZ" altLang="cs-CZ" sz="2200" dirty="0">
                <a:effectLst/>
              </a:rPr>
              <a:t>-tokoferolu, která je přítomná v sóji.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Přirozené látky</a:t>
            </a:r>
          </a:p>
        </p:txBody>
      </p:sp>
    </p:spTree>
    <p:extLst>
      <p:ext uri="{BB962C8B-B14F-4D97-AF65-F5344CB8AC3E}">
        <p14:creationId xmlns:p14="http://schemas.microsoft.com/office/powerpoint/2010/main" val="191566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Stabilita</a:t>
            </a:r>
            <a:endParaRPr lang="en-GB" altLang="cs-CZ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800" dirty="0" err="1"/>
              <a:t>Většina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vitaminů</a:t>
            </a:r>
            <a:r>
              <a:rPr lang="en-GB" altLang="cs-CZ" sz="2800" dirty="0"/>
              <a:t> je </a:t>
            </a:r>
            <a:r>
              <a:rPr lang="en-GB" altLang="cs-CZ" sz="2800" dirty="0" err="1"/>
              <a:t>relativně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velmi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citlivá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různé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fyzikální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chemické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vlivy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N</a:t>
            </a:r>
            <a:r>
              <a:rPr lang="en-GB" altLang="cs-CZ" sz="2800" dirty="0" err="1"/>
              <a:t>evhodné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technologické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operace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zpracování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potravin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případně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nevhodné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skladovací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podmínky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mohou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hladinu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vitaminů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potravinách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snižovat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/>
              <a:t>F</a:t>
            </a:r>
            <a:r>
              <a:rPr lang="en-GB" altLang="cs-CZ" sz="2800" b="1" dirty="0" err="1"/>
              <a:t>ortifikac</a:t>
            </a:r>
            <a:r>
              <a:rPr lang="cs-CZ" altLang="cs-CZ" sz="2800" b="1" dirty="0"/>
              <a:t>e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potravin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vitaminy</a:t>
            </a:r>
            <a:r>
              <a:rPr lang="cs-CZ" altLang="cs-CZ" sz="2800" b="1" dirty="0"/>
              <a:t> </a:t>
            </a:r>
            <a:r>
              <a:rPr lang="cs-CZ" altLang="cs-CZ" sz="2800" dirty="0"/>
              <a:t>(</a:t>
            </a:r>
            <a:r>
              <a:rPr lang="en-GB" altLang="cs-CZ" sz="2800" dirty="0"/>
              <a:t>k </a:t>
            </a:r>
            <a:r>
              <a:rPr lang="en-GB" altLang="cs-CZ" sz="2800" dirty="0" err="1"/>
              <a:t>potravině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závěrečných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fázích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technologického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zpracování</a:t>
            </a:r>
            <a:r>
              <a:rPr lang="en-GB" altLang="cs-CZ" sz="2800" dirty="0"/>
              <a:t> </a:t>
            </a:r>
            <a:r>
              <a:rPr lang="cs-CZ" altLang="cs-CZ" sz="2800" dirty="0"/>
              <a:t>se </a:t>
            </a:r>
            <a:r>
              <a:rPr lang="en-GB" altLang="cs-CZ" sz="2800" dirty="0" err="1"/>
              <a:t>přidávají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syntetické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vitaminy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nebo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jejich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koncentráty</a:t>
            </a:r>
            <a:r>
              <a:rPr lang="cs-CZ" altLang="cs-CZ" sz="2800" dirty="0"/>
              <a:t>)</a:t>
            </a:r>
            <a:r>
              <a:rPr lang="en-GB" alt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57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VITAMIN A – </a:t>
            </a:r>
            <a:r>
              <a:rPr lang="en-GB" altLang="cs-CZ" b="1" dirty="0"/>
              <a:t>RETINOL </a:t>
            </a:r>
          </a:p>
        </p:txBody>
      </p:sp>
      <p:pic>
        <p:nvPicPr>
          <p:cNvPr id="22532" name="Picture 6" descr="Retin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82" y="2565766"/>
            <a:ext cx="5342222" cy="181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9F14755-659E-4E24-9772-5B5021863291}"/>
              </a:ext>
            </a:extLst>
          </p:cNvPr>
          <p:cNvSpPr/>
          <p:nvPr/>
        </p:nvSpPr>
        <p:spPr>
          <a:xfrm>
            <a:off x="1257729" y="4909097"/>
            <a:ext cx="3776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provitaminy</a:t>
            </a:r>
            <a:r>
              <a:rPr lang="en-US" dirty="0"/>
              <a:t> A (</a:t>
            </a:r>
            <a:r>
              <a:rPr lang="en-US" dirty="0" err="1"/>
              <a:t>retinoidy</a:t>
            </a:r>
            <a:r>
              <a:rPr lang="en-US" dirty="0"/>
              <a:t>, </a:t>
            </a:r>
            <a:r>
              <a:rPr lang="en-US" dirty="0" err="1"/>
              <a:t>isoprenoidy</a:t>
            </a:r>
            <a:r>
              <a:rPr lang="en-US" dirty="0"/>
              <a:t>) </a:t>
            </a:r>
            <a:endParaRPr lang="cs-CZ" dirty="0"/>
          </a:p>
          <a:p>
            <a:r>
              <a:rPr lang="en-US" dirty="0" err="1"/>
              <a:t>aktivní</a:t>
            </a:r>
            <a:r>
              <a:rPr lang="en-US" dirty="0"/>
              <a:t> </a:t>
            </a:r>
            <a:r>
              <a:rPr lang="en-US" dirty="0" err="1"/>
              <a:t>látky</a:t>
            </a:r>
            <a:r>
              <a:rPr lang="en-US" dirty="0"/>
              <a:t> (</a:t>
            </a:r>
            <a:r>
              <a:rPr lang="el-GR" dirty="0"/>
              <a:t>β-</a:t>
            </a:r>
            <a:r>
              <a:rPr lang="en-US" dirty="0" err="1"/>
              <a:t>iononový</a:t>
            </a:r>
            <a:r>
              <a:rPr lang="en-US" dirty="0"/>
              <a:t> </a:t>
            </a:r>
            <a:r>
              <a:rPr lang="en-US" dirty="0" err="1"/>
              <a:t>cyklus</a:t>
            </a:r>
            <a:r>
              <a:rPr lang="en-US" dirty="0"/>
              <a:t>)</a:t>
            </a:r>
          </a:p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364384-171F-426B-8809-564C0DC31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6B26BA-6242-4ECD-8979-512ACF7FE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435" y="0"/>
            <a:ext cx="3410565" cy="22737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42DE19-2493-448D-BA36-DC819D96B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570" y="3687096"/>
            <a:ext cx="3142021" cy="31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5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RETINOL (A)</a:t>
            </a:r>
            <a:r>
              <a:rPr lang="en-GB" altLang="cs-CZ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" y="1234441"/>
            <a:ext cx="8961120" cy="562356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altLang="cs-CZ" dirty="0" err="1"/>
              <a:t>Obsah</a:t>
            </a:r>
            <a:r>
              <a:rPr lang="en-GB" altLang="cs-CZ" dirty="0"/>
              <a:t> se </a:t>
            </a:r>
            <a:r>
              <a:rPr lang="en-GB" altLang="cs-CZ" dirty="0" err="1"/>
              <a:t>udává</a:t>
            </a:r>
            <a:r>
              <a:rPr lang="en-GB" altLang="cs-CZ" dirty="0"/>
              <a:t> v </a:t>
            </a:r>
            <a:r>
              <a:rPr lang="en-GB" altLang="cs-CZ" dirty="0" err="1"/>
              <a:t>mezinárodních</a:t>
            </a:r>
            <a:r>
              <a:rPr lang="en-GB" altLang="cs-CZ" dirty="0"/>
              <a:t> </a:t>
            </a:r>
            <a:r>
              <a:rPr lang="en-GB" altLang="cs-CZ" dirty="0" err="1"/>
              <a:t>jednotkách</a:t>
            </a:r>
            <a:r>
              <a:rPr lang="en-GB" altLang="cs-CZ" dirty="0"/>
              <a:t>;</a:t>
            </a:r>
            <a:endParaRPr lang="cs-CZ" altLang="cs-CZ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altLang="cs-CZ" dirty="0"/>
              <a:t>1 </a:t>
            </a:r>
            <a:r>
              <a:rPr lang="en-GB" altLang="cs-CZ" dirty="0" err="1"/>
              <a:t>mez</a:t>
            </a:r>
            <a:r>
              <a:rPr lang="en-GB" altLang="cs-CZ" dirty="0"/>
              <a:t>. </a:t>
            </a:r>
            <a:r>
              <a:rPr lang="en-GB" altLang="cs-CZ" dirty="0" err="1"/>
              <a:t>jednotka</a:t>
            </a:r>
            <a:r>
              <a:rPr lang="en-GB" altLang="cs-CZ" dirty="0"/>
              <a:t> </a:t>
            </a:r>
            <a:r>
              <a:rPr lang="cs-CZ" altLang="cs-CZ" dirty="0"/>
              <a:t>1IU </a:t>
            </a:r>
            <a:r>
              <a:rPr lang="en-GB" altLang="cs-CZ" dirty="0"/>
              <a:t>= 0,3 µg </a:t>
            </a:r>
            <a:r>
              <a:rPr lang="en-GB" altLang="cs-CZ" dirty="0" err="1"/>
              <a:t>retinolu</a:t>
            </a:r>
            <a:r>
              <a:rPr lang="en-GB" altLang="cs-CZ" dirty="0"/>
              <a:t> = 0,33 µg </a:t>
            </a:r>
            <a:r>
              <a:rPr lang="en-GB" altLang="cs-CZ" dirty="0" err="1"/>
              <a:t>retinolacetátu</a:t>
            </a:r>
            <a:r>
              <a:rPr lang="en-GB" altLang="cs-CZ" dirty="0"/>
              <a:t> </a:t>
            </a:r>
            <a:br>
              <a:rPr lang="en-GB" altLang="cs-CZ" dirty="0"/>
            </a:br>
            <a:r>
              <a:rPr lang="en-GB" altLang="cs-CZ" b="1" dirty="0"/>
              <a:t>Provitamin:</a:t>
            </a:r>
            <a:r>
              <a:rPr lang="en-GB" altLang="cs-CZ" dirty="0"/>
              <a:t> </a:t>
            </a:r>
            <a:r>
              <a:rPr lang="en-GB" altLang="cs-CZ" dirty="0" err="1"/>
              <a:t>karoteny</a:t>
            </a:r>
            <a:r>
              <a:rPr lang="en-GB" altLang="cs-CZ" dirty="0"/>
              <a:t> - </a:t>
            </a:r>
            <a:r>
              <a:rPr lang="en-GB" altLang="cs-CZ" dirty="0" err="1"/>
              <a:t>nejúčinnější</a:t>
            </a:r>
            <a:r>
              <a:rPr lang="en-GB" altLang="cs-CZ" dirty="0"/>
              <a:t> ß-</a:t>
            </a:r>
            <a:r>
              <a:rPr lang="en-GB" altLang="cs-CZ" dirty="0" err="1"/>
              <a:t>karoten</a:t>
            </a:r>
            <a:r>
              <a:rPr lang="en-GB" altLang="cs-CZ" dirty="0"/>
              <a:t> </a:t>
            </a:r>
            <a:endParaRPr lang="en-GB" altLang="cs-CZ" b="1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altLang="cs-CZ" b="1" dirty="0" err="1"/>
              <a:t>Funkce</a:t>
            </a:r>
            <a:r>
              <a:rPr lang="en-GB" altLang="cs-CZ" b="1" dirty="0"/>
              <a:t>:</a:t>
            </a:r>
            <a:r>
              <a:rPr lang="en-GB" altLang="cs-CZ" dirty="0"/>
              <a:t> </a:t>
            </a:r>
            <a:r>
              <a:rPr lang="en-GB" altLang="cs-CZ" dirty="0" err="1"/>
              <a:t>slizniční</a:t>
            </a:r>
            <a:r>
              <a:rPr lang="en-GB" altLang="cs-CZ" dirty="0"/>
              <a:t> </a:t>
            </a:r>
            <a:r>
              <a:rPr lang="en-GB" altLang="cs-CZ" dirty="0" err="1"/>
              <a:t>epithel</a:t>
            </a:r>
            <a:r>
              <a:rPr lang="en-GB" altLang="cs-CZ" dirty="0"/>
              <a:t> (</a:t>
            </a:r>
            <a:r>
              <a:rPr lang="en-GB" altLang="cs-CZ" dirty="0" err="1"/>
              <a:t>biosyntéza</a:t>
            </a:r>
            <a:r>
              <a:rPr lang="en-GB" altLang="cs-CZ" dirty="0"/>
              <a:t> </a:t>
            </a:r>
            <a:r>
              <a:rPr lang="en-GB" altLang="cs-CZ" dirty="0" err="1"/>
              <a:t>glykoproteinů</a:t>
            </a:r>
            <a:r>
              <a:rPr lang="en-GB" altLang="cs-CZ" dirty="0"/>
              <a:t>), </a:t>
            </a:r>
            <a:r>
              <a:rPr lang="en-GB" altLang="cs-CZ" dirty="0" err="1"/>
              <a:t>zrak</a:t>
            </a:r>
            <a:r>
              <a:rPr lang="en-GB" altLang="cs-CZ" dirty="0"/>
              <a:t> -  </a:t>
            </a:r>
            <a:r>
              <a:rPr lang="en-GB" altLang="cs-CZ" dirty="0" err="1"/>
              <a:t>produkce</a:t>
            </a:r>
            <a:r>
              <a:rPr lang="en-GB" altLang="cs-CZ" dirty="0"/>
              <a:t> </a:t>
            </a:r>
            <a:r>
              <a:rPr lang="en-GB" altLang="cs-CZ" dirty="0" err="1"/>
              <a:t>rhodopsinu</a:t>
            </a:r>
            <a:r>
              <a:rPr lang="en-GB" altLang="cs-CZ" dirty="0"/>
              <a:t> (</a:t>
            </a:r>
            <a:r>
              <a:rPr lang="en-GB" altLang="cs-CZ" dirty="0" err="1"/>
              <a:t>oční</a:t>
            </a:r>
            <a:r>
              <a:rPr lang="en-GB" altLang="cs-CZ" dirty="0"/>
              <a:t> </a:t>
            </a:r>
            <a:r>
              <a:rPr lang="en-GB" altLang="cs-CZ" dirty="0" err="1"/>
              <a:t>purpur</a:t>
            </a:r>
            <a:r>
              <a:rPr lang="en-GB" altLang="cs-CZ" dirty="0"/>
              <a:t>), </a:t>
            </a:r>
            <a:r>
              <a:rPr lang="en-GB" altLang="cs-CZ" dirty="0" err="1"/>
              <a:t>biosyntéza</a:t>
            </a:r>
            <a:r>
              <a:rPr lang="en-GB" altLang="cs-CZ" dirty="0"/>
              <a:t> </a:t>
            </a:r>
            <a:r>
              <a:rPr lang="en-GB" altLang="cs-CZ" dirty="0" err="1"/>
              <a:t>steroidů</a:t>
            </a:r>
            <a:r>
              <a:rPr lang="en-GB" altLang="cs-CZ" dirty="0"/>
              <a:t> </a:t>
            </a:r>
            <a:endParaRPr lang="cs-CZ" altLang="cs-CZ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dirty="0"/>
              <a:t>P</a:t>
            </a:r>
            <a:r>
              <a:rPr lang="en-GB" altLang="cs-CZ" dirty="0" err="1"/>
              <a:t>revenc</a:t>
            </a:r>
            <a:r>
              <a:rPr lang="cs-CZ" altLang="cs-CZ" dirty="0"/>
              <a:t>e</a:t>
            </a:r>
            <a:r>
              <a:rPr lang="en-GB" altLang="cs-CZ" dirty="0"/>
              <a:t> </a:t>
            </a:r>
            <a:r>
              <a:rPr lang="en-GB" altLang="cs-CZ" dirty="0" err="1"/>
              <a:t>vzniku</a:t>
            </a:r>
            <a:r>
              <a:rPr lang="en-GB" altLang="cs-CZ" dirty="0"/>
              <a:t> </a:t>
            </a:r>
            <a:r>
              <a:rPr lang="en-GB" altLang="cs-CZ" dirty="0" err="1"/>
              <a:t>rakovin</a:t>
            </a:r>
            <a:r>
              <a:rPr lang="cs-CZ" altLang="cs-CZ" dirty="0"/>
              <a:t>y,</a:t>
            </a:r>
            <a:r>
              <a:rPr lang="en-GB" altLang="cs-CZ" dirty="0"/>
              <a:t> </a:t>
            </a:r>
            <a:r>
              <a:rPr lang="en-GB" altLang="cs-CZ" dirty="0" err="1"/>
              <a:t>důležitý</a:t>
            </a:r>
            <a:r>
              <a:rPr lang="en-GB" altLang="cs-CZ" dirty="0"/>
              <a:t> pro </a:t>
            </a:r>
            <a:r>
              <a:rPr lang="en-GB" altLang="cs-CZ" dirty="0" err="1"/>
              <a:t>zdravý</a:t>
            </a:r>
            <a:r>
              <a:rPr lang="en-GB" altLang="cs-CZ" dirty="0"/>
              <a:t> </a:t>
            </a:r>
            <a:r>
              <a:rPr lang="en-GB" altLang="cs-CZ" dirty="0" err="1"/>
              <a:t>vzhled</a:t>
            </a:r>
            <a:r>
              <a:rPr lang="en-GB" altLang="cs-CZ" dirty="0"/>
              <a:t> </a:t>
            </a:r>
            <a:r>
              <a:rPr lang="en-GB" altLang="cs-CZ" dirty="0" err="1"/>
              <a:t>pokožky</a:t>
            </a:r>
            <a:r>
              <a:rPr lang="en-GB" altLang="cs-CZ" dirty="0"/>
              <a:t>, </a:t>
            </a:r>
            <a:r>
              <a:rPr lang="en-GB" altLang="cs-CZ" dirty="0" err="1"/>
              <a:t>tkání</a:t>
            </a:r>
            <a:r>
              <a:rPr lang="en-GB" altLang="cs-CZ" dirty="0"/>
              <a:t> a </a:t>
            </a:r>
            <a:r>
              <a:rPr lang="en-GB" altLang="cs-CZ" dirty="0" err="1"/>
              <a:t>funkci</a:t>
            </a:r>
            <a:r>
              <a:rPr lang="en-GB" altLang="cs-CZ" dirty="0"/>
              <a:t> </a:t>
            </a:r>
            <a:r>
              <a:rPr lang="en-GB" altLang="cs-CZ" dirty="0" err="1"/>
              <a:t>sliznic</a:t>
            </a:r>
            <a:r>
              <a:rPr lang="cs-CZ" altLang="cs-CZ" dirty="0"/>
              <a:t>, </a:t>
            </a:r>
            <a:r>
              <a:rPr lang="en-GB" altLang="cs-CZ" dirty="0" err="1"/>
              <a:t>důležitý</a:t>
            </a:r>
            <a:r>
              <a:rPr lang="en-GB" altLang="cs-CZ" dirty="0"/>
              <a:t> pro </a:t>
            </a:r>
            <a:r>
              <a:rPr lang="en-GB" altLang="cs-CZ" dirty="0" err="1"/>
              <a:t>činnost</a:t>
            </a:r>
            <a:r>
              <a:rPr lang="en-GB" altLang="cs-CZ" dirty="0"/>
              <a:t> </a:t>
            </a:r>
            <a:r>
              <a:rPr lang="en-GB" altLang="cs-CZ" dirty="0" err="1"/>
              <a:t>pohlavních</a:t>
            </a:r>
            <a:r>
              <a:rPr lang="en-GB" altLang="cs-CZ" dirty="0"/>
              <a:t> </a:t>
            </a:r>
            <a:r>
              <a:rPr lang="en-GB" altLang="cs-CZ" dirty="0" err="1"/>
              <a:t>žláz</a:t>
            </a:r>
            <a:endParaRPr lang="cs-CZ" altLang="cs-CZ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altLang="cs-CZ" dirty="0" err="1"/>
              <a:t>Největší</a:t>
            </a:r>
            <a:r>
              <a:rPr lang="en-GB" altLang="cs-CZ" dirty="0"/>
              <a:t> </a:t>
            </a:r>
            <a:r>
              <a:rPr lang="en-GB" altLang="cs-CZ" dirty="0" err="1"/>
              <a:t>vliv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zrak</a:t>
            </a:r>
            <a:r>
              <a:rPr lang="en-GB" altLang="cs-CZ" dirty="0"/>
              <a:t> -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schopnosti</a:t>
            </a:r>
            <a:r>
              <a:rPr lang="en-GB" altLang="cs-CZ" dirty="0"/>
              <a:t> </a:t>
            </a:r>
            <a:r>
              <a:rPr lang="en-GB" altLang="cs-CZ" dirty="0" err="1"/>
              <a:t>správně</a:t>
            </a:r>
            <a:r>
              <a:rPr lang="en-GB" altLang="cs-CZ" dirty="0"/>
              <a:t> </a:t>
            </a:r>
            <a:r>
              <a:rPr lang="en-GB" altLang="cs-CZ" dirty="0" err="1"/>
              <a:t>vidět</a:t>
            </a:r>
            <a:r>
              <a:rPr lang="en-GB" altLang="cs-CZ" dirty="0"/>
              <a:t> </a:t>
            </a:r>
            <a:r>
              <a:rPr lang="en-GB" altLang="cs-CZ" dirty="0" err="1"/>
              <a:t>za</a:t>
            </a:r>
            <a:r>
              <a:rPr lang="en-GB" altLang="cs-CZ" dirty="0"/>
              <a:t> </a:t>
            </a:r>
            <a:r>
              <a:rPr lang="en-GB" altLang="cs-CZ" dirty="0" err="1"/>
              <a:t>šera</a:t>
            </a:r>
            <a:r>
              <a:rPr lang="en-GB" altLang="cs-CZ" dirty="0"/>
              <a:t>. </a:t>
            </a:r>
            <a:br>
              <a:rPr lang="en-GB" altLang="cs-CZ" dirty="0"/>
            </a:br>
            <a:r>
              <a:rPr lang="en-GB" altLang="cs-CZ" b="1" dirty="0" err="1"/>
              <a:t>Další</a:t>
            </a:r>
            <a:r>
              <a:rPr lang="en-GB" altLang="cs-CZ" b="1" dirty="0"/>
              <a:t> </a:t>
            </a:r>
            <a:r>
              <a:rPr lang="en-GB" altLang="cs-CZ" b="1" dirty="0" err="1"/>
              <a:t>účinky</a:t>
            </a:r>
            <a:r>
              <a:rPr lang="en-GB" altLang="cs-CZ" b="1" dirty="0"/>
              <a:t>:</a:t>
            </a:r>
            <a:r>
              <a:rPr lang="en-GB" altLang="cs-CZ" dirty="0"/>
              <a:t> </a:t>
            </a:r>
            <a:r>
              <a:rPr lang="en-GB" altLang="cs-CZ" dirty="0" err="1"/>
              <a:t>antikancerogenní</a:t>
            </a:r>
            <a:r>
              <a:rPr lang="en-GB" altLang="cs-CZ" dirty="0"/>
              <a:t> </a:t>
            </a:r>
            <a:r>
              <a:rPr lang="en-GB" altLang="cs-CZ" dirty="0" err="1"/>
              <a:t>účinek</a:t>
            </a:r>
            <a:r>
              <a:rPr lang="en-GB" altLang="cs-CZ" dirty="0"/>
              <a:t>, </a:t>
            </a:r>
            <a:r>
              <a:rPr lang="en-GB" altLang="cs-CZ" dirty="0" err="1"/>
              <a:t>protiinfekční</a:t>
            </a:r>
            <a:r>
              <a:rPr lang="en-GB" altLang="cs-CZ" dirty="0"/>
              <a:t> </a:t>
            </a:r>
            <a:r>
              <a:rPr lang="en-GB" altLang="cs-CZ" dirty="0" err="1"/>
              <a:t>účinek</a:t>
            </a:r>
            <a:r>
              <a:rPr lang="en-GB" altLang="cs-CZ" dirty="0"/>
              <a:t>, </a:t>
            </a:r>
            <a:r>
              <a:rPr lang="en-GB" altLang="cs-CZ" dirty="0" err="1"/>
              <a:t>podpora</a:t>
            </a:r>
            <a:r>
              <a:rPr lang="en-GB" altLang="cs-CZ" dirty="0"/>
              <a:t> </a:t>
            </a:r>
            <a:r>
              <a:rPr lang="en-GB" altLang="cs-CZ" dirty="0" err="1"/>
              <a:t>růstu</a:t>
            </a:r>
            <a:r>
              <a:rPr lang="en-GB" altLang="cs-CZ" dirty="0"/>
              <a:t>, </a:t>
            </a:r>
            <a:r>
              <a:rPr lang="en-GB" altLang="cs-CZ" dirty="0" err="1"/>
              <a:t>reprodukce</a:t>
            </a:r>
            <a:r>
              <a:rPr lang="en-GB" altLang="cs-CZ" dirty="0"/>
              <a:t> </a:t>
            </a:r>
            <a:endParaRPr lang="en-GB" altLang="cs-CZ" b="1" dirty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GB" altLang="cs-CZ" b="1" dirty="0" err="1"/>
              <a:t>Stabilita</a:t>
            </a:r>
            <a:r>
              <a:rPr lang="en-GB" altLang="cs-CZ" b="1" dirty="0"/>
              <a:t>:</a:t>
            </a:r>
            <a:r>
              <a:rPr lang="en-GB" altLang="cs-CZ" dirty="0"/>
              <a:t> </a:t>
            </a:r>
            <a:r>
              <a:rPr lang="en-GB" altLang="cs-CZ" dirty="0" err="1"/>
              <a:t>citlivý</a:t>
            </a:r>
            <a:r>
              <a:rPr lang="en-GB" altLang="cs-CZ" dirty="0"/>
              <a:t> k </a:t>
            </a:r>
            <a:r>
              <a:rPr lang="en-GB" altLang="cs-CZ" dirty="0" err="1"/>
              <a:t>oxidaci</a:t>
            </a:r>
            <a:r>
              <a:rPr lang="cs-CZ" altLang="cs-CZ" dirty="0"/>
              <a:t>, n</a:t>
            </a:r>
            <a:r>
              <a:rPr lang="en-GB" altLang="cs-CZ" dirty="0" err="1"/>
              <a:t>ičí</a:t>
            </a:r>
            <a:r>
              <a:rPr lang="en-GB" altLang="cs-CZ" dirty="0"/>
              <a:t> se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teplotě</a:t>
            </a:r>
            <a:r>
              <a:rPr lang="en-GB" altLang="cs-CZ" dirty="0"/>
              <a:t> </a:t>
            </a:r>
            <a:r>
              <a:rPr lang="en-GB" altLang="cs-CZ" dirty="0" err="1"/>
              <a:t>nad</a:t>
            </a:r>
            <a:r>
              <a:rPr lang="en-GB" altLang="cs-CZ" dirty="0"/>
              <a:t> 100°C</a:t>
            </a:r>
          </a:p>
        </p:txBody>
      </p:sp>
    </p:spTree>
    <p:extLst>
      <p:ext uri="{BB962C8B-B14F-4D97-AF65-F5344CB8AC3E}">
        <p14:creationId xmlns:p14="http://schemas.microsoft.com/office/powerpoint/2010/main" val="2936801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Zdroje</a:t>
            </a:r>
            <a:endParaRPr lang="en-GB" altLang="cs-CZ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R</a:t>
            </a:r>
            <a:r>
              <a:rPr lang="en-GB" altLang="cs-CZ" b="1" dirty="0" err="1"/>
              <a:t>etinol</a:t>
            </a:r>
            <a:r>
              <a:rPr lang="en-GB" altLang="cs-CZ" dirty="0"/>
              <a:t> – </a:t>
            </a:r>
            <a:r>
              <a:rPr lang="cs-CZ" altLang="cs-CZ" dirty="0"/>
              <a:t>vitamin A</a:t>
            </a:r>
          </a:p>
          <a:p>
            <a:pPr marL="0" indent="0">
              <a:buNone/>
            </a:pPr>
            <a:r>
              <a:rPr lang="en-GB" altLang="cs-CZ" dirty="0" err="1"/>
              <a:t>játra</a:t>
            </a:r>
            <a:r>
              <a:rPr lang="en-GB" altLang="cs-CZ" dirty="0"/>
              <a:t>, </a:t>
            </a:r>
            <a:r>
              <a:rPr lang="cs-CZ" altLang="cs-CZ" dirty="0"/>
              <a:t>maso, </a:t>
            </a:r>
            <a:r>
              <a:rPr lang="en-GB" altLang="cs-CZ" dirty="0" err="1"/>
              <a:t>rybí</a:t>
            </a:r>
            <a:r>
              <a:rPr lang="en-GB" altLang="cs-CZ" dirty="0"/>
              <a:t> </a:t>
            </a:r>
            <a:r>
              <a:rPr lang="en-GB" altLang="cs-CZ" dirty="0" err="1"/>
              <a:t>tuk</a:t>
            </a:r>
            <a:r>
              <a:rPr lang="en-GB" altLang="cs-CZ" dirty="0"/>
              <a:t>, </a:t>
            </a:r>
            <a:r>
              <a:rPr lang="en-GB" altLang="cs-CZ" dirty="0" err="1"/>
              <a:t>mléčné</a:t>
            </a:r>
            <a:r>
              <a:rPr lang="en-GB" altLang="cs-CZ" dirty="0"/>
              <a:t> </a:t>
            </a:r>
            <a:r>
              <a:rPr lang="en-GB" altLang="cs-CZ" dirty="0" err="1"/>
              <a:t>výrobky</a:t>
            </a:r>
            <a:r>
              <a:rPr lang="en-GB" altLang="cs-CZ" dirty="0"/>
              <a:t>, </a:t>
            </a:r>
            <a:r>
              <a:rPr lang="cs-CZ" altLang="cs-CZ" dirty="0"/>
              <a:t>máslo, </a:t>
            </a:r>
            <a:r>
              <a:rPr lang="en-GB" altLang="cs-CZ" dirty="0" err="1"/>
              <a:t>vejce</a:t>
            </a:r>
            <a:r>
              <a:rPr lang="en-GB" altLang="cs-CZ" dirty="0"/>
              <a:t> </a:t>
            </a:r>
            <a:r>
              <a:rPr lang="cs-CZ" altLang="cs-CZ" dirty="0"/>
              <a:t>– </a:t>
            </a:r>
            <a:r>
              <a:rPr lang="en-GB" altLang="cs-CZ" dirty="0" err="1"/>
              <a:t>žloutek</a:t>
            </a:r>
            <a:r>
              <a:rPr lang="cs-CZ" altLang="cs-CZ" dirty="0"/>
              <a:t>, margariny (9 </a:t>
            </a:r>
            <a:r>
              <a:rPr lang="cs-CZ" altLang="cs-CZ" dirty="0" err="1"/>
              <a:t>retinyl</a:t>
            </a:r>
            <a:r>
              <a:rPr lang="cs-CZ" altLang="cs-CZ" dirty="0"/>
              <a:t>-acetát)</a:t>
            </a:r>
            <a:r>
              <a:rPr lang="en-GB" altLang="cs-CZ" dirty="0"/>
              <a:t/>
            </a:r>
            <a:br>
              <a:rPr lang="en-GB" altLang="cs-CZ" dirty="0"/>
            </a:br>
            <a:r>
              <a:rPr lang="en-GB" altLang="cs-CZ" dirty="0" err="1">
                <a:solidFill>
                  <a:srgbClr val="FF0000"/>
                </a:solidFill>
              </a:rPr>
              <a:t>pouze</a:t>
            </a:r>
            <a:r>
              <a:rPr lang="en-GB" altLang="cs-CZ" dirty="0">
                <a:solidFill>
                  <a:srgbClr val="FF0000"/>
                </a:solidFill>
              </a:rPr>
              <a:t> v </a:t>
            </a:r>
            <a:r>
              <a:rPr lang="en-GB" altLang="cs-CZ" dirty="0" err="1">
                <a:solidFill>
                  <a:srgbClr val="FF0000"/>
                </a:solidFill>
              </a:rPr>
              <a:t>živočišných</a:t>
            </a:r>
            <a:r>
              <a:rPr lang="en-GB" altLang="cs-CZ" dirty="0">
                <a:solidFill>
                  <a:srgbClr val="FF0000"/>
                </a:solidFill>
              </a:rPr>
              <a:t> </a:t>
            </a:r>
            <a:r>
              <a:rPr lang="en-GB" altLang="cs-CZ" dirty="0" err="1">
                <a:solidFill>
                  <a:srgbClr val="FF0000"/>
                </a:solidFill>
              </a:rPr>
              <a:t>produktech</a:t>
            </a:r>
            <a:endParaRPr lang="cs-CZ" altLang="cs-CZ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K</a:t>
            </a:r>
            <a:r>
              <a:rPr lang="en-GB" altLang="cs-CZ" b="1" dirty="0" err="1"/>
              <a:t>aroteny</a:t>
            </a:r>
            <a:r>
              <a:rPr lang="en-GB" altLang="cs-CZ" dirty="0"/>
              <a:t> – </a:t>
            </a:r>
            <a:r>
              <a:rPr lang="cs-CZ" altLang="cs-CZ" dirty="0"/>
              <a:t>provitamin A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/>
              <a:t>mrkev</a:t>
            </a:r>
            <a:r>
              <a:rPr lang="en-GB" altLang="cs-CZ" dirty="0"/>
              <a:t>, </a:t>
            </a:r>
            <a:r>
              <a:rPr lang="en-GB" altLang="cs-CZ" dirty="0" err="1"/>
              <a:t>rajčata</a:t>
            </a:r>
            <a:r>
              <a:rPr lang="en-GB" altLang="cs-CZ" dirty="0"/>
              <a:t>, </a:t>
            </a:r>
            <a:r>
              <a:rPr lang="en-GB" altLang="cs-CZ" dirty="0" err="1"/>
              <a:t>petržel</a:t>
            </a:r>
            <a:r>
              <a:rPr lang="en-GB" altLang="cs-CZ" dirty="0"/>
              <a:t> - </a:t>
            </a:r>
            <a:r>
              <a:rPr lang="en-GB" altLang="cs-CZ" dirty="0" err="1"/>
              <a:t>nať</a:t>
            </a:r>
            <a:r>
              <a:rPr lang="en-GB" altLang="cs-CZ" dirty="0"/>
              <a:t>, </a:t>
            </a:r>
            <a:r>
              <a:rPr lang="en-GB" altLang="cs-CZ" dirty="0" err="1"/>
              <a:t>hrášek</a:t>
            </a:r>
            <a:r>
              <a:rPr lang="en-GB" altLang="cs-CZ" dirty="0"/>
              <a:t>, </a:t>
            </a:r>
            <a:r>
              <a:rPr lang="en-GB" altLang="cs-CZ" dirty="0" err="1"/>
              <a:t>špenát</a:t>
            </a:r>
            <a:r>
              <a:rPr lang="en-GB" altLang="cs-CZ" dirty="0"/>
              <a:t>, </a:t>
            </a:r>
            <a:r>
              <a:rPr lang="en-GB" altLang="cs-CZ" dirty="0" err="1"/>
              <a:t>meruňky</a:t>
            </a:r>
            <a:r>
              <a:rPr lang="en-GB" altLang="cs-CZ" dirty="0"/>
              <a:t>, </a:t>
            </a:r>
            <a:r>
              <a:rPr lang="en-GB" altLang="cs-CZ" dirty="0" err="1"/>
              <a:t>jahody</a:t>
            </a:r>
            <a:r>
              <a:rPr lang="en-GB" altLang="cs-CZ" dirty="0"/>
              <a:t> </a:t>
            </a:r>
            <a:br>
              <a:rPr lang="en-GB" altLang="cs-CZ" dirty="0"/>
            </a:br>
            <a:r>
              <a:rPr lang="en-GB" altLang="cs-CZ" dirty="0" err="1"/>
              <a:t>tmavězelená</a:t>
            </a:r>
            <a:r>
              <a:rPr lang="en-GB" altLang="cs-CZ" dirty="0"/>
              <a:t> a </a:t>
            </a:r>
            <a:r>
              <a:rPr lang="en-GB" altLang="cs-CZ" dirty="0" err="1"/>
              <a:t>žlutá</a:t>
            </a:r>
            <a:r>
              <a:rPr lang="en-GB" altLang="cs-CZ" dirty="0"/>
              <a:t> </a:t>
            </a:r>
            <a:r>
              <a:rPr lang="en-GB" altLang="cs-CZ" dirty="0" err="1"/>
              <a:t>zelenina</a:t>
            </a:r>
            <a:r>
              <a:rPr lang="en-GB" altLang="cs-CZ" dirty="0"/>
              <a:t> a </a:t>
            </a:r>
            <a:r>
              <a:rPr lang="en-GB" altLang="cs-CZ" dirty="0" err="1"/>
              <a:t>ovoce</a:t>
            </a:r>
            <a:r>
              <a:rPr lang="en-GB" altLang="cs-CZ" dirty="0"/>
              <a:t> </a:t>
            </a: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>
                <a:solidFill>
                  <a:srgbClr val="FF0000"/>
                </a:solidFill>
              </a:rPr>
              <a:t>jen</a:t>
            </a:r>
            <a:r>
              <a:rPr lang="en-GB" altLang="cs-CZ" dirty="0">
                <a:solidFill>
                  <a:srgbClr val="FF0000"/>
                </a:solidFill>
              </a:rPr>
              <a:t> v </a:t>
            </a:r>
            <a:r>
              <a:rPr lang="en-GB" altLang="cs-CZ" dirty="0" err="1">
                <a:solidFill>
                  <a:srgbClr val="FF0000"/>
                </a:solidFill>
              </a:rPr>
              <a:t>rostlin</a:t>
            </a:r>
            <a:r>
              <a:rPr lang="cs-CZ" altLang="cs-CZ" dirty="0" err="1">
                <a:solidFill>
                  <a:srgbClr val="FF0000"/>
                </a:solidFill>
              </a:rPr>
              <a:t>ách</a:t>
            </a: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Tx/>
              <a:buChar char="-"/>
            </a:pPr>
            <a:endParaRPr lang="en-GB" altLang="cs-CZ" dirty="0"/>
          </a:p>
          <a:p>
            <a:pPr marL="0" indent="0" eaLnBrk="1" hangingPunct="1">
              <a:lnSpc>
                <a:spcPct val="90000"/>
              </a:lnSpc>
            </a:pP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15524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 err="1"/>
              <a:t>Denní</a:t>
            </a:r>
            <a:r>
              <a:rPr lang="en-GB" altLang="cs-CZ" b="1" dirty="0"/>
              <a:t> </a:t>
            </a:r>
            <a:r>
              <a:rPr lang="en-GB" altLang="cs-CZ" b="1" dirty="0" err="1"/>
              <a:t>dávka</a:t>
            </a:r>
            <a:endParaRPr lang="en-GB" altLang="cs-CZ" b="1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" y="1158241"/>
            <a:ext cx="8686800" cy="569975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altLang="cs-CZ" sz="1000" b="1" dirty="0">
                <a:solidFill>
                  <a:srgbClr val="FF0000"/>
                </a:solidFill>
              </a:rPr>
              <a:t> </a:t>
            </a:r>
            <a:r>
              <a:rPr lang="cs-CZ" altLang="cs-CZ" b="1" u="sng" dirty="0">
                <a:solidFill>
                  <a:srgbClr val="FF0000"/>
                </a:solidFill>
              </a:rPr>
              <a:t>Referenční dávka </a:t>
            </a:r>
            <a:r>
              <a:rPr lang="en-GB" altLang="cs-CZ" dirty="0">
                <a:solidFill>
                  <a:srgbClr val="FF0000"/>
                </a:solidFill>
              </a:rPr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800 </a:t>
            </a:r>
            <a:r>
              <a:rPr lang="en-GB" altLang="cs-CZ" b="1" dirty="0" err="1">
                <a:solidFill>
                  <a:srgbClr val="FF0000"/>
                </a:solidFill>
              </a:rPr>
              <a:t>μg</a:t>
            </a:r>
            <a:r>
              <a:rPr lang="en-GB" altLang="cs-CZ" b="1" dirty="0">
                <a:solidFill>
                  <a:srgbClr val="FF0000"/>
                </a:solidFill>
              </a:rPr>
              <a:t>/den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dirty="0"/>
              <a:t>P</a:t>
            </a:r>
            <a:r>
              <a:rPr lang="en-GB" altLang="cs-CZ" dirty="0" err="1"/>
              <a:t>ři</a:t>
            </a:r>
            <a:r>
              <a:rPr lang="en-GB" altLang="cs-CZ" dirty="0"/>
              <a:t> </a:t>
            </a:r>
            <a:r>
              <a:rPr lang="en-GB" altLang="cs-CZ" dirty="0" err="1"/>
              <a:t>dlouhodobém</a:t>
            </a:r>
            <a:r>
              <a:rPr lang="en-GB" altLang="cs-CZ" dirty="0"/>
              <a:t> </a:t>
            </a:r>
            <a:r>
              <a:rPr lang="en-GB" altLang="cs-CZ" dirty="0" err="1"/>
              <a:t>užívání</a:t>
            </a:r>
            <a:r>
              <a:rPr lang="en-GB" altLang="cs-CZ" dirty="0"/>
              <a:t> </a:t>
            </a:r>
            <a:r>
              <a:rPr lang="en-GB" altLang="cs-CZ" dirty="0" err="1"/>
              <a:t>nutné</a:t>
            </a:r>
            <a:r>
              <a:rPr lang="en-GB" altLang="cs-CZ" dirty="0"/>
              <a:t> </a:t>
            </a:r>
            <a:r>
              <a:rPr lang="en-GB" altLang="cs-CZ" dirty="0" err="1"/>
              <a:t>pravidelné</a:t>
            </a:r>
            <a:r>
              <a:rPr lang="en-GB" altLang="cs-CZ" dirty="0"/>
              <a:t> </a:t>
            </a:r>
            <a:r>
              <a:rPr lang="en-GB" altLang="cs-CZ" dirty="0" err="1"/>
              <a:t>přestávky</a:t>
            </a:r>
            <a:r>
              <a:rPr lang="en-GB" altLang="cs-CZ" dirty="0"/>
              <a:t>. </a:t>
            </a:r>
            <a:endParaRPr lang="cs-CZ" altLang="cs-CZ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cs-CZ" dirty="0" err="1"/>
              <a:t>Užívání</a:t>
            </a:r>
            <a:r>
              <a:rPr lang="en-GB" altLang="cs-CZ" dirty="0"/>
              <a:t> v </a:t>
            </a:r>
            <a:r>
              <a:rPr lang="en-GB" altLang="cs-CZ" dirty="0" err="1"/>
              <a:t>těhotenství</a:t>
            </a:r>
            <a:r>
              <a:rPr lang="en-GB" altLang="cs-CZ" dirty="0"/>
              <a:t> </a:t>
            </a:r>
            <a:r>
              <a:rPr lang="cs-CZ" altLang="cs-CZ" dirty="0"/>
              <a:t>n</a:t>
            </a:r>
            <a:r>
              <a:rPr lang="en-GB" altLang="cs-CZ" dirty="0" err="1"/>
              <a:t>utn</a:t>
            </a:r>
            <a:r>
              <a:rPr lang="cs-CZ" altLang="cs-CZ" dirty="0"/>
              <a:t>o</a:t>
            </a:r>
            <a:r>
              <a:rPr lang="en-GB" altLang="cs-CZ" dirty="0"/>
              <a:t> </a:t>
            </a:r>
            <a:r>
              <a:rPr lang="en-GB" altLang="cs-CZ" dirty="0" err="1"/>
              <a:t>konzultovat</a:t>
            </a:r>
            <a:r>
              <a:rPr lang="en-GB" altLang="cs-CZ" dirty="0"/>
              <a:t> s </a:t>
            </a:r>
            <a:r>
              <a:rPr lang="en-GB" altLang="cs-CZ" dirty="0" err="1"/>
              <a:t>lékařem</a:t>
            </a:r>
            <a:r>
              <a:rPr lang="en-GB" altLang="cs-CZ" dirty="0"/>
              <a:t>, (</a:t>
            </a:r>
            <a:r>
              <a:rPr lang="en-GB" altLang="cs-CZ" dirty="0" err="1"/>
              <a:t>může</a:t>
            </a:r>
            <a:r>
              <a:rPr lang="en-GB" altLang="cs-CZ" dirty="0"/>
              <a:t> </a:t>
            </a:r>
            <a:r>
              <a:rPr lang="en-GB" altLang="cs-CZ" dirty="0" err="1"/>
              <a:t>poškodit</a:t>
            </a:r>
            <a:r>
              <a:rPr lang="en-GB" altLang="cs-CZ" dirty="0"/>
              <a:t> </a:t>
            </a:r>
            <a:r>
              <a:rPr lang="en-GB" altLang="cs-CZ" dirty="0" err="1"/>
              <a:t>nervový</a:t>
            </a:r>
            <a:r>
              <a:rPr lang="en-GB" altLang="cs-CZ" dirty="0"/>
              <a:t> </a:t>
            </a:r>
            <a:r>
              <a:rPr lang="en-GB" altLang="cs-CZ" dirty="0" err="1"/>
              <a:t>systém</a:t>
            </a:r>
            <a:r>
              <a:rPr lang="en-GB" altLang="cs-CZ" dirty="0"/>
              <a:t> </a:t>
            </a:r>
            <a:r>
              <a:rPr lang="en-GB" altLang="cs-CZ" dirty="0" err="1"/>
              <a:t>plodu</a:t>
            </a:r>
            <a:r>
              <a:rPr lang="en-GB" altLang="cs-CZ" dirty="0"/>
              <a:t>)</a:t>
            </a:r>
            <a:endParaRPr lang="cs-CZ" altLang="cs-CZ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cs-CZ" dirty="0"/>
              <a:t>Diabetes </a:t>
            </a:r>
            <a:r>
              <a:rPr lang="en-GB" altLang="cs-CZ" dirty="0" err="1"/>
              <a:t>vyvolává</a:t>
            </a:r>
            <a:r>
              <a:rPr lang="en-GB" altLang="cs-CZ" dirty="0"/>
              <a:t> </a:t>
            </a:r>
            <a:r>
              <a:rPr lang="en-GB" altLang="cs-CZ" dirty="0" err="1"/>
              <a:t>potíže</a:t>
            </a:r>
            <a:r>
              <a:rPr lang="en-GB" altLang="cs-CZ" dirty="0"/>
              <a:t> v </a:t>
            </a:r>
            <a:r>
              <a:rPr lang="en-GB" altLang="cs-CZ" dirty="0" err="1"/>
              <a:t>přeměně</a:t>
            </a:r>
            <a:r>
              <a:rPr lang="en-GB" altLang="cs-CZ" dirty="0"/>
              <a:t> </a:t>
            </a:r>
            <a:r>
              <a:rPr lang="en-GB" altLang="cs-CZ" dirty="0" err="1"/>
              <a:t>betakarotenu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vitam</a:t>
            </a:r>
            <a:r>
              <a:rPr lang="cs-CZ" altLang="cs-CZ" dirty="0"/>
              <a:t>i</a:t>
            </a:r>
            <a:r>
              <a:rPr lang="en-GB" altLang="cs-CZ" dirty="0"/>
              <a:t>n A</a:t>
            </a:r>
            <a:endParaRPr lang="cs-CZ" altLang="cs-CZ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dirty="0"/>
              <a:t>S</a:t>
            </a:r>
            <a:r>
              <a:rPr lang="en-GB" altLang="cs-CZ" dirty="0" err="1"/>
              <a:t>ynergický</a:t>
            </a:r>
            <a:r>
              <a:rPr lang="en-GB" altLang="cs-CZ" dirty="0"/>
              <a:t> s </a:t>
            </a:r>
            <a:r>
              <a:rPr lang="en-GB" altLang="cs-CZ" dirty="0" err="1"/>
              <a:t>vitam</a:t>
            </a:r>
            <a:r>
              <a:rPr lang="cs-CZ" altLang="cs-CZ" dirty="0"/>
              <a:t>i</a:t>
            </a:r>
            <a:r>
              <a:rPr lang="en-GB" altLang="cs-CZ" dirty="0" err="1"/>
              <a:t>ny</a:t>
            </a:r>
            <a:r>
              <a:rPr lang="en-GB" altLang="cs-CZ" dirty="0"/>
              <a:t> </a:t>
            </a:r>
            <a:r>
              <a:rPr lang="en-GB" altLang="cs-CZ" dirty="0" err="1"/>
              <a:t>skupiny</a:t>
            </a:r>
            <a:r>
              <a:rPr lang="en-GB" altLang="cs-CZ" dirty="0"/>
              <a:t> B, C, E, </a:t>
            </a:r>
            <a:r>
              <a:rPr lang="en-GB" altLang="cs-CZ" dirty="0" err="1"/>
              <a:t>vápníkem</a:t>
            </a:r>
            <a:r>
              <a:rPr lang="en-GB" altLang="cs-CZ" dirty="0"/>
              <a:t> a </a:t>
            </a:r>
            <a:r>
              <a:rPr lang="en-GB" altLang="cs-CZ" dirty="0" err="1"/>
              <a:t>fosforem</a:t>
            </a:r>
            <a:r>
              <a:rPr lang="en-GB" altLang="cs-CZ" dirty="0"/>
              <a:t>. </a:t>
            </a:r>
            <a:r>
              <a:rPr lang="en-GB" altLang="cs-CZ" dirty="0" err="1"/>
              <a:t>Vitam</a:t>
            </a:r>
            <a:r>
              <a:rPr lang="cs-CZ" altLang="cs-CZ" dirty="0"/>
              <a:t>i</a:t>
            </a:r>
            <a:r>
              <a:rPr lang="en-GB" altLang="cs-CZ" dirty="0"/>
              <a:t>n A </a:t>
            </a:r>
            <a:r>
              <a:rPr lang="en-GB" altLang="cs-CZ" dirty="0" err="1"/>
              <a:t>sice</a:t>
            </a:r>
            <a:r>
              <a:rPr lang="en-GB" altLang="cs-CZ" dirty="0"/>
              <a:t> </a:t>
            </a:r>
            <a:r>
              <a:rPr lang="en-GB" altLang="cs-CZ" dirty="0" err="1"/>
              <a:t>působí</a:t>
            </a:r>
            <a:r>
              <a:rPr lang="en-GB" altLang="cs-CZ" dirty="0"/>
              <a:t> </a:t>
            </a:r>
            <a:r>
              <a:rPr lang="en-GB" altLang="cs-CZ" dirty="0" err="1"/>
              <a:t>proti</a:t>
            </a:r>
            <a:r>
              <a:rPr lang="en-GB" altLang="cs-CZ" dirty="0"/>
              <a:t> </a:t>
            </a:r>
            <a:r>
              <a:rPr lang="en-GB" altLang="cs-CZ" dirty="0" err="1"/>
              <a:t>rakovině</a:t>
            </a:r>
            <a:r>
              <a:rPr lang="en-GB" altLang="cs-CZ" dirty="0"/>
              <a:t>, ale </a:t>
            </a: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dlouhodobém</a:t>
            </a:r>
            <a:r>
              <a:rPr lang="en-GB" altLang="cs-CZ" dirty="0"/>
              <a:t> </a:t>
            </a:r>
            <a:r>
              <a:rPr lang="en-GB" altLang="cs-CZ" dirty="0" err="1"/>
              <a:t>užívání</a:t>
            </a:r>
            <a:r>
              <a:rPr lang="en-GB" altLang="cs-CZ" dirty="0"/>
              <a:t> </a:t>
            </a:r>
            <a:r>
              <a:rPr lang="en-GB" altLang="cs-CZ" dirty="0" err="1"/>
              <a:t>dávek</a:t>
            </a:r>
            <a:r>
              <a:rPr lang="en-GB" altLang="cs-CZ" dirty="0"/>
              <a:t> </a:t>
            </a:r>
            <a:r>
              <a:rPr lang="en-GB" altLang="cs-CZ" dirty="0" err="1"/>
              <a:t>nad</a:t>
            </a:r>
            <a:r>
              <a:rPr lang="en-GB" altLang="cs-CZ" dirty="0"/>
              <a:t> 1mg/den </a:t>
            </a:r>
            <a:r>
              <a:rPr lang="en-GB" altLang="cs-CZ" dirty="0" err="1"/>
              <a:t>naopak</a:t>
            </a:r>
            <a:r>
              <a:rPr lang="en-GB" altLang="cs-CZ" dirty="0"/>
              <a:t> </a:t>
            </a:r>
            <a:r>
              <a:rPr lang="en-GB" altLang="cs-CZ" dirty="0" err="1"/>
              <a:t>zvyšuje</a:t>
            </a:r>
            <a:r>
              <a:rPr lang="en-GB" altLang="cs-CZ" dirty="0"/>
              <a:t> </a:t>
            </a:r>
            <a:r>
              <a:rPr lang="en-GB" altLang="cs-CZ" dirty="0" err="1"/>
              <a:t>riziko</a:t>
            </a:r>
            <a:r>
              <a:rPr lang="en-GB" altLang="cs-CZ" dirty="0"/>
              <a:t> </a:t>
            </a:r>
            <a:r>
              <a:rPr lang="en-GB" altLang="cs-CZ" dirty="0" err="1"/>
              <a:t>vzniku</a:t>
            </a:r>
            <a:r>
              <a:rPr lang="en-GB" altLang="cs-CZ" dirty="0"/>
              <a:t> </a:t>
            </a:r>
            <a:r>
              <a:rPr lang="en-GB" altLang="cs-CZ" dirty="0" err="1"/>
              <a:t>rakoviny</a:t>
            </a:r>
            <a:r>
              <a:rPr lang="en-GB" altLang="cs-CZ" dirty="0"/>
              <a:t> </a:t>
            </a:r>
            <a:r>
              <a:rPr lang="en-GB" altLang="cs-CZ" dirty="0" err="1"/>
              <a:t>plic</a:t>
            </a:r>
            <a:r>
              <a:rPr lang="en-GB" altLang="cs-CZ" dirty="0"/>
              <a:t>,</a:t>
            </a:r>
            <a:endParaRPr lang="cs-CZ" altLang="cs-CZ" dirty="0"/>
          </a:p>
          <a:p>
            <a:pPr marL="0" indent="0">
              <a:lnSpc>
                <a:spcPct val="80000"/>
              </a:lnSpc>
              <a:buNone/>
            </a:pPr>
            <a:r>
              <a:rPr lang="cs-CZ" altLang="cs-CZ" dirty="0">
                <a:solidFill>
                  <a:srgbClr val="FF0000"/>
                </a:solidFill>
              </a:rPr>
              <a:t>!</a:t>
            </a:r>
            <a:r>
              <a:rPr lang="en-GB" altLang="cs-CZ" dirty="0">
                <a:solidFill>
                  <a:srgbClr val="FF0000"/>
                </a:solidFill>
              </a:rPr>
              <a:t> </a:t>
            </a:r>
            <a:r>
              <a:rPr lang="en-GB" altLang="cs-CZ" dirty="0" err="1">
                <a:solidFill>
                  <a:srgbClr val="FF0000"/>
                </a:solidFill>
              </a:rPr>
              <a:t>neužív</a:t>
            </a:r>
            <a:r>
              <a:rPr lang="cs-CZ" altLang="cs-CZ" dirty="0" err="1">
                <a:solidFill>
                  <a:srgbClr val="FF0000"/>
                </a:solidFill>
              </a:rPr>
              <a:t>at</a:t>
            </a:r>
            <a:r>
              <a:rPr lang="en-GB" altLang="cs-CZ" dirty="0">
                <a:solidFill>
                  <a:srgbClr val="FF0000"/>
                </a:solidFill>
              </a:rPr>
              <a:t> </a:t>
            </a:r>
            <a:r>
              <a:rPr lang="en-GB" altLang="cs-CZ" dirty="0" err="1">
                <a:solidFill>
                  <a:srgbClr val="FF0000"/>
                </a:solidFill>
              </a:rPr>
              <a:t>větší</a:t>
            </a:r>
            <a:r>
              <a:rPr lang="en-GB" altLang="cs-CZ" dirty="0">
                <a:solidFill>
                  <a:srgbClr val="FF0000"/>
                </a:solidFill>
              </a:rPr>
              <a:t> </a:t>
            </a:r>
            <a:r>
              <a:rPr lang="en-GB" altLang="cs-CZ" dirty="0" err="1">
                <a:solidFill>
                  <a:srgbClr val="FF0000"/>
                </a:solidFill>
              </a:rPr>
              <a:t>dávky</a:t>
            </a:r>
            <a:r>
              <a:rPr lang="en-GB" altLang="cs-CZ" dirty="0">
                <a:solidFill>
                  <a:srgbClr val="FF0000"/>
                </a:solidFill>
              </a:rPr>
              <a:t> </a:t>
            </a:r>
            <a:r>
              <a:rPr lang="en-GB" altLang="cs-CZ" dirty="0" err="1">
                <a:solidFill>
                  <a:srgbClr val="FF0000"/>
                </a:solidFill>
              </a:rPr>
              <a:t>než</a:t>
            </a:r>
            <a:r>
              <a:rPr lang="en-GB" altLang="cs-CZ" dirty="0">
                <a:solidFill>
                  <a:srgbClr val="FF0000"/>
                </a:solidFill>
              </a:rPr>
              <a:t> 1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en-GB" altLang="cs-CZ" dirty="0">
                <a:solidFill>
                  <a:srgbClr val="FF0000"/>
                </a:solidFill>
              </a:rPr>
              <a:t>mg/</a:t>
            </a:r>
            <a:r>
              <a:rPr lang="en-GB" altLang="cs-CZ" dirty="0" err="1">
                <a:solidFill>
                  <a:srgbClr val="FF0000"/>
                </a:solidFill>
              </a:rPr>
              <a:t>denně</a:t>
            </a:r>
            <a:r>
              <a:rPr lang="en-GB" altLang="cs-CZ" dirty="0"/>
              <a:t>. </a:t>
            </a:r>
            <a:r>
              <a:rPr lang="cs-CZ" altLang="cs-CZ" dirty="0"/>
              <a:t>! P</a:t>
            </a:r>
            <a:r>
              <a:rPr lang="en-GB" altLang="cs-CZ" dirty="0" err="1"/>
              <a:t>řípravk</a:t>
            </a:r>
            <a:r>
              <a:rPr lang="cs-CZ" altLang="cs-CZ" dirty="0"/>
              <a:t>y</a:t>
            </a:r>
            <a:r>
              <a:rPr lang="en-GB" altLang="cs-CZ" dirty="0"/>
              <a:t> 1.6</a:t>
            </a:r>
            <a:r>
              <a:rPr lang="cs-CZ" altLang="cs-CZ" dirty="0"/>
              <a:t> </a:t>
            </a:r>
            <a:r>
              <a:rPr lang="en-GB" altLang="cs-CZ" dirty="0"/>
              <a:t>mg v </a:t>
            </a:r>
            <a:r>
              <a:rPr lang="en-GB" altLang="cs-CZ" dirty="0" err="1"/>
              <a:t>tabletě</a:t>
            </a:r>
            <a:r>
              <a:rPr lang="cs-CZ" altLang="cs-CZ" dirty="0"/>
              <a:t> – </a:t>
            </a:r>
            <a:r>
              <a:rPr lang="en-GB" altLang="cs-CZ" dirty="0" err="1"/>
              <a:t>užívá</a:t>
            </a:r>
            <a:r>
              <a:rPr lang="cs-CZ" altLang="cs-CZ" dirty="0"/>
              <a:t>ní 1</a:t>
            </a:r>
            <a:r>
              <a:rPr lang="en-GB" altLang="cs-CZ" dirty="0"/>
              <a:t> </a:t>
            </a:r>
            <a:r>
              <a:rPr lang="en-GB" altLang="cs-CZ" dirty="0" err="1"/>
              <a:t>tabl</a:t>
            </a:r>
            <a:r>
              <a:rPr lang="cs-CZ" altLang="cs-CZ" dirty="0" err="1"/>
              <a:t>eta</a:t>
            </a:r>
            <a:r>
              <a:rPr lang="en-GB" altLang="cs-CZ" dirty="0"/>
              <a:t> </a:t>
            </a:r>
            <a:r>
              <a:rPr lang="en-GB" altLang="cs-CZ" dirty="0" err="1"/>
              <a:t>obden</a:t>
            </a:r>
            <a:r>
              <a:rPr lang="cs-CZ" altLang="cs-CZ" dirty="0"/>
              <a:t>. </a:t>
            </a:r>
            <a:r>
              <a:rPr lang="en-GB" altLang="cs-CZ" dirty="0" err="1"/>
              <a:t>Přírodní</a:t>
            </a:r>
            <a:r>
              <a:rPr lang="en-GB" altLang="cs-CZ" dirty="0"/>
              <a:t> </a:t>
            </a:r>
            <a:r>
              <a:rPr lang="en-GB" altLang="cs-CZ" dirty="0" err="1"/>
              <a:t>provitam</a:t>
            </a:r>
            <a:r>
              <a:rPr lang="cs-CZ" altLang="cs-CZ" dirty="0"/>
              <a:t>i</a:t>
            </a:r>
            <a:r>
              <a:rPr lang="en-GB" altLang="cs-CZ" dirty="0"/>
              <a:t>n A </a:t>
            </a:r>
            <a:r>
              <a:rPr lang="cs-CZ" altLang="cs-CZ" dirty="0"/>
              <a:t>- </a:t>
            </a:r>
            <a:r>
              <a:rPr lang="en-GB" altLang="cs-CZ" dirty="0"/>
              <a:t>bez </a:t>
            </a:r>
            <a:r>
              <a:rPr lang="en-GB" altLang="cs-CZ" dirty="0" err="1"/>
              <a:t>vedlejších</a:t>
            </a:r>
            <a:r>
              <a:rPr lang="en-GB" altLang="cs-CZ" dirty="0"/>
              <a:t> </a:t>
            </a:r>
            <a:r>
              <a:rPr lang="en-GB" altLang="cs-CZ" dirty="0" err="1"/>
              <a:t>účinků</a:t>
            </a:r>
            <a:r>
              <a:rPr lang="en-GB" altLang="cs-CZ" dirty="0"/>
              <a:t>, </a:t>
            </a:r>
            <a:r>
              <a:rPr lang="en-GB" altLang="cs-CZ" dirty="0" err="1"/>
              <a:t>vyšší</a:t>
            </a:r>
            <a:r>
              <a:rPr lang="en-GB" altLang="cs-CZ" dirty="0"/>
              <a:t> </a:t>
            </a:r>
            <a:r>
              <a:rPr lang="en-GB" altLang="cs-CZ" dirty="0" err="1"/>
              <a:t>dávky</a:t>
            </a:r>
            <a:r>
              <a:rPr lang="en-GB" altLang="cs-CZ" dirty="0"/>
              <a:t> se z </a:t>
            </a:r>
            <a:r>
              <a:rPr lang="en-GB" altLang="cs-CZ" dirty="0" err="1"/>
              <a:t>těla</a:t>
            </a:r>
            <a:r>
              <a:rPr lang="en-GB" altLang="cs-CZ" dirty="0"/>
              <a:t> </a:t>
            </a:r>
            <a:r>
              <a:rPr lang="en-GB" altLang="cs-CZ" dirty="0" err="1"/>
              <a:t>vyloučí</a:t>
            </a:r>
            <a:r>
              <a:rPr lang="en-GB" altLang="cs-CZ" dirty="0"/>
              <a:t> </a:t>
            </a:r>
            <a:r>
              <a:rPr lang="en-GB" altLang="cs-CZ" dirty="0" err="1"/>
              <a:t>močí</a:t>
            </a:r>
            <a:r>
              <a:rPr lang="en-GB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978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/>
              <a:t/>
            </a:r>
            <a:br>
              <a:rPr lang="cs-CZ" altLang="cs-CZ" sz="4000" dirty="0"/>
            </a:br>
            <a:r>
              <a:rPr lang="cs-CZ" altLang="cs-CZ" sz="4000" dirty="0"/>
              <a:t> </a:t>
            </a:r>
            <a:r>
              <a:rPr lang="cs-CZ" altLang="cs-CZ" sz="6000" b="1" dirty="0">
                <a:solidFill>
                  <a:srgbClr val="009900"/>
                </a:solidFill>
              </a:rPr>
              <a:t>Lipofilní vitaminy</a:t>
            </a:r>
            <a:r>
              <a:rPr lang="cs-CZ" altLang="cs-CZ" sz="4000" dirty="0"/>
              <a:t> </a:t>
            </a:r>
            <a:r>
              <a:rPr lang="cs-CZ" altLang="cs-CZ" sz="6000" b="1" dirty="0">
                <a:solidFill>
                  <a:srgbClr val="009900"/>
                </a:solidFill>
              </a:rPr>
              <a:t>Karotenoidy</a:t>
            </a:r>
            <a:br>
              <a:rPr lang="cs-CZ" altLang="cs-CZ" sz="6000" b="1" dirty="0">
                <a:solidFill>
                  <a:srgbClr val="009900"/>
                </a:solidFill>
              </a:rPr>
            </a:br>
            <a:r>
              <a:rPr lang="cs-CZ" altLang="cs-CZ" sz="6000" b="1" dirty="0" err="1">
                <a:solidFill>
                  <a:srgbClr val="009900"/>
                </a:solidFill>
              </a:rPr>
              <a:t>Ubichinony</a:t>
            </a:r>
            <a:r>
              <a:rPr lang="cs-CZ" altLang="cs-CZ" sz="6000" b="1" dirty="0">
                <a:solidFill>
                  <a:srgbClr val="009900"/>
                </a:solidFill>
              </a:rPr>
              <a:t> </a:t>
            </a:r>
            <a:br>
              <a:rPr lang="cs-CZ" altLang="cs-CZ" sz="6000" b="1" dirty="0">
                <a:solidFill>
                  <a:srgbClr val="009900"/>
                </a:solidFill>
              </a:rPr>
            </a:br>
            <a:endParaRPr lang="en-US" altLang="cs-CZ" sz="6000" b="1" dirty="0">
              <a:solidFill>
                <a:srgbClr val="009900"/>
              </a:solidFill>
            </a:endParaRP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rajc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683125"/>
            <a:ext cx="6192837" cy="2174875"/>
          </a:xfrm>
          <a:prstGeom prst="rect">
            <a:avLst/>
          </a:prstGeom>
          <a:solidFill>
            <a:schemeClr val="folHlink">
              <a:alpha val="5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94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Mechanismus účinku</a:t>
            </a:r>
            <a:endParaRPr lang="en-GB" altLang="cs-CZ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17320"/>
            <a:ext cx="8305800" cy="532479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800" dirty="0"/>
              <a:t>80% </a:t>
            </a:r>
            <a:r>
              <a:rPr lang="en-GB" altLang="cs-CZ" sz="2800" b="1" dirty="0"/>
              <a:t>vitamin</a:t>
            </a:r>
            <a:r>
              <a:rPr lang="cs-CZ" altLang="cs-CZ" sz="2800" b="1" dirty="0"/>
              <a:t>u</a:t>
            </a:r>
            <a:r>
              <a:rPr lang="en-GB" altLang="cs-CZ" sz="2800" b="1" dirty="0"/>
              <a:t> 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abso</a:t>
            </a:r>
            <a:r>
              <a:rPr lang="cs-CZ" altLang="cs-CZ" sz="2800" dirty="0" err="1"/>
              <a:t>rbováno</a:t>
            </a:r>
            <a:r>
              <a:rPr lang="cs-CZ" altLang="cs-CZ" sz="2800" dirty="0"/>
              <a:t> lidským tělem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Prochází spolu s tukem </a:t>
            </a:r>
            <a:r>
              <a:rPr lang="en-GB" altLang="cs-CZ" sz="2800" dirty="0" err="1"/>
              <a:t>lym</a:t>
            </a:r>
            <a:r>
              <a:rPr lang="cs-CZ" altLang="cs-CZ" sz="2800" dirty="0"/>
              <a:t>fatickým systémem do krevního řečiště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 dirty="0"/>
              <a:t>A</a:t>
            </a:r>
            <a:r>
              <a:rPr lang="en-GB" altLang="cs-CZ" sz="2800" b="1" dirty="0" err="1"/>
              <a:t>bsorp</a:t>
            </a:r>
            <a:r>
              <a:rPr lang="cs-CZ" altLang="cs-CZ" sz="2800" b="1" dirty="0" err="1"/>
              <a:t>ce</a:t>
            </a:r>
            <a:r>
              <a:rPr lang="cs-CZ" altLang="cs-CZ" sz="2800" b="1" dirty="0"/>
              <a:t> </a:t>
            </a:r>
            <a:r>
              <a:rPr lang="en-GB" altLang="cs-CZ" sz="2800" b="1" dirty="0"/>
              <a:t>vitamin</a:t>
            </a:r>
            <a:r>
              <a:rPr lang="cs-CZ" altLang="cs-CZ" sz="2800" b="1" dirty="0"/>
              <a:t>u</a:t>
            </a:r>
            <a:r>
              <a:rPr lang="en-GB" altLang="cs-CZ" sz="2800" b="1" dirty="0"/>
              <a:t> A </a:t>
            </a:r>
            <a:r>
              <a:rPr lang="cs-CZ" altLang="cs-CZ" sz="2800" b="1" dirty="0"/>
              <a:t>s rostoucím příjmem tuku roste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 dirty="0"/>
              <a:t>Absorpce rychlejší u mužů než u žen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Špatná absorpce při průjmu, žloutence, zažívacích potížích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b="1" dirty="0"/>
              <a:t>Vitamin A </a:t>
            </a:r>
            <a:r>
              <a:rPr lang="cs-CZ" altLang="cs-CZ" sz="2800" b="1" dirty="0"/>
              <a:t>je skladován v játrech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Zdravý člověk skladuje cca </a:t>
            </a:r>
            <a:r>
              <a:rPr lang="en-GB" altLang="cs-CZ" sz="2800" dirty="0"/>
              <a:t>97.2 </a:t>
            </a:r>
            <a:r>
              <a:rPr lang="en-US" altLang="cs-CZ" sz="2800" dirty="0">
                <a:cs typeface="Arial" panose="020B0604020202020204" pitchFamily="34" charset="0"/>
              </a:rPr>
              <a:t>µ</a:t>
            </a:r>
            <a:r>
              <a:rPr lang="en-GB" altLang="cs-CZ" sz="2800" dirty="0"/>
              <a:t>g vitamin</a:t>
            </a:r>
            <a:r>
              <a:rPr lang="cs-CZ" altLang="cs-CZ" sz="2800" dirty="0"/>
              <a:t>u</a:t>
            </a:r>
            <a:r>
              <a:rPr lang="en-GB" altLang="cs-CZ" sz="2800" dirty="0"/>
              <a:t> A </a:t>
            </a:r>
            <a:r>
              <a:rPr lang="cs-CZ" altLang="cs-CZ" sz="2800" dirty="0"/>
              <a:t>na </a:t>
            </a:r>
            <a:r>
              <a:rPr lang="en-GB" altLang="cs-CZ" sz="2800" dirty="0"/>
              <a:t>g </a:t>
            </a:r>
            <a:r>
              <a:rPr lang="cs-CZ" altLang="cs-CZ" sz="2800" dirty="0"/>
              <a:t>jater (</a:t>
            </a:r>
            <a:r>
              <a:rPr lang="cs-CZ" altLang="cs-CZ" sz="2800" i="1" dirty="0"/>
              <a:t>průměrná játra vážící </a:t>
            </a:r>
            <a:r>
              <a:rPr lang="en-GB" altLang="cs-CZ" sz="2800" i="1" dirty="0"/>
              <a:t>1500 g </a:t>
            </a:r>
            <a:r>
              <a:rPr lang="cs-CZ" altLang="cs-CZ" sz="2800" i="1" dirty="0"/>
              <a:t>mohou skladovat </a:t>
            </a:r>
            <a:r>
              <a:rPr lang="en-GB" altLang="cs-CZ" sz="2800" i="1" dirty="0"/>
              <a:t>150,000 </a:t>
            </a:r>
            <a:r>
              <a:rPr lang="en-US" altLang="cs-CZ" sz="2800" i="1" dirty="0">
                <a:cs typeface="Arial" panose="020B0604020202020204" pitchFamily="34" charset="0"/>
              </a:rPr>
              <a:t>µ</a:t>
            </a:r>
            <a:r>
              <a:rPr lang="en-GB" altLang="cs-CZ" sz="2800" i="1" dirty="0"/>
              <a:t>g vitamin</a:t>
            </a:r>
            <a:r>
              <a:rPr lang="cs-CZ" altLang="cs-CZ" sz="2800" i="1" dirty="0"/>
              <a:t>u</a:t>
            </a:r>
            <a:r>
              <a:rPr lang="en-GB" altLang="cs-CZ" sz="2800" i="1" dirty="0"/>
              <a:t> A</a:t>
            </a:r>
            <a:r>
              <a:rPr lang="cs-CZ" altLang="cs-CZ" sz="2800" dirty="0"/>
              <a:t>)</a:t>
            </a: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69763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Nedostatek</a:t>
            </a:r>
            <a:endParaRPr lang="en-GB" altLang="cs-CZ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altLang="cs-CZ" dirty="0"/>
              <a:t>Z</a:t>
            </a:r>
            <a:r>
              <a:rPr lang="en-GB" altLang="cs-CZ" dirty="0" err="1"/>
              <a:t>tráta</a:t>
            </a:r>
            <a:r>
              <a:rPr lang="en-GB" altLang="cs-CZ" dirty="0"/>
              <a:t> </a:t>
            </a:r>
            <a:r>
              <a:rPr lang="en-GB" altLang="cs-CZ" dirty="0" err="1"/>
              <a:t>chuti</a:t>
            </a:r>
            <a:r>
              <a:rPr lang="en-GB" altLang="cs-CZ" dirty="0"/>
              <a:t>, </a:t>
            </a:r>
            <a:r>
              <a:rPr lang="en-GB" altLang="cs-CZ" dirty="0" err="1"/>
              <a:t>zastavení</a:t>
            </a:r>
            <a:r>
              <a:rPr lang="en-GB" altLang="cs-CZ" dirty="0"/>
              <a:t> </a:t>
            </a:r>
            <a:r>
              <a:rPr lang="cs-CZ" altLang="cs-CZ" dirty="0"/>
              <a:t>či zpomalení </a:t>
            </a:r>
            <a:r>
              <a:rPr lang="en-GB" altLang="cs-CZ" dirty="0" err="1"/>
              <a:t>růstu</a:t>
            </a:r>
            <a:r>
              <a:rPr lang="en-GB" altLang="cs-CZ" dirty="0"/>
              <a:t> u </a:t>
            </a:r>
            <a:r>
              <a:rPr lang="en-GB" altLang="cs-CZ" dirty="0" err="1"/>
              <a:t>dětí</a:t>
            </a:r>
            <a:r>
              <a:rPr lang="en-GB" altLang="cs-CZ" dirty="0"/>
              <a:t>, </a:t>
            </a:r>
            <a:r>
              <a:rPr lang="en-GB" altLang="cs-CZ" dirty="0" err="1"/>
              <a:t>porucha</a:t>
            </a:r>
            <a:r>
              <a:rPr lang="en-GB" altLang="cs-CZ" dirty="0"/>
              <a:t> </a:t>
            </a:r>
            <a:r>
              <a:rPr lang="en-GB" altLang="cs-CZ" dirty="0" err="1"/>
              <a:t>obranyschopnosti</a:t>
            </a:r>
            <a:r>
              <a:rPr lang="cs-CZ" altLang="cs-CZ" dirty="0"/>
              <a:t>, </a:t>
            </a:r>
            <a:r>
              <a:rPr lang="en-GB" altLang="cs-CZ" dirty="0" err="1"/>
              <a:t>změny</a:t>
            </a:r>
            <a:r>
              <a:rPr lang="en-GB" altLang="cs-CZ" dirty="0"/>
              <a:t> </a:t>
            </a:r>
            <a:r>
              <a:rPr lang="en-GB" altLang="cs-CZ" dirty="0" err="1"/>
              <a:t>kůže</a:t>
            </a:r>
            <a:r>
              <a:rPr lang="cs-CZ" altLang="cs-CZ" dirty="0"/>
              <a:t>, </a:t>
            </a:r>
            <a:r>
              <a:rPr lang="en-GB" altLang="cs-CZ" dirty="0" err="1"/>
              <a:t>mužská</a:t>
            </a:r>
            <a:r>
              <a:rPr lang="en-GB" altLang="cs-CZ" dirty="0"/>
              <a:t> </a:t>
            </a:r>
            <a:r>
              <a:rPr lang="en-GB" altLang="cs-CZ" dirty="0" err="1"/>
              <a:t>sterilita</a:t>
            </a:r>
            <a:r>
              <a:rPr lang="en-GB" altLang="cs-CZ" dirty="0"/>
              <a:t> </a:t>
            </a:r>
            <a:endParaRPr lang="cs-CZ" altLang="cs-CZ" dirty="0"/>
          </a:p>
          <a:p>
            <a:pPr>
              <a:buNone/>
            </a:pPr>
            <a:r>
              <a:rPr lang="en-GB" altLang="cs-CZ" dirty="0" err="1"/>
              <a:t>Dochází</a:t>
            </a:r>
            <a:r>
              <a:rPr lang="en-GB" altLang="cs-CZ" dirty="0"/>
              <a:t> k </a:t>
            </a:r>
            <a:r>
              <a:rPr lang="en-GB" altLang="cs-CZ" dirty="0" err="1"/>
              <a:t>vysychání</a:t>
            </a:r>
            <a:r>
              <a:rPr lang="en-GB" altLang="cs-CZ" dirty="0"/>
              <a:t> </a:t>
            </a:r>
            <a:r>
              <a:rPr lang="en-GB" altLang="cs-CZ" dirty="0" err="1"/>
              <a:t>sliznic</a:t>
            </a:r>
            <a:r>
              <a:rPr lang="en-GB" altLang="cs-CZ" dirty="0"/>
              <a:t> a </a:t>
            </a:r>
            <a:r>
              <a:rPr lang="en-GB" altLang="cs-CZ" dirty="0" err="1"/>
              <a:t>očí</a:t>
            </a:r>
            <a:r>
              <a:rPr lang="en-GB" altLang="cs-CZ" dirty="0"/>
              <a:t> (</a:t>
            </a:r>
            <a:r>
              <a:rPr lang="en-GB" altLang="cs-CZ" dirty="0" err="1"/>
              <a:t>může</a:t>
            </a:r>
            <a:r>
              <a:rPr lang="en-GB" altLang="cs-CZ" dirty="0"/>
              <a:t> </a:t>
            </a:r>
            <a:r>
              <a:rPr lang="en-GB" altLang="cs-CZ" dirty="0" err="1"/>
              <a:t>následovat</a:t>
            </a:r>
            <a:r>
              <a:rPr lang="en-GB" altLang="cs-CZ" dirty="0"/>
              <a:t> </a:t>
            </a:r>
            <a:r>
              <a:rPr lang="en-GB" altLang="cs-CZ" dirty="0" err="1"/>
              <a:t>poškození</a:t>
            </a:r>
            <a:r>
              <a:rPr lang="en-GB" altLang="cs-CZ" dirty="0"/>
              <a:t> </a:t>
            </a:r>
            <a:r>
              <a:rPr lang="en-GB" altLang="cs-CZ" dirty="0" err="1"/>
              <a:t>rohovky</a:t>
            </a:r>
            <a:r>
              <a:rPr lang="en-GB" altLang="cs-CZ" dirty="0"/>
              <a:t>) a </a:t>
            </a:r>
            <a:r>
              <a:rPr lang="en-GB" altLang="cs-CZ" dirty="0" err="1"/>
              <a:t>šeroslepost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en-GB" altLang="cs-CZ" dirty="0" err="1"/>
              <a:t>Při</a:t>
            </a:r>
            <a:r>
              <a:rPr lang="en-GB" altLang="cs-CZ" dirty="0"/>
              <a:t> </a:t>
            </a:r>
            <a:r>
              <a:rPr lang="en-GB" altLang="cs-CZ" dirty="0" err="1"/>
              <a:t>velkém</a:t>
            </a:r>
            <a:r>
              <a:rPr lang="en-GB" altLang="cs-CZ" dirty="0"/>
              <a:t> </a:t>
            </a:r>
            <a:r>
              <a:rPr lang="en-GB" altLang="cs-CZ" dirty="0" err="1"/>
              <a:t>nedostatku</a:t>
            </a:r>
            <a:r>
              <a:rPr lang="en-GB" altLang="cs-CZ" dirty="0"/>
              <a:t> </a:t>
            </a:r>
            <a:r>
              <a:rPr lang="en-GB" altLang="cs-CZ" dirty="0" err="1"/>
              <a:t>dochází</a:t>
            </a:r>
            <a:r>
              <a:rPr lang="en-GB" altLang="cs-CZ" dirty="0"/>
              <a:t> k </a:t>
            </a:r>
            <a:r>
              <a:rPr lang="en-GB" altLang="cs-CZ" dirty="0" err="1"/>
              <a:t>poruše</a:t>
            </a:r>
            <a:r>
              <a:rPr lang="en-GB" altLang="cs-CZ" dirty="0"/>
              <a:t> </a:t>
            </a:r>
            <a:r>
              <a:rPr lang="en-GB" altLang="cs-CZ" dirty="0" err="1"/>
              <a:t>tvorby</a:t>
            </a:r>
            <a:r>
              <a:rPr lang="en-GB" altLang="cs-CZ" dirty="0"/>
              <a:t> </a:t>
            </a:r>
            <a:r>
              <a:rPr lang="en-GB" altLang="cs-CZ" dirty="0" err="1"/>
              <a:t>kostí</a:t>
            </a:r>
            <a:r>
              <a:rPr lang="en-GB" altLang="cs-CZ" dirty="0"/>
              <a:t>, </a:t>
            </a:r>
            <a:r>
              <a:rPr lang="en-GB" altLang="cs-CZ" dirty="0" err="1"/>
              <a:t>poruchám</a:t>
            </a:r>
            <a:r>
              <a:rPr lang="en-GB" altLang="cs-CZ" dirty="0"/>
              <a:t> v </a:t>
            </a:r>
            <a:r>
              <a:rPr lang="en-GB" altLang="cs-CZ" dirty="0" err="1"/>
              <a:t>nervovém</a:t>
            </a:r>
            <a:r>
              <a:rPr lang="en-GB" altLang="cs-CZ" dirty="0"/>
              <a:t> </a:t>
            </a:r>
            <a:r>
              <a:rPr lang="en-GB" altLang="cs-CZ" dirty="0" err="1"/>
              <a:t>systému</a:t>
            </a:r>
            <a:r>
              <a:rPr lang="en-GB" altLang="cs-CZ" dirty="0"/>
              <a:t>. </a:t>
            </a:r>
            <a:endParaRPr lang="cs-CZ" altLang="cs-CZ" dirty="0"/>
          </a:p>
          <a:p>
            <a:pPr eaLnBrk="1" hangingPunct="1">
              <a:buFontTx/>
              <a:buNone/>
            </a:pPr>
            <a:endParaRPr lang="en-GB" altLang="cs-CZ" b="1" dirty="0"/>
          </a:p>
          <a:p>
            <a:pPr eaLnBrk="1" hangingPunct="1"/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558998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Nadbytek</a:t>
            </a:r>
            <a:endParaRPr lang="en-GB" altLang="cs-CZ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b="1" dirty="0" err="1"/>
              <a:t>Hypervitaminóza</a:t>
            </a:r>
            <a:r>
              <a:rPr lang="en-GB" altLang="cs-CZ" sz="2800" b="1" dirty="0"/>
              <a:t>: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změny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kůže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nechutenství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nauzea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bolesti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hlavy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bolesti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kostech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kloubech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úbytek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váze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hepatosplenomegalie</a:t>
            </a:r>
            <a:r>
              <a:rPr lang="en-GB" altLang="cs-CZ" sz="2800" dirty="0"/>
              <a:t>; </a:t>
            </a:r>
            <a:r>
              <a:rPr lang="en-GB" altLang="cs-CZ" sz="2800" dirty="0" err="1"/>
              <a:t>teratogenní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účinky</a:t>
            </a:r>
            <a:r>
              <a:rPr lang="en-GB" altLang="cs-CZ" sz="2800" dirty="0"/>
              <a:t> 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i="1" dirty="0" err="1">
                <a:solidFill>
                  <a:srgbClr val="FF0000"/>
                </a:solidFill>
              </a:rPr>
              <a:t>Pozor</a:t>
            </a:r>
            <a:r>
              <a:rPr lang="en-GB" altLang="cs-CZ" sz="2800" i="1" dirty="0">
                <a:solidFill>
                  <a:srgbClr val="FF0000"/>
                </a:solidFill>
              </a:rPr>
              <a:t> v </a:t>
            </a:r>
            <a:r>
              <a:rPr lang="en-GB" altLang="cs-CZ" sz="2800" i="1" dirty="0" err="1">
                <a:solidFill>
                  <a:srgbClr val="FF0000"/>
                </a:solidFill>
              </a:rPr>
              <a:t>těhotenství</a:t>
            </a:r>
            <a:r>
              <a:rPr lang="en-GB" altLang="cs-CZ" sz="2800" i="1" dirty="0"/>
              <a:t> - </a:t>
            </a:r>
            <a:r>
              <a:rPr lang="en-GB" altLang="cs-CZ" sz="2800" i="1" dirty="0" err="1"/>
              <a:t>poškozuje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správný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vývoj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končetin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plodu</a:t>
            </a:r>
            <a:r>
              <a:rPr lang="en-GB" altLang="cs-CZ" sz="2800" i="1" dirty="0"/>
              <a:t>. </a:t>
            </a:r>
            <a:r>
              <a:rPr lang="en-GB" altLang="cs-CZ" sz="2800" i="1" dirty="0" err="1"/>
              <a:t>Nadbytek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vitam</a:t>
            </a:r>
            <a:r>
              <a:rPr lang="cs-CZ" altLang="cs-CZ" sz="2800" i="1" dirty="0"/>
              <a:t>i</a:t>
            </a:r>
            <a:r>
              <a:rPr lang="en-GB" altLang="cs-CZ" sz="2800" i="1" dirty="0"/>
              <a:t>nu A </a:t>
            </a:r>
            <a:r>
              <a:rPr lang="en-GB" altLang="cs-CZ" sz="2800" i="1" dirty="0" err="1"/>
              <a:t>způsob</a:t>
            </a:r>
            <a:r>
              <a:rPr lang="cs-CZ" altLang="cs-CZ" sz="2800" i="1" dirty="0" err="1"/>
              <a:t>ený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konzumací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dávky</a:t>
            </a:r>
            <a:r>
              <a:rPr lang="en-GB" altLang="cs-CZ" sz="2800" i="1" dirty="0"/>
              <a:t> 10 x </a:t>
            </a:r>
            <a:r>
              <a:rPr lang="en-GB" altLang="cs-CZ" sz="2800" i="1" dirty="0" err="1"/>
              <a:t>vyšší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než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denní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doporučen</a:t>
            </a:r>
            <a:r>
              <a:rPr lang="cs-CZ" altLang="cs-CZ" sz="2800" i="1" dirty="0"/>
              <a:t>á</a:t>
            </a:r>
            <a:r>
              <a:rPr lang="en-GB" altLang="cs-CZ" sz="2800" i="1" dirty="0"/>
              <a:t>, </a:t>
            </a:r>
            <a:r>
              <a:rPr lang="en-GB" altLang="cs-CZ" sz="2800" i="1" dirty="0" err="1"/>
              <a:t>nebo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při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jednorázovém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stonásobném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množství</a:t>
            </a:r>
            <a:r>
              <a:rPr lang="cs-CZ" altLang="cs-CZ" sz="2800" i="1" dirty="0"/>
              <a:t> (p</a:t>
            </a:r>
            <a:r>
              <a:rPr lang="en-GB" altLang="cs-CZ" sz="2800" i="1" dirty="0" err="1"/>
              <a:t>ouze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velké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množství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lékových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forem</a:t>
            </a:r>
            <a:r>
              <a:rPr lang="en-GB" altLang="cs-CZ" sz="2800" i="1" dirty="0"/>
              <a:t> </a:t>
            </a:r>
            <a:r>
              <a:rPr lang="en-GB" altLang="cs-CZ" sz="2800" i="1" dirty="0" err="1"/>
              <a:t>vitam</a:t>
            </a:r>
            <a:r>
              <a:rPr lang="cs-CZ" altLang="cs-CZ" sz="2800" i="1" dirty="0"/>
              <a:t>i</a:t>
            </a:r>
            <a:r>
              <a:rPr lang="en-GB" altLang="cs-CZ" sz="2800" i="1" dirty="0"/>
              <a:t>nu A</a:t>
            </a:r>
            <a:r>
              <a:rPr lang="cs-CZ" altLang="cs-CZ" sz="2800" i="1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V</a:t>
            </a:r>
            <a:r>
              <a:rPr lang="en-GB" altLang="cs-CZ" sz="2800" dirty="0" err="1"/>
              <a:t>ysoké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dávky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</a:t>
            </a:r>
            <a:r>
              <a:rPr lang="cs-CZ" altLang="cs-CZ" sz="2800" dirty="0"/>
              <a:t>i</a:t>
            </a:r>
            <a:r>
              <a:rPr lang="en-GB" altLang="cs-CZ" sz="2800" dirty="0"/>
              <a:t>nu A </a:t>
            </a:r>
            <a:r>
              <a:rPr lang="en-GB" altLang="cs-CZ" sz="2800" dirty="0" err="1"/>
              <a:t>toxické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V</a:t>
            </a:r>
            <a:r>
              <a:rPr lang="en-GB" altLang="cs-CZ" sz="2800" dirty="0" err="1"/>
              <a:t>itam</a:t>
            </a:r>
            <a:r>
              <a:rPr lang="cs-CZ" altLang="cs-CZ" sz="2800" dirty="0"/>
              <a:t>i</a:t>
            </a:r>
            <a:r>
              <a:rPr lang="en-GB" altLang="cs-CZ" sz="2800" dirty="0"/>
              <a:t>n A </a:t>
            </a:r>
            <a:r>
              <a:rPr lang="cs-CZ" altLang="cs-CZ" sz="2800" dirty="0"/>
              <a:t>se z těla </a:t>
            </a:r>
            <a:r>
              <a:rPr lang="en-GB" altLang="cs-CZ" sz="2800" dirty="0" err="1"/>
              <a:t>nevylučuje</a:t>
            </a: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462843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5" descr="Vitamin 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2" y="2852738"/>
            <a:ext cx="3754438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2"/>
          <p:cNvSpPr txBox="1">
            <a:spLocks/>
          </p:cNvSpPr>
          <p:nvPr/>
        </p:nvSpPr>
        <p:spPr>
          <a:xfrm>
            <a:off x="469250" y="1343296"/>
            <a:ext cx="7772400" cy="1646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Vitamin D - kalciferol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0D72B36-BDB0-4C93-81DF-14DDC3DA93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90503"/>
            <a:ext cx="2851353" cy="2138515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27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hlinkClick r:id="rId3" tooltip="Fyzikálně-chemická charakteristika..."/>
              </a:rPr>
              <a:t>Skupina vitaminu D</a:t>
            </a:r>
            <a:r>
              <a:rPr lang="cs-CZ" altLang="cs-CZ" sz="4000" b="1"/>
              <a:t> - </a:t>
            </a:r>
            <a:r>
              <a:rPr lang="cs-CZ" altLang="cs-CZ" sz="4000" b="1">
                <a:solidFill>
                  <a:srgbClr val="FF0000"/>
                </a:solidFill>
                <a:latin typeface="Arial Black" panose="020B0A04020102020204" pitchFamily="34" charset="0"/>
              </a:rPr>
              <a:t>Kalciferoly</a:t>
            </a:r>
            <a:endParaRPr lang="en-GB" altLang="cs-CZ" sz="40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408" y="116141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/>
              <a:t>Zahrnuje dva vitaminy - </a:t>
            </a:r>
            <a:r>
              <a:rPr lang="cs-CZ" altLang="cs-CZ" b="1" dirty="0">
                <a:solidFill>
                  <a:srgbClr val="FF0000"/>
                </a:solidFill>
              </a:rPr>
              <a:t>ergokalciferol (D2)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                                      cholekalciferol (D3)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Provitaminy jsou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</a:t>
            </a:r>
            <a:r>
              <a:rPr lang="cs-CZ" altLang="cs-CZ" dirty="0">
                <a:solidFill>
                  <a:srgbClr val="FF0000"/>
                </a:solidFill>
              </a:rPr>
              <a:t>ergosterol (provitamin D2)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           7-</a:t>
            </a:r>
            <a:r>
              <a:rPr lang="cs-CZ" altLang="cs-CZ" dirty="0" err="1">
                <a:solidFill>
                  <a:srgbClr val="FF0000"/>
                </a:solidFill>
              </a:rPr>
              <a:t>dehydrocholesterol</a:t>
            </a:r>
            <a:r>
              <a:rPr lang="cs-CZ" altLang="cs-CZ" dirty="0">
                <a:solidFill>
                  <a:srgbClr val="FF0000"/>
                </a:solidFill>
              </a:rPr>
              <a:t> (provitamin D3)</a:t>
            </a:r>
          </a:p>
        </p:txBody>
      </p:sp>
      <p:pic>
        <p:nvPicPr>
          <p:cNvPr id="4" name="Picture 5" descr="Cholecalcifer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00" y="3794759"/>
            <a:ext cx="2448540" cy="208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69339" y="6082407"/>
            <a:ext cx="30387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dirty="0" err="1">
                <a:effectLst/>
              </a:rPr>
              <a:t>Cholekalciferol</a:t>
            </a:r>
            <a:r>
              <a:rPr lang="en-US" altLang="cs-CZ" sz="1800" dirty="0">
                <a:effectLst/>
              </a:rPr>
              <a:t> </a:t>
            </a:r>
          </a:p>
        </p:txBody>
      </p:sp>
      <p:pic>
        <p:nvPicPr>
          <p:cNvPr id="6" name="Picture 10" descr="Soubor:Ergocalcifero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7970" y="3627638"/>
            <a:ext cx="2454470" cy="233777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273040" y="5854574"/>
            <a:ext cx="348995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solidFill>
                  <a:srgbClr val="666699"/>
                </a:solidFill>
                <a:effectLst/>
                <a:hlinkClick r:id="rId7" tooltip="Zvětšit"/>
              </a:rPr>
              <a:t>  </a:t>
            </a:r>
            <a:r>
              <a:rPr lang="en-US" altLang="cs-CZ" sz="600" dirty="0">
                <a:solidFill>
                  <a:srgbClr val="666699"/>
                </a:solidFill>
                <a:effectLst/>
              </a:rPr>
              <a:t> </a:t>
            </a:r>
            <a:r>
              <a:rPr lang="en-US" altLang="cs-CZ" sz="1800" dirty="0">
                <a:solidFill>
                  <a:srgbClr val="666699"/>
                </a:solidFill>
                <a:effectLst/>
              </a:rPr>
              <a:t> </a:t>
            </a:r>
            <a:endParaRPr lang="en-US" altLang="cs-CZ" sz="1800" dirty="0">
              <a:effectLst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2800" dirty="0" err="1">
                <a:effectLst/>
              </a:rPr>
              <a:t>Ergokalciferol</a:t>
            </a:r>
            <a:r>
              <a:rPr lang="en-US" altLang="cs-CZ" sz="2800" dirty="0">
                <a:effectLst/>
              </a:rPr>
              <a:t> </a:t>
            </a:r>
          </a:p>
        </p:txBody>
      </p:sp>
      <p:pic>
        <p:nvPicPr>
          <p:cNvPr id="8" name="Picture 14" descr="magnify-clip">
            <a:hlinkClick r:id="rId7" tooltip="Zvětšit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376" y="4060651"/>
            <a:ext cx="67346" cy="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684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KALCIFEROL (D)</a:t>
            </a:r>
            <a:endParaRPr lang="en-GB" altLang="cs-CZ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" y="1350327"/>
            <a:ext cx="9162733" cy="550767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b="1" dirty="0" err="1">
                <a:solidFill>
                  <a:srgbClr val="FF0000"/>
                </a:solidFill>
              </a:rPr>
              <a:t>ergokalciferol</a:t>
            </a:r>
            <a:r>
              <a:rPr lang="en-GB" altLang="cs-CZ" b="1" dirty="0">
                <a:solidFill>
                  <a:srgbClr val="FF0000"/>
                </a:solidFill>
              </a:rPr>
              <a:t> (D2), </a:t>
            </a:r>
            <a:r>
              <a:rPr lang="en-GB" altLang="cs-CZ" b="1" dirty="0" err="1">
                <a:solidFill>
                  <a:srgbClr val="FF0000"/>
                </a:solidFill>
              </a:rPr>
              <a:t>cholekalciferol</a:t>
            </a:r>
            <a:r>
              <a:rPr lang="en-GB" altLang="cs-CZ" b="1" dirty="0">
                <a:solidFill>
                  <a:srgbClr val="FF0000"/>
                </a:solidFill>
              </a:rPr>
              <a:t> (D3</a:t>
            </a:r>
            <a:r>
              <a:rPr lang="en-GB" altLang="cs-CZ" sz="2200" b="1" dirty="0">
                <a:solidFill>
                  <a:srgbClr val="FF0000"/>
                </a:solidFill>
              </a:rPr>
              <a:t>)</a:t>
            </a:r>
            <a:r>
              <a:rPr lang="en-GB" altLang="cs-CZ" sz="2200" dirty="0"/>
              <a:t> </a:t>
            </a:r>
            <a:endParaRPr lang="en-GB" altLang="cs-CZ" sz="2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b="1" dirty="0" err="1"/>
              <a:t>účinky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hormonální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povahy</a:t>
            </a:r>
            <a:r>
              <a:rPr lang="en-GB" altLang="cs-CZ" sz="2400" dirty="0"/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Referenční </a:t>
            </a:r>
            <a:r>
              <a:rPr lang="en-GB" altLang="cs-CZ" sz="2400" b="1" dirty="0" err="1"/>
              <a:t>dávka</a:t>
            </a:r>
            <a:r>
              <a:rPr lang="en-GB" altLang="cs-CZ" sz="2400" b="1" dirty="0"/>
              <a:t>: </a:t>
            </a:r>
            <a:r>
              <a:rPr lang="en-GB" altLang="cs-CZ" sz="2400" b="1" dirty="0">
                <a:solidFill>
                  <a:srgbClr val="FF0000"/>
                </a:solidFill>
              </a:rPr>
              <a:t>5 µg 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GB" altLang="cs-CZ" sz="2400" dirty="0" err="1"/>
              <a:t>Příjem</a:t>
            </a:r>
            <a:r>
              <a:rPr lang="en-GB" altLang="cs-CZ" sz="2400" dirty="0"/>
              <a:t> by </a:t>
            </a:r>
            <a:r>
              <a:rPr lang="en-GB" altLang="cs-CZ" sz="2400" dirty="0" err="1"/>
              <a:t>neměl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překročit</a:t>
            </a:r>
            <a:r>
              <a:rPr lang="en-GB" altLang="cs-CZ" sz="2400" dirty="0"/>
              <a:t> 25 </a:t>
            </a:r>
            <a:r>
              <a:rPr lang="el-GR" altLang="cs-CZ" sz="2400" dirty="0"/>
              <a:t>μ</a:t>
            </a:r>
            <a:r>
              <a:rPr lang="en-GB" altLang="cs-CZ" sz="2400" dirty="0"/>
              <a:t>g/den</a:t>
            </a:r>
          </a:p>
          <a:p>
            <a:pPr>
              <a:lnSpc>
                <a:spcPct val="80000"/>
              </a:lnSpc>
              <a:buNone/>
            </a:pPr>
            <a:r>
              <a:rPr lang="en-GB" altLang="cs-CZ" sz="2400" b="1" dirty="0" err="1"/>
              <a:t>Stabilita</a:t>
            </a:r>
            <a:r>
              <a:rPr lang="en-GB" altLang="cs-CZ" sz="2400" b="1" dirty="0"/>
              <a:t>: </a:t>
            </a:r>
            <a:r>
              <a:rPr lang="en-GB" altLang="cs-CZ" sz="2400" dirty="0" err="1"/>
              <a:t>dobrá</a:t>
            </a:r>
            <a:endParaRPr lang="cs-CZ" altLang="cs-CZ" sz="2400" dirty="0"/>
          </a:p>
          <a:p>
            <a:pPr lvl="0"/>
            <a:r>
              <a:rPr lang="cs-CZ" dirty="0"/>
              <a:t>mezinárodní jednotky</a:t>
            </a:r>
          </a:p>
          <a:p>
            <a:pPr lvl="1"/>
            <a:r>
              <a:rPr lang="cs-CZ" dirty="0"/>
              <a:t>vitamin D − 1 IU = 0,025 </a:t>
            </a:r>
            <a:r>
              <a:rPr lang="cs-CZ" dirty="0" err="1"/>
              <a:t>μg</a:t>
            </a:r>
            <a:r>
              <a:rPr lang="cs-CZ" dirty="0"/>
              <a:t> vitaminu D3 (nebo D2)</a:t>
            </a:r>
          </a:p>
          <a:p>
            <a:pPr>
              <a:lnSpc>
                <a:spcPct val="80000"/>
              </a:lnSpc>
              <a:buNone/>
            </a:pPr>
            <a:r>
              <a:rPr lang="en-GB" altLang="cs-CZ" sz="2400" b="1" dirty="0" err="1"/>
              <a:t>Funkce</a:t>
            </a:r>
            <a:r>
              <a:rPr lang="en-GB" altLang="cs-CZ" sz="2400" b="1" dirty="0"/>
              <a:t>:</a:t>
            </a:r>
            <a:endParaRPr lang="cs-CZ" altLang="cs-CZ" sz="2400" dirty="0"/>
          </a:p>
          <a:p>
            <a:r>
              <a:rPr lang="cs-CZ" altLang="cs-CZ" sz="2400" dirty="0"/>
              <a:t>V</a:t>
            </a:r>
            <a:r>
              <a:rPr lang="en-GB" altLang="cs-CZ" sz="2400" dirty="0" err="1"/>
              <a:t>ýznam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resorpc</a:t>
            </a:r>
            <a:r>
              <a:rPr lang="cs-CZ" altLang="cs-CZ" sz="2400" dirty="0"/>
              <a:t>i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metabolismus</a:t>
            </a:r>
            <a:r>
              <a:rPr lang="en-GB" altLang="cs-CZ" sz="2400" dirty="0"/>
              <a:t> </a:t>
            </a:r>
            <a:r>
              <a:rPr lang="cs-CZ" altLang="cs-CZ" sz="2400" dirty="0"/>
              <a:t>vápníku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fosforu</a:t>
            </a:r>
            <a:r>
              <a:rPr lang="cs-CZ" altLang="cs-CZ" sz="2400" dirty="0"/>
              <a:t> ze střev</a:t>
            </a:r>
            <a:endParaRPr lang="en-GB" altLang="cs-CZ" sz="2400" b="1" dirty="0"/>
          </a:p>
          <a:p>
            <a:r>
              <a:rPr lang="cs-CZ" altLang="cs-CZ" sz="2400" dirty="0"/>
              <a:t>R</a:t>
            </a:r>
            <a:r>
              <a:rPr lang="en-GB" altLang="cs-CZ" sz="2400" dirty="0" err="1"/>
              <a:t>egulac</a:t>
            </a:r>
            <a:r>
              <a:rPr lang="cs-CZ" altLang="cs-CZ" sz="2400" dirty="0"/>
              <a:t>e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optimalizaci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hladiny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vápníku</a:t>
            </a:r>
            <a:r>
              <a:rPr lang="en-GB" altLang="cs-CZ" sz="2400" dirty="0"/>
              <a:t> a </a:t>
            </a:r>
            <a:r>
              <a:rPr lang="cs-CZ" altLang="cs-CZ" sz="2400" dirty="0"/>
              <a:t> fosforu v krvi </a:t>
            </a:r>
          </a:p>
          <a:p>
            <a:r>
              <a:rPr lang="cs-CZ" altLang="cs-CZ" sz="2400" dirty="0"/>
              <a:t>U</a:t>
            </a:r>
            <a:r>
              <a:rPr lang="en-GB" altLang="cs-CZ" sz="2400" dirty="0" err="1"/>
              <a:t>chování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kostí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silných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nepoškozených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podpora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růstu</a:t>
            </a:r>
            <a:r>
              <a:rPr lang="en-GB" alt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1168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996067" y="3733618"/>
          <a:ext cx="1892300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42" name="ChemSketch" r:id="rId4" imgW="1419225" imgH="1933575" progId="">
                  <p:embed/>
                </p:oleObj>
              </mc:Choice>
              <mc:Fallback>
                <p:oleObj name="ChemSketch" r:id="rId4" imgW="1419225" imgH="1933575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6067" y="3733618"/>
                        <a:ext cx="1892300" cy="257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844937" y="828457"/>
          <a:ext cx="2011680" cy="663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43" name="ChemSketch" r:id="rId6" imgW="1704975" imgH="561975" progId="">
                  <p:embed/>
                </p:oleObj>
              </mc:Choice>
              <mc:Fallback>
                <p:oleObj name="ChemSketch" r:id="rId6" imgW="1704975" imgH="561975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4937" y="828457"/>
                        <a:ext cx="2011680" cy="663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872442" y="940526"/>
            <a:ext cx="205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Cholekalciferol (D</a:t>
            </a:r>
            <a:r>
              <a:rPr lang="cs-CZ" b="1" baseline="-2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24693" y="1841863"/>
            <a:ext cx="1939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Ergokalciferol (D</a:t>
            </a:r>
            <a:r>
              <a:rPr lang="cs-CZ" b="1" baseline="-25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849470" y="1567541"/>
          <a:ext cx="2085706" cy="990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44" name="ChemSketch" r:id="rId8" imgW="1704975" imgH="809625" progId="">
                  <p:embed/>
                </p:oleObj>
              </mc:Choice>
              <mc:Fallback>
                <p:oleObj name="ChemSketch" r:id="rId8" imgW="1704975" imgH="809625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9470" y="1567541"/>
                        <a:ext cx="2085706" cy="990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7746275" y="287382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GB" sz="24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Elipsa 9"/>
          <p:cNvSpPr/>
          <p:nvPr/>
        </p:nvSpPr>
        <p:spPr>
          <a:xfrm>
            <a:off x="8595360" y="3670663"/>
            <a:ext cx="352697" cy="352697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Volný tvar 10"/>
          <p:cNvSpPr/>
          <p:nvPr/>
        </p:nvSpPr>
        <p:spPr>
          <a:xfrm>
            <a:off x="8190411" y="2508069"/>
            <a:ext cx="727167" cy="1088571"/>
          </a:xfrm>
          <a:custGeom>
            <a:avLst/>
            <a:gdLst>
              <a:gd name="connsiteX0" fmla="*/ 0 w 727167"/>
              <a:gd name="connsiteY0" fmla="*/ 0 h 1088571"/>
              <a:gd name="connsiteX1" fmla="*/ 613955 w 727167"/>
              <a:gd name="connsiteY1" fmla="*/ 391885 h 1088571"/>
              <a:gd name="connsiteX2" fmla="*/ 679269 w 727167"/>
              <a:gd name="connsiteY2" fmla="*/ 1045028 h 1088571"/>
              <a:gd name="connsiteX3" fmla="*/ 679269 w 727167"/>
              <a:gd name="connsiteY3" fmla="*/ 1045028 h 1088571"/>
              <a:gd name="connsiteX4" fmla="*/ 679269 w 727167"/>
              <a:gd name="connsiteY4" fmla="*/ 1084217 h 1088571"/>
              <a:gd name="connsiteX5" fmla="*/ 692332 w 727167"/>
              <a:gd name="connsiteY5" fmla="*/ 1071154 h 108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167" h="1088571">
                <a:moveTo>
                  <a:pt x="0" y="0"/>
                </a:moveTo>
                <a:cubicBezTo>
                  <a:pt x="250372" y="108857"/>
                  <a:pt x="500744" y="217714"/>
                  <a:pt x="613955" y="391885"/>
                </a:cubicBezTo>
                <a:cubicBezTo>
                  <a:pt x="727167" y="566056"/>
                  <a:pt x="679269" y="1045028"/>
                  <a:pt x="679269" y="1045028"/>
                </a:cubicBezTo>
                <a:lnTo>
                  <a:pt x="679269" y="1045028"/>
                </a:lnTo>
                <a:cubicBezTo>
                  <a:pt x="679269" y="1051559"/>
                  <a:pt x="677092" y="1079863"/>
                  <a:pt x="679269" y="1084217"/>
                </a:cubicBezTo>
                <a:cubicBezTo>
                  <a:pt x="681446" y="1088571"/>
                  <a:pt x="686889" y="1079862"/>
                  <a:pt x="692332" y="1071154"/>
                </a:cubicBezTo>
              </a:path>
            </a:pathLst>
          </a:cu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137508" y="2642863"/>
            <a:ext cx="76705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/>
              <a:t> </a:t>
            </a:r>
            <a:r>
              <a:rPr lang="cs-CZ" sz="2000" b="1" dirty="0"/>
              <a:t>skupina lipofilních 9,10 – </a:t>
            </a:r>
            <a:r>
              <a:rPr lang="cs-CZ" sz="2000" b="1" dirty="0" err="1"/>
              <a:t>sekosteroidů</a:t>
            </a:r>
            <a:endParaRPr lang="cs-CZ" sz="2000" b="1" dirty="0"/>
          </a:p>
          <a:p>
            <a:pPr>
              <a:buFont typeface="Arial" pitchFamily="34" charset="0"/>
              <a:buChar char="•"/>
            </a:pPr>
            <a:r>
              <a:rPr lang="cs-CZ" sz="2000" b="1" dirty="0"/>
              <a:t> </a:t>
            </a:r>
            <a:r>
              <a:rPr lang="cs-CZ" sz="2000" b="1" dirty="0" err="1"/>
              <a:t>prekurzorové</a:t>
            </a:r>
            <a:r>
              <a:rPr lang="cs-CZ" sz="2000" b="1" dirty="0"/>
              <a:t> látky při tvorbě cholesterolu</a:t>
            </a:r>
            <a:endParaRPr lang="cs-CZ" sz="2000" dirty="0"/>
          </a:p>
          <a:p>
            <a:endParaRPr lang="cs-CZ" dirty="0"/>
          </a:p>
          <a:p>
            <a:endParaRPr lang="en-GB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31521" y="1397726"/>
            <a:ext cx="244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– 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Dehydrocholesterol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3186332" y="1214845"/>
            <a:ext cx="1555486" cy="393137"/>
          </a:xfrm>
          <a:custGeom>
            <a:avLst/>
            <a:gdLst>
              <a:gd name="connsiteX0" fmla="*/ 0 w 1293223"/>
              <a:gd name="connsiteY0" fmla="*/ 574766 h 574766"/>
              <a:gd name="connsiteX1" fmla="*/ 783771 w 1293223"/>
              <a:gd name="connsiteY1" fmla="*/ 352697 h 574766"/>
              <a:gd name="connsiteX2" fmla="*/ 1293223 w 1293223"/>
              <a:gd name="connsiteY2" fmla="*/ 0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3223" h="574766">
                <a:moveTo>
                  <a:pt x="0" y="574766"/>
                </a:moveTo>
                <a:cubicBezTo>
                  <a:pt x="284117" y="511628"/>
                  <a:pt x="568234" y="448491"/>
                  <a:pt x="783771" y="352697"/>
                </a:cubicBezTo>
                <a:cubicBezTo>
                  <a:pt x="999308" y="256903"/>
                  <a:pt x="1146265" y="128451"/>
                  <a:pt x="1293223" y="0"/>
                </a:cubicBezTo>
              </a:path>
            </a:pathLst>
          </a:custGeom>
          <a:ln w="190500">
            <a:solidFill>
              <a:schemeClr val="accent2">
                <a:lumMod val="75000"/>
              </a:schemeClr>
            </a:solidFill>
            <a:headEnd w="med" len="lg"/>
            <a:tailEnd type="triangl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Volný tvar 17"/>
          <p:cNvSpPr/>
          <p:nvPr/>
        </p:nvSpPr>
        <p:spPr>
          <a:xfrm>
            <a:off x="3273418" y="1798319"/>
            <a:ext cx="1555486" cy="393137"/>
          </a:xfrm>
          <a:custGeom>
            <a:avLst/>
            <a:gdLst>
              <a:gd name="connsiteX0" fmla="*/ 0 w 1293223"/>
              <a:gd name="connsiteY0" fmla="*/ 574766 h 574766"/>
              <a:gd name="connsiteX1" fmla="*/ 783771 w 1293223"/>
              <a:gd name="connsiteY1" fmla="*/ 352697 h 574766"/>
              <a:gd name="connsiteX2" fmla="*/ 1293223 w 1293223"/>
              <a:gd name="connsiteY2" fmla="*/ 0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3223" h="574766">
                <a:moveTo>
                  <a:pt x="0" y="574766"/>
                </a:moveTo>
                <a:cubicBezTo>
                  <a:pt x="284117" y="511628"/>
                  <a:pt x="568234" y="448491"/>
                  <a:pt x="783771" y="352697"/>
                </a:cubicBezTo>
                <a:cubicBezTo>
                  <a:pt x="999308" y="256903"/>
                  <a:pt x="1146265" y="128451"/>
                  <a:pt x="1293223" y="0"/>
                </a:cubicBezTo>
              </a:path>
            </a:pathLst>
          </a:custGeom>
          <a:ln w="190500">
            <a:solidFill>
              <a:schemeClr val="accent2">
                <a:lumMod val="75000"/>
              </a:schemeClr>
            </a:solidFill>
            <a:headEnd w="med" len="lg"/>
            <a:tailEnd type="triangl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ovéPole 18"/>
          <p:cNvSpPr txBox="1"/>
          <p:nvPr/>
        </p:nvSpPr>
        <p:spPr>
          <a:xfrm>
            <a:off x="3644537" y="1593668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</a:t>
            </a:r>
            <a:endParaRPr lang="en-GB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985554" y="1998616"/>
            <a:ext cx="114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Ergosterol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175657" y="1084217"/>
            <a:ext cx="133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Provitaminy</a:t>
            </a:r>
            <a:endParaRPr lang="en-GB" b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Výsledek obrázku pro loso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6427" y="4303059"/>
            <a:ext cx="1512794" cy="1008529"/>
          </a:xfrm>
          <a:prstGeom prst="rect">
            <a:avLst/>
          </a:prstGeom>
          <a:noFill/>
        </p:spPr>
      </p:pic>
      <p:sp>
        <p:nvSpPr>
          <p:cNvPr id="26" name="Šipka doprava 25"/>
          <p:cNvSpPr/>
          <p:nvPr/>
        </p:nvSpPr>
        <p:spPr>
          <a:xfrm>
            <a:off x="1855694" y="4464424"/>
            <a:ext cx="564777" cy="34962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ovéPole 26"/>
          <p:cNvSpPr txBox="1"/>
          <p:nvPr/>
        </p:nvSpPr>
        <p:spPr>
          <a:xfrm>
            <a:off x="1734670" y="4168588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b="1" baseline="-25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</a:t>
            </a:r>
            <a:r>
              <a:rPr lang="cs-CZ" b="1" baseline="-25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GB" b="1" baseline="-25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344869" y="4356847"/>
            <a:ext cx="1264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resorpce </a:t>
            </a:r>
          </a:p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střevech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Šipka doprava 28"/>
          <p:cNvSpPr/>
          <p:nvPr/>
        </p:nvSpPr>
        <p:spPr>
          <a:xfrm>
            <a:off x="3581393" y="4495801"/>
            <a:ext cx="564777" cy="34962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ovéPole 29"/>
          <p:cNvSpPr txBox="1"/>
          <p:nvPr/>
        </p:nvSpPr>
        <p:spPr>
          <a:xfrm>
            <a:off x="4170301" y="4343400"/>
            <a:ext cx="1401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lymfatický</a:t>
            </a:r>
          </a:p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cévní systém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Šipka doprava 30"/>
          <p:cNvSpPr/>
          <p:nvPr/>
        </p:nvSpPr>
        <p:spPr>
          <a:xfrm rot="5400000">
            <a:off x="4634746" y="5132294"/>
            <a:ext cx="564777" cy="34962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ovéPole 31"/>
          <p:cNvSpPr txBox="1"/>
          <p:nvPr/>
        </p:nvSpPr>
        <p:spPr>
          <a:xfrm>
            <a:off x="5019760" y="4961965"/>
            <a:ext cx="117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D-</a:t>
            </a:r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binding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cs-CZ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</a:t>
            </a:r>
            <a:endParaRPr lang="en-GB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Výsledek obrázku pro játr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50975" y="5697020"/>
            <a:ext cx="1127125" cy="817613"/>
          </a:xfrm>
          <a:prstGeom prst="rect">
            <a:avLst/>
          </a:prstGeom>
          <a:noFill/>
        </p:spPr>
      </p:pic>
      <p:sp>
        <p:nvSpPr>
          <p:cNvPr id="34" name="Šipka doprava 33"/>
          <p:cNvSpPr/>
          <p:nvPr/>
        </p:nvSpPr>
        <p:spPr>
          <a:xfrm rot="10800000">
            <a:off x="3617259" y="5916705"/>
            <a:ext cx="739582" cy="34962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ovéPole 35"/>
          <p:cNvSpPr txBox="1"/>
          <p:nvPr/>
        </p:nvSpPr>
        <p:spPr>
          <a:xfrm>
            <a:off x="3738282" y="567465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met.</a:t>
            </a:r>
            <a:endParaRPr lang="en-GB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416859" y="5634317"/>
            <a:ext cx="3126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l-GR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,25-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dihydroxycholekalciferol</a:t>
            </a:r>
            <a:endParaRPr lang="cs-CZ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(10x vyšší účinnost než D</a:t>
            </a:r>
            <a:r>
              <a:rPr lang="cs-CZ" b="1" baseline="-25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další metabolity…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aoblený obdélník 37"/>
          <p:cNvSpPr/>
          <p:nvPr/>
        </p:nvSpPr>
        <p:spPr>
          <a:xfrm>
            <a:off x="80682" y="4007224"/>
            <a:ext cx="6158753" cy="2595282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Zaoblený obdélník 38"/>
          <p:cNvSpPr/>
          <p:nvPr/>
        </p:nvSpPr>
        <p:spPr>
          <a:xfrm>
            <a:off x="98611" y="2568388"/>
            <a:ext cx="7700684" cy="1344706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Nadpis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240971" y="1554480"/>
            <a:ext cx="391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 autooxidačních produktů (200 °C)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Šipka doprava se zářezem 7"/>
          <p:cNvSpPr/>
          <p:nvPr/>
        </p:nvSpPr>
        <p:spPr>
          <a:xfrm>
            <a:off x="587830" y="1580606"/>
            <a:ext cx="666206" cy="339634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Šipka doprava se zářezem 8"/>
          <p:cNvSpPr/>
          <p:nvPr/>
        </p:nvSpPr>
        <p:spPr>
          <a:xfrm>
            <a:off x="5194665" y="1576252"/>
            <a:ext cx="666206" cy="339634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ovéPole 9"/>
          <p:cNvSpPr txBox="1"/>
          <p:nvPr/>
        </p:nvSpPr>
        <p:spPr>
          <a:xfrm>
            <a:off x="5917181" y="1423851"/>
            <a:ext cx="218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pyro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isopyroisomery</a:t>
            </a:r>
            <a:endParaRPr lang="cs-CZ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vitaminu D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Šipka doprava se zářezem 10"/>
          <p:cNvSpPr/>
          <p:nvPr/>
        </p:nvSpPr>
        <p:spPr>
          <a:xfrm rot="1780352">
            <a:off x="544287" y="1968138"/>
            <a:ext cx="666206" cy="339634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1223554" y="2059577"/>
            <a:ext cx="308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isomerace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kyselém prostředí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Šipka doprava se zářezem 12"/>
          <p:cNvSpPr/>
          <p:nvPr/>
        </p:nvSpPr>
        <p:spPr>
          <a:xfrm>
            <a:off x="4328162" y="2094412"/>
            <a:ext cx="666206" cy="339634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ovéPole 13"/>
          <p:cNvSpPr txBox="1"/>
          <p:nvPr/>
        </p:nvSpPr>
        <p:spPr>
          <a:xfrm>
            <a:off x="5033554" y="2068285"/>
            <a:ext cx="292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isovitamin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D, 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isotachysteroly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13956" y="2913017"/>
            <a:ext cx="20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Ozařování potravin</a:t>
            </a:r>
            <a:endParaRPr lang="en-GB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96389" y="3487783"/>
            <a:ext cx="436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fotodegradačních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vedlejších produktů </a:t>
            </a:r>
            <a:endParaRPr lang="en-GB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Šipka doprava se zářezem 16"/>
          <p:cNvSpPr/>
          <p:nvPr/>
        </p:nvSpPr>
        <p:spPr>
          <a:xfrm>
            <a:off x="4794071" y="3500846"/>
            <a:ext cx="666206" cy="339634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ovéPole 17"/>
          <p:cNvSpPr txBox="1"/>
          <p:nvPr/>
        </p:nvSpPr>
        <p:spPr>
          <a:xfrm>
            <a:off x="5499462" y="3344090"/>
            <a:ext cx="2746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tachysteroly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lumisteroly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</a:t>
            </a:r>
          </a:p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(některé vykazují toxicitu)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1614215" y="3984170"/>
          <a:ext cx="1468830" cy="2001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72" name="ChemSketch" r:id="rId3" imgW="1419225" imgH="1933575" progId="">
                  <p:embed/>
                </p:oleObj>
              </mc:Choice>
              <mc:Fallback>
                <p:oleObj name="ChemSketch" r:id="rId3" imgW="1419225" imgH="1933575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4215" y="3984170"/>
                        <a:ext cx="1468830" cy="2001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Šipka doprava se zářezem 20"/>
          <p:cNvSpPr/>
          <p:nvPr/>
        </p:nvSpPr>
        <p:spPr>
          <a:xfrm>
            <a:off x="3130733" y="4815842"/>
            <a:ext cx="666206" cy="339634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3640000" y="3892732"/>
          <a:ext cx="1620875" cy="2176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73" name="ChemSketch" r:id="rId5" imgW="1476375" imgH="1981200" progId="">
                  <p:embed/>
                </p:oleObj>
              </mc:Choice>
              <mc:Fallback>
                <p:oleObj name="ChemSketch" r:id="rId5" imgW="1476375" imgH="198120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000" y="3892732"/>
                        <a:ext cx="1620875" cy="21764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5664741" y="3906236"/>
          <a:ext cx="1624330" cy="2181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74" name="ChemSketch" r:id="rId7" imgW="1476375" imgH="1981200" progId="">
                  <p:embed/>
                </p:oleObj>
              </mc:Choice>
              <mc:Fallback>
                <p:oleObj name="ChemSketch" r:id="rId7" imgW="1476375" imgH="198120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741" y="3906236"/>
                        <a:ext cx="1624330" cy="2181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Šipka doprava se zářezem 23"/>
          <p:cNvSpPr/>
          <p:nvPr/>
        </p:nvSpPr>
        <p:spPr>
          <a:xfrm>
            <a:off x="5203373" y="4863739"/>
            <a:ext cx="666206" cy="339634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ovéPole 24"/>
          <p:cNvSpPr txBox="1"/>
          <p:nvPr/>
        </p:nvSpPr>
        <p:spPr>
          <a:xfrm>
            <a:off x="2024744" y="607422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 D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696784" y="6087292"/>
            <a:ext cx="137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isovitamin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5878283" y="6061165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isotachysterol</a:t>
            </a:r>
            <a:endParaRPr lang="en-GB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aoblený obdélník 27"/>
          <p:cNvSpPr/>
          <p:nvPr/>
        </p:nvSpPr>
        <p:spPr>
          <a:xfrm>
            <a:off x="378823" y="3252651"/>
            <a:ext cx="8268788" cy="3265715"/>
          </a:xfrm>
          <a:prstGeom prst="roundRect">
            <a:avLst/>
          </a:prstGeom>
          <a:noFill/>
          <a:ln w="3492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434" name="Picture 2" descr="Výsledek obrázku pro ozářené potravin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8989" y="2756262"/>
            <a:ext cx="670658" cy="66171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Oxylabilní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D11A53F-C357-4187-AA62-FA14904B78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089"/>
          <a:stretch/>
        </p:blipFill>
        <p:spPr>
          <a:xfrm>
            <a:off x="5176910" y="804936"/>
            <a:ext cx="3707745" cy="154265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9191BE8-33AF-48A3-B074-23D2D967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vitaminu D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5D0546-49C1-4420-A937-F94AAB14E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267" t="3552" r="12838" b="4176"/>
          <a:stretch/>
        </p:blipFill>
        <p:spPr>
          <a:xfrm>
            <a:off x="7311927" y="2518747"/>
            <a:ext cx="1383314" cy="239762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8285" y="1871001"/>
            <a:ext cx="6337761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800" dirty="0"/>
              <a:t>maso, játra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/>
              <a:t> mléko, mléčné výroby, vejce – žloutek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/>
              <a:t>Máslo, sýry</a:t>
            </a:r>
          </a:p>
          <a:p>
            <a:pPr lvl="1">
              <a:buFont typeface="Arial" pitchFamily="34" charset="0"/>
              <a:buChar char="•"/>
            </a:pPr>
            <a:r>
              <a:rPr lang="cs-CZ" sz="2800" b="1" dirty="0"/>
              <a:t> rybí tuk, mořské ryby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/>
              <a:t> houby, plísně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/>
              <a:t> fortifikované cereálie</a:t>
            </a:r>
          </a:p>
          <a:p>
            <a:pPr lvl="1">
              <a:buFont typeface="Arial" pitchFamily="34" charset="0"/>
              <a:buChar char="•"/>
            </a:pPr>
            <a:r>
              <a:rPr lang="cs-CZ" sz="2800" dirty="0"/>
              <a:t> margariny - fortifikace</a:t>
            </a:r>
          </a:p>
          <a:p>
            <a:pPr lvl="1">
              <a:buFont typeface="Arial" pitchFamily="34" charset="0"/>
              <a:buChar char="•"/>
            </a:pPr>
            <a:endParaRPr lang="cs-CZ" sz="2400" dirty="0"/>
          </a:p>
          <a:p>
            <a:pPr lvl="1">
              <a:buFont typeface="Arial" pitchFamily="34" charset="0"/>
              <a:buChar char="•"/>
            </a:pPr>
            <a:endParaRPr lang="cs-CZ" sz="2400" dirty="0"/>
          </a:p>
          <a:p>
            <a:pPr lvl="1"/>
            <a:endParaRPr lang="en-GB" dirty="0"/>
          </a:p>
        </p:txBody>
      </p:sp>
      <p:sp>
        <p:nvSpPr>
          <p:cNvPr id="9" name="Zaoblený obdélník 8"/>
          <p:cNvSpPr/>
          <p:nvPr/>
        </p:nvSpPr>
        <p:spPr>
          <a:xfrm>
            <a:off x="745842" y="1871001"/>
            <a:ext cx="6139606" cy="3045369"/>
          </a:xfrm>
          <a:prstGeom prst="roundRect">
            <a:avLst>
              <a:gd name="adj" fmla="val 10953"/>
            </a:avLst>
          </a:prstGeom>
          <a:noFill/>
          <a:ln w="3492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bdélník 12"/>
          <p:cNvSpPr/>
          <p:nvPr/>
        </p:nvSpPr>
        <p:spPr>
          <a:xfrm>
            <a:off x="359915" y="5087527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D</a:t>
            </a:r>
            <a:r>
              <a:rPr lang="cs-CZ" sz="2800" dirty="0"/>
              <a:t>3</a:t>
            </a:r>
            <a:r>
              <a:rPr lang="en-GB" sz="2800" dirty="0"/>
              <a:t> </a:t>
            </a:r>
            <a:r>
              <a:rPr lang="cs-CZ" sz="2800" dirty="0"/>
              <a:t>cholekalciferol </a:t>
            </a:r>
            <a:r>
              <a:rPr lang="en-GB" sz="2800" dirty="0"/>
              <a:t>v </a:t>
            </a:r>
            <a:r>
              <a:rPr lang="en-GB" sz="2800" dirty="0" err="1"/>
              <a:t>kůži</a:t>
            </a:r>
            <a:r>
              <a:rPr lang="en-GB" sz="2800" dirty="0"/>
              <a:t> </a:t>
            </a:r>
            <a:r>
              <a:rPr lang="en-GB" sz="2800" dirty="0" err="1"/>
              <a:t>působením</a:t>
            </a:r>
            <a:r>
              <a:rPr lang="en-GB" sz="2800" dirty="0"/>
              <a:t> </a:t>
            </a:r>
            <a:r>
              <a:rPr lang="cs-CZ" sz="2800" dirty="0"/>
              <a:t>UV</a:t>
            </a:r>
            <a:r>
              <a:rPr lang="en-GB" sz="2800" dirty="0"/>
              <a:t> </a:t>
            </a:r>
            <a:r>
              <a:rPr lang="en-GB" sz="2800" dirty="0" err="1"/>
              <a:t>záření</a:t>
            </a:r>
            <a:r>
              <a:rPr lang="en-GB" sz="2800" dirty="0"/>
              <a:t> z </a:t>
            </a:r>
            <a:r>
              <a:rPr lang="en-GB" sz="2800" dirty="0" err="1"/>
              <a:t>provitaminu</a:t>
            </a:r>
            <a:r>
              <a:rPr lang="en-GB" sz="2800" dirty="0"/>
              <a:t> 7-dehydrocholesterolu</a:t>
            </a:r>
          </a:p>
          <a:p>
            <a:r>
              <a:rPr lang="cs-CZ" sz="2800" dirty="0"/>
              <a:t>D2 </a:t>
            </a:r>
            <a:r>
              <a:rPr lang="en-GB" sz="2800" dirty="0" err="1"/>
              <a:t>ergokalcifero</a:t>
            </a:r>
            <a:r>
              <a:rPr lang="cs-CZ" sz="2800" dirty="0"/>
              <a:t> v rostlinách - </a:t>
            </a:r>
            <a:r>
              <a:rPr lang="en-GB" sz="2800" dirty="0" err="1"/>
              <a:t>prekursor</a:t>
            </a:r>
            <a:r>
              <a:rPr lang="en-GB" sz="2800" dirty="0"/>
              <a:t> </a:t>
            </a:r>
            <a:r>
              <a:rPr lang="en-GB" sz="2800" dirty="0" err="1"/>
              <a:t>ergosterol</a:t>
            </a:r>
            <a:r>
              <a:rPr lang="en-GB" sz="2800" dirty="0"/>
              <a:t>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31359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Sluneční záření   </a:t>
            </a:r>
            <a:r>
              <a:rPr lang="cs-CZ" sz="2800" dirty="0">
                <a:solidFill>
                  <a:schemeClr val="accent2">
                    <a:lumMod val="50000"/>
                  </a:schemeClr>
                </a:solidFill>
              </a:rPr>
              <a:t>220 – 320 </a:t>
            </a:r>
            <a:r>
              <a:rPr lang="cs-CZ" sz="2800" dirty="0" err="1">
                <a:solidFill>
                  <a:schemeClr val="accent2">
                    <a:lumMod val="50000"/>
                  </a:schemeClr>
                </a:solidFill>
              </a:rPr>
              <a:t>nm</a:t>
            </a:r>
            <a:endParaRPr lang="en-GB" altLang="cs-CZ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94651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Lidé s pravidelnou </a:t>
            </a:r>
            <a:r>
              <a:rPr lang="en-GB" altLang="cs-CZ" sz="2800" dirty="0"/>
              <a:t>expo</a:t>
            </a:r>
            <a:r>
              <a:rPr lang="cs-CZ" altLang="cs-CZ" sz="2800" dirty="0" err="1"/>
              <a:t>zicí</a:t>
            </a:r>
            <a:r>
              <a:rPr lang="cs-CZ" altLang="cs-CZ" sz="2800" dirty="0"/>
              <a:t> slunci nepotřebují </a:t>
            </a:r>
            <a:r>
              <a:rPr lang="en-GB" altLang="cs-CZ" sz="2800" dirty="0" err="1"/>
              <a:t>suplement</a:t>
            </a:r>
            <a:r>
              <a:rPr lang="cs-CZ" altLang="cs-CZ" sz="2800" dirty="0" err="1"/>
              <a:t>aci</a:t>
            </a:r>
            <a:r>
              <a:rPr lang="cs-CZ" altLang="cs-CZ" sz="2800" dirty="0"/>
              <a:t> </a:t>
            </a:r>
            <a:r>
              <a:rPr lang="en-GB" altLang="cs-CZ" sz="2800" b="1" dirty="0"/>
              <a:t>vitamin</a:t>
            </a:r>
            <a:r>
              <a:rPr lang="cs-CZ" altLang="cs-CZ" sz="2800" b="1" dirty="0" err="1"/>
              <a:t>em</a:t>
            </a:r>
            <a:r>
              <a:rPr lang="en-GB" altLang="cs-CZ" sz="2800" b="1" dirty="0"/>
              <a:t> D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Většina dospělých potřebuje </a:t>
            </a:r>
            <a:r>
              <a:rPr lang="en-GB" altLang="cs-CZ" sz="2800" dirty="0"/>
              <a:t>10-15 </a:t>
            </a:r>
            <a:r>
              <a:rPr lang="en-GB" altLang="cs-CZ" sz="2800" dirty="0" err="1"/>
              <a:t>minut</a:t>
            </a:r>
            <a:r>
              <a:rPr lang="cs-CZ" altLang="cs-CZ" sz="2800" dirty="0"/>
              <a:t> slunečního ozáření kůže</a:t>
            </a:r>
            <a:r>
              <a:rPr lang="en-GB" altLang="cs-CZ" sz="2800" dirty="0"/>
              <a:t>, 2 </a:t>
            </a:r>
            <a:r>
              <a:rPr lang="cs-CZ" altLang="cs-CZ" sz="2800" dirty="0"/>
              <a:t>-</a:t>
            </a:r>
            <a:r>
              <a:rPr lang="en-GB" altLang="cs-CZ" sz="2800" dirty="0"/>
              <a:t> 3 </a:t>
            </a:r>
            <a:r>
              <a:rPr lang="cs-CZ" altLang="cs-CZ" sz="2800" dirty="0"/>
              <a:t>krát týdně - </a:t>
            </a:r>
            <a:r>
              <a:rPr lang="en-GB" altLang="cs-CZ" sz="2800" i="1" dirty="0"/>
              <a:t>American Dietetics Association (ADA)</a:t>
            </a:r>
            <a:r>
              <a:rPr lang="en-GB" altLang="cs-CZ" sz="2800" dirty="0"/>
              <a:t> 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Lidé s tmavou kůží potřebují až 6x více slunečního záření než lidé se světlou kůží k dosažení stejné hladiny </a:t>
            </a:r>
            <a:r>
              <a:rPr lang="en-GB" altLang="cs-CZ" sz="2800" dirty="0"/>
              <a:t>vitamin</a:t>
            </a:r>
            <a:r>
              <a:rPr lang="cs-CZ" altLang="cs-CZ" sz="2800" dirty="0"/>
              <a:t>u</a:t>
            </a:r>
            <a:r>
              <a:rPr lang="en-GB" altLang="cs-CZ" sz="2800" dirty="0"/>
              <a:t> D</a:t>
            </a:r>
            <a:r>
              <a:rPr lang="cs-CZ" altLang="cs-CZ" sz="2800" dirty="0"/>
              <a:t> v krvi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i="1" dirty="0"/>
              <a:t>Opalovací krémy blokují syntézu </a:t>
            </a:r>
            <a:r>
              <a:rPr lang="cs-CZ" altLang="cs-CZ" sz="2800" i="1" dirty="0" err="1"/>
              <a:t>vi</a:t>
            </a:r>
            <a:r>
              <a:rPr lang="en-GB" altLang="cs-CZ" sz="2800" i="1" dirty="0" err="1"/>
              <a:t>tamin</a:t>
            </a:r>
            <a:r>
              <a:rPr lang="cs-CZ" altLang="cs-CZ" sz="2800" i="1" dirty="0"/>
              <a:t>u</a:t>
            </a:r>
            <a:r>
              <a:rPr lang="en-GB" altLang="cs-CZ" sz="2800" i="1" dirty="0"/>
              <a:t> D</a:t>
            </a:r>
            <a:r>
              <a:rPr lang="en-GB" altLang="cs-CZ" sz="2800" dirty="0"/>
              <a:t> </a:t>
            </a:r>
            <a:endParaRPr lang="cs-CZ" altLang="cs-CZ" sz="2800" dirty="0"/>
          </a:p>
          <a:p>
            <a:r>
              <a:rPr lang="en-GB" altLang="cs-CZ" dirty="0" err="1"/>
              <a:t>Syntéza</a:t>
            </a:r>
            <a:r>
              <a:rPr lang="en-GB" altLang="cs-CZ" dirty="0"/>
              <a:t> </a:t>
            </a:r>
            <a:r>
              <a:rPr lang="en-GB" altLang="cs-CZ" dirty="0" err="1"/>
              <a:t>působením</a:t>
            </a:r>
            <a:r>
              <a:rPr lang="en-GB" altLang="cs-CZ" dirty="0"/>
              <a:t> </a:t>
            </a:r>
            <a:r>
              <a:rPr lang="en-GB" altLang="cs-CZ" dirty="0" err="1"/>
              <a:t>slunečního</a:t>
            </a:r>
            <a:r>
              <a:rPr lang="en-GB" altLang="cs-CZ" dirty="0"/>
              <a:t> </a:t>
            </a:r>
            <a:r>
              <a:rPr lang="en-GB" altLang="cs-CZ" dirty="0" err="1"/>
              <a:t>záření</a:t>
            </a:r>
            <a:r>
              <a:rPr lang="en-GB" altLang="cs-CZ" dirty="0"/>
              <a:t> </a:t>
            </a:r>
            <a:r>
              <a:rPr lang="en-GB" altLang="cs-CZ" dirty="0" err="1"/>
              <a:t>pokrytí</a:t>
            </a:r>
            <a:r>
              <a:rPr lang="en-GB" altLang="cs-CZ" dirty="0"/>
              <a:t> </a:t>
            </a:r>
            <a:r>
              <a:rPr lang="en-GB" altLang="cs-CZ" dirty="0" err="1"/>
              <a:t>až</a:t>
            </a:r>
            <a:r>
              <a:rPr lang="en-GB" altLang="cs-CZ" dirty="0"/>
              <a:t> 80% </a:t>
            </a:r>
            <a:r>
              <a:rPr lang="en-GB" altLang="cs-CZ" dirty="0" err="1"/>
              <a:t>denní</a:t>
            </a:r>
            <a:r>
              <a:rPr lang="en-GB" altLang="cs-CZ" dirty="0"/>
              <a:t> </a:t>
            </a:r>
            <a:r>
              <a:rPr lang="en-GB" altLang="cs-CZ" dirty="0" err="1"/>
              <a:t>potřeby</a:t>
            </a:r>
            <a:r>
              <a:rPr lang="cs-CZ" altLang="cs-CZ" dirty="0"/>
              <a:t> (</a:t>
            </a:r>
            <a:r>
              <a:rPr lang="en-GB" altLang="cs-CZ" dirty="0" err="1"/>
              <a:t>zeměpisn</a:t>
            </a:r>
            <a:r>
              <a:rPr lang="cs-CZ" altLang="cs-CZ" dirty="0"/>
              <a:t>á</a:t>
            </a:r>
            <a:r>
              <a:rPr lang="en-GB" altLang="cs-CZ" dirty="0"/>
              <a:t> </a:t>
            </a:r>
            <a:r>
              <a:rPr lang="en-GB" altLang="cs-CZ" dirty="0" err="1"/>
              <a:t>šíř</a:t>
            </a:r>
            <a:r>
              <a:rPr lang="cs-CZ" altLang="cs-CZ" dirty="0"/>
              <a:t>ka, </a:t>
            </a:r>
            <a:r>
              <a:rPr lang="en-GB" altLang="cs-CZ" dirty="0" err="1"/>
              <a:t>roční</a:t>
            </a:r>
            <a:r>
              <a:rPr lang="en-GB" altLang="cs-CZ" dirty="0"/>
              <a:t> </a:t>
            </a:r>
            <a:r>
              <a:rPr lang="en-GB" altLang="cs-CZ" dirty="0" err="1"/>
              <a:t>období</a:t>
            </a:r>
            <a:r>
              <a:rPr lang="cs-CZ" altLang="cs-CZ" dirty="0"/>
              <a:t>)</a:t>
            </a:r>
            <a:r>
              <a:rPr lang="en-GB" altLang="cs-CZ" dirty="0"/>
              <a:t>. 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endParaRPr lang="en-GB" alt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D08062-6188-4618-86F1-1E04F291D8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9335" y="0"/>
            <a:ext cx="2364665" cy="13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6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>
                <a:effectLst/>
              </a:rPr>
              <a:t>Pro naše tělo nezbytné – esenciální látky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effectLst/>
              </a:rPr>
              <a:t>Každý má zcela specifickou funkci</a:t>
            </a:r>
          </a:p>
          <a:p>
            <a:pPr eaLnBrk="1" hangingPunct="1">
              <a:lnSpc>
                <a:spcPct val="90000"/>
              </a:lnSpc>
            </a:pPr>
            <a:endParaRPr lang="cs-CZ" altLang="cs-CZ"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effectLst/>
              </a:rPr>
              <a:t>Avitaminóza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effectLst/>
              </a:rPr>
              <a:t>Hypovitaminóza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effectLst/>
              </a:rPr>
              <a:t>Hypervitaminóza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>
              <a:effectLst/>
            </a:endParaRPr>
          </a:p>
        </p:txBody>
      </p:sp>
      <p:pic>
        <p:nvPicPr>
          <p:cNvPr id="9222" name="Picture 6" descr="Ovoce a zelenina jsou nejlepším zdrojem vitamínů">
            <a:hlinkClick r:id="rId3" tooltip="Ovoce a zelenina jsou nejlepším zdrojem vitamínů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14775"/>
            <a:ext cx="39243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VITAMINY</a:t>
            </a:r>
          </a:p>
        </p:txBody>
      </p:sp>
    </p:spTree>
    <p:extLst>
      <p:ext uri="{BB962C8B-B14F-4D97-AF65-F5344CB8AC3E}">
        <p14:creationId xmlns:p14="http://schemas.microsoft.com/office/powerpoint/2010/main" val="2129885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91125-5758-4A09-B778-1D84D3C8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Hypo- a hypervitaminóza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A7771DF3-18CF-4B1C-8323-951E2988D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53" y="1477926"/>
            <a:ext cx="8270801" cy="4699037"/>
          </a:xfrm>
        </p:spPr>
        <p:txBody>
          <a:bodyPr/>
          <a:lstStyle/>
          <a:p>
            <a:pPr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Hypovitaminóza</a:t>
            </a:r>
          </a:p>
          <a:p>
            <a:pPr>
              <a:spcBef>
                <a:spcPts val="1800"/>
              </a:spcBef>
            </a:pPr>
            <a:endParaRPr lang="cs-CZ" b="1" dirty="0"/>
          </a:p>
          <a:p>
            <a:pPr>
              <a:spcBef>
                <a:spcPts val="1800"/>
              </a:spcBef>
            </a:pPr>
            <a:endParaRPr lang="cs-CZ" b="1" dirty="0"/>
          </a:p>
          <a:p>
            <a:pPr>
              <a:spcBef>
                <a:spcPts val="1800"/>
              </a:spcBef>
            </a:pPr>
            <a:endParaRPr lang="cs-CZ" b="1" dirty="0"/>
          </a:p>
          <a:p>
            <a:pPr>
              <a:spcBef>
                <a:spcPts val="1800"/>
              </a:spcBef>
              <a:buNone/>
            </a:pP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Hypervitaminóza</a:t>
            </a:r>
            <a:endParaRPr lang="cs-CZ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753EBE7-DA3B-48A1-BC7A-44643DCF524D}"/>
              </a:ext>
            </a:extLst>
          </p:cNvPr>
          <p:cNvSpPr txBox="1"/>
          <p:nvPr/>
        </p:nvSpPr>
        <p:spPr>
          <a:xfrm>
            <a:off x="478285" y="1871001"/>
            <a:ext cx="83402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/>
              <a:t>křivice</a:t>
            </a:r>
            <a:r>
              <a:rPr lang="cs-CZ" sz="2400" dirty="0"/>
              <a:t>, </a:t>
            </a:r>
            <a:r>
              <a:rPr lang="en-GB" altLang="cs-CZ" sz="2400" dirty="0" err="1"/>
              <a:t>rachitis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zpomalený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</a:t>
            </a:r>
            <a:r>
              <a:rPr lang="en-GB" altLang="cs-CZ" sz="2400" dirty="0"/>
              <a:t> </a:t>
            </a:r>
            <a:r>
              <a:rPr lang="cs-CZ" altLang="cs-CZ" sz="2400" dirty="0"/>
              <a:t> - děti</a:t>
            </a:r>
            <a:endParaRPr lang="cs-CZ" sz="2400" dirty="0"/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/>
              <a:t>osteomalacie</a:t>
            </a:r>
            <a:r>
              <a:rPr lang="cs-CZ" sz="2400" dirty="0"/>
              <a:t>, </a:t>
            </a:r>
            <a:r>
              <a:rPr lang="en-GB" altLang="cs-CZ" sz="2400" dirty="0" err="1"/>
              <a:t>hypokalcémie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hypofosfatémie</a:t>
            </a:r>
            <a:r>
              <a:rPr lang="en-GB" altLang="cs-CZ" sz="2400" dirty="0"/>
              <a:t> </a:t>
            </a:r>
            <a:r>
              <a:rPr lang="cs-CZ" altLang="cs-CZ" sz="2400" dirty="0"/>
              <a:t> - dospělí</a:t>
            </a:r>
            <a:endParaRPr lang="cs-CZ" sz="2400" dirty="0"/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cs-CZ" sz="2400" dirty="0">
                <a:sym typeface="Wingdings" panose="05000000000000000000" pitchFamily="2" charset="2"/>
              </a:rPr>
              <a:t>měknutí kostí kvůli nedostatečné resorpci Ca a P</a:t>
            </a:r>
            <a:endParaRPr lang="cs-CZ" sz="2400" dirty="0"/>
          </a:p>
          <a:p>
            <a:pPr marL="633413" lvl="1" indent="-176213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633413" lvl="1" indent="-176213">
              <a:buFont typeface="Arial" panose="020B0604020202020204" pitchFamily="34" charset="0"/>
              <a:buChar char="•"/>
            </a:pPr>
            <a:r>
              <a:rPr lang="cs-CZ" sz="2400" dirty="0"/>
              <a:t>zvýšená kazivost zubů</a:t>
            </a:r>
          </a:p>
          <a:p>
            <a:pPr lvl="1"/>
            <a:endParaRPr lang="cs-CZ" sz="2400" dirty="0">
              <a:sym typeface="Wingdings" panose="05000000000000000000" pitchFamily="2" charset="2"/>
            </a:endParaRPr>
          </a:p>
          <a:p>
            <a:pPr lvl="1"/>
            <a:endParaRPr lang="cs-CZ" sz="2400" dirty="0"/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 err="1"/>
              <a:t>hyperkalcémie</a:t>
            </a:r>
            <a:r>
              <a:rPr lang="cs-CZ" sz="2400" dirty="0"/>
              <a:t>, </a:t>
            </a:r>
            <a:r>
              <a:rPr lang="en-GB" altLang="cs-CZ" sz="2400" dirty="0" err="1"/>
              <a:t>ukládání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vápníku</a:t>
            </a:r>
            <a:r>
              <a:rPr lang="en-GB" altLang="cs-CZ" sz="2400" dirty="0"/>
              <a:t> do </a:t>
            </a:r>
            <a:r>
              <a:rPr lang="en-GB" altLang="cs-CZ" sz="2400" dirty="0" err="1"/>
              <a:t>měkkých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tkání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ledvin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nefrokalcinóza</a:t>
            </a:r>
            <a:r>
              <a:rPr lang="en-GB" altLang="cs-CZ" sz="2400" dirty="0"/>
              <a:t>), </a:t>
            </a:r>
            <a:r>
              <a:rPr lang="en-GB" altLang="cs-CZ" sz="2400" dirty="0" err="1"/>
              <a:t>plic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zažívacího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traktu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atd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cs-CZ" sz="2400" dirty="0">
                <a:sym typeface="Wingdings" panose="05000000000000000000" pitchFamily="2" charset="2"/>
              </a:rPr>
              <a:t>zvýšená koncentrace Ca v krvi</a:t>
            </a:r>
          </a:p>
          <a:p>
            <a:pPr marL="800100" lvl="1" indent="-342900">
              <a:buFont typeface="Wingdings" panose="05000000000000000000" pitchFamily="2" charset="2"/>
              <a:buChar char="à"/>
            </a:pPr>
            <a:r>
              <a:rPr lang="en-GB" altLang="cs-CZ" sz="2400" dirty="0" err="1"/>
              <a:t>sluneční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záření</a:t>
            </a:r>
            <a:r>
              <a:rPr lang="en-GB" altLang="cs-CZ" sz="2400" dirty="0"/>
              <a:t> </a:t>
            </a:r>
            <a:r>
              <a:rPr lang="cs-CZ" altLang="cs-CZ" sz="2400" dirty="0"/>
              <a:t>- </a:t>
            </a:r>
            <a:r>
              <a:rPr lang="en-GB" altLang="cs-CZ" sz="2400" dirty="0" err="1"/>
              <a:t>regulačním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mechanismům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syntézy</a:t>
            </a:r>
            <a:r>
              <a:rPr lang="en-GB" altLang="cs-CZ" sz="2400" dirty="0"/>
              <a:t> 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nevede</a:t>
            </a:r>
            <a:r>
              <a:rPr lang="en-GB" altLang="cs-CZ" sz="2400" dirty="0"/>
              <a:t> k </a:t>
            </a:r>
            <a:r>
              <a:rPr lang="cs-CZ" altLang="cs-CZ" sz="2400" dirty="0"/>
              <a:t>hypervitaminose</a:t>
            </a: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à"/>
            </a:pPr>
            <a:endParaRPr lang="cs-CZ" sz="2400" dirty="0"/>
          </a:p>
          <a:p>
            <a:pPr lvl="1">
              <a:buFont typeface="Arial" pitchFamily="34" charset="0"/>
              <a:buChar char="•"/>
            </a:pPr>
            <a:endParaRPr lang="cs-CZ" sz="2400" dirty="0"/>
          </a:p>
        </p:txBody>
      </p:sp>
      <p:sp>
        <p:nvSpPr>
          <p:cNvPr id="8" name="Zaoblený obdélník 8">
            <a:extLst>
              <a:ext uri="{FF2B5EF4-FFF2-40B4-BE49-F238E27FC236}">
                <a16:creationId xmlns:a16="http://schemas.microsoft.com/office/drawing/2014/main" id="{9099258C-4D88-41E1-843A-84251523FC5C}"/>
              </a:ext>
            </a:extLst>
          </p:cNvPr>
          <p:cNvSpPr/>
          <p:nvPr/>
        </p:nvSpPr>
        <p:spPr>
          <a:xfrm>
            <a:off x="744582" y="1885071"/>
            <a:ext cx="7774577" cy="1969477"/>
          </a:xfrm>
          <a:prstGeom prst="roundRect">
            <a:avLst>
              <a:gd name="adj" fmla="val 10953"/>
            </a:avLst>
          </a:prstGeom>
          <a:noFill/>
          <a:ln w="3492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aoblený obdélník 10">
            <a:extLst>
              <a:ext uri="{FF2B5EF4-FFF2-40B4-BE49-F238E27FC236}">
                <a16:creationId xmlns:a16="http://schemas.microsoft.com/office/drawing/2014/main" id="{4E70E691-107A-4C24-829A-D741899BFC2F}"/>
              </a:ext>
            </a:extLst>
          </p:cNvPr>
          <p:cNvSpPr/>
          <p:nvPr/>
        </p:nvSpPr>
        <p:spPr>
          <a:xfrm>
            <a:off x="770372" y="4344574"/>
            <a:ext cx="7870708" cy="2178146"/>
          </a:xfrm>
          <a:prstGeom prst="roundRect">
            <a:avLst/>
          </a:prstGeom>
          <a:noFill/>
          <a:ln w="3492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5CF76F8-7ACB-49A8-912E-7F4A3005D2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8950" y="0"/>
            <a:ext cx="23050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62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D93EBFAB-43F1-4294-9A2B-39001F05F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24"/>
            <a:ext cx="4426857" cy="13423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C72CE7-DB4B-4564-B5B0-09592F9879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427" y="4658751"/>
            <a:ext cx="1464454" cy="12328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EF68DA-83F5-41FC-AAFD-66AC37FE13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630" r="11638"/>
          <a:stretch/>
        </p:blipFill>
        <p:spPr>
          <a:xfrm>
            <a:off x="7194140" y="1496652"/>
            <a:ext cx="1753731" cy="2315693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D7F9CB30-FEF4-4D2A-ABEA-DF913CCCD21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8270800" cy="90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79E8617-DAAC-4D95-9869-16E77E488A5A}"/>
              </a:ext>
            </a:extLst>
          </p:cNvPr>
          <p:cNvSpPr/>
          <p:nvPr/>
        </p:nvSpPr>
        <p:spPr>
          <a:xfrm rot="16200000">
            <a:off x="-882232" y="2779728"/>
            <a:ext cx="2410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https://vitaminy-a-mineraly.zdrave.cz/zazracny-vitamin-d-a-jak-jej-ziskat/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D54C140-F440-4559-BA01-57E50872B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28" y="4799171"/>
            <a:ext cx="5180972" cy="98653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091F675-5AF2-42A7-9725-359AC2F53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23" y="5921829"/>
            <a:ext cx="4389873" cy="8275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F3D4935-CB24-4A51-A3B0-2C7165FCA96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4513" y="4529797"/>
            <a:ext cx="1148412" cy="114841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375299" y="407964"/>
            <a:ext cx="258250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indent="0" algn="ctr">
              <a:spcBef>
                <a:spcPts val="600"/>
              </a:spcBef>
              <a:buFont typeface="Symbol" panose="05050102010706020507" pitchFamily="18" charset="2"/>
              <a:buNone/>
            </a:pPr>
            <a:r>
              <a:rPr lang="cs-CZ" sz="2000" b="1" dirty="0"/>
              <a:t>„sluneční vitamin“</a:t>
            </a:r>
          </a:p>
          <a:p>
            <a:pPr marL="0" lvl="2" indent="0" algn="ctr">
              <a:buFont typeface="Symbol" panose="05050102010706020507" pitchFamily="18" charset="2"/>
              <a:buNone/>
            </a:pPr>
            <a:r>
              <a:rPr lang="cs-CZ" sz="2000" b="1" dirty="0"/>
              <a:t>„vitamin pro přežití“</a:t>
            </a:r>
          </a:p>
          <a:p>
            <a:endParaRPr lang="en-GB" dirty="0"/>
          </a:p>
        </p:txBody>
      </p:sp>
      <p:sp>
        <p:nvSpPr>
          <p:cNvPr id="16" name="Zaoblený obdélník 15"/>
          <p:cNvSpPr/>
          <p:nvPr/>
        </p:nvSpPr>
        <p:spPr>
          <a:xfrm>
            <a:off x="6231988" y="337625"/>
            <a:ext cx="2841672" cy="82999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ovéPole 21"/>
          <p:cNvSpPr txBox="1"/>
          <p:nvPr/>
        </p:nvSpPr>
        <p:spPr>
          <a:xfrm>
            <a:off x="548635" y="1315273"/>
            <a:ext cx="8595365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120000"/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Má výrazně ochranný vliv na </a:t>
            </a:r>
            <a:r>
              <a:rPr lang="cs-CZ" sz="2000" b="1" dirty="0">
                <a:solidFill>
                  <a:prstClr val="black"/>
                </a:solidFill>
              </a:rPr>
              <a:t>kardiovaskulární systém</a:t>
            </a:r>
            <a:r>
              <a:rPr lang="cs-CZ" sz="2000" dirty="0">
                <a:solidFill>
                  <a:prstClr val="black"/>
                </a:solidFill>
              </a:rPr>
              <a:t>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120000"/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Příznivě ovlivňuje </a:t>
            </a:r>
            <a:r>
              <a:rPr lang="cs-CZ" sz="2000" b="1" dirty="0">
                <a:solidFill>
                  <a:prstClr val="black"/>
                </a:solidFill>
              </a:rPr>
              <a:t>hladiny cukru v krvi</a:t>
            </a:r>
            <a:endParaRPr lang="cs-CZ" sz="20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120000"/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Dokáže bojovat s </a:t>
            </a:r>
            <a:r>
              <a:rPr lang="cs-CZ" sz="2000" b="1" dirty="0">
                <a:solidFill>
                  <a:prstClr val="black"/>
                </a:solidFill>
              </a:rPr>
              <a:t>nádorovým bujením</a:t>
            </a:r>
            <a:r>
              <a:rPr lang="cs-CZ" sz="2000" dirty="0">
                <a:solidFill>
                  <a:prstClr val="black"/>
                </a:solidFill>
              </a:rPr>
              <a:t>, a to hlavně v oblasti střev.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120000"/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Snižuje riziko zhoubných nádorů prsu a jeho vysoké hladiny v těle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120000"/>
            </a:pPr>
            <a:r>
              <a:rPr lang="cs-CZ" sz="2000" dirty="0">
                <a:solidFill>
                  <a:prstClr val="black"/>
                </a:solidFill>
              </a:rPr>
              <a:t>	zlepšují takto nemocným prognózu.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120000"/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Chrání před </a:t>
            </a:r>
            <a:r>
              <a:rPr lang="cs-CZ" sz="2000" b="1" dirty="0">
                <a:solidFill>
                  <a:prstClr val="black"/>
                </a:solidFill>
              </a:rPr>
              <a:t>autoimunitními onemocněními</a:t>
            </a:r>
            <a:r>
              <a:rPr lang="cs-CZ" sz="2000" dirty="0">
                <a:solidFill>
                  <a:prstClr val="black"/>
                </a:solidFill>
              </a:rPr>
              <a:t>, hlavně před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120000"/>
            </a:pPr>
            <a:r>
              <a:rPr lang="cs-CZ" sz="2000" dirty="0">
                <a:solidFill>
                  <a:prstClr val="black"/>
                </a:solidFill>
              </a:rPr>
              <a:t>	Crohnovou chorobou a roztroušenou sklerózou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SzPct val="120000"/>
              <a:buFont typeface="Arial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Příznivě ovlivňuje funkci </a:t>
            </a:r>
            <a:r>
              <a:rPr lang="cs-CZ" sz="2000" b="1" dirty="0">
                <a:solidFill>
                  <a:prstClr val="black"/>
                </a:solidFill>
              </a:rPr>
              <a:t>imunitního systému</a:t>
            </a:r>
            <a:r>
              <a:rPr lang="cs-CZ" sz="2000" dirty="0">
                <a:solidFill>
                  <a:prstClr val="black"/>
                </a:solidFill>
              </a:rPr>
              <a:t> a chrání nás před </a:t>
            </a:r>
            <a:r>
              <a:rPr lang="cs-CZ" sz="2000" b="1" dirty="0">
                <a:solidFill>
                  <a:prstClr val="black"/>
                </a:solidFill>
              </a:rPr>
              <a:t>infekčními respiračními chorobami</a:t>
            </a:r>
            <a:endParaRPr lang="cs-CZ" sz="20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23" name="Zaoblený obdélník 22"/>
          <p:cNvSpPr/>
          <p:nvPr/>
        </p:nvSpPr>
        <p:spPr>
          <a:xfrm>
            <a:off x="534571" y="1236547"/>
            <a:ext cx="8539089" cy="3439553"/>
          </a:xfrm>
          <a:prstGeom prst="roundRect">
            <a:avLst>
              <a:gd name="adj" fmla="val 6541"/>
            </a:avLst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50"/>
          <p:cNvSpPr>
            <a:spLocks noGrp="1" noChangeArrowheads="1"/>
          </p:cNvSpPr>
          <p:nvPr>
            <p:ph type="title"/>
          </p:nvPr>
        </p:nvSpPr>
        <p:spPr>
          <a:xfrm>
            <a:off x="590233" y="25304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Reklama - internet</a:t>
            </a:r>
            <a:endParaRPr lang="en-GB" altLang="cs-CZ" sz="4000" dirty="0"/>
          </a:p>
        </p:txBody>
      </p:sp>
    </p:spTree>
    <p:extLst>
      <p:ext uri="{BB962C8B-B14F-4D97-AF65-F5344CB8AC3E}">
        <p14:creationId xmlns:p14="http://schemas.microsoft.com/office/powerpoint/2010/main" val="1810165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1C2E1-33D9-44A7-9CB5-CFBAD5E9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Vitamin D podporuje imunitu </a:t>
            </a:r>
            <a:br>
              <a:rPr lang="cs-CZ" dirty="0"/>
            </a:br>
            <a:r>
              <a:rPr lang="cs-CZ" dirty="0"/>
              <a:t>pomáhá i k prevenci nemoci Covid-19 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F51D16-DD18-408B-98E8-AEDB83F32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37" y="1609170"/>
            <a:ext cx="8356525" cy="4699037"/>
          </a:xfrm>
        </p:spPr>
        <p:txBody>
          <a:bodyPr>
            <a:normAutofit/>
          </a:bodyPr>
          <a:lstStyle/>
          <a:p>
            <a:r>
              <a:rPr lang="cs-CZ" dirty="0"/>
              <a:t>Vitamin D chrání před viry včetně </a:t>
            </a:r>
            <a:r>
              <a:rPr lang="cs-CZ" dirty="0" err="1"/>
              <a:t>koronavirů</a:t>
            </a:r>
            <a:r>
              <a:rPr lang="cs-CZ" dirty="0"/>
              <a:t>, únavou…</a:t>
            </a:r>
          </a:p>
          <a:p>
            <a:r>
              <a:rPr lang="cs-CZ" b="1" dirty="0"/>
              <a:t>Optimální hladina vitaminu D v krvi 100-125 </a:t>
            </a:r>
            <a:r>
              <a:rPr lang="cs-CZ" b="1" dirty="0" err="1" smtClean="0"/>
              <a:t>nmol</a:t>
            </a:r>
            <a:r>
              <a:rPr lang="cs-CZ" b="1" dirty="0" smtClean="0"/>
              <a:t>/l</a:t>
            </a:r>
          </a:p>
          <a:p>
            <a:r>
              <a:rPr lang="cs-CZ" dirty="0" smtClean="0"/>
              <a:t>Současné laboratorní meze 75 -250 </a:t>
            </a:r>
            <a:r>
              <a:rPr lang="cs-CZ" dirty="0" err="1" smtClean="0"/>
              <a:t>nmol</a:t>
            </a:r>
            <a:r>
              <a:rPr lang="cs-CZ" dirty="0" smtClean="0"/>
              <a:t>/l</a:t>
            </a:r>
            <a:endParaRPr lang="cs-CZ" dirty="0"/>
          </a:p>
          <a:p>
            <a:r>
              <a:rPr lang="cs-CZ" dirty="0"/>
              <a:t>Pro aktivaci imunitních procesů se doporučuje denně přijmout přibližně 2000 IU. Lidé trpící obezitou potřebují denně přijmout dvojnásobek až trojnásobek.</a:t>
            </a:r>
          </a:p>
          <a:p>
            <a:r>
              <a:rPr lang="cs-CZ" dirty="0"/>
              <a:t>Studie 20 zemí EU - existuje jasná negativní korelace mezi hladinou vitamínu D a počtem případů Covid-19 a mezi hladinou vitamínu D a počtem úmrtí způsobených Covidem-19.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B4716A-4B1A-4156-BA21-71D90660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914" y="5705856"/>
            <a:ext cx="2029316" cy="114047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E77EB50-F398-4F81-8A0F-C92366518850}"/>
              </a:ext>
            </a:extLst>
          </p:cNvPr>
          <p:cNvSpPr/>
          <p:nvPr/>
        </p:nvSpPr>
        <p:spPr>
          <a:xfrm>
            <a:off x="4975838" y="6308207"/>
            <a:ext cx="1173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Trivia Seznam"/>
                <a:hlinkClick r:id="rId3"/>
              </a:rPr>
              <a:t>Novinky.cz</a:t>
            </a:r>
            <a:endParaRPr lang="cs-CZ" b="0" i="0" u="none" strike="noStrike" dirty="0">
              <a:solidFill>
                <a:srgbClr val="000000"/>
              </a:solidFill>
              <a:effectLst/>
              <a:latin typeface="Trivia Seznam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39236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A95F0-E805-46B4-A46A-E17B149B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7828"/>
            <a:ext cx="8270800" cy="900148"/>
          </a:xfrm>
        </p:spPr>
        <p:txBody>
          <a:bodyPr>
            <a:normAutofit fontScale="90000"/>
          </a:bodyPr>
          <a:lstStyle/>
          <a:p>
            <a:r>
              <a:rPr lang="cs-CZ" dirty="0"/>
              <a:t>Nezapomínejte na vitamín D, který podporuje imunitu</a:t>
            </a:r>
            <a:br>
              <a:rPr lang="cs-CZ" dirty="0"/>
            </a:br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367694C-1B4C-40E7-A27A-245490995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9532" y="800101"/>
            <a:ext cx="2294468" cy="1720851"/>
          </a:xfrm>
          <a:prstGeom prst="rect">
            <a:avLst/>
          </a:prstGeom>
        </p:spPr>
      </p:pic>
      <p:sp>
        <p:nvSpPr>
          <p:cNvPr id="5" name="AutoShape 4" descr="Aktuální informace o COVID-19">
            <a:extLst>
              <a:ext uri="{FF2B5EF4-FFF2-40B4-BE49-F238E27FC236}">
                <a16:creationId xmlns:a16="http://schemas.microsoft.com/office/drawing/2014/main" id="{816F8BAC-13CF-4FFF-81F9-A591C38070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8B3F1E7-3CC9-47D2-88E1-64412EE9250E}"/>
              </a:ext>
            </a:extLst>
          </p:cNvPr>
          <p:cNvSpPr/>
          <p:nvPr/>
        </p:nvSpPr>
        <p:spPr>
          <a:xfrm>
            <a:off x="384098" y="1577976"/>
            <a:ext cx="75311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  <a:latin typeface="Roboto"/>
              </a:rPr>
              <a:t>15. 5. 2020 </a:t>
            </a:r>
            <a:r>
              <a:rPr lang="cs-CZ" b="1" i="1" dirty="0" err="1">
                <a:solidFill>
                  <a:srgbClr val="FF0000"/>
                </a:solidFill>
                <a:latin typeface="Roboto"/>
              </a:rPr>
              <a:t>MZdrav</a:t>
            </a:r>
            <a:endParaRPr lang="cs-CZ" b="1" i="1" dirty="0">
              <a:solidFill>
                <a:srgbClr val="FF0000"/>
              </a:solidFill>
              <a:latin typeface="Roboto"/>
            </a:endParaRPr>
          </a:p>
          <a:p>
            <a:endParaRPr lang="cs-CZ" b="1" dirty="0">
              <a:solidFill>
                <a:srgbClr val="FF0000"/>
              </a:solidFill>
              <a:latin typeface="Roboto"/>
            </a:endParaRP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000000"/>
                </a:solidFill>
                <a:latin typeface="Roboto"/>
              </a:rPr>
              <a:t>Většina Čechů nedostatek vitaminu D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dirty="0"/>
              <a:t>Česká populace často pod dolní hranicí optima - 50 </a:t>
            </a:r>
            <a:r>
              <a:rPr lang="cs-CZ" dirty="0" err="1"/>
              <a:t>nmol</a:t>
            </a:r>
            <a:r>
              <a:rPr lang="cs-CZ" dirty="0"/>
              <a:t>/l. 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dirty="0"/>
              <a:t>Z dat ministerstva zdravotnictví až 70 % Čechů trpí nedostatkem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dirty="0"/>
              <a:t>Podle nejnovějších výzkumů se pro aktivaci imunitních procesů v těle, a tedy pro lepší zvládání infekce, doporučuje mít hladinu vitaminu D 100-125 </a:t>
            </a:r>
            <a:r>
              <a:rPr lang="cs-CZ" dirty="0" err="1"/>
              <a:t>nmol</a:t>
            </a:r>
            <a:r>
              <a:rPr lang="cs-CZ" dirty="0"/>
              <a:t>/l. 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dirty="0"/>
              <a:t>Odborníci doporučují dodávat do těla vitamin D pomocí doplňků stravy z lékárny. </a:t>
            </a:r>
          </a:p>
          <a:p>
            <a:pPr marL="285750" indent="-285750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dirty="0"/>
              <a:t>Rozlišujeme dva základní typy vitaminu D – D2 (ergokalciferol) a D3 (cholekalciferol). D3 je zhruba čtyřikrát účinnější než D2. K dispozici jsou kapky, tabletky, tobolky, gumoví medvídci a další. Určitě je dobré zvolit takový preparát, který je přírodní, bez umělých barviv, různých stabilizátorů a dalších přidaných látek.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ECFCAC4-7030-4B51-8405-33AD3DA9A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13" y="5834289"/>
            <a:ext cx="8877373" cy="102371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02FEC93-C594-412F-A8AA-5CF188C07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687" y="2976146"/>
            <a:ext cx="1273999" cy="23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82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A3987125-6CF4-4EDE-810E-BFBC8C63EB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6774" y="5340966"/>
            <a:ext cx="1371600" cy="13908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B8232C-2631-49C2-8FDD-64A17B1D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tvrzení: ES 432/2012</a:t>
            </a:r>
          </a:p>
        </p:txBody>
      </p:sp>
      <p:sp>
        <p:nvSpPr>
          <p:cNvPr id="5" name="Zaoblený obdélník 8">
            <a:extLst>
              <a:ext uri="{FF2B5EF4-FFF2-40B4-BE49-F238E27FC236}">
                <a16:creationId xmlns:a16="http://schemas.microsoft.com/office/drawing/2014/main" id="{A9E3DFAC-A1D4-489A-B481-B9D0D8A1251E}"/>
              </a:ext>
            </a:extLst>
          </p:cNvPr>
          <p:cNvSpPr/>
          <p:nvPr/>
        </p:nvSpPr>
        <p:spPr>
          <a:xfrm>
            <a:off x="494368" y="1504334"/>
            <a:ext cx="7797224" cy="3672349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30A52B-1BB3-40D8-84B8-3510B69F072D}"/>
              </a:ext>
            </a:extLst>
          </p:cNvPr>
          <p:cNvSpPr txBox="1"/>
          <p:nvPr/>
        </p:nvSpPr>
        <p:spPr>
          <a:xfrm>
            <a:off x="628649" y="1611687"/>
            <a:ext cx="7662943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vitamin D přispívá k normálnímu </a:t>
            </a:r>
            <a:r>
              <a:rPr lang="cs-CZ" sz="2400" b="1" dirty="0"/>
              <a:t>vstřebávání/využití vápníku </a:t>
            </a:r>
            <a:r>
              <a:rPr lang="cs-CZ" sz="2400" dirty="0"/>
              <a:t>a</a:t>
            </a:r>
            <a:r>
              <a:rPr lang="cs-CZ" sz="2400" b="1" dirty="0"/>
              <a:t> fosforu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vitamin D přispívá k </a:t>
            </a:r>
            <a:r>
              <a:rPr lang="cs-CZ" sz="2400" b="1" dirty="0"/>
              <a:t>normální hladině vápníku </a:t>
            </a:r>
            <a:r>
              <a:rPr lang="cs-CZ" sz="2400" dirty="0"/>
              <a:t>v krvi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vitamin D přispívá k udržení </a:t>
            </a:r>
            <a:r>
              <a:rPr lang="cs-CZ" sz="2400" b="1" dirty="0"/>
              <a:t>normálního stavu kostí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vitamin D přispívá k udržení </a:t>
            </a:r>
            <a:r>
              <a:rPr lang="cs-CZ" sz="2400" b="1" dirty="0"/>
              <a:t>normálního stavu zubů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vitamin D přispívá k udržení </a:t>
            </a:r>
            <a:r>
              <a:rPr lang="cs-CZ" sz="2400" b="1" dirty="0"/>
              <a:t>normální činnosti svalů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Vitamin D přispívá k </a:t>
            </a:r>
            <a:r>
              <a:rPr lang="cs-CZ" sz="2400" b="1" dirty="0">
                <a:ea typeface="Times New Roman" panose="02020603050405020304" pitchFamily="18" charset="0"/>
              </a:rPr>
              <a:t>normální funkci imunitního systému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ea typeface="Times New Roman" panose="02020603050405020304" pitchFamily="18" charset="0"/>
              </a:rPr>
              <a:t>vitamin D se podílí na </a:t>
            </a:r>
            <a:r>
              <a:rPr lang="cs-CZ" sz="2400" b="1" dirty="0">
                <a:ea typeface="Times New Roman" panose="02020603050405020304" pitchFamily="18" charset="0"/>
              </a:rPr>
              <a:t>procesu dělení buněk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56120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5522913" y="5380038"/>
            <a:ext cx="304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FD8477"/>
                </a:solidFill>
                <a:effectLst/>
                <a:cs typeface="Arial" panose="020B0604020202020204" pitchFamily="34" charset="0"/>
              </a:rPr>
              <a:t>O</a:t>
            </a:r>
            <a:endParaRPr lang="en-US" altLang="cs-CZ" sz="1200" b="1" baseline="-25000">
              <a:solidFill>
                <a:srgbClr val="FD8477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99687" name="AutoShape 7"/>
          <p:cNvSpPr>
            <a:spLocks noChangeArrowheads="1"/>
          </p:cNvSpPr>
          <p:nvPr/>
        </p:nvSpPr>
        <p:spPr bwMode="auto">
          <a:xfrm rot="1712857">
            <a:off x="5437188" y="5043488"/>
            <a:ext cx="439737" cy="377825"/>
          </a:xfrm>
          <a:prstGeom prst="hexagon">
            <a:avLst>
              <a:gd name="adj" fmla="val 29097"/>
              <a:gd name="vf" fmla="val 115470"/>
            </a:avLst>
          </a:prstGeom>
          <a:noFill/>
          <a:ln w="9525">
            <a:solidFill>
              <a:srgbClr val="00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 flipH="1" flipV="1">
            <a:off x="4838700" y="4967288"/>
            <a:ext cx="2286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89" name="Line 9"/>
          <p:cNvSpPr>
            <a:spLocks noChangeShapeType="1"/>
          </p:cNvSpPr>
          <p:nvPr/>
        </p:nvSpPr>
        <p:spPr bwMode="auto">
          <a:xfrm flipH="1">
            <a:off x="4886325" y="5353050"/>
            <a:ext cx="188913" cy="130175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0" name="Line 10"/>
          <p:cNvSpPr>
            <a:spLocks noChangeShapeType="1"/>
          </p:cNvSpPr>
          <p:nvPr/>
        </p:nvSpPr>
        <p:spPr bwMode="auto">
          <a:xfrm flipH="1" flipV="1">
            <a:off x="58769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1" name="Line 11"/>
          <p:cNvSpPr>
            <a:spLocks noChangeShapeType="1"/>
          </p:cNvSpPr>
          <p:nvPr/>
        </p:nvSpPr>
        <p:spPr bwMode="auto">
          <a:xfrm flipH="1">
            <a:off x="60293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 flipH="1" flipV="1">
            <a:off x="61817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3" name="Line 13"/>
          <p:cNvSpPr>
            <a:spLocks noChangeShapeType="1"/>
          </p:cNvSpPr>
          <p:nvPr/>
        </p:nvSpPr>
        <p:spPr bwMode="auto">
          <a:xfrm flipH="1">
            <a:off x="6334125" y="5348288"/>
            <a:ext cx="152400" cy="152400"/>
          </a:xfrm>
          <a:prstGeom prst="line">
            <a:avLst/>
          </a:prstGeom>
          <a:noFill/>
          <a:ln w="57150" cmpd="thinThick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 flipH="1" flipV="1">
            <a:off x="64865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5" name="Line 15"/>
          <p:cNvSpPr>
            <a:spLocks noChangeShapeType="1"/>
          </p:cNvSpPr>
          <p:nvPr/>
        </p:nvSpPr>
        <p:spPr bwMode="auto">
          <a:xfrm flipH="1">
            <a:off x="66389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6" name="Line 16"/>
          <p:cNvSpPr>
            <a:spLocks noChangeShapeType="1"/>
          </p:cNvSpPr>
          <p:nvPr/>
        </p:nvSpPr>
        <p:spPr bwMode="auto">
          <a:xfrm flipH="1" flipV="1">
            <a:off x="67913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7" name="Line 17"/>
          <p:cNvSpPr>
            <a:spLocks noChangeShapeType="1"/>
          </p:cNvSpPr>
          <p:nvPr/>
        </p:nvSpPr>
        <p:spPr bwMode="auto">
          <a:xfrm flipH="1">
            <a:off x="6943725" y="5348288"/>
            <a:ext cx="152400" cy="152400"/>
          </a:xfrm>
          <a:prstGeom prst="line">
            <a:avLst/>
          </a:prstGeom>
          <a:noFill/>
          <a:ln w="57150" cmpd="thinThick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 flipH="1" flipV="1">
            <a:off x="70961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699" name="Line 19"/>
          <p:cNvSpPr>
            <a:spLocks noChangeShapeType="1"/>
          </p:cNvSpPr>
          <p:nvPr/>
        </p:nvSpPr>
        <p:spPr bwMode="auto">
          <a:xfrm flipH="1">
            <a:off x="72485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00" name="Line 20"/>
          <p:cNvSpPr>
            <a:spLocks noChangeShapeType="1"/>
          </p:cNvSpPr>
          <p:nvPr/>
        </p:nvSpPr>
        <p:spPr bwMode="auto">
          <a:xfrm flipH="1" flipV="1">
            <a:off x="74009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 flipH="1">
            <a:off x="7553325" y="5348288"/>
            <a:ext cx="152400" cy="152400"/>
          </a:xfrm>
          <a:prstGeom prst="line">
            <a:avLst/>
          </a:prstGeom>
          <a:noFill/>
          <a:ln w="57150" cmpd="thinThick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02" name="Line 22"/>
          <p:cNvSpPr>
            <a:spLocks noChangeShapeType="1"/>
          </p:cNvSpPr>
          <p:nvPr/>
        </p:nvSpPr>
        <p:spPr bwMode="auto">
          <a:xfrm flipV="1">
            <a:off x="7705725" y="5195888"/>
            <a:ext cx="762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03" name="Line 23"/>
          <p:cNvSpPr>
            <a:spLocks noChangeShapeType="1"/>
          </p:cNvSpPr>
          <p:nvPr/>
        </p:nvSpPr>
        <p:spPr bwMode="auto">
          <a:xfrm flipH="1" flipV="1">
            <a:off x="7705725" y="5348288"/>
            <a:ext cx="152400" cy="1524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04" name="Line 24"/>
          <p:cNvSpPr>
            <a:spLocks noChangeShapeType="1"/>
          </p:cNvSpPr>
          <p:nvPr/>
        </p:nvSpPr>
        <p:spPr bwMode="auto">
          <a:xfrm flipH="1" flipV="1">
            <a:off x="5276850" y="4764088"/>
            <a:ext cx="0" cy="2286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 flipH="1" flipV="1">
            <a:off x="5267325" y="5443538"/>
            <a:ext cx="0" cy="2286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46103" name="Text Box 26"/>
          <p:cNvSpPr txBox="1">
            <a:spLocks noChangeArrowheads="1"/>
          </p:cNvSpPr>
          <p:nvPr/>
        </p:nvSpPr>
        <p:spPr bwMode="auto">
          <a:xfrm>
            <a:off x="5114925" y="4510088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104" name="Text Box 27"/>
          <p:cNvSpPr txBox="1">
            <a:spLocks noChangeArrowheads="1"/>
          </p:cNvSpPr>
          <p:nvPr/>
        </p:nvSpPr>
        <p:spPr bwMode="auto">
          <a:xfrm>
            <a:off x="5114925" y="5729288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105" name="Text Box 28"/>
          <p:cNvSpPr txBox="1">
            <a:spLocks noChangeArrowheads="1"/>
          </p:cNvSpPr>
          <p:nvPr/>
        </p:nvSpPr>
        <p:spPr bwMode="auto">
          <a:xfrm>
            <a:off x="5724525" y="5637213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106" name="Text Box 29"/>
          <p:cNvSpPr txBox="1">
            <a:spLocks noChangeArrowheads="1"/>
          </p:cNvSpPr>
          <p:nvPr/>
        </p:nvSpPr>
        <p:spPr bwMode="auto">
          <a:xfrm>
            <a:off x="6334125" y="4891088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107" name="Text Box 30"/>
          <p:cNvSpPr txBox="1">
            <a:spLocks noChangeArrowheads="1"/>
          </p:cNvSpPr>
          <p:nvPr/>
        </p:nvSpPr>
        <p:spPr bwMode="auto">
          <a:xfrm>
            <a:off x="6943725" y="4891088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108" name="Text Box 31"/>
          <p:cNvSpPr txBox="1">
            <a:spLocks noChangeArrowheads="1"/>
          </p:cNvSpPr>
          <p:nvPr/>
        </p:nvSpPr>
        <p:spPr bwMode="auto">
          <a:xfrm>
            <a:off x="7629525" y="4967288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CH3</a:t>
            </a:r>
          </a:p>
        </p:txBody>
      </p:sp>
      <p:sp>
        <p:nvSpPr>
          <p:cNvPr id="46109" name="Text Box 32"/>
          <p:cNvSpPr txBox="1">
            <a:spLocks noChangeArrowheads="1"/>
          </p:cNvSpPr>
          <p:nvPr/>
        </p:nvSpPr>
        <p:spPr bwMode="auto">
          <a:xfrm>
            <a:off x="7705725" y="5484813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9713" name="Line 33"/>
          <p:cNvSpPr>
            <a:spLocks noChangeShapeType="1"/>
          </p:cNvSpPr>
          <p:nvPr/>
        </p:nvSpPr>
        <p:spPr bwMode="auto">
          <a:xfrm>
            <a:off x="5861050" y="5348288"/>
            <a:ext cx="0" cy="228600"/>
          </a:xfrm>
          <a:prstGeom prst="line">
            <a:avLst/>
          </a:prstGeom>
          <a:noFill/>
          <a:ln w="9525">
            <a:solidFill>
              <a:srgbClr val="006699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14" name="Line 34"/>
          <p:cNvSpPr>
            <a:spLocks noChangeShapeType="1"/>
          </p:cNvSpPr>
          <p:nvPr/>
        </p:nvSpPr>
        <p:spPr bwMode="auto">
          <a:xfrm>
            <a:off x="6486525" y="5119688"/>
            <a:ext cx="0" cy="228600"/>
          </a:xfrm>
          <a:prstGeom prst="line">
            <a:avLst/>
          </a:prstGeom>
          <a:noFill/>
          <a:ln w="9525">
            <a:solidFill>
              <a:srgbClr val="006699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15" name="Line 35"/>
          <p:cNvSpPr>
            <a:spLocks noChangeShapeType="1"/>
          </p:cNvSpPr>
          <p:nvPr/>
        </p:nvSpPr>
        <p:spPr bwMode="auto">
          <a:xfrm>
            <a:off x="7096125" y="5119688"/>
            <a:ext cx="0" cy="228600"/>
          </a:xfrm>
          <a:prstGeom prst="line">
            <a:avLst/>
          </a:prstGeom>
          <a:noFill/>
          <a:ln w="9525">
            <a:solidFill>
              <a:srgbClr val="006699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46113" name="Text Box 36"/>
          <p:cNvSpPr txBox="1">
            <a:spLocks noChangeArrowheads="1"/>
          </p:cNvSpPr>
          <p:nvPr/>
        </p:nvSpPr>
        <p:spPr bwMode="auto">
          <a:xfrm>
            <a:off x="4581525" y="5424488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en-US" altLang="cs-CZ" sz="1200" b="1" baseline="-25000">
                <a:solidFill>
                  <a:srgbClr val="A1C741"/>
                </a:solidFill>
                <a:effectLst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114" name="Text Box 37"/>
          <p:cNvSpPr txBox="1">
            <a:spLocks noChangeArrowheads="1"/>
          </p:cNvSpPr>
          <p:nvPr/>
        </p:nvSpPr>
        <p:spPr bwMode="auto">
          <a:xfrm>
            <a:off x="4505325" y="4799013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 b="1">
                <a:solidFill>
                  <a:srgbClr val="FD8477"/>
                </a:solidFill>
                <a:effectLst/>
                <a:cs typeface="Arial" panose="020B0604020202020204" pitchFamily="34" charset="0"/>
              </a:rPr>
              <a:t>OH</a:t>
            </a:r>
            <a:endParaRPr lang="en-US" altLang="cs-CZ" sz="1200" b="1" baseline="-25000">
              <a:solidFill>
                <a:srgbClr val="FD8477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6115" name="Text Box 38"/>
          <p:cNvSpPr txBox="1">
            <a:spLocks noChangeArrowheads="1"/>
          </p:cNvSpPr>
          <p:nvPr/>
        </p:nvSpPr>
        <p:spPr bwMode="auto">
          <a:xfrm>
            <a:off x="5800725" y="5948363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400">
                <a:solidFill>
                  <a:srgbClr val="5F5F5F"/>
                </a:solidFill>
                <a:effectLst/>
                <a:cs typeface="Arial" panose="020B0604020202020204" pitchFamily="34" charset="0"/>
              </a:rPr>
              <a:t>Vitamin E</a:t>
            </a:r>
          </a:p>
        </p:txBody>
      </p:sp>
      <p:sp>
        <p:nvSpPr>
          <p:cNvPr id="199719" name="Line 39"/>
          <p:cNvSpPr>
            <a:spLocks noChangeShapeType="1"/>
          </p:cNvSpPr>
          <p:nvPr/>
        </p:nvSpPr>
        <p:spPr bwMode="auto">
          <a:xfrm flipH="1">
            <a:off x="5114925" y="5043488"/>
            <a:ext cx="152400" cy="762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20" name="Line 40"/>
          <p:cNvSpPr>
            <a:spLocks noChangeShapeType="1"/>
          </p:cNvSpPr>
          <p:nvPr/>
        </p:nvSpPr>
        <p:spPr bwMode="auto">
          <a:xfrm flipH="1" flipV="1">
            <a:off x="5114925" y="5119688"/>
            <a:ext cx="0" cy="228600"/>
          </a:xfrm>
          <a:prstGeom prst="line">
            <a:avLst/>
          </a:prstGeom>
          <a:noFill/>
          <a:ln w="57150" cmpd="thinThick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21" name="Line 41"/>
          <p:cNvSpPr>
            <a:spLocks noChangeShapeType="1"/>
          </p:cNvSpPr>
          <p:nvPr/>
        </p:nvSpPr>
        <p:spPr bwMode="auto">
          <a:xfrm flipH="1" flipV="1">
            <a:off x="5114925" y="5348288"/>
            <a:ext cx="161925" cy="76200"/>
          </a:xfrm>
          <a:prstGeom prst="line">
            <a:avLst/>
          </a:prstGeom>
          <a:noFill/>
          <a:ln w="9525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22" name="Line 42"/>
          <p:cNvSpPr>
            <a:spLocks noChangeShapeType="1"/>
          </p:cNvSpPr>
          <p:nvPr/>
        </p:nvSpPr>
        <p:spPr bwMode="auto">
          <a:xfrm flipH="1" flipV="1">
            <a:off x="5267325" y="5043488"/>
            <a:ext cx="173038" cy="76200"/>
          </a:xfrm>
          <a:prstGeom prst="line">
            <a:avLst/>
          </a:prstGeom>
          <a:noFill/>
          <a:ln w="57150" cmpd="thinThick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199723" name="Line 43"/>
          <p:cNvSpPr>
            <a:spLocks noChangeShapeType="1"/>
          </p:cNvSpPr>
          <p:nvPr/>
        </p:nvSpPr>
        <p:spPr bwMode="auto">
          <a:xfrm flipV="1">
            <a:off x="5267325" y="5348288"/>
            <a:ext cx="209550" cy="76200"/>
          </a:xfrm>
          <a:prstGeom prst="line">
            <a:avLst/>
          </a:prstGeom>
          <a:noFill/>
          <a:ln w="57150" cmpd="thinThick">
            <a:solidFill>
              <a:srgbClr val="0066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46121" name="Rectangle 44"/>
          <p:cNvSpPr>
            <a:spLocks noChangeArrowheads="1"/>
          </p:cNvSpPr>
          <p:nvPr/>
        </p:nvSpPr>
        <p:spPr bwMode="auto">
          <a:xfrm>
            <a:off x="468313" y="2274888"/>
            <a:ext cx="777875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2200"/>
              </a:lnSpc>
              <a:buClr>
                <a:schemeClr val="bg2"/>
              </a:buClr>
              <a:buFontTx/>
              <a:buNone/>
            </a:pPr>
            <a:endParaRPr lang="en-GB" altLang="cs-CZ" sz="2900">
              <a:solidFill>
                <a:schemeClr val="bg2"/>
              </a:solidFill>
              <a:effectLst/>
            </a:endParaRPr>
          </a:p>
        </p:txBody>
      </p:sp>
      <p:pic>
        <p:nvPicPr>
          <p:cNvPr id="46122" name="Picture 46" descr="Vitamin 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300196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Nadpis 2"/>
          <p:cNvSpPr txBox="1">
            <a:spLocks/>
          </p:cNvSpPr>
          <p:nvPr/>
        </p:nvSpPr>
        <p:spPr>
          <a:xfrm>
            <a:off x="621650" y="2104812"/>
            <a:ext cx="8141350" cy="1278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Vitamin E - TOKOFEROLY</a:t>
            </a:r>
          </a:p>
        </p:txBody>
      </p:sp>
      <p:sp>
        <p:nvSpPr>
          <p:cNvPr id="45" name="Nadpis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15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961" y="1325880"/>
            <a:ext cx="8457490" cy="4851083"/>
          </a:xfrm>
        </p:spPr>
        <p:txBody>
          <a:bodyPr/>
          <a:lstStyle/>
          <a:p>
            <a:r>
              <a:rPr lang="cs-CZ" dirty="0"/>
              <a:t>8 biologicky aktivních látek</a:t>
            </a:r>
          </a:p>
          <a:p>
            <a:pPr lvl="1">
              <a:lnSpc>
                <a:spcPct val="100000"/>
              </a:lnSpc>
            </a:pPr>
            <a:r>
              <a:rPr lang="cs-CZ" b="1" dirty="0">
                <a:solidFill>
                  <a:srgbClr val="FF0000"/>
                </a:solidFill>
              </a:rPr>
              <a:t>Tokoferoly</a:t>
            </a:r>
            <a:r>
              <a:rPr lang="cs-CZ" dirty="0"/>
              <a:t> (alfa, beta, gama, delta)</a:t>
            </a:r>
          </a:p>
          <a:p>
            <a:pPr lvl="1">
              <a:lnSpc>
                <a:spcPct val="100000"/>
              </a:lnSpc>
            </a:pPr>
            <a:r>
              <a:rPr lang="cs-CZ" b="1" dirty="0" err="1">
                <a:solidFill>
                  <a:srgbClr val="FF0000"/>
                </a:solidFill>
              </a:rPr>
              <a:t>Tokotrienoly</a:t>
            </a:r>
            <a:r>
              <a:rPr lang="cs-CZ" dirty="0"/>
              <a:t> (alfa, beta, gama, delta)</a:t>
            </a:r>
          </a:p>
          <a:p>
            <a:pPr lvl="1">
              <a:lnSpc>
                <a:spcPct val="100000"/>
              </a:lnSpc>
              <a:buNone/>
            </a:pPr>
            <a:r>
              <a:rPr lang="cs-CZ" dirty="0"/>
              <a:t>Deriváty 6-</a:t>
            </a:r>
            <a:r>
              <a:rPr lang="cs-CZ" dirty="0" err="1"/>
              <a:t>hydroxychromanu</a:t>
            </a:r>
            <a:r>
              <a:rPr lang="cs-CZ" dirty="0"/>
              <a:t> nebo </a:t>
            </a:r>
            <a:r>
              <a:rPr lang="cs-CZ" dirty="0" err="1"/>
              <a:t>tokolu</a:t>
            </a:r>
            <a:endParaRPr lang="cs-CZ" dirty="0"/>
          </a:p>
          <a:p>
            <a:pPr lvl="1">
              <a:lnSpc>
                <a:spcPct val="100000"/>
              </a:lnSpc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5751" y="4248026"/>
            <a:ext cx="2409825" cy="16954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2675" y="2987146"/>
            <a:ext cx="4676775" cy="12382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173" y="3632947"/>
            <a:ext cx="4340978" cy="126283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126" y="4850330"/>
            <a:ext cx="32099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55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Denní dávka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820737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r>
              <a:rPr lang="en-GB" altLang="cs-CZ" sz="1800" b="1" dirty="0">
                <a:solidFill>
                  <a:srgbClr val="FF0000"/>
                </a:solidFill>
                <a:latin typeface="+mj-lt"/>
              </a:rPr>
              <a:t>8 - 20 mg</a:t>
            </a:r>
            <a:r>
              <a:rPr lang="cs-CZ" altLang="cs-CZ" sz="1800" b="1" dirty="0">
                <a:solidFill>
                  <a:srgbClr val="FF0000"/>
                </a:solidFill>
                <a:latin typeface="+mj-lt"/>
              </a:rPr>
              <a:t>      Referenční dávka 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mg</a:t>
            </a:r>
          </a:p>
          <a:p>
            <a:pPr lvl="0"/>
            <a:r>
              <a:rPr lang="cs-CZ" sz="1800" dirty="0"/>
              <a:t>mezinárodní jednotky</a:t>
            </a:r>
          </a:p>
          <a:p>
            <a:pPr lvl="1"/>
            <a:r>
              <a:rPr lang="cs-CZ" sz="1800" dirty="0"/>
              <a:t>vitamin E − 1 IU = 1 mg </a:t>
            </a:r>
            <a:r>
              <a:rPr lang="cs-CZ" sz="1800" dirty="0" err="1"/>
              <a:t>all-rac</a:t>
            </a:r>
            <a:r>
              <a:rPr lang="cs-CZ" sz="1800" dirty="0"/>
              <a:t> α-</a:t>
            </a:r>
            <a:r>
              <a:rPr lang="cs-CZ" sz="1800" dirty="0" err="1"/>
              <a:t>tokoferyl</a:t>
            </a:r>
            <a:r>
              <a:rPr lang="cs-CZ" sz="1800" dirty="0"/>
              <a:t>-acetátu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P</a:t>
            </a:r>
            <a:r>
              <a:rPr lang="en-GB" altLang="cs-CZ" sz="1800" dirty="0" err="1"/>
              <a:t>otřeba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závisí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na</a:t>
            </a:r>
            <a:r>
              <a:rPr lang="en-GB" altLang="cs-CZ" sz="1800" dirty="0"/>
              <a:t> </a:t>
            </a:r>
            <a:r>
              <a:rPr lang="en-GB" altLang="cs-CZ" sz="1800" dirty="0" err="1"/>
              <a:t>příjmu</a:t>
            </a:r>
            <a:r>
              <a:rPr lang="en-GB" altLang="cs-CZ" sz="1800" dirty="0"/>
              <a:t> </a:t>
            </a:r>
            <a:r>
              <a:rPr lang="en-GB" altLang="cs-CZ" sz="1800" dirty="0" err="1"/>
              <a:t>nenasycených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mastných</a:t>
            </a:r>
            <a:r>
              <a:rPr lang="en-GB" altLang="cs-CZ" sz="1800" dirty="0"/>
              <a:t> </a:t>
            </a:r>
            <a:r>
              <a:rPr lang="en-GB" altLang="cs-CZ" sz="1800" dirty="0" err="1"/>
              <a:t>kyselin</a:t>
            </a:r>
            <a:r>
              <a:rPr lang="en-GB" altLang="cs-CZ" sz="1800" dirty="0"/>
              <a:t> </a:t>
            </a:r>
            <a:endParaRPr lang="cs-CZ" altLang="cs-CZ" sz="1800" dirty="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2560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>
              <a:effectLst/>
            </a:endParaRPr>
          </a:p>
        </p:txBody>
      </p:sp>
      <p:graphicFrame>
        <p:nvGraphicFramePr>
          <p:cNvPr id="206869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169328"/>
              </p:ext>
            </p:extLst>
          </p:nvPr>
        </p:nvGraphicFramePr>
        <p:xfrm>
          <a:off x="827232" y="3531987"/>
          <a:ext cx="6985000" cy="1984575"/>
        </p:xfrm>
        <a:graphic>
          <a:graphicData uri="http://schemas.openxmlformats.org/drawingml/2006/table">
            <a:tbl>
              <a:tblPr/>
              <a:tblGrid>
                <a:gridCol w="3671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8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1g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mastných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kyselin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mg α-tokoferolu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7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Monoenové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Dienové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Trienové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Tetraenové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Pentaenové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Hexaenové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 0,09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0,6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0,9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1,5 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3976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>
              <a:effectLst/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539750" y="2848880"/>
            <a:ext cx="806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 b="1" dirty="0">
                <a:effectLst/>
                <a:latin typeface="+mn-lt"/>
              </a:rPr>
              <a:t>ZÁVISLOST POTŘEBY VITAMINU E NA PŘÍJMU NENASYCENÝCH MASTNÝCH KYSELIN (mg α-TOKOFEROLU NA 1 g KYSELINY</a:t>
            </a:r>
          </a:p>
        </p:txBody>
      </p:sp>
      <p:sp>
        <p:nvSpPr>
          <p:cNvPr id="9" name="Obdélník 8"/>
          <p:cNvSpPr/>
          <p:nvPr/>
        </p:nvSpPr>
        <p:spPr>
          <a:xfrm>
            <a:off x="4764050" y="5676674"/>
            <a:ext cx="2119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cs-CZ" sz="2400" b="1" dirty="0" err="1">
                <a:solidFill>
                  <a:prstClr val="black"/>
                </a:solidFill>
              </a:rPr>
              <a:t>Ztráty</a:t>
            </a:r>
            <a:r>
              <a:rPr lang="en-GB" altLang="cs-CZ" sz="2400" b="1" dirty="0">
                <a:solidFill>
                  <a:prstClr val="black"/>
                </a:solidFill>
              </a:rPr>
              <a:t>: </a:t>
            </a:r>
            <a:r>
              <a:rPr lang="en-GB" altLang="cs-CZ" sz="2400" dirty="0" err="1">
                <a:solidFill>
                  <a:prstClr val="black"/>
                </a:solidFill>
              </a:rPr>
              <a:t>oxidace</a:t>
            </a:r>
            <a:r>
              <a:rPr lang="en-GB" altLang="cs-CZ" sz="2400" dirty="0">
                <a:solidFill>
                  <a:prstClr val="black"/>
                </a:solidFill>
              </a:rPr>
              <a:t> </a:t>
            </a:r>
            <a:endParaRPr lang="cs-CZ" altLang="cs-CZ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37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088" y="671703"/>
            <a:ext cx="8229600" cy="6335713"/>
          </a:xfrm>
        </p:spPr>
        <p:txBody>
          <a:bodyPr/>
          <a:lstStyle/>
          <a:p>
            <a:pPr>
              <a:buNone/>
            </a:pPr>
            <a:r>
              <a:rPr lang="cs-CZ" altLang="cs-CZ" sz="3600" b="1" dirty="0"/>
              <a:t> </a:t>
            </a:r>
            <a:r>
              <a:rPr lang="cs-CZ" sz="3600" dirty="0"/>
              <a:t>Fyziologické působení</a:t>
            </a:r>
            <a:endParaRPr lang="cs-CZ" altLang="cs-CZ" sz="3600" b="1" dirty="0"/>
          </a:p>
          <a:p>
            <a:pPr eaLnBrk="1" hangingPunct="1">
              <a:lnSpc>
                <a:spcPct val="90000"/>
              </a:lnSpc>
            </a:pPr>
            <a:r>
              <a:rPr lang="en-GB" altLang="cs-CZ" sz="2800" dirty="0" err="1"/>
              <a:t>Tokoferoly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snadno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pronikají</a:t>
            </a:r>
            <a:r>
              <a:rPr lang="en-GB" altLang="cs-CZ" sz="2800" dirty="0"/>
              <a:t> do </a:t>
            </a:r>
            <a:r>
              <a:rPr lang="en-GB" altLang="cs-CZ" sz="2800" dirty="0" err="1"/>
              <a:t>buněčných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membrán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stávají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jejich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součástí</a:t>
            </a:r>
            <a:endParaRPr lang="en-GB" altLang="cs-CZ" sz="28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800" b="1" dirty="0"/>
              <a:t>D-α-</a:t>
            </a:r>
            <a:r>
              <a:rPr lang="en-GB" altLang="cs-CZ" sz="2800" b="1" dirty="0" err="1"/>
              <a:t>tokoferol</a:t>
            </a:r>
            <a:r>
              <a:rPr lang="cs-CZ" altLang="cs-CZ" sz="2800" b="1" dirty="0"/>
              <a:t> - </a:t>
            </a:r>
            <a:r>
              <a:rPr lang="en-GB" altLang="cs-CZ" sz="2800" b="1" dirty="0" err="1"/>
              <a:t>nejv</a:t>
            </a:r>
            <a:r>
              <a:rPr lang="cs-CZ" altLang="cs-CZ" sz="2800" b="1" dirty="0" err="1"/>
              <a:t>yšší</a:t>
            </a:r>
            <a:r>
              <a:rPr lang="en-GB" altLang="cs-CZ" sz="2800" b="1" dirty="0"/>
              <a:t> </a:t>
            </a:r>
            <a:r>
              <a:rPr lang="cs-CZ" altLang="cs-CZ" sz="2800" b="1" dirty="0" err="1"/>
              <a:t>vitanimová</a:t>
            </a:r>
            <a:r>
              <a:rPr lang="cs-CZ" altLang="cs-CZ" sz="2800" b="1" dirty="0"/>
              <a:t> </a:t>
            </a:r>
            <a:r>
              <a:rPr lang="en-GB" altLang="cs-CZ" sz="2800" b="1" dirty="0" err="1"/>
              <a:t>aktivit</a:t>
            </a:r>
            <a:r>
              <a:rPr lang="cs-CZ" altLang="cs-CZ" sz="2800" b="1" dirty="0"/>
              <a:t>a</a:t>
            </a:r>
          </a:p>
          <a:p>
            <a:pPr eaLnBrk="1" hangingPunct="1">
              <a:lnSpc>
                <a:spcPct val="90000"/>
              </a:lnSpc>
            </a:pPr>
            <a:endParaRPr lang="cs-CZ" altLang="cs-CZ" b="1" dirty="0"/>
          </a:p>
          <a:p>
            <a:pPr lvl="0"/>
            <a:r>
              <a:rPr lang="cs-CZ" dirty="0"/>
              <a:t> aktivita vitaminu: α-T &gt; β-T &gt; γ-T &gt; δ-T α-TT</a:t>
            </a:r>
          </a:p>
          <a:p>
            <a:r>
              <a:rPr lang="cs-CZ" dirty="0"/>
              <a:t> antioxidační účinky: δ-T &gt; γ-T &gt; β-T &gt; α-T</a:t>
            </a:r>
            <a:endParaRPr lang="en-GB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465906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Biologické působení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90" y="1219200"/>
            <a:ext cx="8866909" cy="544483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b="1" dirty="0"/>
              <a:t>antioxidant</a:t>
            </a:r>
            <a:r>
              <a:rPr lang="en-GB" altLang="cs-CZ" sz="2400" dirty="0"/>
              <a:t> 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chrání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buňky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oxidačním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stresem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účinky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volných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radikálů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zpomal</a:t>
            </a:r>
            <a:r>
              <a:rPr lang="cs-CZ" altLang="cs-CZ" sz="2400" dirty="0" err="1"/>
              <a:t>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stárnutí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b="1" dirty="0" err="1"/>
              <a:t>prevence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proti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nádorovému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bujení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zlepšuje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hojení</a:t>
            </a:r>
            <a:r>
              <a:rPr lang="en-GB" altLang="cs-CZ" sz="2400" dirty="0"/>
              <a:t> ran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pozitivní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účinky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tvorbu</a:t>
            </a:r>
            <a:r>
              <a:rPr lang="en-GB" altLang="cs-CZ" sz="2400" dirty="0"/>
              <a:t> </a:t>
            </a:r>
            <a:r>
              <a:rPr lang="cs-CZ" altLang="cs-CZ" sz="2400" dirty="0"/>
              <a:t>pohlavních buněk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zvyšuje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plodnost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podporuje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činnost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nervového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systému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růstový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faktor</a:t>
            </a:r>
            <a:r>
              <a:rPr lang="en-GB" altLang="cs-CZ" sz="2400" dirty="0"/>
              <a:t>, </a:t>
            </a:r>
            <a:endParaRPr lang="en-GB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dirty="0" err="1"/>
              <a:t>Vzniklý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fenoxy-radikál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může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reagovat</a:t>
            </a:r>
            <a:r>
              <a:rPr lang="en-GB" altLang="cs-CZ" sz="2400" dirty="0"/>
              <a:t> s</a:t>
            </a:r>
            <a:r>
              <a:rPr lang="cs-CZ" altLang="cs-CZ" sz="2400" dirty="0"/>
              <a:t> vitaminem C,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redukovaným</a:t>
            </a:r>
            <a:r>
              <a:rPr lang="en-GB" altLang="cs-CZ" sz="2400" dirty="0"/>
              <a:t> </a:t>
            </a:r>
            <a:r>
              <a:rPr lang="en-GB" altLang="cs-CZ" sz="2400" dirty="0" err="1">
                <a:hlinkClick r:id="rId3" tooltip="Glutathion"/>
              </a:rPr>
              <a:t>glutathionem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nebo</a:t>
            </a:r>
            <a:r>
              <a:rPr lang="en-GB" altLang="cs-CZ" sz="2400" dirty="0"/>
              <a:t> </a:t>
            </a:r>
            <a:r>
              <a:rPr lang="en-GB" altLang="cs-CZ" sz="2400" dirty="0" err="1">
                <a:hlinkClick r:id="rId4" tooltip="Koenzym Q"/>
              </a:rPr>
              <a:t>koenzymem</a:t>
            </a:r>
            <a:r>
              <a:rPr lang="en-GB" altLang="cs-CZ" sz="2400" dirty="0">
                <a:hlinkClick r:id="rId4" tooltip="Koenzym Q"/>
              </a:rPr>
              <a:t> Q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Může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reagovat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dalším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volným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peroxilovým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radikálem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dochází</a:t>
            </a:r>
            <a:r>
              <a:rPr lang="en-GB" altLang="cs-CZ" sz="2400" dirty="0"/>
              <a:t> k </a:t>
            </a:r>
            <a:r>
              <a:rPr lang="en-GB" altLang="cs-CZ" sz="2400" dirty="0" err="1"/>
              <a:t>nevratné</a:t>
            </a:r>
            <a:r>
              <a:rPr lang="en-GB" altLang="cs-CZ" sz="2400" dirty="0"/>
              <a:t> </a:t>
            </a:r>
            <a:r>
              <a:rPr lang="en-GB" altLang="cs-CZ" sz="2400" dirty="0" err="1">
                <a:hlinkClick r:id="rId5" tooltip="Oxidace"/>
              </a:rPr>
              <a:t>oxidaci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tokoferolu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vzniklý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produkt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vyloučen</a:t>
            </a:r>
            <a:r>
              <a:rPr lang="cs-CZ" altLang="cs-CZ" sz="2400" dirty="0"/>
              <a:t> žlučí</a:t>
            </a:r>
            <a:r>
              <a:rPr lang="en-GB" altLang="cs-CZ" sz="2400" dirty="0"/>
              <a:t>.</a:t>
            </a:r>
            <a:endParaRPr lang="cs-CZ" altLang="cs-CZ" sz="2400" dirty="0"/>
          </a:p>
          <a:p>
            <a:r>
              <a:rPr lang="cs-CZ" sz="2400" dirty="0"/>
              <a:t>Ochrana buněčných membrán, </a:t>
            </a:r>
            <a:r>
              <a:rPr lang="cs-CZ" sz="2400" dirty="0" err="1"/>
              <a:t>membrán</a:t>
            </a:r>
            <a:r>
              <a:rPr lang="cs-CZ" sz="2400" dirty="0"/>
              <a:t> vnitrobuněčných organel, </a:t>
            </a:r>
            <a:r>
              <a:rPr lang="cs-CZ" sz="2400" b="1" dirty="0"/>
              <a:t>LDL lipoproteinů, </a:t>
            </a:r>
            <a:r>
              <a:rPr lang="en-GB" altLang="cs-CZ" sz="2400" dirty="0" err="1"/>
              <a:t>ovlivňuje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propustnost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membrány</a:t>
            </a:r>
            <a:r>
              <a:rPr lang="en-GB" altLang="cs-CZ" sz="2400" dirty="0"/>
              <a:t> pro </a:t>
            </a:r>
            <a:r>
              <a:rPr lang="en-GB" altLang="cs-CZ" sz="2400" dirty="0" err="1"/>
              <a:t>malé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molekuly</a:t>
            </a:r>
            <a:endParaRPr lang="cs-CZ" sz="2400" b="1" dirty="0"/>
          </a:p>
          <a:p>
            <a:r>
              <a:rPr lang="cs-CZ" sz="2400" dirty="0"/>
              <a:t>Prevence diabetu, šedého zákalu, Alzheimerovy choroby</a:t>
            </a:r>
          </a:p>
          <a:p>
            <a:r>
              <a:rPr lang="cs-CZ" altLang="cs-CZ" sz="2400" dirty="0"/>
              <a:t>S</a:t>
            </a:r>
            <a:r>
              <a:rPr lang="en-GB" altLang="cs-CZ" sz="2400" dirty="0" err="1"/>
              <a:t>timulující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účinek</a:t>
            </a:r>
            <a:r>
              <a:rPr lang="en-GB" altLang="cs-CZ" sz="2400" dirty="0"/>
              <a:t> Se </a:t>
            </a:r>
            <a:endParaRPr lang="en-GB" altLang="cs-CZ" sz="2400" b="1" dirty="0"/>
          </a:p>
          <a:p>
            <a:endParaRPr lang="en-GB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187188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Definice vitaminů</a:t>
            </a:r>
            <a:endParaRPr lang="en-GB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rgbClr val="FF0000"/>
                </a:solidFill>
              </a:rPr>
              <a:t>E</a:t>
            </a:r>
            <a:r>
              <a:rPr lang="en-GB" altLang="cs-CZ" sz="2800" b="1">
                <a:solidFill>
                  <a:srgbClr val="FF0000"/>
                </a:solidFill>
              </a:rPr>
              <a:t>xogenní esenciální biokatalyzátory heterotrofních organismů, látky nezbytné v malých množstvích, které si organismus není schopen sám syntetizovat a musí je přijímat s potravou</a:t>
            </a:r>
            <a:endParaRPr lang="cs-CZ" altLang="cs-CZ" sz="2800" b="1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S</a:t>
            </a:r>
            <a:r>
              <a:rPr lang="en-GB" altLang="cs-CZ" sz="2800"/>
              <a:t>truktura jednotlivých vitaminů různorodá</a:t>
            </a:r>
            <a:r>
              <a:rPr lang="cs-CZ" altLang="cs-CZ" sz="2800"/>
              <a:t> - </a:t>
            </a:r>
            <a:r>
              <a:rPr lang="en-GB" altLang="cs-CZ" sz="2800"/>
              <a:t>různé funkce</a:t>
            </a:r>
            <a:r>
              <a:rPr lang="cs-CZ" altLang="cs-CZ" sz="2800"/>
              <a:t> </a:t>
            </a:r>
            <a:r>
              <a:rPr lang="en-GB" altLang="cs-CZ" sz="2800"/>
              <a:t>v organismu </a:t>
            </a: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en-GB" altLang="cs-CZ" sz="2800" b="1"/>
              <a:t>Nejdůležitější funkcí katalytický účinek při řadě reakcí látkové přeměny;</a:t>
            </a:r>
            <a:r>
              <a:rPr lang="en-GB" altLang="cs-CZ" sz="2800"/>
              <a:t> některé vitaminy působí přímo jako</a:t>
            </a:r>
            <a:r>
              <a:rPr lang="en-GB" altLang="cs-CZ" sz="2800" b="1"/>
              <a:t> koenzymy.</a:t>
            </a:r>
            <a:r>
              <a:rPr lang="en-GB" altLang="cs-CZ" sz="2800"/>
              <a:t> Další tvoří v organismu důležité oxidačně </a:t>
            </a:r>
            <a:r>
              <a:rPr lang="en-GB" altLang="cs-CZ" sz="2800" b="1"/>
              <a:t>redukční systémy</a:t>
            </a:r>
            <a:r>
              <a:rPr lang="cs-CZ" altLang="cs-CZ" sz="2800" b="1"/>
              <a:t> - </a:t>
            </a:r>
            <a:r>
              <a:rPr lang="en-GB" altLang="cs-CZ" sz="2800"/>
              <a:t>ochrann</a:t>
            </a:r>
            <a:r>
              <a:rPr lang="cs-CZ" altLang="cs-CZ" sz="2800"/>
              <a:t>á</a:t>
            </a:r>
            <a:r>
              <a:rPr lang="en-GB" altLang="cs-CZ" sz="2800"/>
              <a:t> funkc</a:t>
            </a:r>
            <a:r>
              <a:rPr lang="cs-CZ" altLang="cs-CZ" sz="2800"/>
              <a:t>e</a:t>
            </a:r>
            <a:r>
              <a:rPr lang="en-GB" altLang="cs-CZ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156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701" y="461138"/>
            <a:ext cx="8229600" cy="6408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Nedostatek</a:t>
            </a:r>
            <a:r>
              <a:rPr lang="cs-CZ" dirty="0"/>
              <a:t> → degenerativní nervové a svalové změny</a:t>
            </a:r>
          </a:p>
          <a:p>
            <a:pPr>
              <a:buNone/>
            </a:pPr>
            <a:r>
              <a:rPr lang="en-GB" altLang="cs-CZ" dirty="0" err="1"/>
              <a:t>Nedostatek</a:t>
            </a:r>
            <a:r>
              <a:rPr lang="en-GB" altLang="cs-CZ" dirty="0"/>
              <a:t> </a:t>
            </a:r>
            <a:r>
              <a:rPr lang="en-GB" altLang="cs-CZ" dirty="0" err="1"/>
              <a:t>vitam</a:t>
            </a:r>
            <a:r>
              <a:rPr lang="cs-CZ" altLang="cs-CZ" dirty="0"/>
              <a:t>i</a:t>
            </a:r>
            <a:r>
              <a:rPr lang="en-GB" altLang="cs-CZ" dirty="0"/>
              <a:t>nu E </a:t>
            </a:r>
            <a:r>
              <a:rPr lang="en-GB" altLang="cs-CZ" dirty="0" err="1"/>
              <a:t>spojen</a:t>
            </a:r>
            <a:r>
              <a:rPr lang="en-GB" altLang="cs-CZ" dirty="0"/>
              <a:t> s </a:t>
            </a:r>
            <a:r>
              <a:rPr lang="en-GB" altLang="cs-CZ" dirty="0" err="1"/>
              <a:t>poruchami</a:t>
            </a:r>
            <a:r>
              <a:rPr lang="en-GB" altLang="cs-CZ" dirty="0"/>
              <a:t> </a:t>
            </a:r>
            <a:r>
              <a:rPr lang="en-GB" altLang="cs-CZ" dirty="0" err="1"/>
              <a:t>vstřebávání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</a:t>
            </a:r>
            <a:r>
              <a:rPr lang="en-GB" altLang="cs-CZ" dirty="0" err="1"/>
              <a:t>distribuce</a:t>
            </a:r>
            <a:r>
              <a:rPr lang="en-GB" altLang="cs-CZ" dirty="0"/>
              <a:t> </a:t>
            </a:r>
            <a:r>
              <a:rPr lang="en-GB" altLang="cs-CZ" dirty="0" err="1"/>
              <a:t>tuků</a:t>
            </a:r>
            <a:endParaRPr lang="cs-CZ" altLang="cs-CZ" dirty="0"/>
          </a:p>
          <a:p>
            <a:pPr>
              <a:buNone/>
            </a:pPr>
            <a:r>
              <a:rPr lang="en-GB" altLang="cs-CZ" dirty="0" err="1"/>
              <a:t>poruchy</a:t>
            </a:r>
            <a:r>
              <a:rPr lang="en-GB" altLang="cs-CZ" dirty="0"/>
              <a:t> </a:t>
            </a:r>
            <a:r>
              <a:rPr lang="en-GB" altLang="cs-CZ" dirty="0" err="1"/>
              <a:t>jater</a:t>
            </a:r>
            <a:r>
              <a:rPr lang="en-GB" altLang="cs-CZ" dirty="0"/>
              <a:t>, </a:t>
            </a:r>
            <a:r>
              <a:rPr lang="en-GB" altLang="cs-CZ" dirty="0" err="1"/>
              <a:t>poruchy</a:t>
            </a:r>
            <a:r>
              <a:rPr lang="en-GB" altLang="cs-CZ" dirty="0"/>
              <a:t> </a:t>
            </a:r>
            <a:r>
              <a:rPr lang="en-GB" altLang="cs-CZ" dirty="0" err="1"/>
              <a:t>reprodukce</a:t>
            </a:r>
            <a:r>
              <a:rPr lang="en-GB" altLang="cs-CZ" dirty="0"/>
              <a:t>, </a:t>
            </a:r>
            <a:r>
              <a:rPr lang="en-GB" altLang="cs-CZ" dirty="0" err="1"/>
              <a:t>svalové</a:t>
            </a:r>
            <a:r>
              <a:rPr lang="en-GB" altLang="cs-CZ" dirty="0"/>
              <a:t> </a:t>
            </a:r>
            <a:r>
              <a:rPr lang="en-GB" altLang="cs-CZ" dirty="0" err="1"/>
              <a:t>atrofie</a:t>
            </a:r>
            <a:r>
              <a:rPr lang="en-GB" altLang="cs-CZ" dirty="0"/>
              <a:t>, </a:t>
            </a:r>
            <a:r>
              <a:rPr lang="en-GB" altLang="cs-CZ" dirty="0" err="1"/>
              <a:t>anémie</a:t>
            </a:r>
            <a:r>
              <a:rPr lang="en-GB" altLang="cs-CZ" dirty="0"/>
              <a:t>, </a:t>
            </a:r>
            <a:r>
              <a:rPr lang="en-GB" altLang="cs-CZ" dirty="0" err="1"/>
              <a:t>poruchy</a:t>
            </a:r>
            <a:r>
              <a:rPr lang="en-GB" altLang="cs-CZ" dirty="0"/>
              <a:t> </a:t>
            </a:r>
            <a:r>
              <a:rPr lang="en-GB" altLang="cs-CZ" dirty="0" err="1"/>
              <a:t>kapilární</a:t>
            </a:r>
            <a:r>
              <a:rPr lang="en-GB" altLang="cs-CZ" dirty="0"/>
              <a:t> permeability </a:t>
            </a:r>
            <a:endParaRPr lang="en-GB" altLang="cs-CZ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N</a:t>
            </a:r>
            <a:r>
              <a:rPr lang="en-GB" altLang="cs-CZ" sz="2800" dirty="0" err="1"/>
              <a:t>eurologické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potíže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snížení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obranyschopnosti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nebo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poruchou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funkce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gonád</a:t>
            </a:r>
            <a:r>
              <a:rPr lang="cs-CZ" altLang="cs-CZ" sz="2800" dirty="0"/>
              <a:t> - neplodnost</a:t>
            </a:r>
            <a:r>
              <a:rPr lang="en-GB" altLang="cs-CZ" sz="2800" dirty="0"/>
              <a:t> 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U </a:t>
            </a:r>
            <a:r>
              <a:rPr lang="en-GB" altLang="cs-CZ" sz="2800" dirty="0" err="1"/>
              <a:t>novorozenců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může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nedostatek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vyvolat</a:t>
            </a:r>
            <a:r>
              <a:rPr lang="en-GB" altLang="cs-CZ" sz="2800" dirty="0"/>
              <a:t> </a:t>
            </a:r>
            <a:r>
              <a:rPr lang="en-GB" altLang="cs-CZ" sz="2800" dirty="0" err="1">
                <a:hlinkClick r:id="rId3" tooltip="Anémie"/>
              </a:rPr>
              <a:t>anémii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způsobenou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zkrácením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životnosti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červených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krvinek</a:t>
            </a:r>
            <a:r>
              <a:rPr lang="en-GB" altLang="cs-CZ" sz="2800" dirty="0"/>
              <a:t>.</a:t>
            </a:r>
            <a:endParaRPr lang="en-GB" altLang="cs-CZ" sz="2800" b="1" dirty="0"/>
          </a:p>
          <a:p>
            <a:pPr marL="0" indent="0">
              <a:buNone/>
            </a:pPr>
            <a:r>
              <a:rPr lang="cs-CZ" b="1" dirty="0"/>
              <a:t>Předávkování</a:t>
            </a:r>
            <a:r>
              <a:rPr lang="cs-CZ" dirty="0"/>
              <a:t> → pouze výjimečně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800" dirty="0" err="1"/>
              <a:t>tokoferol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relativně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málo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toxický</a:t>
            </a:r>
            <a:r>
              <a:rPr lang="en-GB" altLang="cs-CZ" sz="2800" dirty="0"/>
              <a:t>. </a:t>
            </a:r>
            <a:r>
              <a:rPr lang="en-GB" altLang="cs-CZ" sz="2800" dirty="0" err="1"/>
              <a:t>Dlouhodobé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užívání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vysokých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dávek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zhoršuje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vstřebávání</a:t>
            </a:r>
            <a:r>
              <a:rPr lang="en-GB" altLang="cs-CZ" sz="2800" dirty="0"/>
              <a:t> </a:t>
            </a:r>
            <a:r>
              <a:rPr lang="en-GB" altLang="cs-CZ" sz="2800" dirty="0" err="1">
                <a:hlinkClick r:id="rId4" tooltip="Naftochinon"/>
              </a:rPr>
              <a:t>vitaminu</a:t>
            </a:r>
            <a:r>
              <a:rPr lang="en-GB" altLang="cs-CZ" sz="2800" dirty="0">
                <a:hlinkClick r:id="rId4" tooltip="Naftochinon"/>
              </a:rPr>
              <a:t> K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217774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Výskyt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3346" y="1477926"/>
            <a:ext cx="8552810" cy="4699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Potraviny</a:t>
            </a:r>
            <a:r>
              <a:rPr lang="cs-CZ" b="1" dirty="0">
                <a:solidFill>
                  <a:srgbClr val="FF0000"/>
                </a:solidFill>
              </a:rPr>
              <a:t> rostlinného (oleje) </a:t>
            </a:r>
            <a:r>
              <a:rPr lang="cs-CZ" dirty="0"/>
              <a:t>a živočišného původu </a:t>
            </a:r>
            <a:r>
              <a:rPr lang="cs-CZ" i="1" dirty="0"/>
              <a:t>méně</a:t>
            </a:r>
          </a:p>
          <a:p>
            <a:endParaRPr lang="cs-CZ" b="1" dirty="0"/>
          </a:p>
          <a:p>
            <a:pPr lvl="1"/>
            <a:endParaRPr lang="cs-CZ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35124731"/>
              </p:ext>
            </p:extLst>
          </p:nvPr>
        </p:nvGraphicFramePr>
        <p:xfrm>
          <a:off x="1229970" y="2325614"/>
          <a:ext cx="682151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ál 4"/>
          <p:cNvSpPr/>
          <p:nvPr/>
        </p:nvSpPr>
        <p:spPr>
          <a:xfrm>
            <a:off x="4055864" y="2689264"/>
            <a:ext cx="1558344" cy="14865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42300" y="2689264"/>
            <a:ext cx="39732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Surový řepkový olej: </a:t>
            </a:r>
            <a:r>
              <a:rPr lang="cs-CZ" b="1" dirty="0"/>
              <a:t>360-1000 mg/kg</a:t>
            </a:r>
          </a:p>
          <a:p>
            <a:r>
              <a:rPr lang="cs-CZ" dirty="0"/>
              <a:t>Rafinovaný řepkový olej: </a:t>
            </a:r>
            <a:r>
              <a:rPr lang="cs-CZ" b="1" dirty="0"/>
              <a:t>140-850 mg/kg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904675" y="5883846"/>
            <a:ext cx="1281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4-80 mg/kg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43501" y="4513943"/>
            <a:ext cx="13984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15-50 mg/kg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7445" y="3490999"/>
            <a:ext cx="41599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Olej z pšeničných klíčků: </a:t>
            </a:r>
            <a:r>
              <a:rPr lang="cs-CZ" b="1" dirty="0"/>
              <a:t>1650-3000 mg/kg</a:t>
            </a:r>
          </a:p>
        </p:txBody>
      </p:sp>
    </p:spTree>
    <p:extLst>
      <p:ext uri="{BB962C8B-B14F-4D97-AF65-F5344CB8AC3E}">
        <p14:creationId xmlns:p14="http://schemas.microsoft.com/office/powerpoint/2010/main" val="130085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Zdroje</a:t>
            </a:r>
            <a:endParaRPr lang="en-GB" altLang="cs-CZ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2562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K</a:t>
            </a:r>
            <a:r>
              <a:rPr lang="en-GB" altLang="cs-CZ" sz="2800" dirty="0" err="1"/>
              <a:t>líčky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rostlinné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oleje</a:t>
            </a:r>
            <a:r>
              <a:rPr lang="en-GB" altLang="cs-CZ" sz="2800" dirty="0"/>
              <a:t> - </a:t>
            </a:r>
            <a:r>
              <a:rPr lang="en-GB" altLang="cs-CZ" sz="2800" dirty="0" err="1"/>
              <a:t>fortifikace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celozrnné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výrobky</a:t>
            </a:r>
            <a:r>
              <a:rPr lang="en-GB" altLang="cs-CZ" sz="2800" dirty="0"/>
              <a:t>, </a:t>
            </a:r>
            <a:r>
              <a:rPr lang="cs-CZ" altLang="cs-CZ" sz="2800" dirty="0"/>
              <a:t>olej z pšeničných klíčků, </a:t>
            </a:r>
            <a:r>
              <a:rPr lang="en-GB" altLang="cs-CZ" sz="2800" dirty="0" err="1"/>
              <a:t>listová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zelenina</a:t>
            </a:r>
            <a:r>
              <a:rPr lang="cs-CZ" altLang="cs-CZ" sz="2800" dirty="0"/>
              <a:t>, máslo, mléko, burské oříšky, </a:t>
            </a:r>
            <a:r>
              <a:rPr lang="cs-CZ" altLang="cs-CZ" sz="2800" dirty="0" err="1"/>
              <a:t>soja</a:t>
            </a:r>
            <a:r>
              <a:rPr lang="cs-CZ" altLang="cs-CZ" sz="2800" dirty="0"/>
              <a:t>, salát, maso savců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Potřeba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vitaminu</a:t>
            </a:r>
            <a:r>
              <a:rPr lang="en-GB" altLang="cs-CZ" sz="2800" dirty="0"/>
              <a:t> E se </a:t>
            </a:r>
            <a:r>
              <a:rPr lang="en-GB" altLang="cs-CZ" sz="2800" dirty="0" err="1"/>
              <a:t>zvyšuje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zvýšeném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příjmu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nenasycených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tuků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nebo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zvýšeném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vystavení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kyslíku</a:t>
            </a:r>
            <a:r>
              <a:rPr lang="en-GB" altLang="cs-CZ" sz="2800" dirty="0"/>
              <a:t> (</a:t>
            </a:r>
            <a:r>
              <a:rPr lang="en-GB" altLang="cs-CZ" sz="2800" dirty="0" err="1"/>
              <a:t>kyslíkové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stany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apod</a:t>
            </a:r>
            <a:r>
              <a:rPr lang="en-GB" altLang="cs-CZ" sz="2800" dirty="0"/>
              <a:t>.)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Poruchy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vstřebávání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tuků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střeva</a:t>
            </a:r>
            <a:r>
              <a:rPr lang="en-GB" altLang="cs-CZ" sz="2800" dirty="0"/>
              <a:t> </a:t>
            </a:r>
            <a:r>
              <a:rPr lang="cs-CZ" altLang="cs-CZ" sz="2800" dirty="0"/>
              <a:t>- </a:t>
            </a:r>
            <a:r>
              <a:rPr lang="en-GB" altLang="cs-CZ" sz="2800" dirty="0" err="1"/>
              <a:t>nedostat</a:t>
            </a:r>
            <a:r>
              <a:rPr lang="cs-CZ" altLang="cs-CZ" sz="2800" dirty="0"/>
              <a:t>e</a:t>
            </a:r>
            <a:r>
              <a:rPr lang="en-GB" altLang="cs-CZ" sz="2800" dirty="0"/>
              <a:t>k </a:t>
            </a:r>
            <a:r>
              <a:rPr lang="en-GB" altLang="cs-CZ" sz="2800" dirty="0" err="1"/>
              <a:t>tokoferolu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vitam</a:t>
            </a:r>
            <a:r>
              <a:rPr lang="cs-CZ" altLang="cs-CZ" sz="2800" dirty="0"/>
              <a:t>i</a:t>
            </a:r>
            <a:r>
              <a:rPr lang="en-GB" altLang="cs-CZ" sz="2800" dirty="0"/>
              <a:t>n se </a:t>
            </a:r>
            <a:r>
              <a:rPr lang="en-GB" altLang="cs-CZ" sz="2800" dirty="0" err="1"/>
              <a:t>vstřebává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jen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společně</a:t>
            </a:r>
            <a:r>
              <a:rPr lang="en-GB" altLang="cs-CZ" sz="2800" dirty="0"/>
              <a:t> s </a:t>
            </a:r>
            <a:r>
              <a:rPr lang="en-GB" altLang="cs-CZ" sz="2800" dirty="0" err="1"/>
              <a:t>tuky</a:t>
            </a:r>
            <a:r>
              <a:rPr lang="en-GB" altLang="cs-CZ" sz="2800" dirty="0"/>
              <a:t>. </a:t>
            </a:r>
            <a:r>
              <a:rPr lang="cs-CZ" altLang="cs-CZ" sz="2800" dirty="0"/>
              <a:t>U</a:t>
            </a:r>
            <a:r>
              <a:rPr lang="en-GB" altLang="cs-CZ" sz="2800" dirty="0" err="1"/>
              <a:t>kládá</a:t>
            </a:r>
            <a:r>
              <a:rPr lang="en-GB" altLang="cs-CZ" sz="2800" dirty="0"/>
              <a:t> </a:t>
            </a:r>
            <a:r>
              <a:rPr lang="cs-CZ" altLang="cs-CZ" sz="2800" dirty="0"/>
              <a:t>se </a:t>
            </a:r>
            <a:r>
              <a:rPr lang="en-GB" altLang="cs-CZ" sz="2800" dirty="0"/>
              <a:t>do </a:t>
            </a:r>
            <a:r>
              <a:rPr lang="en-GB" altLang="cs-CZ" sz="2800" dirty="0" err="1"/>
              <a:t>zásoby</a:t>
            </a:r>
            <a:r>
              <a:rPr lang="en-GB" altLang="cs-CZ" sz="2800" dirty="0"/>
              <a:t> v </a:t>
            </a:r>
            <a:r>
              <a:rPr lang="cs-CZ" altLang="cs-CZ" sz="2800" dirty="0"/>
              <a:t>tukové tkáni</a:t>
            </a:r>
            <a:endParaRPr lang="en-GB" altLang="cs-CZ" sz="2800" dirty="0"/>
          </a:p>
          <a:p>
            <a:pPr>
              <a:lnSpc>
                <a:spcPct val="80000"/>
              </a:lnSpc>
            </a:pPr>
            <a:r>
              <a:rPr lang="cs-CZ" altLang="cs-CZ" dirty="0"/>
              <a:t>Ztráty: výroba, skladování, kulinární zpracování potravin, oxidace tuků</a:t>
            </a:r>
          </a:p>
        </p:txBody>
      </p:sp>
    </p:spTree>
    <p:extLst>
      <p:ext uri="{BB962C8B-B14F-4D97-AF65-F5344CB8AC3E}">
        <p14:creationId xmlns:p14="http://schemas.microsoft.com/office/powerpoint/2010/main" val="87419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4ADC1-979C-49D8-8881-34EF4273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Povolené formy vitaminu 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F9D5D61-26EC-45CD-A673-E34C97E473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492980"/>
              </p:ext>
            </p:extLst>
          </p:nvPr>
        </p:nvGraphicFramePr>
        <p:xfrm>
          <a:off x="1716049" y="252152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946B2D9-AF7B-4F92-88C4-0BD8A988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477926"/>
            <a:ext cx="8270801" cy="1417673"/>
          </a:xfrm>
        </p:spPr>
        <p:txBody>
          <a:bodyPr>
            <a:normAutofit/>
          </a:bodyPr>
          <a:lstStyle/>
          <a:p>
            <a:r>
              <a:rPr lang="cs-CZ" dirty="0"/>
              <a:t>Vyhláška č. </a:t>
            </a:r>
            <a:r>
              <a:rPr lang="cs-CZ" b="1" dirty="0"/>
              <a:t>58/2018 Sb</a:t>
            </a:r>
            <a:r>
              <a:rPr lang="cs-CZ" dirty="0"/>
              <a:t>., </a:t>
            </a:r>
            <a:r>
              <a:rPr lang="cs-CZ" i="1" dirty="0"/>
              <a:t>Vyhláška, kterou se stanoví požadavky na doplňky stravy a na obohacování potravin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6782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A354D4-B838-4A0E-8930-4B78A19E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Farmaceutické formulace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F0CFE6-B9D8-4D22-8328-FD4389AAC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Fortifikace</a:t>
            </a:r>
            <a:r>
              <a:rPr lang="cs-CZ" dirty="0"/>
              <a:t> rostlinných olejů a margarínů</a:t>
            </a:r>
          </a:p>
          <a:p>
            <a:pPr marL="0" indent="0">
              <a:buNone/>
            </a:pPr>
            <a:r>
              <a:rPr lang="cs-CZ" sz="2000" dirty="0"/>
              <a:t>                 Náhrada ztrát oxidací, chrání před žluknutím</a:t>
            </a:r>
          </a:p>
          <a:p>
            <a:pPr lvl="1"/>
            <a:r>
              <a:rPr lang="cs-CZ" dirty="0"/>
              <a:t>DL-α-</a:t>
            </a:r>
            <a:r>
              <a:rPr lang="cs-CZ" dirty="0" err="1"/>
              <a:t>tokoferolacetát</a:t>
            </a:r>
            <a:r>
              <a:rPr lang="cs-CZ" dirty="0"/>
              <a:t>, DL-α-</a:t>
            </a:r>
            <a:r>
              <a:rPr lang="cs-CZ" dirty="0" err="1"/>
              <a:t>tokoferolpalmitát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Přídavek do opalovacích krémů a krémů po opalování</a:t>
            </a:r>
          </a:p>
          <a:p>
            <a:pPr lvl="1"/>
            <a:r>
              <a:rPr lang="cs-CZ" dirty="0"/>
              <a:t>Hydratace a zklidnění pleti</a:t>
            </a:r>
          </a:p>
          <a:p>
            <a:pPr lvl="1"/>
            <a:r>
              <a:rPr lang="cs-CZ" dirty="0"/>
              <a:t>Ochrana před poškozením pleti volnými radikály</a:t>
            </a:r>
          </a:p>
          <a:p>
            <a:pPr lvl="1"/>
            <a:endParaRPr lang="cs-CZ" dirty="0"/>
          </a:p>
          <a:p>
            <a:r>
              <a:rPr lang="cs-CZ" dirty="0"/>
              <a:t>Dostupný v </a:t>
            </a:r>
            <a:r>
              <a:rPr lang="cs-CZ" dirty="0">
                <a:solidFill>
                  <a:srgbClr val="FF0000"/>
                </a:solidFill>
              </a:rPr>
              <a:t>tobolkách</a:t>
            </a:r>
            <a:r>
              <a:rPr lang="cs-CZ" dirty="0"/>
              <a:t>, </a:t>
            </a:r>
            <a:r>
              <a:rPr lang="cs-CZ" dirty="0">
                <a:solidFill>
                  <a:srgbClr val="FF0000"/>
                </a:solidFill>
              </a:rPr>
              <a:t>kapslích</a:t>
            </a:r>
            <a:r>
              <a:rPr lang="cs-CZ" dirty="0"/>
              <a:t>, </a:t>
            </a:r>
            <a:r>
              <a:rPr lang="cs-CZ" dirty="0">
                <a:solidFill>
                  <a:srgbClr val="FF0000"/>
                </a:solidFill>
              </a:rPr>
              <a:t>tabletách</a:t>
            </a:r>
            <a:r>
              <a:rPr lang="cs-CZ" dirty="0"/>
              <a:t> nebo jako </a:t>
            </a:r>
            <a:r>
              <a:rPr lang="cs-CZ" dirty="0">
                <a:solidFill>
                  <a:srgbClr val="FF0000"/>
                </a:solidFill>
              </a:rPr>
              <a:t>tekutý přípravek</a:t>
            </a:r>
          </a:p>
          <a:p>
            <a:pPr lvl="1"/>
            <a:r>
              <a:rPr lang="cs-CZ" dirty="0"/>
              <a:t>Příklad složení: DL-α-</a:t>
            </a:r>
            <a:r>
              <a:rPr lang="cs-CZ" dirty="0" err="1"/>
              <a:t>tokoferolacetát</a:t>
            </a:r>
            <a:r>
              <a:rPr lang="cs-CZ" dirty="0"/>
              <a:t>, želatina, nosič olivový olej, zvlhčující látka glycerol, barvivo E120 (karmín)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334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Farmaceutické formulace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výrobci: Zentiva, </a:t>
            </a:r>
            <a:r>
              <a:rPr lang="cs-CZ" dirty="0" err="1"/>
              <a:t>Generica</a:t>
            </a:r>
            <a:r>
              <a:rPr lang="cs-CZ" dirty="0"/>
              <a:t>, </a:t>
            </a:r>
            <a:r>
              <a:rPr lang="cs-CZ" dirty="0" err="1"/>
              <a:t>Noventis</a:t>
            </a:r>
            <a:r>
              <a:rPr lang="cs-CZ" dirty="0"/>
              <a:t>, …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11784FF-9595-484C-B22A-0DE4CB8AA6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222208"/>
              </p:ext>
            </p:extLst>
          </p:nvPr>
        </p:nvGraphicFramePr>
        <p:xfrm>
          <a:off x="1716049" y="2192396"/>
          <a:ext cx="3770352" cy="21978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7260">
                  <a:extLst>
                    <a:ext uri="{9D8B030D-6E8A-4147-A177-3AD203B41FA5}">
                      <a16:colId xmlns:a16="http://schemas.microsoft.com/office/drawing/2014/main" val="1105022497"/>
                    </a:ext>
                  </a:extLst>
                </a:gridCol>
                <a:gridCol w="2563092">
                  <a:extLst>
                    <a:ext uri="{9D8B030D-6E8A-4147-A177-3AD203B41FA5}">
                      <a16:colId xmlns:a16="http://schemas.microsoft.com/office/drawing/2014/main" val="4120862511"/>
                    </a:ext>
                  </a:extLst>
                </a:gridCol>
              </a:tblGrid>
              <a:tr h="577898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Označení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Obsah v 1 kapsli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69561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100 mg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67 mg odpovídá 100 I.U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330764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200 mg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134 mg odpovídá 200 I.U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226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400 mg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268 mg odpovídá 400 I.U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3236037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6F231F5B-16F6-4BA8-BA64-093A959AE1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4621203"/>
            <a:ext cx="1087400" cy="17684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25EC21-6974-4D93-9BF2-0C33B60D5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47" y="4646771"/>
            <a:ext cx="889000" cy="17843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42A54B-FA72-481D-A4D4-4497CCA55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45" y="4646771"/>
            <a:ext cx="3023290" cy="20887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039321D-76FA-4C28-9530-26C4EB2C1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16" y="2579331"/>
            <a:ext cx="978787" cy="168228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70ED8E1-8F98-472A-885E-9620FF556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34" y="4621203"/>
            <a:ext cx="1811916" cy="19824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920424F-9FEA-4A24-803F-F3C1E9F454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r="20991"/>
          <a:stretch/>
        </p:blipFill>
        <p:spPr>
          <a:xfrm>
            <a:off x="272261" y="2383251"/>
            <a:ext cx="1196321" cy="187836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662538" y="1975187"/>
            <a:ext cx="3060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!!! </a:t>
            </a:r>
            <a:r>
              <a:rPr lang="cs-CZ" sz="2800" b="1" dirty="0" err="1">
                <a:solidFill>
                  <a:srgbClr val="FF0000"/>
                </a:solidFill>
              </a:rPr>
              <a:t>Ref</a:t>
            </a:r>
            <a:r>
              <a:rPr lang="cs-CZ" sz="2800" b="1" dirty="0">
                <a:solidFill>
                  <a:srgbClr val="FF0000"/>
                </a:solidFill>
              </a:rPr>
              <a:t> dávka 12 mg</a:t>
            </a:r>
          </a:p>
        </p:txBody>
      </p:sp>
    </p:spTree>
    <p:extLst>
      <p:ext uri="{BB962C8B-B14F-4D97-AF65-F5344CB8AC3E}">
        <p14:creationId xmlns:p14="http://schemas.microsoft.com/office/powerpoint/2010/main" val="3370829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>
                <a:solidFill>
                  <a:srgbClr val="FF0000"/>
                </a:solidFill>
              </a:rPr>
              <a:t>VITAMIN K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1" name="Picture 7" descr="181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1" y="3063795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18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97" y="584376"/>
            <a:ext cx="4254333" cy="340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561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VITAMIN K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947" y="1265275"/>
            <a:ext cx="8246853" cy="533237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GB" altLang="cs-CZ" sz="2400" b="1" dirty="0">
                <a:solidFill>
                  <a:srgbClr val="FF0000"/>
                </a:solidFill>
              </a:rPr>
              <a:t/>
            </a:r>
            <a:br>
              <a:rPr lang="en-GB" altLang="cs-CZ" sz="2400" b="1" dirty="0">
                <a:solidFill>
                  <a:srgbClr val="FF0000"/>
                </a:solidFill>
              </a:rPr>
            </a:br>
            <a:r>
              <a:rPr lang="en-GB" altLang="cs-CZ" sz="2400" b="1" dirty="0" err="1">
                <a:solidFill>
                  <a:srgbClr val="FF0000"/>
                </a:solidFill>
              </a:rPr>
              <a:t>Fyllochinon</a:t>
            </a:r>
            <a:r>
              <a:rPr lang="en-GB" altLang="cs-CZ" sz="2400" b="1" dirty="0">
                <a:solidFill>
                  <a:srgbClr val="FF0000"/>
                </a:solidFill>
              </a:rPr>
              <a:t> (K1)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Farnochinon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en-GB" altLang="cs-CZ" sz="2400" b="1" dirty="0">
                <a:solidFill>
                  <a:srgbClr val="FF0000"/>
                </a:solidFill>
              </a:rPr>
              <a:t>(K2) </a:t>
            </a:r>
            <a:r>
              <a:rPr lang="en-GB" altLang="cs-CZ" sz="2400" dirty="0" err="1"/>
              <a:t>mikroflora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zažívacího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traktu</a:t>
            </a:r>
            <a:endParaRPr lang="cs-CZ" altLang="cs-CZ" sz="2400" dirty="0"/>
          </a:p>
          <a:p>
            <a:pPr marL="0" indent="0"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M</a:t>
            </a:r>
            <a:r>
              <a:rPr lang="en-GB" altLang="cs-CZ" sz="2400" b="1" dirty="0" err="1">
                <a:solidFill>
                  <a:srgbClr val="FF0000"/>
                </a:solidFill>
              </a:rPr>
              <a:t>enadion</a:t>
            </a:r>
            <a:r>
              <a:rPr lang="en-GB" altLang="cs-CZ" sz="2400" b="1" dirty="0">
                <a:solidFill>
                  <a:srgbClr val="FF0000"/>
                </a:solidFill>
              </a:rPr>
              <a:t> (K3)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syntetický</a:t>
            </a:r>
            <a:r>
              <a:rPr lang="en-GB" altLang="cs-CZ" sz="2400" dirty="0"/>
              <a:t> </a:t>
            </a:r>
            <a:endParaRPr lang="cs-CZ" altLang="cs-CZ" sz="2400" dirty="0"/>
          </a:p>
          <a:p>
            <a:pPr marL="0" indent="0">
              <a:buNone/>
            </a:pPr>
            <a:r>
              <a:rPr lang="en-GB" altLang="cs-CZ" sz="2400" dirty="0"/>
              <a:t/>
            </a:r>
            <a:br>
              <a:rPr lang="en-GB" altLang="cs-CZ" sz="2400" dirty="0"/>
            </a:br>
            <a:r>
              <a:rPr lang="en-GB" altLang="cs-CZ" sz="2400" dirty="0" err="1"/>
              <a:t>terpenoidní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řetězec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fytol</a:t>
            </a:r>
            <a:r>
              <a:rPr lang="en-GB" altLang="cs-CZ" sz="2400" dirty="0"/>
              <a:t> C20), </a:t>
            </a:r>
            <a:r>
              <a:rPr lang="en-GB" altLang="cs-CZ" sz="2400" dirty="0" err="1"/>
              <a:t>základní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látka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menadion</a:t>
            </a:r>
            <a:endParaRPr lang="en-GB" altLang="cs-CZ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GB" altLang="cs-CZ" sz="2400" dirty="0"/>
              <a:t/>
            </a:r>
            <a:br>
              <a:rPr lang="en-GB" altLang="cs-CZ" sz="2400" dirty="0"/>
            </a:br>
            <a:r>
              <a:rPr lang="en-GB" altLang="cs-CZ" sz="2400" b="1" dirty="0" err="1"/>
              <a:t>Funkce</a:t>
            </a:r>
            <a:r>
              <a:rPr lang="en-GB" altLang="cs-CZ" sz="2400" b="1" dirty="0"/>
              <a:t>: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antihemoragický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hemokoagulační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účinek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biosyntéza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hemokoagulačních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faktorů</a:t>
            </a:r>
            <a:r>
              <a:rPr lang="en-GB" altLang="cs-CZ" sz="2400" dirty="0"/>
              <a:t> II, VII, IX a X); </a:t>
            </a:r>
            <a:r>
              <a:rPr lang="en-GB" altLang="cs-CZ" sz="2400" dirty="0" err="1"/>
              <a:t>vliv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správnou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stavbu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kostí</a:t>
            </a:r>
            <a:endParaRPr lang="cs-CZ" altLang="cs-CZ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Výskyt v játrech – důležitý pro jejich správnou funkci</a:t>
            </a:r>
            <a:endParaRPr lang="en-GB" altLang="cs-CZ" sz="2400" b="1" dirty="0"/>
          </a:p>
          <a:p>
            <a:pPr marL="0" indent="0">
              <a:buNone/>
            </a:pPr>
            <a:r>
              <a:rPr lang="en-GB" altLang="cs-CZ" sz="2400" b="1" dirty="0" err="1"/>
              <a:t>Denní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dávka</a:t>
            </a:r>
            <a:r>
              <a:rPr lang="en-GB" altLang="cs-CZ" sz="2400" b="1" dirty="0"/>
              <a:t>:</a:t>
            </a:r>
            <a:r>
              <a:rPr lang="en-GB" altLang="cs-CZ" sz="2400" dirty="0"/>
              <a:t> 60 – 80 </a:t>
            </a:r>
            <a:r>
              <a:rPr lang="en-GB" altLang="cs-CZ" sz="2400" dirty="0" err="1"/>
              <a:t>μg</a:t>
            </a:r>
            <a:r>
              <a:rPr lang="cs-CZ" altLang="cs-CZ" sz="2400" dirty="0"/>
              <a:t>  </a:t>
            </a:r>
            <a:r>
              <a:rPr lang="cs-CZ" altLang="cs-CZ" sz="2400" dirty="0">
                <a:solidFill>
                  <a:srgbClr val="FF0000"/>
                </a:solidFill>
              </a:rPr>
              <a:t>Referenční dávka </a:t>
            </a:r>
            <a:r>
              <a:rPr lang="cs-CZ" altLang="cs-CZ" sz="2400" b="1" dirty="0">
                <a:solidFill>
                  <a:srgbClr val="FF0000"/>
                </a:solidFill>
              </a:rPr>
              <a:t> 75 </a:t>
            </a:r>
            <a:r>
              <a:rPr lang="el-GR" altLang="cs-CZ" sz="2400" b="1" dirty="0">
                <a:solidFill>
                  <a:srgbClr val="FF0000"/>
                </a:solidFill>
              </a:rPr>
              <a:t>μ</a:t>
            </a:r>
            <a:r>
              <a:rPr lang="cs-CZ" altLang="cs-CZ" sz="2400" b="1" dirty="0">
                <a:solidFill>
                  <a:srgbClr val="FF0000"/>
                </a:solidFill>
              </a:rPr>
              <a:t>g</a:t>
            </a:r>
            <a:r>
              <a:rPr lang="en-GB" altLang="cs-CZ" sz="24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GB" altLang="cs-CZ" sz="2400" b="1" dirty="0"/>
              <a:t>Antivitamin: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dikumarol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antikoagulační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účinek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možno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využít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terapeuticky</a:t>
            </a:r>
            <a:r>
              <a:rPr lang="en-GB" altLang="cs-CZ" sz="2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80562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11" descr="menadi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4850" y="4508500"/>
            <a:ext cx="2089150" cy="1838325"/>
          </a:xfrm>
          <a:noFill/>
        </p:spPr>
      </p:pic>
      <p:pic>
        <p:nvPicPr>
          <p:cNvPr id="60420" name="Picture 15" descr="vitamin 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188913"/>
            <a:ext cx="5795962" cy="2162175"/>
          </a:xfrm>
          <a:noFill/>
        </p:spPr>
      </p:pic>
      <p:pic>
        <p:nvPicPr>
          <p:cNvPr id="60423" name="Picture 19" descr="pict57.gi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5350" y="2349500"/>
            <a:ext cx="3168650" cy="1884363"/>
          </a:xfrm>
          <a:noFill/>
        </p:spPr>
      </p:pic>
      <p:sp>
        <p:nvSpPr>
          <p:cNvPr id="60421" name="Rectangle 8"/>
          <p:cNvSpPr>
            <a:spLocks noChangeArrowheads="1"/>
          </p:cNvSpPr>
          <p:nvPr/>
        </p:nvSpPr>
        <p:spPr bwMode="auto">
          <a:xfrm>
            <a:off x="4479925" y="31083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effectLst/>
              </a:rPr>
              <a:t/>
            </a:r>
            <a:br>
              <a:rPr lang="en-US" altLang="cs-CZ" sz="1800">
                <a:effectLst/>
              </a:rPr>
            </a:br>
            <a:endParaRPr lang="en-US" altLang="cs-CZ" sz="1800">
              <a:effectLst/>
            </a:endParaRPr>
          </a:p>
        </p:txBody>
      </p:sp>
      <p:sp>
        <p:nvSpPr>
          <p:cNvPr id="60422" name="Rectangle 9"/>
          <p:cNvSpPr>
            <a:spLocks noChangeArrowheads="1"/>
          </p:cNvSpPr>
          <p:nvPr/>
        </p:nvSpPr>
        <p:spPr bwMode="auto">
          <a:xfrm>
            <a:off x="4479925" y="310832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effectLst/>
              </a:rPr>
              <a:t/>
            </a:r>
            <a:br>
              <a:rPr lang="en-US" altLang="cs-CZ" sz="1800">
                <a:effectLst/>
              </a:rPr>
            </a:br>
            <a:endParaRPr lang="en-US" altLang="cs-CZ" sz="1800">
              <a:effectLst/>
            </a:endParaRPr>
          </a:p>
        </p:txBody>
      </p:sp>
      <p:sp>
        <p:nvSpPr>
          <p:cNvPr id="60424" name="Rectangle 23"/>
          <p:cNvSpPr>
            <a:spLocks noChangeArrowheads="1"/>
          </p:cNvSpPr>
          <p:nvPr/>
        </p:nvSpPr>
        <p:spPr bwMode="auto">
          <a:xfrm>
            <a:off x="323850" y="1484313"/>
            <a:ext cx="20383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effectLst/>
              </a:rPr>
              <a:t>Fyllochinon (K1)</a:t>
            </a: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effectLst/>
              </a:rPr>
              <a:t>M</a:t>
            </a:r>
            <a:r>
              <a:rPr lang="en-GB" altLang="cs-CZ" sz="1800">
                <a:effectLst/>
              </a:rPr>
              <a:t>enachinony (K2)</a:t>
            </a: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effectLst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effectLst/>
              </a:rPr>
              <a:t>M</a:t>
            </a:r>
            <a:r>
              <a:rPr lang="en-GB" altLang="cs-CZ" sz="1800">
                <a:effectLst/>
              </a:rPr>
              <a:t>enadion (K3)</a:t>
            </a:r>
          </a:p>
        </p:txBody>
      </p:sp>
    </p:spTree>
    <p:extLst>
      <p:ext uri="{BB962C8B-B14F-4D97-AF65-F5344CB8AC3E}">
        <p14:creationId xmlns:p14="http://schemas.microsoft.com/office/powerpoint/2010/main" val="1822829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61928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</a:t>
            </a:r>
            <a:r>
              <a:rPr lang="en-GB" altLang="cs-CZ" sz="2400" dirty="0" err="1"/>
              <a:t>sen</a:t>
            </a:r>
            <a:r>
              <a:rPr lang="cs-CZ" altLang="cs-CZ" sz="2400" dirty="0" err="1"/>
              <a:t>ciální</a:t>
            </a:r>
            <a:r>
              <a:rPr lang="cs-CZ" altLang="cs-CZ" sz="2400" dirty="0"/>
              <a:t> pro tvorbu bílkoviny </a:t>
            </a:r>
            <a:r>
              <a:rPr lang="en-GB" altLang="cs-CZ" sz="2400" dirty="0" err="1"/>
              <a:t>protrombin</a:t>
            </a:r>
            <a:r>
              <a:rPr lang="en-GB" altLang="cs-CZ" sz="2400" dirty="0"/>
              <a:t> a</a:t>
            </a:r>
            <a:r>
              <a:rPr lang="cs-CZ" altLang="cs-CZ" sz="2400" dirty="0"/>
              <a:t> dalších faktorů zapojených do mechanismu srážení krve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b="1" u="sng" dirty="0"/>
              <a:t>Vitamin K </a:t>
            </a:r>
            <a:r>
              <a:rPr lang="cs-CZ" altLang="cs-CZ" sz="2400" b="1" u="sng" dirty="0"/>
              <a:t>v přírodě ve dvou formách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/>
              <a:t>Vitamin K1, </a:t>
            </a:r>
            <a:r>
              <a:rPr lang="cs-CZ" altLang="cs-CZ" sz="2400" dirty="0"/>
              <a:t>původně isolovaný z vojtěšky – jediná forma vyskytující se v rostlinách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/>
              <a:t>Vitamin K2 </a:t>
            </a:r>
            <a:r>
              <a:rPr lang="cs-CZ" altLang="cs-CZ" sz="2400" dirty="0"/>
              <a:t> - produkovaný bakteriemi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b="1" u="sng" dirty="0" err="1"/>
              <a:t>Stabilita</a:t>
            </a:r>
            <a:r>
              <a:rPr lang="en-GB" altLang="cs-CZ" sz="2400" b="1" dirty="0"/>
              <a:t>:</a:t>
            </a:r>
            <a:r>
              <a:rPr lang="en-GB" altLang="cs-CZ" sz="2400" dirty="0"/>
              <a:t> </a:t>
            </a:r>
            <a:r>
              <a:rPr lang="cs-CZ" altLang="cs-CZ" sz="2400" dirty="0"/>
              <a:t>na světle a teple relativně stabilní, 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labilní</a:t>
            </a:r>
            <a:r>
              <a:rPr lang="en-GB" altLang="cs-CZ" sz="2400" dirty="0"/>
              <a:t> (UV, </a:t>
            </a:r>
            <a:r>
              <a:rPr lang="en-GB" altLang="cs-CZ" sz="2400" dirty="0" err="1"/>
              <a:t>alkálie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kyseliny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oxidace</a:t>
            </a:r>
            <a:r>
              <a:rPr lang="en-GB" altLang="cs-CZ" sz="2400" dirty="0"/>
              <a:t>); </a:t>
            </a:r>
            <a:r>
              <a:rPr lang="en-GB" altLang="cs-CZ" sz="2400" dirty="0" err="1"/>
              <a:t>komplexy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stabilnější</a:t>
            </a:r>
            <a:r>
              <a:rPr lang="en-GB" altLang="cs-CZ" sz="2400" dirty="0"/>
              <a:t> </a:t>
            </a:r>
            <a:endParaRPr lang="cs-CZ" altLang="cs-CZ" sz="2400" dirty="0"/>
          </a:p>
          <a:p>
            <a:pPr lvl="0"/>
            <a:r>
              <a:rPr lang="cs-CZ" dirty="0" err="1"/>
              <a:t>fotodegradace</a:t>
            </a:r>
            <a:endParaRPr lang="cs-CZ" dirty="0"/>
          </a:p>
          <a:p>
            <a:pPr lvl="0"/>
            <a:r>
              <a:rPr lang="cs-CZ" dirty="0"/>
              <a:t>oxidace (epoxidy, 2,3-epoxidy)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sz="2400" b="1" u="sng" dirty="0"/>
              <a:t>S</a:t>
            </a:r>
            <a:r>
              <a:rPr lang="cs-CZ" altLang="cs-CZ" sz="2400" b="1" u="sng" dirty="0" err="1"/>
              <a:t>kladování</a:t>
            </a:r>
            <a:r>
              <a:rPr lang="cs-CZ" altLang="cs-CZ" sz="2400" b="1" u="sng" dirty="0"/>
              <a:t> </a:t>
            </a:r>
            <a:r>
              <a:rPr lang="en-GB" altLang="cs-CZ" sz="2400" b="1" u="sng" dirty="0"/>
              <a:t>vitamin</a:t>
            </a:r>
            <a:r>
              <a:rPr lang="cs-CZ" altLang="cs-CZ" sz="2400" b="1" u="sng" dirty="0"/>
              <a:t>u</a:t>
            </a:r>
            <a:r>
              <a:rPr lang="en-GB" altLang="cs-CZ" sz="2400" b="1" u="sng" dirty="0"/>
              <a:t> K </a:t>
            </a:r>
            <a:r>
              <a:rPr lang="cs-CZ" altLang="cs-CZ" sz="2400" b="1" u="sng" dirty="0"/>
              <a:t>v játrech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/>
              <a:t>50% vitamin</a:t>
            </a:r>
            <a:r>
              <a:rPr lang="cs-CZ" altLang="cs-CZ" sz="2400" dirty="0"/>
              <a:t>u z diety, </a:t>
            </a:r>
            <a:r>
              <a:rPr lang="en-GB" altLang="cs-CZ" sz="2400" dirty="0"/>
              <a:t>50% </a:t>
            </a:r>
            <a:r>
              <a:rPr lang="en-GB" altLang="cs-CZ" sz="2400" dirty="0" err="1"/>
              <a:t>ba</a:t>
            </a:r>
            <a:r>
              <a:rPr lang="cs-CZ" altLang="cs-CZ" sz="2400" dirty="0"/>
              <a:t>k</a:t>
            </a:r>
            <a:r>
              <a:rPr lang="en-GB" altLang="cs-CZ" sz="2400" dirty="0" err="1"/>
              <a:t>teri</a:t>
            </a:r>
            <a:r>
              <a:rPr lang="cs-CZ" altLang="cs-CZ" sz="2400" dirty="0" err="1"/>
              <a:t>ální</a:t>
            </a:r>
            <a:r>
              <a:rPr lang="cs-CZ" altLang="cs-CZ" sz="2400" dirty="0"/>
              <a:t> produkce ve střevech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Absorbován společně s tuky, žluč důležitá pro </a:t>
            </a:r>
            <a:r>
              <a:rPr lang="cs-CZ" altLang="cs-CZ" sz="2400" dirty="0" err="1"/>
              <a:t>absorbci</a:t>
            </a:r>
            <a:r>
              <a:rPr lang="cs-CZ" altLang="cs-CZ" sz="2400" dirty="0"/>
              <a:t>, přechod lymfatickým systémem, skladování v játrech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Z organismu vylučován minimálně</a:t>
            </a: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7862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cs-CZ" sz="3200" b="1"/>
              <a:t>ZÁVISLOST POTŘEBY VITAMINŮ NA FYZIOLOGICKÉM STAVU ORGANISMU</a:t>
            </a:r>
            <a:r>
              <a:rPr lang="en-GB" altLang="cs-CZ" sz="400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5141913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cs-CZ" altLang="cs-CZ" b="1" u="sng" dirty="0">
                <a:solidFill>
                  <a:srgbClr val="FF0000"/>
                </a:solidFill>
              </a:rPr>
              <a:t>Referenční dávky vitaminů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800" b="1" dirty="0"/>
              <a:t>Ve vodě rozpustné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vitaminy</a:t>
            </a:r>
            <a:r>
              <a:rPr lang="en-GB" altLang="cs-CZ" sz="2800" dirty="0"/>
              <a:t> (s </a:t>
            </a:r>
            <a:r>
              <a:rPr lang="en-GB" altLang="cs-CZ" sz="2800" dirty="0" err="1"/>
              <a:t>výjimkou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vitaminu</a:t>
            </a:r>
            <a:r>
              <a:rPr lang="en-GB" altLang="cs-CZ" sz="2800" dirty="0"/>
              <a:t> B12) se </a:t>
            </a:r>
            <a:r>
              <a:rPr lang="en-GB" altLang="cs-CZ" sz="2800" dirty="0" err="1"/>
              <a:t>neukládají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organismu</a:t>
            </a:r>
            <a:r>
              <a:rPr lang="cs-CZ" altLang="cs-CZ" sz="2800" dirty="0"/>
              <a:t>. </a:t>
            </a:r>
            <a:r>
              <a:rPr lang="cs-CZ" altLang="cs-CZ" sz="2800" b="1" dirty="0"/>
              <a:t>D</a:t>
            </a:r>
            <a:r>
              <a:rPr lang="en-GB" altLang="cs-CZ" sz="2800" b="1" dirty="0" err="1"/>
              <a:t>enní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skladba</a:t>
            </a:r>
            <a:r>
              <a:rPr lang="en-GB" altLang="cs-CZ" sz="2800" b="1" dirty="0"/>
              <a:t> </a:t>
            </a:r>
            <a:r>
              <a:rPr lang="en-GB" altLang="cs-CZ" sz="2800" b="1" dirty="0" err="1"/>
              <a:t>stravy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pokrýv</a:t>
            </a:r>
            <a:r>
              <a:rPr lang="cs-CZ" altLang="cs-CZ" sz="2800" dirty="0"/>
              <a:t>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výživová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doporučení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</a:t>
            </a:r>
            <a:r>
              <a:rPr lang="en-GB" altLang="cs-CZ" sz="2800" dirty="0" err="1"/>
              <a:t>elké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diference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mezi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minimální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maximální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doporučenou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dávkou</a:t>
            </a:r>
            <a:r>
              <a:rPr lang="en-GB" altLang="cs-CZ" sz="2800" dirty="0"/>
              <a:t>. </a:t>
            </a:r>
            <a:r>
              <a:rPr lang="cs-CZ" altLang="cs-CZ" sz="2800" dirty="0"/>
              <a:t>R</a:t>
            </a:r>
            <a:r>
              <a:rPr lang="en-GB" altLang="cs-CZ" sz="2800" dirty="0" err="1"/>
              <a:t>ozdíl</a:t>
            </a:r>
            <a:r>
              <a:rPr lang="cs-CZ" altLang="cs-CZ" sz="2800" dirty="0"/>
              <a:t>y</a:t>
            </a:r>
            <a:r>
              <a:rPr lang="en-GB" altLang="cs-CZ" sz="2800" dirty="0"/>
              <a:t> v </a:t>
            </a:r>
            <a:r>
              <a:rPr lang="en-GB" altLang="cs-CZ" sz="2800" dirty="0" err="1"/>
              <a:t>různých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zemí</a:t>
            </a:r>
            <a:r>
              <a:rPr lang="cs-CZ" altLang="cs-CZ" sz="2800" dirty="0"/>
              <a:t>ch</a:t>
            </a:r>
            <a:r>
              <a:rPr lang="en-GB" altLang="cs-CZ" sz="2800" dirty="0"/>
              <a:t>, </a:t>
            </a:r>
            <a:r>
              <a:rPr lang="cs-CZ" altLang="cs-CZ" sz="2800" dirty="0"/>
              <a:t>u </a:t>
            </a:r>
            <a:r>
              <a:rPr lang="en-GB" altLang="cs-CZ" sz="2800" dirty="0" err="1"/>
              <a:t>různých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autorů</a:t>
            </a:r>
            <a:r>
              <a:rPr lang="cs-CZ" altLang="cs-CZ" sz="2800" dirty="0"/>
              <a:t>. P</a:t>
            </a:r>
            <a:r>
              <a:rPr lang="en-GB" altLang="cs-CZ" sz="2800" dirty="0" err="1"/>
              <a:t>otřeba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vitaminů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výrazně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závisí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fyziologickém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stavu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člověka</a:t>
            </a:r>
            <a:r>
              <a:rPr lang="en-GB" altLang="cs-CZ" sz="2800" dirty="0"/>
              <a:t>. </a:t>
            </a:r>
            <a:endParaRPr lang="en-GB" altLang="cs-CZ" sz="2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F</a:t>
            </a:r>
            <a:r>
              <a:rPr lang="en-GB" altLang="cs-CZ" sz="2800" dirty="0" err="1"/>
              <a:t>aktory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které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ovlivňují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potřebu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vitaminů</a:t>
            </a:r>
            <a:r>
              <a:rPr lang="en-GB" altLang="cs-CZ" sz="2800" dirty="0"/>
              <a:t>: </a:t>
            </a:r>
            <a:r>
              <a:rPr lang="en-GB" altLang="cs-CZ" sz="2800" dirty="0" err="1"/>
              <a:t>věk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pohlaví</a:t>
            </a:r>
            <a:r>
              <a:rPr lang="en-GB" altLang="cs-CZ" sz="2800" dirty="0"/>
              <a:t>, u </a:t>
            </a:r>
            <a:r>
              <a:rPr lang="en-GB" altLang="cs-CZ" sz="2800" dirty="0" err="1"/>
              <a:t>žen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navíc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případná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gravidita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nebo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laktace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typ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pracovního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zatížení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zdravotní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stav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současný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příjem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některých</a:t>
            </a:r>
            <a:r>
              <a:rPr lang="en-GB" altLang="cs-CZ" sz="2800" dirty="0"/>
              <a:t> </a:t>
            </a:r>
            <a:r>
              <a:rPr lang="cs-CZ" altLang="cs-CZ" sz="2800" dirty="0"/>
              <a:t>léků</a:t>
            </a: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344611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Nedostatek</a:t>
            </a:r>
            <a:endParaRPr lang="en-GB" alt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219" y="1399310"/>
            <a:ext cx="8539232" cy="477765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b="1" dirty="0"/>
              <a:t>Symptom</a:t>
            </a:r>
            <a:r>
              <a:rPr lang="cs-CZ" altLang="cs-CZ" b="1" dirty="0"/>
              <a:t>y d</a:t>
            </a:r>
            <a:r>
              <a:rPr lang="en-GB" altLang="cs-CZ" b="1" dirty="0" err="1"/>
              <a:t>efici</a:t>
            </a:r>
            <a:r>
              <a:rPr lang="cs-CZ" altLang="cs-CZ" b="1" dirty="0"/>
              <a:t>tu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U dospělých zřídka, při podvýživě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Běžná dieta dostatek vitaminu 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Nízký příjem + antibiotika – snížení produkce pomocí bakterií – nízké hladiny vitaminu K v těle</a:t>
            </a:r>
          </a:p>
          <a:p>
            <a:r>
              <a:rPr lang="cs-CZ" altLang="cs-CZ" b="1" dirty="0"/>
              <a:t>Nedostatek</a:t>
            </a:r>
            <a:r>
              <a:rPr lang="en-GB" altLang="cs-CZ" b="1" dirty="0"/>
              <a:t>:</a:t>
            </a:r>
            <a:r>
              <a:rPr lang="en-GB" altLang="cs-CZ" dirty="0"/>
              <a:t> </a:t>
            </a:r>
            <a:r>
              <a:rPr lang="en-GB" altLang="cs-CZ" dirty="0" err="1"/>
              <a:t>prodloužení</a:t>
            </a:r>
            <a:r>
              <a:rPr lang="en-GB" altLang="cs-CZ" dirty="0"/>
              <a:t> </a:t>
            </a:r>
            <a:r>
              <a:rPr lang="en-GB" altLang="cs-CZ" dirty="0" err="1"/>
              <a:t>doby</a:t>
            </a:r>
            <a:r>
              <a:rPr lang="en-GB" altLang="cs-CZ" dirty="0"/>
              <a:t> </a:t>
            </a:r>
            <a:r>
              <a:rPr lang="en-GB" altLang="cs-CZ" dirty="0" err="1"/>
              <a:t>srážení</a:t>
            </a:r>
            <a:r>
              <a:rPr lang="en-GB" altLang="cs-CZ" dirty="0"/>
              <a:t> </a:t>
            </a:r>
            <a:r>
              <a:rPr lang="en-GB" altLang="cs-CZ" dirty="0" err="1"/>
              <a:t>krve</a:t>
            </a:r>
            <a:r>
              <a:rPr lang="en-GB" altLang="cs-CZ" dirty="0"/>
              <a:t>, </a:t>
            </a:r>
            <a:r>
              <a:rPr lang="en-GB" altLang="cs-CZ" dirty="0" err="1"/>
              <a:t>hemoragie</a:t>
            </a:r>
            <a:r>
              <a:rPr lang="en-GB" altLang="cs-CZ" dirty="0"/>
              <a:t> (</a:t>
            </a:r>
            <a:r>
              <a:rPr lang="en-GB" altLang="cs-CZ" dirty="0" err="1"/>
              <a:t>riziko</a:t>
            </a:r>
            <a:r>
              <a:rPr lang="en-GB" altLang="cs-CZ" dirty="0"/>
              <a:t> </a:t>
            </a:r>
            <a:r>
              <a:rPr lang="en-GB" altLang="cs-CZ" dirty="0" err="1"/>
              <a:t>zejména</a:t>
            </a:r>
            <a:r>
              <a:rPr lang="en-GB" altLang="cs-CZ" dirty="0"/>
              <a:t> u </a:t>
            </a:r>
            <a:r>
              <a:rPr lang="en-GB" altLang="cs-CZ" dirty="0" err="1"/>
              <a:t>novorozenců</a:t>
            </a:r>
            <a:r>
              <a:rPr lang="en-GB" altLang="cs-CZ" dirty="0"/>
              <a:t>)</a:t>
            </a:r>
            <a:r>
              <a:rPr lang="cs-CZ" altLang="cs-CZ" dirty="0"/>
              <a:t>, </a:t>
            </a:r>
            <a:r>
              <a:rPr lang="en-GB" altLang="cs-CZ" dirty="0"/>
              <a:t> </a:t>
            </a:r>
            <a:r>
              <a:rPr lang="cs-CZ" altLang="cs-CZ" dirty="0"/>
              <a:t>menstruace</a:t>
            </a:r>
            <a:endParaRPr lang="en-GB" altLang="cs-CZ" b="1" dirty="0"/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D</a:t>
            </a:r>
            <a:r>
              <a:rPr lang="en-GB" altLang="cs-CZ" dirty="0" err="1"/>
              <a:t>efici</a:t>
            </a:r>
            <a:r>
              <a:rPr lang="cs-CZ" altLang="cs-CZ" dirty="0"/>
              <a:t>t – špatná srážlivost krve, příznaky krvácení z nosu …. 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3696718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Zdroje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i="1" dirty="0"/>
              <a:t>Široce rozšířený v potravinách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Z</a:t>
            </a:r>
            <a:r>
              <a:rPr lang="en-GB" altLang="cs-CZ" b="1" dirty="0" err="1"/>
              <a:t>elené</a:t>
            </a:r>
            <a:r>
              <a:rPr lang="en-GB" altLang="cs-CZ" b="1" dirty="0"/>
              <a:t> </a:t>
            </a:r>
            <a:r>
              <a:rPr lang="en-GB" altLang="cs-CZ" b="1" dirty="0" err="1"/>
              <a:t>rostliny</a:t>
            </a:r>
            <a:r>
              <a:rPr lang="en-GB" altLang="cs-CZ" dirty="0"/>
              <a:t>, </a:t>
            </a:r>
            <a:r>
              <a:rPr lang="en-GB" altLang="cs-CZ" dirty="0" err="1"/>
              <a:t>luštěniny</a:t>
            </a:r>
            <a:r>
              <a:rPr lang="en-GB" altLang="cs-CZ" dirty="0"/>
              <a:t>, </a:t>
            </a:r>
            <a:r>
              <a:rPr lang="cs-CZ" altLang="cs-CZ" dirty="0"/>
              <a:t>květák, zelí, špenát, vojtěška, pšenice, oves, </a:t>
            </a:r>
            <a:r>
              <a:rPr lang="en-GB" altLang="cs-CZ" dirty="0"/>
              <a:t>so</a:t>
            </a:r>
            <a:r>
              <a:rPr lang="cs-CZ" altLang="cs-CZ" dirty="0" err="1"/>
              <a:t>ja</a:t>
            </a:r>
            <a:r>
              <a:rPr lang="cs-CZ" altLang="cs-CZ" dirty="0"/>
              <a:t>, hrášek, rajčata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Živočišné produkty</a:t>
            </a:r>
            <a:r>
              <a:rPr lang="cs-CZ" altLang="cs-CZ" dirty="0"/>
              <a:t>  - málo </a:t>
            </a:r>
            <a:r>
              <a:rPr lang="en-GB" altLang="cs-CZ" dirty="0"/>
              <a:t>vitamin</a:t>
            </a:r>
            <a:r>
              <a:rPr lang="cs-CZ" altLang="cs-CZ" dirty="0"/>
              <a:t>u,</a:t>
            </a:r>
            <a:r>
              <a:rPr lang="en-GB" altLang="cs-CZ" dirty="0"/>
              <a:t> </a:t>
            </a:r>
            <a:r>
              <a:rPr lang="cs-CZ" altLang="cs-CZ" dirty="0"/>
              <a:t>kravské mléko více než lidské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   </a:t>
            </a:r>
            <a:r>
              <a:rPr lang="en-GB" altLang="cs-CZ" dirty="0" err="1"/>
              <a:t>sýry</a:t>
            </a:r>
            <a:r>
              <a:rPr lang="en-GB" altLang="cs-CZ" dirty="0"/>
              <a:t>, </a:t>
            </a:r>
            <a:r>
              <a:rPr lang="en-GB" altLang="cs-CZ" dirty="0" err="1"/>
              <a:t>žloutek</a:t>
            </a:r>
            <a:r>
              <a:rPr lang="en-GB" altLang="cs-CZ" dirty="0"/>
              <a:t>, </a:t>
            </a:r>
            <a:r>
              <a:rPr lang="en-GB" altLang="cs-CZ" dirty="0" err="1"/>
              <a:t>játra</a:t>
            </a:r>
            <a:r>
              <a:rPr lang="cs-CZ" altLang="cs-CZ" dirty="0"/>
              <a:t>,</a:t>
            </a:r>
            <a:r>
              <a:rPr lang="en-GB" altLang="cs-CZ" dirty="0"/>
              <a:t> </a:t>
            </a:r>
            <a:r>
              <a:rPr lang="cs-CZ" altLang="cs-CZ" dirty="0"/>
              <a:t>jo</a:t>
            </a:r>
            <a:r>
              <a:rPr lang="en-GB" altLang="cs-CZ" dirty="0" err="1"/>
              <a:t>gurt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S</a:t>
            </a:r>
            <a:r>
              <a:rPr lang="en-GB" altLang="cs-CZ" b="1" dirty="0" err="1"/>
              <a:t>třevní</a:t>
            </a:r>
            <a:r>
              <a:rPr lang="en-GB" altLang="cs-CZ" b="1" dirty="0"/>
              <a:t> </a:t>
            </a:r>
            <a:r>
              <a:rPr lang="en-GB" altLang="cs-CZ" b="1" dirty="0" err="1"/>
              <a:t>mikroflóra</a:t>
            </a:r>
            <a:r>
              <a:rPr lang="en-GB" altLang="cs-CZ" b="1" dirty="0"/>
              <a:t>!</a:t>
            </a:r>
            <a:r>
              <a:rPr lang="en-GB" altLang="cs-CZ" dirty="0"/>
              <a:t> 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   v</a:t>
            </a:r>
            <a:r>
              <a:rPr lang="en-GB" altLang="cs-CZ" dirty="0" err="1"/>
              <a:t>itamin</a:t>
            </a:r>
            <a:r>
              <a:rPr lang="en-GB" altLang="cs-CZ" dirty="0"/>
              <a:t> K </a:t>
            </a:r>
            <a:r>
              <a:rPr lang="cs-CZ" altLang="cs-CZ" dirty="0"/>
              <a:t>je syntetizován střevními bakteriemi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94362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Referenční dávky </a:t>
            </a:r>
            <a:endParaRPr lang="en-GB" altLang="cs-CZ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cs-CZ" dirty="0"/>
              <a:t>Nařízení 1169/2011/ES platnost od 13.12.2016 </a:t>
            </a:r>
          </a:p>
          <a:p>
            <a:pPr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Vyhláška 58/2018 Sb.</a:t>
            </a:r>
          </a:p>
          <a:p>
            <a:pPr eaLnBrk="1" hangingPunct="1">
              <a:buFontTx/>
              <a:buNone/>
            </a:pPr>
            <a:r>
              <a:rPr lang="en-GB" altLang="cs-CZ" dirty="0" err="1"/>
              <a:t>Vyhláška</a:t>
            </a:r>
            <a:r>
              <a:rPr lang="en-GB" altLang="cs-CZ" dirty="0"/>
              <a:t>, </a:t>
            </a:r>
            <a:r>
              <a:rPr lang="en-GB" altLang="cs-CZ" dirty="0" err="1"/>
              <a:t>kterou</a:t>
            </a:r>
            <a:r>
              <a:rPr lang="en-GB" altLang="cs-CZ" dirty="0"/>
              <a:t> se </a:t>
            </a:r>
            <a:r>
              <a:rPr lang="en-GB" altLang="cs-CZ" dirty="0" err="1"/>
              <a:t>stanoví</a:t>
            </a:r>
            <a:r>
              <a:rPr lang="en-GB" altLang="cs-CZ" dirty="0"/>
              <a:t> </a:t>
            </a:r>
            <a:r>
              <a:rPr lang="en-GB" altLang="cs-CZ" dirty="0" err="1"/>
              <a:t>požadavky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doplňky</a:t>
            </a:r>
            <a:r>
              <a:rPr lang="en-GB" altLang="cs-CZ" dirty="0"/>
              <a:t> </a:t>
            </a:r>
            <a:r>
              <a:rPr lang="en-GB" altLang="cs-CZ" dirty="0" err="1"/>
              <a:t>stravy</a:t>
            </a:r>
            <a:r>
              <a:rPr lang="en-GB" altLang="cs-CZ" dirty="0"/>
              <a:t> a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obohacování</a:t>
            </a:r>
            <a:r>
              <a:rPr lang="en-GB" altLang="cs-CZ" dirty="0"/>
              <a:t> </a:t>
            </a:r>
            <a:r>
              <a:rPr lang="en-GB" altLang="cs-CZ" dirty="0" err="1"/>
              <a:t>potravin</a:t>
            </a:r>
            <a:endParaRPr lang="cs-CZ" altLang="cs-CZ" dirty="0"/>
          </a:p>
          <a:p>
            <a:pPr eaLnBrk="1" hangingPunct="1"/>
            <a:r>
              <a:rPr lang="cs-CZ" altLang="cs-CZ" dirty="0"/>
              <a:t>A 800 </a:t>
            </a:r>
            <a:r>
              <a:rPr lang="en-US" altLang="cs-CZ" dirty="0">
                <a:cs typeface="Arial" panose="020B0604020202020204" pitchFamily="34" charset="0"/>
              </a:rPr>
              <a:t>µ</a:t>
            </a:r>
            <a:r>
              <a:rPr lang="cs-CZ" altLang="cs-CZ" dirty="0">
                <a:cs typeface="Arial" panose="020B0604020202020204" pitchFamily="34" charset="0"/>
              </a:rPr>
              <a:t>g</a:t>
            </a:r>
          </a:p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D 5 </a:t>
            </a:r>
            <a:r>
              <a:rPr lang="en-US" altLang="cs-CZ" dirty="0">
                <a:cs typeface="Arial" panose="020B0604020202020204" pitchFamily="34" charset="0"/>
              </a:rPr>
              <a:t>µ</a:t>
            </a:r>
            <a:r>
              <a:rPr lang="cs-CZ" altLang="cs-CZ" dirty="0">
                <a:cs typeface="Arial" panose="020B0604020202020204" pitchFamily="34" charset="0"/>
              </a:rPr>
              <a:t>g</a:t>
            </a:r>
          </a:p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E 12 mg</a:t>
            </a:r>
          </a:p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K 75 </a:t>
            </a:r>
            <a:r>
              <a:rPr lang="en-US" altLang="cs-CZ" dirty="0">
                <a:cs typeface="Arial" panose="020B0604020202020204" pitchFamily="34" charset="0"/>
              </a:rPr>
              <a:t>µ</a:t>
            </a:r>
            <a:r>
              <a:rPr lang="cs-CZ" altLang="cs-CZ" dirty="0">
                <a:cs typeface="Arial" panose="020B0604020202020204" pitchFamily="34" charset="0"/>
              </a:rPr>
              <a:t>g</a:t>
            </a:r>
          </a:p>
        </p:txBody>
      </p:sp>
      <p:sp>
        <p:nvSpPr>
          <p:cNvPr id="3" name="Obdélník 2"/>
          <p:cNvSpPr/>
          <p:nvPr/>
        </p:nvSpPr>
        <p:spPr>
          <a:xfrm>
            <a:off x="3788020" y="4722757"/>
            <a:ext cx="4327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4800" dirty="0"/>
              <a:t>Souhrn Vitaminy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48854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Souhrn</a:t>
            </a:r>
            <a:endParaRPr lang="en-US" dirty="0"/>
          </a:p>
        </p:txBody>
      </p:sp>
      <p:graphicFrame>
        <p:nvGraphicFramePr>
          <p:cNvPr id="2406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142146"/>
              </p:ext>
            </p:extLst>
          </p:nvPr>
        </p:nvGraphicFramePr>
        <p:xfrm>
          <a:off x="0" y="1164723"/>
          <a:ext cx="9144000" cy="6138167"/>
        </p:xfrm>
        <a:graphic>
          <a:graphicData uri="http://schemas.openxmlformats.org/drawingml/2006/table">
            <a:tbl>
              <a:tblPr/>
              <a:tblGrid>
                <a:gridCol w="1427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vitamin</a:t>
                      </a:r>
                    </a:p>
                  </a:txBody>
                  <a:tcPr marL="90000" marR="90000" marT="46803" marB="46803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Hlavní funkce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Charakteristika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Zdroje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Varovné signály deficitu vitaminů</a:t>
                      </a:r>
                    </a:p>
                  </a:txBody>
                  <a:tcPr marL="90000" marR="90000" marT="46803" marB="468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9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Retinol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Chrání sliznice, působí při přeměně bílkovin, nezbytný pro růst a dobrý zrak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Neničí se při teplotě varu, ale při vysokých teplotách za přítomnosti kyslíku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Živočišný tuk, rybí olej, zelenina (mrkev)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Zhoršení vidění v noci, průjem, střevní infekce, hrubá, suchá kůže, tvorba lupů a vrásek, poruchy chrupu, opožděný růst, náchylnost k infekcím, častá ječná zrna, četné skvrny na kůži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Kalciferol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Reguluje absorpci kalcia a fosforu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Rozpustný v tucích, relativně stálý při zmrazení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Máslo, vejce, ryby, kvasnice do těla se dostává i opalováním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Měknutí a deformace kostí a hrudníku, zvětšení kloubů, křehké kosti, nohy do „o“, zpomalování vývinu chrupu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9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Tokoferol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Obnova buněk a svalů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Rozpustný v tucích, stabilní v horku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v nepřítomnosti kyslíku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Salát a ostatní zelená zelenina, rýže, kukuřice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Možná anémie u novorozeňat s předčasným porodem nebo u novorozeňat s nízkou hmotností, poruchy slinivky a žlučníku, ochablost svalů, rozklad červených krvinek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4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Esenciální mastné kyseliny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Součást membránových lipidů. Chrání játra, plsobí jako růstový faktor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Jsou narušovány kyslíkem a teplem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Olej, sádlo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Křehké vlasy, lupy, suchá pleť, křehké nehty, poruchy v hospodaření s vodou, rozmnožovacími poruchami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4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Fyllochinon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Podporuje srážení krve, léčí krvácivost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 nosu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Rozpustný v tucích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Ničí ho rentgenové a ostatní záření, aspirin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Ovoce, zelenina, vit. K produkují střevní bakterie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Poruchy srážlivosti krve, zvýšená náchylnost ke krvácení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4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122363"/>
            <a:ext cx="7772400" cy="2387600"/>
          </a:xfrm>
        </p:spPr>
        <p:txBody>
          <a:bodyPr/>
          <a:lstStyle/>
          <a:p>
            <a:pPr eaLnBrk="1" hangingPunct="1"/>
            <a:r>
              <a:rPr lang="cs-CZ" altLang="cs-CZ" sz="6600">
                <a:latin typeface="Arial Black" panose="020B0A04020102020204" pitchFamily="34" charset="0"/>
              </a:rPr>
              <a:t>Karotenoidy</a:t>
            </a:r>
            <a:endParaRPr lang="en-US" altLang="cs-CZ" sz="6600">
              <a:latin typeface="Arial Black" panose="020B0A04020102020204" pitchFamily="34" charset="0"/>
            </a:endParaRP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152650" y="3071813"/>
            <a:ext cx="809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69636" name="Picture 4" descr="http://dcb-carot.unibe.ch/bilder/kma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31800"/>
            <a:ext cx="18716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2152650" y="3071813"/>
            <a:ext cx="6953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69638" name="Picture 6" descr="http://dcb-carot.unibe.ch/bilder/kpepro.JPG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260350"/>
            <a:ext cx="12811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9" name="Rectangle 7"/>
          <p:cNvSpPr>
            <a:spLocks noChangeArrowheads="1"/>
          </p:cNvSpPr>
          <p:nvPr/>
        </p:nvSpPr>
        <p:spPr bwMode="auto">
          <a:xfrm>
            <a:off x="2152650" y="3071813"/>
            <a:ext cx="11144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69640" name="Picture 8" descr="http://dcb-carot.unibe.ch/bilder/kgrepe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3325"/>
            <a:ext cx="147796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1" name="Rectangle 9"/>
          <p:cNvSpPr>
            <a:spLocks noChangeArrowheads="1"/>
          </p:cNvSpPr>
          <p:nvPr/>
        </p:nvSpPr>
        <p:spPr bwMode="auto">
          <a:xfrm>
            <a:off x="2152650" y="3071813"/>
            <a:ext cx="8667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69642" name="Picture 10" descr="http://dcb-carot.unibe.ch/bilder/kruebli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6513"/>
            <a:ext cx="1584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3" name="Rectangle 11"/>
          <p:cNvSpPr>
            <a:spLocks noChangeArrowheads="1"/>
          </p:cNvSpPr>
          <p:nvPr/>
        </p:nvSpPr>
        <p:spPr bwMode="auto">
          <a:xfrm>
            <a:off x="2152650" y="3071813"/>
            <a:ext cx="7810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69644" name="Picture 12" descr="http://dcb-carot.unibe.ch/bilder/ktomate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r:link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908050"/>
            <a:ext cx="1016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5" name="Rectangle 13"/>
          <p:cNvSpPr>
            <a:spLocks noChangeArrowheads="1"/>
          </p:cNvSpPr>
          <p:nvPr/>
        </p:nvSpPr>
        <p:spPr bwMode="auto">
          <a:xfrm>
            <a:off x="2152650" y="3071813"/>
            <a:ext cx="5715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69646" name="Picture 14" descr="Carot-Tu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44850"/>
            <a:ext cx="4662488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939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Karotenoidy</a:t>
            </a:r>
          </a:p>
        </p:txBody>
      </p:sp>
      <p:pic>
        <p:nvPicPr>
          <p:cNvPr id="70660" name="Picture 4" descr="pap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080000"/>
            <a:ext cx="1905000" cy="1778000"/>
          </a:xfrm>
          <a:noFill/>
        </p:spPr>
      </p:pic>
      <p:sp>
        <p:nvSpPr>
          <p:cNvPr id="70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22218"/>
            <a:ext cx="8600701" cy="573578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800" dirty="0" smtClean="0"/>
              <a:t>S</a:t>
            </a:r>
            <a:r>
              <a:rPr lang="en-GB" altLang="cs-CZ" sz="2800" dirty="0" err="1" smtClean="0"/>
              <a:t>kupin</a:t>
            </a:r>
            <a:r>
              <a:rPr lang="cs-CZ" altLang="cs-CZ" sz="2800" dirty="0" smtClean="0"/>
              <a:t>a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žlutých</a:t>
            </a:r>
            <a:r>
              <a:rPr lang="en-GB" altLang="cs-CZ" sz="2800" dirty="0" smtClean="0"/>
              <a:t>, </a:t>
            </a:r>
            <a:r>
              <a:rPr lang="en-GB" altLang="cs-CZ" sz="2800" dirty="0" err="1" smtClean="0"/>
              <a:t>oranžových</a:t>
            </a:r>
            <a:r>
              <a:rPr lang="en-GB" altLang="cs-CZ" sz="2800" dirty="0" smtClean="0"/>
              <a:t>, </a:t>
            </a:r>
            <a:r>
              <a:rPr lang="en-GB" altLang="cs-CZ" sz="2800" dirty="0" err="1" smtClean="0"/>
              <a:t>červených</a:t>
            </a:r>
            <a:r>
              <a:rPr lang="en-GB" altLang="cs-CZ" sz="2800" dirty="0" smtClean="0"/>
              <a:t> a </a:t>
            </a:r>
            <a:r>
              <a:rPr lang="en-GB" altLang="cs-CZ" sz="2800" dirty="0" err="1" smtClean="0"/>
              <a:t>výjimečně</a:t>
            </a:r>
            <a:r>
              <a:rPr lang="en-GB" altLang="cs-CZ" sz="2800" dirty="0" smtClean="0"/>
              <a:t>  </a:t>
            </a:r>
            <a:r>
              <a:rPr lang="en-GB" altLang="cs-CZ" sz="2800" dirty="0" err="1" smtClean="0"/>
              <a:t>také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žluto-zelených</a:t>
            </a:r>
            <a:r>
              <a:rPr lang="en-GB" altLang="cs-CZ" sz="2800" dirty="0" smtClean="0"/>
              <a:t>, </a:t>
            </a:r>
            <a:r>
              <a:rPr lang="en-GB" altLang="cs-CZ" sz="2800" dirty="0" err="1" smtClean="0"/>
              <a:t>převážně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lipofilních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pigmentů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rostlin</a:t>
            </a:r>
            <a:r>
              <a:rPr lang="en-GB" altLang="cs-CZ" sz="2800" dirty="0" smtClean="0"/>
              <a:t>, hub, </a:t>
            </a:r>
            <a:r>
              <a:rPr lang="en-GB" altLang="cs-CZ" sz="2800" dirty="0" err="1" smtClean="0"/>
              <a:t>řas</a:t>
            </a:r>
            <a:r>
              <a:rPr lang="en-GB" altLang="cs-CZ" sz="2800" dirty="0" smtClean="0"/>
              <a:t>, </a:t>
            </a:r>
            <a:r>
              <a:rPr lang="en-GB" altLang="cs-CZ" sz="2800" dirty="0" err="1" smtClean="0"/>
              <a:t>mikroorganismů</a:t>
            </a:r>
            <a:r>
              <a:rPr lang="en-GB" altLang="cs-CZ" sz="2800" dirty="0" smtClean="0"/>
              <a:t> a </a:t>
            </a:r>
            <a:r>
              <a:rPr lang="en-GB" altLang="cs-CZ" sz="2800" dirty="0" err="1" smtClean="0"/>
              <a:t>také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živočichů</a:t>
            </a:r>
            <a:r>
              <a:rPr lang="en-GB" altLang="cs-CZ" sz="2800" dirty="0" smtClean="0"/>
              <a:t> (</a:t>
            </a:r>
            <a:r>
              <a:rPr lang="en-GB" altLang="cs-CZ" sz="2800" dirty="0" err="1" smtClean="0"/>
              <a:t>korýšů</a:t>
            </a:r>
            <a:r>
              <a:rPr lang="en-GB" altLang="cs-CZ" sz="2800" dirty="0" smtClean="0"/>
              <a:t>, </a:t>
            </a:r>
            <a:r>
              <a:rPr lang="en-GB" altLang="cs-CZ" sz="2800" dirty="0" err="1" smtClean="0"/>
              <a:t>ryb</a:t>
            </a:r>
            <a:r>
              <a:rPr lang="en-GB" altLang="cs-CZ" sz="2800" dirty="0" smtClean="0"/>
              <a:t>, </a:t>
            </a:r>
            <a:r>
              <a:rPr lang="en-GB" altLang="cs-CZ" sz="2800" dirty="0" err="1" smtClean="0"/>
              <a:t>ptáků</a:t>
            </a:r>
            <a:r>
              <a:rPr lang="en-GB" altLang="cs-CZ" sz="2800" dirty="0" smtClean="0"/>
              <a:t>, </a:t>
            </a:r>
            <a:r>
              <a:rPr lang="en-GB" altLang="cs-CZ" sz="2800" dirty="0" err="1" smtClean="0"/>
              <a:t>savců</a:t>
            </a:r>
            <a:r>
              <a:rPr lang="en-GB" altLang="cs-CZ" sz="2800" dirty="0" smtClean="0"/>
              <a:t>)</a:t>
            </a:r>
            <a:endParaRPr lang="cs-CZ" altLang="cs-CZ" sz="2800" dirty="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800" dirty="0" smtClean="0"/>
              <a:t>R</a:t>
            </a:r>
            <a:r>
              <a:rPr lang="en-GB" altLang="cs-CZ" sz="2800" dirty="0" err="1"/>
              <a:t>oční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produkce</a:t>
            </a:r>
            <a:r>
              <a:rPr lang="en-GB" altLang="cs-CZ" sz="2800" dirty="0"/>
              <a:t> v </a:t>
            </a:r>
            <a:r>
              <a:rPr lang="en-GB" altLang="cs-CZ" sz="2800" dirty="0" err="1"/>
              <a:t>přírodě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odhaduje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na</a:t>
            </a:r>
            <a:r>
              <a:rPr lang="en-GB" altLang="cs-CZ" sz="2800" dirty="0"/>
              <a:t> 1.108 </a:t>
            </a:r>
            <a:r>
              <a:rPr lang="en-GB" altLang="cs-CZ" sz="2800" dirty="0" err="1"/>
              <a:t>tun.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Karotenoidní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barviva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jsou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vázána</a:t>
            </a:r>
            <a:r>
              <a:rPr lang="en-GB" altLang="cs-CZ" sz="2800" dirty="0"/>
              <a:t> v </a:t>
            </a:r>
            <a:r>
              <a:rPr lang="en-GB" altLang="cs-CZ" sz="2800" dirty="0" err="1"/>
              <a:t>chloroplastech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formě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chromoproteinů</a:t>
            </a:r>
            <a:r>
              <a:rPr lang="cs-CZ" altLang="cs-CZ" sz="2800" dirty="0"/>
              <a:t>, </a:t>
            </a:r>
            <a:r>
              <a:rPr lang="en-GB" altLang="cs-CZ" sz="2800" dirty="0" err="1"/>
              <a:t>účastní</a:t>
            </a:r>
            <a:r>
              <a:rPr lang="en-GB" altLang="cs-CZ" sz="2800" dirty="0"/>
              <a:t> </a:t>
            </a:r>
            <a:r>
              <a:rPr lang="cs-CZ" altLang="cs-CZ" sz="2800" dirty="0"/>
              <a:t>se </a:t>
            </a:r>
            <a:r>
              <a:rPr lang="en-GB" altLang="cs-CZ" sz="2800" dirty="0" err="1"/>
              <a:t>fotosyntézy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800" dirty="0"/>
              <a:t>Známo téměř 700 přirozeně se vyskytujících  karotenoidních pigmentů. Z toho asi 50 sloučenin vykazuje aktivitu vitaminu A, proto se označují jako </a:t>
            </a:r>
            <a:r>
              <a:rPr lang="cs-CZ" altLang="cs-CZ" sz="2800" dirty="0" err="1"/>
              <a:t>retinoidy</a:t>
            </a:r>
            <a:r>
              <a:rPr lang="en-GB" alt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68814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 b="1"/>
              <a:t>Chemická struktura</a:t>
            </a:r>
            <a:r>
              <a:rPr lang="cs-CZ" altLang="cs-CZ" sz="4000" b="1"/>
              <a:t> karotenoidů</a:t>
            </a:r>
            <a:endParaRPr lang="en-GB" altLang="cs-CZ" sz="4000" b="1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818" y="1413164"/>
            <a:ext cx="8478982" cy="5040024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cs-CZ" sz="2800" dirty="0"/>
              <a:t>T</a:t>
            </a:r>
            <a:r>
              <a:rPr lang="en-GB" altLang="cs-CZ" sz="2800" dirty="0" err="1"/>
              <a:t>etraterpenoid</a:t>
            </a:r>
            <a:r>
              <a:rPr lang="cs-CZ" altLang="cs-CZ" sz="2800" dirty="0"/>
              <a:t>y</a:t>
            </a:r>
            <a:r>
              <a:rPr lang="en-GB" altLang="cs-CZ" sz="2800" dirty="0"/>
              <a:t> (</a:t>
            </a:r>
            <a:r>
              <a:rPr lang="cs-CZ" altLang="cs-CZ" sz="2800" dirty="0"/>
              <a:t>40 atomů uhlíku</a:t>
            </a:r>
            <a:r>
              <a:rPr lang="en-GB" altLang="cs-CZ" sz="2800" dirty="0"/>
              <a:t> </a:t>
            </a:r>
            <a:r>
              <a:rPr lang="cs-CZ" altLang="cs-CZ" sz="2800" dirty="0"/>
              <a:t> - 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oligomery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isoprenu</a:t>
            </a:r>
            <a:endParaRPr lang="cs-CZ" altLang="cs-CZ" sz="2800" dirty="0"/>
          </a:p>
          <a:p>
            <a:pPr marL="609600" indent="-609600" eaLnBrk="1" hangingPunct="1">
              <a:buFontTx/>
              <a:buNone/>
            </a:pPr>
            <a:r>
              <a:rPr lang="cs-CZ" altLang="cs-CZ" sz="2800" dirty="0"/>
              <a:t>N</a:t>
            </a:r>
            <a:r>
              <a:rPr lang="en-GB" altLang="cs-CZ" sz="2800" dirty="0" err="1"/>
              <a:t>ěkolik</a:t>
            </a:r>
            <a:r>
              <a:rPr lang="en-GB" altLang="cs-CZ" sz="2800" dirty="0"/>
              <a:t> variant </a:t>
            </a:r>
            <a:r>
              <a:rPr lang="en-GB" altLang="cs-CZ" sz="2800" dirty="0" err="1"/>
              <a:t>uhlíkového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skeletu</a:t>
            </a:r>
            <a:r>
              <a:rPr lang="en-GB" altLang="cs-CZ" sz="2800" dirty="0"/>
              <a:t>: </a:t>
            </a:r>
            <a:endParaRPr lang="cs-CZ" altLang="cs-CZ" sz="2800" dirty="0"/>
          </a:p>
          <a:p>
            <a:pPr marL="609600" indent="-609600" eaLnBrk="1" hangingPunct="1">
              <a:buFontTx/>
              <a:buChar char="-"/>
            </a:pPr>
            <a:r>
              <a:rPr lang="en-GB" altLang="cs-CZ" sz="2800" dirty="0" err="1"/>
              <a:t>ryze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alifatický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řetězec</a:t>
            </a:r>
            <a:endParaRPr lang="cs-CZ" altLang="cs-CZ" sz="2800" dirty="0"/>
          </a:p>
          <a:p>
            <a:pPr marL="609600" indent="-609600" eaLnBrk="1" hangingPunct="1">
              <a:buFontTx/>
              <a:buChar char="-"/>
            </a:pPr>
            <a:r>
              <a:rPr lang="en-GB" altLang="cs-CZ" sz="2800" dirty="0" err="1"/>
              <a:t>řetězec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zakončený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jedním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či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dvěma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cykly</a:t>
            </a:r>
            <a:r>
              <a:rPr lang="en-GB" altLang="cs-CZ" sz="2800" dirty="0"/>
              <a:t> (</a:t>
            </a:r>
            <a:r>
              <a:rPr lang="en-GB" altLang="cs-CZ" sz="2800" dirty="0" err="1"/>
              <a:t>šestičlenným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nebo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pětičlenným</a:t>
            </a:r>
            <a:r>
              <a:rPr lang="en-GB" altLang="cs-CZ" sz="2800" dirty="0"/>
              <a:t>)</a:t>
            </a:r>
            <a:endParaRPr lang="cs-CZ" altLang="cs-CZ" sz="2800" dirty="0"/>
          </a:p>
          <a:p>
            <a:pPr marL="609600" indent="-609600" eaLnBrk="1" hangingPunct="1">
              <a:buFontTx/>
              <a:buNone/>
            </a:pPr>
            <a:r>
              <a:rPr lang="en-GB" altLang="cs-CZ" sz="2800" dirty="0" err="1"/>
              <a:t>Dvojné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vazby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umožňují</a:t>
            </a:r>
            <a:r>
              <a:rPr lang="en-GB" altLang="cs-CZ" sz="2800" dirty="0"/>
              <a:t> </a:t>
            </a:r>
            <a:r>
              <a:rPr lang="en-GB" altLang="cs-CZ" sz="2800" i="1" dirty="0" err="1"/>
              <a:t>cis</a:t>
            </a:r>
            <a:r>
              <a:rPr lang="en-GB" altLang="cs-CZ" sz="2800" i="1" dirty="0"/>
              <a:t>/trans</a:t>
            </a:r>
            <a:r>
              <a:rPr lang="en-GB" altLang="cs-CZ" sz="2800" dirty="0"/>
              <a:t> </a:t>
            </a:r>
            <a:r>
              <a:rPr lang="en-GB" altLang="cs-CZ" sz="2800" dirty="0" err="1"/>
              <a:t>isomerii</a:t>
            </a:r>
            <a:endParaRPr lang="cs-CZ" altLang="cs-CZ" sz="2800" dirty="0"/>
          </a:p>
          <a:p>
            <a:pPr marL="609600" indent="-609600" eaLnBrk="1" hangingPunct="1">
              <a:buFontTx/>
              <a:buNone/>
            </a:pPr>
            <a:r>
              <a:rPr lang="en-GB" altLang="cs-CZ" sz="2800" dirty="0" err="1"/>
              <a:t>Většinou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konfigurac</a:t>
            </a:r>
            <a:r>
              <a:rPr lang="cs-CZ" altLang="cs-CZ" sz="2800" dirty="0"/>
              <a:t>e</a:t>
            </a:r>
            <a:r>
              <a:rPr lang="en-GB" altLang="cs-CZ" sz="2800" dirty="0"/>
              <a:t> all-</a:t>
            </a:r>
            <a:r>
              <a:rPr lang="en-GB" altLang="cs-CZ" sz="2800" i="1" dirty="0"/>
              <a:t>trans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konfigurace</a:t>
            </a:r>
            <a:r>
              <a:rPr lang="en-GB" altLang="cs-CZ" sz="2800" dirty="0"/>
              <a:t> </a:t>
            </a:r>
            <a:r>
              <a:rPr lang="en-GB" altLang="cs-CZ" sz="2800" i="1" dirty="0" err="1"/>
              <a:t>cis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vyskytuje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jen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dvojných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vazbách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nesubstituovaných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methylovou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skupinou</a:t>
            </a:r>
            <a:r>
              <a:rPr lang="en-GB" altLang="cs-CZ" sz="2800" dirty="0"/>
              <a:t>. </a:t>
            </a:r>
            <a:endParaRPr lang="en-GB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173088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Karotenoidy</a:t>
            </a:r>
            <a:r>
              <a:rPr lang="en-GB" altLang="cs-CZ"/>
              <a:t> </a:t>
            </a:r>
            <a:r>
              <a:rPr lang="cs-CZ" altLang="cs-CZ"/>
              <a:t>- </a:t>
            </a:r>
            <a:r>
              <a:rPr lang="en-GB" altLang="cs-CZ"/>
              <a:t>dvě skupiny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655" y="1440873"/>
            <a:ext cx="8368145" cy="501231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U</a:t>
            </a:r>
            <a:r>
              <a:rPr lang="en-GB" altLang="cs-CZ" dirty="0" err="1"/>
              <a:t>hlovodíky</a:t>
            </a:r>
            <a:r>
              <a:rPr lang="en-GB" altLang="cs-CZ" dirty="0"/>
              <a:t> </a:t>
            </a:r>
            <a:r>
              <a:rPr lang="en-GB" altLang="cs-CZ" dirty="0" err="1"/>
              <a:t>nazývané</a:t>
            </a:r>
            <a:r>
              <a:rPr lang="en-GB" altLang="cs-CZ" dirty="0"/>
              <a:t> </a:t>
            </a:r>
            <a:r>
              <a:rPr lang="en-GB" altLang="cs-CZ" b="1" i="1" dirty="0" err="1">
                <a:solidFill>
                  <a:srgbClr val="FF0000"/>
                </a:solidFill>
              </a:rPr>
              <a:t>karoteny</a:t>
            </a:r>
            <a:r>
              <a:rPr lang="en-GB" altLang="cs-CZ" dirty="0"/>
              <a:t> </a:t>
            </a:r>
            <a:endParaRPr lang="cs-CZ" altLang="cs-CZ" dirty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K</a:t>
            </a:r>
            <a:r>
              <a:rPr lang="en-GB" altLang="cs-CZ" dirty="0" err="1"/>
              <a:t>yslíkaté</a:t>
            </a:r>
            <a:r>
              <a:rPr lang="en-GB" altLang="cs-CZ" dirty="0"/>
              <a:t> </a:t>
            </a:r>
            <a:r>
              <a:rPr lang="en-GB" altLang="cs-CZ" dirty="0" err="1"/>
              <a:t>sloučeniny</a:t>
            </a:r>
            <a:r>
              <a:rPr lang="en-GB" altLang="cs-CZ" dirty="0"/>
              <a:t> </a:t>
            </a:r>
            <a:r>
              <a:rPr lang="en-GB" altLang="cs-CZ" dirty="0" err="1"/>
              <a:t>odvozené</a:t>
            </a:r>
            <a:r>
              <a:rPr lang="en-GB" altLang="cs-CZ" dirty="0"/>
              <a:t> </a:t>
            </a:r>
            <a:r>
              <a:rPr lang="en-GB" altLang="cs-CZ" dirty="0" err="1"/>
              <a:t>od</a:t>
            </a:r>
            <a:r>
              <a:rPr lang="en-GB" altLang="cs-CZ" dirty="0"/>
              <a:t> </a:t>
            </a:r>
            <a:r>
              <a:rPr lang="en-GB" altLang="cs-CZ" dirty="0" err="1"/>
              <a:t>karotenů</a:t>
            </a:r>
            <a:r>
              <a:rPr lang="cs-CZ" altLang="cs-CZ" dirty="0"/>
              <a:t> - </a:t>
            </a:r>
            <a:r>
              <a:rPr lang="en-GB" altLang="cs-CZ" b="1" i="1" dirty="0" err="1">
                <a:solidFill>
                  <a:srgbClr val="FF0000"/>
                </a:solidFill>
              </a:rPr>
              <a:t>xanthofyly</a:t>
            </a:r>
            <a:r>
              <a:rPr lang="cs-CZ" altLang="cs-CZ" b="1" i="1" dirty="0"/>
              <a:t> </a:t>
            </a:r>
            <a:r>
              <a:rPr lang="cs-CZ" altLang="cs-CZ" dirty="0"/>
              <a:t>(k</a:t>
            </a:r>
            <a:r>
              <a:rPr lang="en-GB" altLang="cs-CZ" dirty="0" err="1"/>
              <a:t>yslíkaté</a:t>
            </a:r>
            <a:r>
              <a:rPr lang="en-GB" altLang="cs-CZ" dirty="0"/>
              <a:t> </a:t>
            </a:r>
            <a:r>
              <a:rPr lang="en-GB" altLang="cs-CZ" dirty="0" err="1"/>
              <a:t>funkční</a:t>
            </a:r>
            <a:r>
              <a:rPr lang="en-GB" altLang="cs-CZ" dirty="0"/>
              <a:t> </a:t>
            </a:r>
            <a:r>
              <a:rPr lang="en-GB" altLang="cs-CZ" dirty="0" err="1"/>
              <a:t>skupiny</a:t>
            </a:r>
            <a:r>
              <a:rPr lang="en-GB" altLang="cs-CZ" dirty="0"/>
              <a:t> se </a:t>
            </a:r>
            <a:r>
              <a:rPr lang="en-GB" altLang="cs-CZ" dirty="0" err="1"/>
              <a:t>omezují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hydroxyl, </a:t>
            </a:r>
            <a:r>
              <a:rPr lang="en-GB" altLang="cs-CZ" dirty="0" err="1"/>
              <a:t>karbonyl</a:t>
            </a:r>
            <a:r>
              <a:rPr lang="en-GB" altLang="cs-CZ" dirty="0"/>
              <a:t>, </a:t>
            </a:r>
            <a:r>
              <a:rPr lang="en-GB" altLang="cs-CZ" dirty="0" err="1"/>
              <a:t>karboxyl</a:t>
            </a:r>
            <a:r>
              <a:rPr lang="en-GB" altLang="cs-CZ" dirty="0"/>
              <a:t> a </a:t>
            </a:r>
            <a:r>
              <a:rPr lang="en-GB" altLang="cs-CZ" dirty="0" err="1"/>
              <a:t>epoxidovou</a:t>
            </a:r>
            <a:r>
              <a:rPr lang="en-GB" altLang="cs-CZ" dirty="0"/>
              <a:t> </a:t>
            </a:r>
            <a:r>
              <a:rPr lang="en-GB" altLang="cs-CZ" dirty="0" err="1"/>
              <a:t>vazbu</a:t>
            </a:r>
            <a:r>
              <a:rPr lang="cs-CZ" altLang="cs-CZ" dirty="0"/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/>
              <a:t>Kromě</a:t>
            </a:r>
            <a:r>
              <a:rPr lang="en-GB" altLang="cs-CZ" dirty="0"/>
              <a:t> </a:t>
            </a:r>
            <a:r>
              <a:rPr lang="en-GB" altLang="cs-CZ" dirty="0" err="1"/>
              <a:t>karotenoidů</a:t>
            </a:r>
            <a:r>
              <a:rPr lang="en-GB" altLang="cs-CZ" dirty="0"/>
              <a:t> s </a:t>
            </a:r>
            <a:r>
              <a:rPr lang="en-GB" altLang="cs-CZ" dirty="0" err="1"/>
              <a:t>konjugovanými</a:t>
            </a:r>
            <a:r>
              <a:rPr lang="en-GB" altLang="cs-CZ" dirty="0"/>
              <a:t> </a:t>
            </a:r>
            <a:r>
              <a:rPr lang="en-GB" altLang="cs-CZ" dirty="0" err="1"/>
              <a:t>dvojnými</a:t>
            </a:r>
            <a:r>
              <a:rPr lang="en-GB" altLang="cs-CZ" dirty="0"/>
              <a:t> </a:t>
            </a:r>
            <a:r>
              <a:rPr lang="en-GB" altLang="cs-CZ" dirty="0" err="1"/>
              <a:t>vazbami</a:t>
            </a:r>
            <a:r>
              <a:rPr lang="en-GB" altLang="cs-CZ" dirty="0"/>
              <a:t> </a:t>
            </a:r>
            <a:r>
              <a:rPr lang="en-GB" altLang="cs-CZ" dirty="0" err="1"/>
              <a:t>jsou</a:t>
            </a:r>
            <a:r>
              <a:rPr lang="en-GB" altLang="cs-CZ" dirty="0"/>
              <a:t> </a:t>
            </a:r>
            <a:r>
              <a:rPr lang="en-GB" altLang="cs-CZ" dirty="0" err="1"/>
              <a:t>známé</a:t>
            </a:r>
            <a:r>
              <a:rPr lang="en-GB" altLang="cs-CZ" dirty="0"/>
              <a:t> </a:t>
            </a:r>
            <a:r>
              <a:rPr lang="en-GB" altLang="cs-CZ" dirty="0" err="1"/>
              <a:t>i</a:t>
            </a:r>
            <a:r>
              <a:rPr lang="en-GB" altLang="cs-CZ" dirty="0"/>
              <a:t> </a:t>
            </a:r>
            <a:r>
              <a:rPr lang="en-GB" altLang="cs-CZ" dirty="0" err="1"/>
              <a:t>allenové</a:t>
            </a:r>
            <a:r>
              <a:rPr lang="en-GB" altLang="cs-CZ" dirty="0"/>
              <a:t> (</a:t>
            </a:r>
            <a:r>
              <a:rPr lang="en-GB" altLang="cs-CZ" dirty="0" err="1"/>
              <a:t>dieny</a:t>
            </a:r>
            <a:r>
              <a:rPr lang="en-GB" altLang="cs-CZ" dirty="0"/>
              <a:t> s </a:t>
            </a:r>
            <a:r>
              <a:rPr lang="en-GB" altLang="cs-CZ" dirty="0" err="1"/>
              <a:t>kumulovanými</a:t>
            </a:r>
            <a:r>
              <a:rPr lang="en-GB" altLang="cs-CZ" dirty="0"/>
              <a:t> </a:t>
            </a:r>
            <a:r>
              <a:rPr lang="en-GB" altLang="cs-CZ" dirty="0" err="1"/>
              <a:t>dvojnými</a:t>
            </a:r>
            <a:r>
              <a:rPr lang="en-GB" altLang="cs-CZ" dirty="0"/>
              <a:t> </a:t>
            </a:r>
            <a:r>
              <a:rPr lang="en-GB" altLang="cs-CZ" dirty="0" err="1"/>
              <a:t>vazbami</a:t>
            </a:r>
            <a:r>
              <a:rPr lang="en-GB" altLang="cs-CZ" dirty="0"/>
              <a:t>) </a:t>
            </a:r>
            <a:r>
              <a:rPr lang="en-GB" altLang="cs-CZ" dirty="0" err="1"/>
              <a:t>karotenoidy</a:t>
            </a:r>
            <a:r>
              <a:rPr lang="en-GB" altLang="cs-CZ" dirty="0"/>
              <a:t> a </a:t>
            </a:r>
            <a:r>
              <a:rPr lang="en-GB" altLang="cs-CZ" dirty="0" err="1"/>
              <a:t>deriváty</a:t>
            </a:r>
            <a:r>
              <a:rPr lang="en-GB" altLang="cs-CZ" dirty="0"/>
              <a:t> s </a:t>
            </a:r>
            <a:r>
              <a:rPr lang="en-GB" altLang="cs-CZ" dirty="0" err="1"/>
              <a:t>trojnou</a:t>
            </a:r>
            <a:r>
              <a:rPr lang="en-GB" altLang="cs-CZ" dirty="0"/>
              <a:t> </a:t>
            </a:r>
            <a:r>
              <a:rPr lang="en-GB" altLang="cs-CZ" dirty="0" err="1"/>
              <a:t>vazbou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0096053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>
                <a:solidFill>
                  <a:srgbClr val="FF0000"/>
                </a:solidFill>
              </a:rPr>
              <a:t>Karoteny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964" y="1205345"/>
            <a:ext cx="8756072" cy="5652655"/>
          </a:xfrm>
        </p:spPr>
        <p:txBody>
          <a:bodyPr>
            <a:noAutofit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GB" altLang="cs-CZ" dirty="0" err="1"/>
              <a:t>Nejjednodušší</a:t>
            </a:r>
            <a:r>
              <a:rPr lang="en-GB" altLang="cs-CZ" dirty="0"/>
              <a:t> </a:t>
            </a:r>
            <a:r>
              <a:rPr lang="cs-CZ" altLang="cs-CZ" dirty="0"/>
              <a:t>- </a:t>
            </a:r>
            <a:r>
              <a:rPr lang="en-GB" altLang="cs-CZ" dirty="0" err="1"/>
              <a:t>acyklický</a:t>
            </a:r>
            <a:r>
              <a:rPr lang="en-GB" altLang="cs-CZ" dirty="0"/>
              <a:t> </a:t>
            </a:r>
            <a:r>
              <a:rPr lang="en-GB" altLang="cs-CZ" dirty="0" err="1"/>
              <a:t>polynenasycený</a:t>
            </a:r>
            <a:r>
              <a:rPr lang="en-GB" altLang="cs-CZ" dirty="0"/>
              <a:t> </a:t>
            </a:r>
            <a:r>
              <a:rPr lang="en-GB" altLang="cs-CZ" dirty="0" err="1"/>
              <a:t>uhlovodík</a:t>
            </a:r>
            <a:r>
              <a:rPr lang="en-GB" altLang="cs-CZ" dirty="0"/>
              <a:t> </a:t>
            </a:r>
            <a:r>
              <a:rPr lang="en-GB" altLang="cs-CZ" b="1" dirty="0" err="1"/>
              <a:t>lykopen</a:t>
            </a:r>
            <a:endParaRPr lang="cs-CZ" altLang="cs-CZ" b="1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/>
              <a:t>R</a:t>
            </a:r>
            <a:r>
              <a:rPr lang="en-GB" altLang="cs-CZ" dirty="0" err="1"/>
              <a:t>ozšířené</a:t>
            </a:r>
            <a:r>
              <a:rPr lang="en-GB" altLang="cs-CZ" dirty="0"/>
              <a:t>  </a:t>
            </a:r>
            <a:r>
              <a:rPr lang="en-GB" altLang="cs-CZ" dirty="0" err="1"/>
              <a:t>hydroxyderiváty</a:t>
            </a:r>
            <a:r>
              <a:rPr lang="en-GB" altLang="cs-CZ" dirty="0"/>
              <a:t> </a:t>
            </a:r>
            <a:r>
              <a:rPr lang="en-GB" altLang="cs-CZ" dirty="0" err="1"/>
              <a:t>lykopenu</a:t>
            </a:r>
            <a:r>
              <a:rPr lang="en-GB" altLang="cs-CZ" dirty="0"/>
              <a:t> </a:t>
            </a:r>
            <a:r>
              <a:rPr lang="en-GB" altLang="cs-CZ" dirty="0" err="1"/>
              <a:t>jako</a:t>
            </a:r>
            <a:r>
              <a:rPr lang="en-GB" altLang="cs-CZ" dirty="0"/>
              <a:t> je 3,4-dehydrolykopen a </a:t>
            </a:r>
            <a:r>
              <a:rPr lang="en-GB" altLang="cs-CZ" dirty="0" err="1"/>
              <a:t>další</a:t>
            </a:r>
            <a:r>
              <a:rPr lang="en-GB" altLang="cs-CZ" dirty="0"/>
              <a:t> </a:t>
            </a:r>
            <a:r>
              <a:rPr lang="en-GB" altLang="cs-CZ" dirty="0" err="1"/>
              <a:t>sloučeniny</a:t>
            </a:r>
            <a:r>
              <a:rPr lang="en-GB" altLang="cs-CZ" dirty="0"/>
              <a:t> (</a:t>
            </a:r>
            <a:r>
              <a:rPr lang="en-GB" altLang="cs-CZ" dirty="0" err="1"/>
              <a:t>neurosporen</a:t>
            </a:r>
            <a:r>
              <a:rPr lang="en-GB" altLang="cs-CZ" dirty="0"/>
              <a:t>, </a:t>
            </a:r>
            <a:r>
              <a:rPr lang="el-GR" altLang="cs-CZ" dirty="0">
                <a:cs typeface="Arial" panose="020B0604020202020204" pitchFamily="34" charset="0"/>
              </a:rPr>
              <a:t>ζ</a:t>
            </a:r>
            <a:r>
              <a:rPr lang="en-GB" altLang="cs-CZ" dirty="0"/>
              <a:t> - </a:t>
            </a:r>
            <a:r>
              <a:rPr lang="en-GB" altLang="cs-CZ" dirty="0" err="1"/>
              <a:t>karoten</a:t>
            </a:r>
            <a:r>
              <a:rPr lang="en-GB" altLang="cs-CZ" dirty="0"/>
              <a:t>, </a:t>
            </a:r>
            <a:r>
              <a:rPr lang="en-GB" altLang="cs-CZ" dirty="0" err="1"/>
              <a:t>fytofluen</a:t>
            </a:r>
            <a:r>
              <a:rPr lang="en-GB" altLang="cs-CZ" dirty="0"/>
              <a:t>, </a:t>
            </a:r>
            <a:r>
              <a:rPr lang="en-GB" altLang="cs-CZ" dirty="0" err="1"/>
              <a:t>fytoen</a:t>
            </a:r>
            <a:r>
              <a:rPr lang="en-GB" altLang="cs-CZ" dirty="0"/>
              <a:t>)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GB" altLang="cs-CZ" dirty="0" err="1"/>
              <a:t>Lipofilní</a:t>
            </a:r>
            <a:r>
              <a:rPr lang="en-GB" altLang="cs-CZ" dirty="0"/>
              <a:t>, </a:t>
            </a:r>
            <a:r>
              <a:rPr lang="en-GB" altLang="cs-CZ" dirty="0" err="1"/>
              <a:t>vážou</a:t>
            </a:r>
            <a:r>
              <a:rPr lang="en-GB" altLang="cs-CZ" dirty="0"/>
              <a:t> se </a:t>
            </a:r>
            <a:r>
              <a:rPr lang="en-GB" altLang="cs-CZ" dirty="0" err="1"/>
              <a:t>na</a:t>
            </a:r>
            <a:r>
              <a:rPr lang="en-GB" altLang="cs-CZ" dirty="0"/>
              <a:t> LDL (low density lipoprotein</a:t>
            </a:r>
            <a:r>
              <a:rPr lang="en-GB" altLang="cs-CZ" dirty="0" smtClean="0"/>
              <a:t>)</a:t>
            </a:r>
            <a:endParaRPr lang="en-GB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/>
              <a:t>V</a:t>
            </a:r>
            <a:r>
              <a:rPr lang="en-GB" altLang="cs-CZ" dirty="0" err="1"/>
              <a:t>znikají</a:t>
            </a:r>
            <a:r>
              <a:rPr lang="en-GB" altLang="cs-CZ" dirty="0"/>
              <a:t> </a:t>
            </a:r>
            <a:r>
              <a:rPr lang="en-GB" altLang="cs-CZ" dirty="0" err="1"/>
              <a:t>enzymově</a:t>
            </a:r>
            <a:r>
              <a:rPr lang="en-GB" altLang="cs-CZ" dirty="0"/>
              <a:t> </a:t>
            </a:r>
            <a:r>
              <a:rPr lang="en-GB" altLang="cs-CZ" dirty="0" err="1"/>
              <a:t>katalyzovanou</a:t>
            </a:r>
            <a:r>
              <a:rPr lang="en-GB" altLang="cs-CZ" dirty="0"/>
              <a:t> </a:t>
            </a:r>
            <a:r>
              <a:rPr lang="en-GB" altLang="cs-CZ" dirty="0" err="1"/>
              <a:t>cyklizací</a:t>
            </a:r>
            <a:endParaRPr lang="en-GB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GB" altLang="cs-CZ" dirty="0" err="1"/>
              <a:t>Karoteny</a:t>
            </a:r>
            <a:r>
              <a:rPr lang="en-GB" altLang="cs-CZ" dirty="0"/>
              <a:t>, </a:t>
            </a:r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dirty="0" err="1"/>
              <a:t>obsahují</a:t>
            </a:r>
            <a:r>
              <a:rPr lang="en-GB" altLang="cs-CZ" dirty="0"/>
              <a:t>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en-GB" altLang="cs-CZ" dirty="0"/>
              <a:t>-</a:t>
            </a:r>
            <a:r>
              <a:rPr lang="en-GB" altLang="cs-CZ" dirty="0" err="1"/>
              <a:t>jononový</a:t>
            </a:r>
            <a:r>
              <a:rPr lang="en-GB" altLang="cs-CZ" dirty="0"/>
              <a:t> </a:t>
            </a:r>
            <a:r>
              <a:rPr lang="en-GB" altLang="cs-CZ" dirty="0" err="1"/>
              <a:t>cyklus</a:t>
            </a:r>
            <a:r>
              <a:rPr lang="en-GB" altLang="cs-CZ" dirty="0"/>
              <a:t> (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en-GB" altLang="cs-CZ" dirty="0"/>
              <a:t> -</a:t>
            </a:r>
            <a:r>
              <a:rPr lang="en-GB" altLang="cs-CZ" dirty="0" err="1"/>
              <a:t>karoten</a:t>
            </a:r>
            <a:r>
              <a:rPr lang="en-GB" altLang="cs-CZ" dirty="0"/>
              <a:t>, </a:t>
            </a:r>
            <a:r>
              <a:rPr lang="el-GR" altLang="cs-CZ" dirty="0">
                <a:cs typeface="Arial" panose="020B0604020202020204" pitchFamily="34" charset="0"/>
              </a:rPr>
              <a:t>α</a:t>
            </a:r>
            <a:r>
              <a:rPr lang="en-GB" altLang="cs-CZ" dirty="0"/>
              <a:t>-</a:t>
            </a:r>
            <a:r>
              <a:rPr lang="en-GB" altLang="cs-CZ" dirty="0" err="1"/>
              <a:t>karoten</a:t>
            </a:r>
            <a:r>
              <a:rPr lang="en-GB" altLang="cs-CZ" dirty="0"/>
              <a:t> </a:t>
            </a:r>
            <a:r>
              <a:rPr lang="en-GB" altLang="cs-CZ" dirty="0" err="1"/>
              <a:t>aj</a:t>
            </a:r>
            <a:r>
              <a:rPr lang="en-GB" altLang="cs-CZ" dirty="0"/>
              <a:t>.), </a:t>
            </a:r>
            <a:r>
              <a:rPr lang="en-GB" altLang="cs-CZ" dirty="0" err="1"/>
              <a:t>jsou</a:t>
            </a:r>
            <a:r>
              <a:rPr lang="en-GB" altLang="cs-CZ" dirty="0"/>
              <a:t> </a:t>
            </a:r>
            <a:r>
              <a:rPr lang="en-GB" altLang="cs-CZ" dirty="0" err="1"/>
              <a:t>prekurzory</a:t>
            </a:r>
            <a:r>
              <a:rPr lang="en-GB" altLang="cs-CZ" dirty="0"/>
              <a:t> </a:t>
            </a:r>
            <a:r>
              <a:rPr lang="en-GB" altLang="cs-CZ" dirty="0" err="1"/>
              <a:t>retinolu</a:t>
            </a:r>
            <a:r>
              <a:rPr lang="cs-CZ" altLang="cs-CZ" dirty="0"/>
              <a:t> - </a:t>
            </a:r>
            <a:r>
              <a:rPr lang="en-GB" altLang="cs-CZ" b="1" dirty="0" err="1"/>
              <a:t>retinoidy</a:t>
            </a:r>
            <a:r>
              <a:rPr lang="cs-CZ" altLang="cs-CZ" dirty="0"/>
              <a:t> 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5857520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0" y="1209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graphicFrame>
        <p:nvGraphicFramePr>
          <p:cNvPr id="74755" name="Object 3"/>
          <p:cNvGraphicFramePr>
            <a:graphicFrameLocks noChangeAspect="1"/>
          </p:cNvGraphicFramePr>
          <p:nvPr/>
        </p:nvGraphicFramePr>
        <p:xfrm>
          <a:off x="0" y="25400"/>
          <a:ext cx="8027988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r:id="rId4" imgW="6907530" imgH="5890260" progId="">
                  <p:embed/>
                </p:oleObj>
              </mc:Choice>
              <mc:Fallback>
                <p:oleObj r:id="rId4" imgW="6907530" imgH="589026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400"/>
                        <a:ext cx="8027988" cy="685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6" name="Rectangle 4"/>
          <p:cNvSpPr>
            <a:spLocks noChangeArrowheads="1"/>
          </p:cNvSpPr>
          <p:nvPr/>
        </p:nvSpPr>
        <p:spPr bwMode="auto">
          <a:xfrm rot="5400000">
            <a:off x="6742113" y="3168650"/>
            <a:ext cx="3659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effectLst/>
              </a:rPr>
              <a:t>Acyklické karoteny</a:t>
            </a:r>
            <a:r>
              <a:rPr lang="en-US" altLang="cs-CZ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0080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763713" y="52536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200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cs-CZ" sz="1800" dirty="0">
              <a:effectLst/>
            </a:endParaRPr>
          </a:p>
        </p:txBody>
      </p:sp>
      <p:graphicFrame>
        <p:nvGraphicFramePr>
          <p:cNvPr id="22323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972959"/>
              </p:ext>
            </p:extLst>
          </p:nvPr>
        </p:nvGraphicFramePr>
        <p:xfrm>
          <a:off x="198121" y="1630680"/>
          <a:ext cx="8945878" cy="4526277"/>
        </p:xfrm>
        <a:graphic>
          <a:graphicData uri="http://schemas.openxmlformats.org/drawingml/2006/table">
            <a:tbl>
              <a:tblPr/>
              <a:tblGrid>
                <a:gridCol w="2249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3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3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39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4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Vitamin \ 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věk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&lt; 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1 - 4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4 - 10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10 - 18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&gt; 18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Těhotné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od 4.měs.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Kojící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Vitamin A       (mg)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0,7- 0,8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0,8–1,1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0,8–1,1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Vitamin D       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μg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5 - 10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Vitamin E       (mg)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8-10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11-15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12-15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1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Vitamin C       (mg)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70-80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90-100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Thiamin          (mg)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0,8-1,0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1,0-1,4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1,0-1,3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Riboflavin       (mg)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0,9-1,1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1,2-1,6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1,2-1,5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Pyridoxin        (mg)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0,5-0,7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1,0-1,6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1,2-1,6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1,9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Niacin              (mg)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10-12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13-18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13-17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Kys. listová     (mg)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0,08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0,2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Vitamin B12     (μg)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0,4-0,8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1,5-1,8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2,0-3,0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3,5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636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Podle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DGE: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Referenzwerte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für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die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Nährstoffzufuhr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2000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379" name="Rectangle 115"/>
          <p:cNvSpPr>
            <a:spLocks noChangeArrowheads="1"/>
          </p:cNvSpPr>
          <p:nvPr/>
        </p:nvSpPr>
        <p:spPr bwMode="auto">
          <a:xfrm>
            <a:off x="2452688" y="6619875"/>
            <a:ext cx="227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altLang="cs-CZ" sz="180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POTŘEBA VITAMINŮ V ZÁVISLOSTI NA VĚKU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022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0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250825" y="0"/>
          <a:ext cx="7308850" cy="677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r:id="rId4" imgW="6035040" imgH="5601970" progId="">
                  <p:embed/>
                </p:oleObj>
              </mc:Choice>
              <mc:Fallback>
                <p:oleObj r:id="rId4" imgW="6035040" imgH="560197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0"/>
                        <a:ext cx="7308850" cy="677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0" name="Rectangle 4"/>
          <p:cNvSpPr>
            <a:spLocks noChangeArrowheads="1"/>
          </p:cNvSpPr>
          <p:nvPr/>
        </p:nvSpPr>
        <p:spPr bwMode="auto">
          <a:xfrm rot="5400000">
            <a:off x="6178550" y="3119438"/>
            <a:ext cx="376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effectLst/>
              </a:rPr>
              <a:t>Cyklické karoteny</a:t>
            </a:r>
            <a:endParaRPr lang="en-US" altLang="cs-CZ" sz="36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7255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>
                <a:solidFill>
                  <a:srgbClr val="FF0000"/>
                </a:solidFill>
              </a:rPr>
              <a:t>Xanthofyly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636" y="1496291"/>
            <a:ext cx="8271164" cy="5172797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P</a:t>
            </a:r>
            <a:r>
              <a:rPr lang="en-GB" altLang="cs-CZ" sz="2800" dirty="0" err="1"/>
              <a:t>rodukty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biochemické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oxidace</a:t>
            </a:r>
            <a:r>
              <a:rPr lang="en-GB" altLang="cs-CZ" sz="2800" dirty="0"/>
              <a:t> (</a:t>
            </a:r>
            <a:r>
              <a:rPr lang="en-GB" altLang="cs-CZ" sz="2800" dirty="0" err="1"/>
              <a:t>hydroxylace</a:t>
            </a:r>
            <a:r>
              <a:rPr lang="en-GB" altLang="cs-CZ" sz="2800" dirty="0"/>
              <a:t>) </a:t>
            </a:r>
            <a:r>
              <a:rPr lang="en-GB" altLang="cs-CZ" sz="2800" dirty="0" err="1"/>
              <a:t>karotenů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K</a:t>
            </a:r>
            <a:r>
              <a:rPr lang="en-GB" altLang="cs-CZ" sz="2800" dirty="0" err="1"/>
              <a:t>yslíkaté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deriváty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odvozené</a:t>
            </a:r>
            <a:r>
              <a:rPr lang="en-GB" altLang="cs-CZ" sz="2800" dirty="0"/>
              <a:t> od </a:t>
            </a:r>
            <a:r>
              <a:rPr lang="en-GB" altLang="cs-CZ" sz="2800" dirty="0" err="1"/>
              <a:t>acyklických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karotenů</a:t>
            </a:r>
            <a:r>
              <a:rPr lang="en-GB" altLang="cs-CZ" sz="2800" dirty="0"/>
              <a:t>, v </a:t>
            </a:r>
            <a:r>
              <a:rPr lang="en-GB" altLang="cs-CZ" sz="2800" dirty="0" err="1"/>
              <a:t>potravinách</a:t>
            </a:r>
            <a:r>
              <a:rPr lang="en-GB" altLang="cs-CZ" sz="2800" dirty="0"/>
              <a:t> v </a:t>
            </a:r>
            <a:r>
              <a:rPr lang="en-GB" altLang="cs-CZ" sz="2800" dirty="0" err="1"/>
              <a:t>malém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množství</a:t>
            </a:r>
            <a:r>
              <a:rPr lang="en-GB" altLang="cs-CZ" sz="2800" dirty="0" smtClean="0"/>
              <a:t>.</a:t>
            </a:r>
            <a:endParaRPr lang="cs-CZ" altLang="cs-CZ" sz="2800" dirty="0" smtClean="0"/>
          </a:p>
          <a:p>
            <a:pPr marL="609600" indent="-609600">
              <a:lnSpc>
                <a:spcPct val="80000"/>
              </a:lnSpc>
              <a:buNone/>
            </a:pPr>
            <a:r>
              <a:rPr lang="en-GB" altLang="cs-CZ" dirty="0" err="1"/>
              <a:t>Polárnější</a:t>
            </a:r>
            <a:r>
              <a:rPr lang="en-GB" altLang="cs-CZ" dirty="0"/>
              <a:t> </a:t>
            </a:r>
            <a:r>
              <a:rPr lang="en-GB" altLang="cs-CZ" dirty="0" err="1"/>
              <a:t>než</a:t>
            </a:r>
            <a:r>
              <a:rPr lang="en-GB" altLang="cs-CZ" dirty="0"/>
              <a:t> </a:t>
            </a:r>
            <a:r>
              <a:rPr lang="en-GB" altLang="cs-CZ" dirty="0" err="1"/>
              <a:t>karoteny</a:t>
            </a:r>
            <a:r>
              <a:rPr lang="en-GB" altLang="cs-CZ" dirty="0"/>
              <a:t>, </a:t>
            </a:r>
            <a:r>
              <a:rPr lang="en-GB" altLang="cs-CZ" dirty="0" err="1"/>
              <a:t>oxidované</a:t>
            </a:r>
            <a:r>
              <a:rPr lang="en-GB" altLang="cs-CZ" dirty="0"/>
              <a:t> </a:t>
            </a:r>
            <a:r>
              <a:rPr lang="en-GB" altLang="cs-CZ" dirty="0" err="1"/>
              <a:t>deriváty</a:t>
            </a:r>
            <a:r>
              <a:rPr lang="en-GB" altLang="cs-CZ" dirty="0"/>
              <a:t> </a:t>
            </a:r>
            <a:r>
              <a:rPr lang="en-GB" altLang="cs-CZ" dirty="0" err="1"/>
              <a:t>karotenů</a:t>
            </a:r>
            <a:endParaRPr lang="en-GB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 smtClean="0"/>
              <a:t>M</a:t>
            </a:r>
            <a:r>
              <a:rPr lang="en-GB" altLang="cs-CZ" sz="2800" dirty="0" err="1"/>
              <a:t>onohydroxysubstituované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deriváty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alicyklických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karotenů</a:t>
            </a:r>
            <a:r>
              <a:rPr lang="en-GB" altLang="cs-CZ" sz="2800" dirty="0"/>
              <a:t> </a:t>
            </a:r>
            <a:r>
              <a:rPr lang="en-GB" altLang="cs-CZ" sz="2800" b="1" dirty="0" err="1"/>
              <a:t>kryptoxanthiny</a:t>
            </a:r>
            <a:endParaRPr lang="cs-CZ" altLang="cs-CZ" sz="2800" b="1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GB" altLang="cs-CZ" sz="2800" dirty="0" err="1"/>
              <a:t>Většina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rostlinných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pletiv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obsahuje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malá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množství</a:t>
            </a:r>
            <a:r>
              <a:rPr lang="en-GB" altLang="cs-CZ" sz="2800" dirty="0"/>
              <a:t> α‑</a:t>
            </a:r>
            <a:r>
              <a:rPr lang="en-GB" altLang="cs-CZ" sz="2800" dirty="0" err="1"/>
              <a:t>kryptoxanthinu</a:t>
            </a:r>
            <a:r>
              <a:rPr lang="en-GB" altLang="cs-CZ" sz="2800" dirty="0"/>
              <a:t> a β-kryptoxanthin, </a:t>
            </a:r>
            <a:r>
              <a:rPr lang="en-GB" altLang="cs-CZ" sz="2800" dirty="0" err="1"/>
              <a:t>které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jsou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prekurzory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xanthofylů</a:t>
            </a:r>
            <a:r>
              <a:rPr lang="en-GB" altLang="cs-CZ" sz="2800" dirty="0"/>
              <a:t> </a:t>
            </a:r>
            <a:r>
              <a:rPr lang="en-GB" altLang="cs-CZ" sz="2800" dirty="0" err="1"/>
              <a:t>obsahujících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dvě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hydroxylové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skupiny</a:t>
            </a:r>
            <a:r>
              <a:rPr lang="en-GB" altLang="cs-CZ" sz="2800" dirty="0"/>
              <a:t> v </a:t>
            </a:r>
            <a:r>
              <a:rPr lang="en-GB" altLang="cs-CZ" sz="2800" dirty="0" err="1"/>
              <a:t>molekule</a:t>
            </a:r>
            <a:r>
              <a:rPr lang="en-GB" altLang="cs-CZ" sz="2800" dirty="0"/>
              <a:t>. </a:t>
            </a:r>
            <a:r>
              <a:rPr lang="en-GB" altLang="cs-CZ" sz="2800" dirty="0" err="1"/>
              <a:t>Př</a:t>
            </a:r>
            <a:r>
              <a:rPr lang="cs-CZ" altLang="cs-CZ" sz="2800" dirty="0"/>
              <a:t>. </a:t>
            </a:r>
            <a:r>
              <a:rPr lang="en-GB" altLang="cs-CZ" sz="2800" dirty="0" err="1"/>
              <a:t>dihydroxysubstituovaných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pigmentů</a:t>
            </a:r>
            <a:r>
              <a:rPr lang="en-GB" altLang="cs-CZ" sz="2800" dirty="0"/>
              <a:t> je </a:t>
            </a:r>
            <a:r>
              <a:rPr lang="en-GB" altLang="cs-CZ" sz="2800" b="1" dirty="0"/>
              <a:t>zeaxanthin</a:t>
            </a:r>
            <a:r>
              <a:rPr lang="en-GB" altLang="cs-CZ" sz="2800" dirty="0"/>
              <a:t> a </a:t>
            </a:r>
            <a:r>
              <a:rPr lang="en-GB" altLang="cs-CZ" sz="2800" b="1" dirty="0"/>
              <a:t>lutein</a:t>
            </a:r>
            <a:r>
              <a:rPr lang="en-GB" alt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979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0" y="576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1692275" y="0"/>
          <a:ext cx="5143500" cy="666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r:id="rId4" imgW="5847080" imgH="7564120" progId="">
                  <p:embed/>
                </p:oleObj>
              </mc:Choice>
              <mc:Fallback>
                <p:oleObj r:id="rId4" imgW="5847080" imgH="756412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0"/>
                        <a:ext cx="5143500" cy="666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8" name="Rectangle 4"/>
          <p:cNvSpPr>
            <a:spLocks noChangeArrowheads="1"/>
          </p:cNvSpPr>
          <p:nvPr/>
        </p:nvSpPr>
        <p:spPr bwMode="auto">
          <a:xfrm rot="5400000">
            <a:off x="4795838" y="2938462"/>
            <a:ext cx="6648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effectLst/>
              </a:rPr>
              <a:t>Xantofyly s hydroxylovou skupinou</a:t>
            </a:r>
            <a:endParaRPr lang="en-US" altLang="cs-CZ" sz="36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32098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Epoxidy karotenoidů</a:t>
            </a:r>
            <a:endParaRPr lang="en-GB" altLang="cs-CZ" dirty="0">
              <a:solidFill>
                <a:srgbClr val="FF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78850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/>
              <a:t>Oxidací</a:t>
            </a:r>
            <a:r>
              <a:rPr lang="en-GB" altLang="cs-CZ" dirty="0"/>
              <a:t> </a:t>
            </a:r>
            <a:r>
              <a:rPr lang="en-GB" altLang="cs-CZ" dirty="0" err="1"/>
              <a:t>hydroxysloučenin</a:t>
            </a:r>
            <a:r>
              <a:rPr lang="en-GB" altLang="cs-CZ" dirty="0"/>
              <a:t> </a:t>
            </a:r>
            <a:r>
              <a:rPr lang="en-GB" altLang="cs-CZ" dirty="0" err="1"/>
              <a:t>vznikají</a:t>
            </a:r>
            <a:r>
              <a:rPr lang="en-GB" altLang="cs-CZ" dirty="0"/>
              <a:t> 5,6-epoxidy, </a:t>
            </a:r>
            <a:r>
              <a:rPr lang="en-GB" altLang="cs-CZ" dirty="0" err="1"/>
              <a:t>např</a:t>
            </a:r>
            <a:r>
              <a:rPr lang="cs-CZ" altLang="cs-CZ" dirty="0"/>
              <a:t>. </a:t>
            </a:r>
            <a:r>
              <a:rPr lang="en-GB" altLang="cs-CZ" dirty="0" err="1"/>
              <a:t>antheraxanthin</a:t>
            </a:r>
            <a:r>
              <a:rPr lang="en-GB" altLang="cs-CZ" dirty="0"/>
              <a:t> a </a:t>
            </a:r>
            <a:r>
              <a:rPr lang="en-GB" altLang="cs-CZ" dirty="0" err="1"/>
              <a:t>taraxanthin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/>
              <a:t>Oxidací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obou</a:t>
            </a:r>
            <a:r>
              <a:rPr lang="en-GB" altLang="cs-CZ" dirty="0"/>
              <a:t> </a:t>
            </a:r>
            <a:r>
              <a:rPr lang="en-GB" altLang="cs-CZ" dirty="0" err="1"/>
              <a:t>koncích</a:t>
            </a:r>
            <a:r>
              <a:rPr lang="en-GB" altLang="cs-CZ" dirty="0"/>
              <a:t> </a:t>
            </a:r>
            <a:r>
              <a:rPr lang="en-GB" altLang="cs-CZ" dirty="0" err="1"/>
              <a:t>molekuly</a:t>
            </a:r>
            <a:r>
              <a:rPr lang="en-GB" altLang="cs-CZ" dirty="0"/>
              <a:t> </a:t>
            </a:r>
            <a:r>
              <a:rPr lang="en-GB" altLang="cs-CZ" dirty="0" err="1"/>
              <a:t>vznikají</a:t>
            </a:r>
            <a:r>
              <a:rPr lang="en-GB" altLang="cs-CZ" dirty="0"/>
              <a:t> 5,6,5´,6´-diepoxidy, </a:t>
            </a:r>
            <a:r>
              <a:rPr lang="cs-CZ" altLang="cs-CZ" dirty="0"/>
              <a:t>např. </a:t>
            </a:r>
            <a:r>
              <a:rPr lang="cs-CZ" altLang="cs-CZ" b="1" dirty="0"/>
              <a:t>v</a:t>
            </a:r>
            <a:r>
              <a:rPr lang="en-GB" altLang="cs-CZ" b="1" dirty="0" err="1"/>
              <a:t>iolaxanthin</a:t>
            </a:r>
            <a:endParaRPr lang="cs-CZ" altLang="cs-CZ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/>
              <a:t>Neoxanthin</a:t>
            </a:r>
            <a:r>
              <a:rPr lang="cs-CZ" altLang="cs-CZ" dirty="0"/>
              <a:t> - </a:t>
            </a:r>
            <a:r>
              <a:rPr lang="en-GB" altLang="cs-CZ" dirty="0" err="1"/>
              <a:t>vyšší</a:t>
            </a:r>
            <a:r>
              <a:rPr lang="en-GB" altLang="cs-CZ" dirty="0"/>
              <a:t> </a:t>
            </a:r>
            <a:r>
              <a:rPr lang="en-GB" altLang="cs-CZ" dirty="0" err="1"/>
              <a:t>rostlin</a:t>
            </a:r>
            <a:r>
              <a:rPr lang="cs-CZ" altLang="cs-CZ" dirty="0"/>
              <a:t>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F</a:t>
            </a:r>
            <a:r>
              <a:rPr lang="en-GB" altLang="cs-CZ" dirty="0" err="1"/>
              <a:t>ukoxanthin</a:t>
            </a:r>
            <a:r>
              <a:rPr lang="cs-CZ" altLang="cs-CZ" dirty="0"/>
              <a:t> - k</a:t>
            </a:r>
            <a:r>
              <a:rPr lang="en-GB" altLang="cs-CZ" dirty="0" err="1"/>
              <a:t>arotenoidní</a:t>
            </a:r>
            <a:r>
              <a:rPr lang="en-GB" altLang="cs-CZ" dirty="0"/>
              <a:t> </a:t>
            </a:r>
            <a:r>
              <a:rPr lang="en-GB" altLang="cs-CZ" dirty="0" err="1"/>
              <a:t>barvivo</a:t>
            </a:r>
            <a:r>
              <a:rPr lang="en-GB" altLang="cs-CZ" dirty="0"/>
              <a:t> </a:t>
            </a:r>
            <a:r>
              <a:rPr lang="en-GB" altLang="cs-CZ" dirty="0" err="1"/>
              <a:t>řas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S</a:t>
            </a:r>
            <a:r>
              <a:rPr lang="en-GB" altLang="cs-CZ" dirty="0" err="1"/>
              <a:t>loučenin</a:t>
            </a:r>
            <a:r>
              <a:rPr lang="cs-CZ" altLang="cs-CZ" dirty="0"/>
              <a:t>y</a:t>
            </a:r>
            <a:r>
              <a:rPr lang="en-GB" altLang="cs-CZ" dirty="0"/>
              <a:t> </a:t>
            </a:r>
            <a:r>
              <a:rPr lang="en-GB" altLang="cs-CZ" dirty="0" err="1"/>
              <a:t>nazývan</a:t>
            </a:r>
            <a:r>
              <a:rPr lang="cs-CZ" altLang="cs-CZ" dirty="0"/>
              <a:t>é</a:t>
            </a:r>
            <a:r>
              <a:rPr lang="en-GB" altLang="cs-CZ" dirty="0"/>
              <a:t> </a:t>
            </a:r>
            <a:r>
              <a:rPr lang="en-GB" altLang="cs-CZ" b="1" dirty="0" err="1"/>
              <a:t>alleny</a:t>
            </a:r>
            <a:r>
              <a:rPr lang="en-GB" altLang="cs-CZ" b="1" dirty="0"/>
              <a:t> </a:t>
            </a:r>
            <a:r>
              <a:rPr lang="en-GB" altLang="cs-CZ" dirty="0"/>
              <a:t>(</a:t>
            </a:r>
            <a:r>
              <a:rPr lang="en-GB" altLang="cs-CZ" dirty="0" err="1"/>
              <a:t>dieny</a:t>
            </a:r>
            <a:r>
              <a:rPr lang="en-GB" altLang="cs-CZ" dirty="0"/>
              <a:t> s </a:t>
            </a:r>
            <a:r>
              <a:rPr lang="en-GB" altLang="cs-CZ" dirty="0" err="1"/>
              <a:t>kumulovanými</a:t>
            </a:r>
            <a:r>
              <a:rPr lang="en-GB" altLang="cs-CZ" dirty="0"/>
              <a:t> </a:t>
            </a:r>
            <a:r>
              <a:rPr lang="en-GB" altLang="cs-CZ" dirty="0" err="1"/>
              <a:t>dvojnými</a:t>
            </a:r>
            <a:r>
              <a:rPr lang="en-GB" altLang="cs-CZ" dirty="0"/>
              <a:t> </a:t>
            </a:r>
            <a:r>
              <a:rPr lang="en-GB" altLang="cs-CZ" dirty="0" err="1"/>
              <a:t>vazbami</a:t>
            </a:r>
            <a:r>
              <a:rPr lang="en-GB" alt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266493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/>
        </p:nvGraphicFramePr>
        <p:xfrm>
          <a:off x="250825" y="404813"/>
          <a:ext cx="7632700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r:id="rId4" imgW="6024880" imgH="4775200" progId="">
                  <p:embed/>
                </p:oleObj>
              </mc:Choice>
              <mc:Fallback>
                <p:oleObj r:id="rId4" imgW="6024880" imgH="477520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04813"/>
                        <a:ext cx="7632700" cy="604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6" name="Rectangle 4"/>
          <p:cNvSpPr>
            <a:spLocks noChangeArrowheads="1"/>
          </p:cNvSpPr>
          <p:nvPr/>
        </p:nvSpPr>
        <p:spPr bwMode="auto">
          <a:xfrm rot="5400000">
            <a:off x="6299200" y="2781300"/>
            <a:ext cx="438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effectLst/>
              </a:rPr>
              <a:t>Epoxidy karotenoidů</a:t>
            </a:r>
            <a:r>
              <a:rPr lang="en-US" altLang="cs-CZ" sz="180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3691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797425"/>
            <a:ext cx="9144000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800"/>
              <a:t>Přesmykem 5,6-epoxidů vzniká další skupina xanthofylů, které se nazývají </a:t>
            </a:r>
            <a:r>
              <a:rPr lang="en-GB" altLang="cs-CZ" sz="2800" b="1"/>
              <a:t>cyklopentylketony </a:t>
            </a:r>
            <a:r>
              <a:rPr lang="en-GB" altLang="cs-CZ" sz="2800"/>
              <a:t>nebo také </a:t>
            </a:r>
            <a:r>
              <a:rPr lang="en-GB" altLang="cs-CZ" sz="2800" b="1"/>
              <a:t>κ-karoteny. </a:t>
            </a:r>
            <a:r>
              <a:rPr lang="en-GB" altLang="cs-CZ" sz="2800"/>
              <a:t>Nejvýznamnější</a:t>
            </a:r>
            <a:r>
              <a:rPr lang="cs-CZ" altLang="cs-CZ" sz="2800"/>
              <a:t> - </a:t>
            </a:r>
            <a:r>
              <a:rPr lang="en-GB" altLang="cs-CZ" sz="2800"/>
              <a:t>kapsanthin a kapsorubin. V menším množství se vyskytují kryptokapsin a kapsolutein.</a:t>
            </a:r>
          </a:p>
        </p:txBody>
      </p:sp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179388" y="692151"/>
          <a:ext cx="8784503" cy="394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r:id="rId4" imgW="6209030" imgH="2735580" progId="">
                  <p:embed/>
                </p:oleObj>
              </mc:Choice>
              <mc:Fallback>
                <p:oleObj r:id="rId4" imgW="6209030" imgH="273558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92151"/>
                        <a:ext cx="8784503" cy="39481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8028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solidFill>
                  <a:srgbClr val="FF0000"/>
                </a:solidFill>
              </a:rPr>
              <a:t>D</a:t>
            </a:r>
            <a:r>
              <a:rPr lang="en-GB" altLang="cs-CZ" b="1">
                <a:solidFill>
                  <a:srgbClr val="FF0000"/>
                </a:solidFill>
              </a:rPr>
              <a:t>egradované karotenoidy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56" y="1274618"/>
            <a:ext cx="8726920" cy="539447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O</a:t>
            </a:r>
            <a:r>
              <a:rPr lang="en-GB" altLang="cs-CZ" sz="2800" dirty="0" err="1"/>
              <a:t>bsahující</a:t>
            </a:r>
            <a:r>
              <a:rPr lang="en-GB" altLang="cs-CZ" sz="2800" dirty="0"/>
              <a:t> v </a:t>
            </a:r>
            <a:r>
              <a:rPr lang="en-GB" altLang="cs-CZ" sz="2800" dirty="0" err="1"/>
              <a:t>molekule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méně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než</a:t>
            </a:r>
            <a:r>
              <a:rPr lang="en-GB" altLang="cs-CZ" sz="2800" dirty="0"/>
              <a:t> 40 </a:t>
            </a:r>
            <a:r>
              <a:rPr lang="en-GB" altLang="cs-CZ" sz="2800" dirty="0" err="1"/>
              <a:t>atomů</a:t>
            </a:r>
            <a:r>
              <a:rPr lang="en-GB" altLang="cs-CZ" sz="2800" dirty="0"/>
              <a:t> </a:t>
            </a:r>
            <a:r>
              <a:rPr lang="en-GB" altLang="cs-CZ" sz="2800" dirty="0" err="1"/>
              <a:t>uhlíku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800" b="1" dirty="0" err="1"/>
              <a:t>Apokarotenoidy</a:t>
            </a:r>
            <a:r>
              <a:rPr lang="cs-CZ" altLang="cs-CZ" sz="2800" b="1" dirty="0"/>
              <a:t> </a:t>
            </a:r>
            <a:r>
              <a:rPr lang="cs-CZ" altLang="cs-CZ" sz="2800" dirty="0"/>
              <a:t>(</a:t>
            </a:r>
            <a:r>
              <a:rPr lang="en-GB" altLang="cs-CZ" sz="2800" dirty="0" err="1"/>
              <a:t>dosti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rozšířený</a:t>
            </a:r>
            <a:r>
              <a:rPr lang="en-GB" altLang="cs-CZ" sz="2800" dirty="0"/>
              <a:t> β-</a:t>
            </a:r>
            <a:r>
              <a:rPr lang="en-GB" altLang="cs-CZ" sz="2800" dirty="0" err="1"/>
              <a:t>citraurin</a:t>
            </a:r>
            <a:r>
              <a:rPr lang="cs-CZ" altLang="cs-CZ" sz="2800" dirty="0"/>
              <a:t>, </a:t>
            </a:r>
            <a:r>
              <a:rPr lang="en-GB" altLang="cs-CZ" sz="2800" dirty="0" err="1"/>
              <a:t>krocenin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šafránu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bixin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ze</a:t>
            </a:r>
            <a:r>
              <a:rPr lang="en-GB" altLang="cs-CZ" sz="2800" dirty="0"/>
              <a:t> semen annatto</a:t>
            </a:r>
            <a:r>
              <a:rPr lang="cs-CZ" altLang="cs-CZ" sz="2800" dirty="0"/>
              <a:t>)</a:t>
            </a:r>
            <a:r>
              <a:rPr lang="en-GB" altLang="cs-CZ" sz="2800" dirty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K</a:t>
            </a:r>
            <a:r>
              <a:rPr lang="en-GB" altLang="cs-CZ" sz="2800" dirty="0" err="1"/>
              <a:t>arotenoid</a:t>
            </a:r>
            <a:r>
              <a:rPr lang="cs-CZ" altLang="cs-CZ" sz="2800" dirty="0"/>
              <a:t>y </a:t>
            </a:r>
            <a:r>
              <a:rPr lang="en-GB" altLang="cs-CZ" sz="2800" dirty="0" err="1"/>
              <a:t>přirozeně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jako</a:t>
            </a:r>
            <a:r>
              <a:rPr lang="en-GB" altLang="cs-CZ" sz="2800" dirty="0"/>
              <a:t> </a:t>
            </a:r>
            <a:r>
              <a:rPr lang="en-GB" altLang="cs-CZ" sz="2800" b="1" dirty="0"/>
              <a:t>all-</a:t>
            </a:r>
            <a:r>
              <a:rPr lang="en-GB" altLang="cs-CZ" sz="2800" b="1" i="1" dirty="0"/>
              <a:t>trans</a:t>
            </a:r>
            <a:r>
              <a:rPr lang="en-GB" altLang="cs-CZ" sz="2800" b="1" dirty="0"/>
              <a:t>-isomer</a:t>
            </a:r>
            <a:r>
              <a:rPr lang="cs-CZ" altLang="cs-CZ" sz="2800" b="1" dirty="0"/>
              <a:t>, </a:t>
            </a:r>
            <a:r>
              <a:rPr lang="en-GB" altLang="cs-CZ" sz="2800" dirty="0"/>
              <a:t>mal</a:t>
            </a:r>
            <a:r>
              <a:rPr lang="cs-CZ" altLang="cs-CZ" sz="2800" dirty="0"/>
              <a:t>é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množství</a:t>
            </a:r>
            <a:r>
              <a:rPr lang="en-GB" altLang="cs-CZ" sz="2800" dirty="0"/>
              <a:t> </a:t>
            </a:r>
            <a:r>
              <a:rPr lang="en-GB" altLang="cs-CZ" sz="2800" i="1" dirty="0" err="1"/>
              <a:t>cis</a:t>
            </a:r>
            <a:r>
              <a:rPr lang="en-GB" altLang="cs-CZ" sz="2800" i="1" dirty="0"/>
              <a:t> </a:t>
            </a:r>
            <a:r>
              <a:rPr lang="en-GB" altLang="cs-CZ" sz="2800" dirty="0" err="1"/>
              <a:t>isomerů</a:t>
            </a:r>
            <a:r>
              <a:rPr lang="cs-CZ" altLang="cs-CZ" sz="2800" dirty="0"/>
              <a:t> - </a:t>
            </a:r>
            <a:r>
              <a:rPr lang="en-GB" altLang="cs-CZ" sz="2800" b="1" dirty="0" err="1"/>
              <a:t>neokarotenoidy</a:t>
            </a:r>
            <a:r>
              <a:rPr lang="en-GB" altLang="cs-CZ" sz="2800" dirty="0"/>
              <a:t>. 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u="sng" dirty="0"/>
              <a:t>DEGRADACE</a:t>
            </a:r>
            <a:endParaRPr lang="cs-CZ" altLang="cs-CZ" sz="2800" b="1" u="sng" dirty="0"/>
          </a:p>
          <a:p>
            <a:pPr>
              <a:lnSpc>
                <a:spcPct val="80000"/>
              </a:lnSpc>
            </a:pPr>
            <a:r>
              <a:rPr lang="cs-CZ" altLang="cs-CZ" dirty="0"/>
              <a:t>C</a:t>
            </a:r>
            <a:r>
              <a:rPr lang="en-GB" altLang="cs-CZ" dirty="0" err="1"/>
              <a:t>itlivé</a:t>
            </a:r>
            <a:r>
              <a:rPr lang="en-GB" altLang="cs-CZ" dirty="0"/>
              <a:t> </a:t>
            </a:r>
            <a:r>
              <a:rPr lang="en-GB" altLang="cs-CZ" dirty="0" err="1"/>
              <a:t>vůči</a:t>
            </a:r>
            <a:r>
              <a:rPr lang="en-GB" altLang="cs-CZ" dirty="0"/>
              <a:t> </a:t>
            </a:r>
            <a:r>
              <a:rPr lang="en-GB" altLang="cs-CZ" dirty="0" err="1"/>
              <a:t>oxidaci</a:t>
            </a:r>
            <a:r>
              <a:rPr lang="cs-CZ" altLang="cs-CZ" dirty="0"/>
              <a:t>, n</a:t>
            </a:r>
            <a:r>
              <a:rPr lang="en-GB" altLang="cs-CZ" dirty="0" err="1"/>
              <a:t>ejméně</a:t>
            </a:r>
            <a:r>
              <a:rPr lang="en-GB" altLang="cs-CZ" dirty="0"/>
              <a:t> </a:t>
            </a:r>
            <a:r>
              <a:rPr lang="en-GB" altLang="cs-CZ" dirty="0" err="1"/>
              <a:t>stabilní</a:t>
            </a:r>
            <a:r>
              <a:rPr lang="en-GB" altLang="cs-CZ" dirty="0"/>
              <a:t> </a:t>
            </a:r>
            <a:r>
              <a:rPr lang="en-GB" altLang="cs-CZ" dirty="0">
                <a:sym typeface="Symbol" panose="05050102010706020507" pitchFamily="18" charset="2"/>
              </a:rPr>
              <a:t></a:t>
            </a:r>
            <a:r>
              <a:rPr lang="en-GB" altLang="cs-CZ" dirty="0"/>
              <a:t>-</a:t>
            </a:r>
            <a:r>
              <a:rPr lang="en-GB" altLang="cs-CZ" dirty="0" err="1"/>
              <a:t>karoten</a:t>
            </a:r>
            <a:r>
              <a:rPr lang="en-GB" altLang="cs-CZ" dirty="0"/>
              <a:t>, </a:t>
            </a:r>
            <a:r>
              <a:rPr lang="en-GB" altLang="cs-CZ" dirty="0" err="1"/>
              <a:t>lutein</a:t>
            </a:r>
            <a:r>
              <a:rPr lang="en-GB" altLang="cs-CZ" dirty="0"/>
              <a:t> a </a:t>
            </a:r>
            <a:r>
              <a:rPr lang="en-GB" altLang="cs-CZ" dirty="0" err="1"/>
              <a:t>violaxanthin</a:t>
            </a:r>
            <a:r>
              <a:rPr lang="en-GB" altLang="cs-CZ" dirty="0"/>
              <a:t>. </a:t>
            </a:r>
            <a:r>
              <a:rPr lang="en-GB" altLang="cs-CZ" dirty="0" err="1"/>
              <a:t>Karotenoprotein</a:t>
            </a:r>
            <a:r>
              <a:rPr lang="cs-CZ" altLang="cs-CZ" dirty="0"/>
              <a:t>y</a:t>
            </a:r>
            <a:r>
              <a:rPr lang="en-GB" altLang="cs-CZ" dirty="0"/>
              <a:t> </a:t>
            </a:r>
            <a:r>
              <a:rPr lang="en-GB" altLang="cs-CZ" dirty="0" err="1"/>
              <a:t>stabilnější</a:t>
            </a:r>
            <a:r>
              <a:rPr lang="en-GB" altLang="cs-CZ" dirty="0"/>
              <a:t> </a:t>
            </a:r>
            <a:r>
              <a:rPr lang="en-GB" altLang="cs-CZ" dirty="0" err="1"/>
              <a:t>než</a:t>
            </a:r>
            <a:r>
              <a:rPr lang="en-GB" altLang="cs-CZ" dirty="0"/>
              <a:t> </a:t>
            </a:r>
            <a:r>
              <a:rPr lang="en-GB" altLang="cs-CZ" dirty="0" err="1"/>
              <a:t>volné</a:t>
            </a:r>
            <a:r>
              <a:rPr lang="en-GB" altLang="cs-CZ" dirty="0"/>
              <a:t> </a:t>
            </a:r>
            <a:r>
              <a:rPr lang="en-GB" altLang="cs-CZ" dirty="0" err="1"/>
              <a:t>látky</a:t>
            </a:r>
            <a:r>
              <a:rPr lang="en-GB" altLang="cs-CZ" dirty="0"/>
              <a:t>. 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en-GB" altLang="cs-CZ" dirty="0"/>
              <a:t>-</a:t>
            </a:r>
            <a:r>
              <a:rPr lang="en-GB" altLang="cs-CZ" dirty="0" err="1"/>
              <a:t>karoten</a:t>
            </a:r>
            <a:r>
              <a:rPr lang="en-GB" altLang="cs-CZ" dirty="0"/>
              <a:t> </a:t>
            </a:r>
            <a:r>
              <a:rPr lang="en-GB" altLang="cs-CZ" dirty="0" err="1"/>
              <a:t>přirozeně</a:t>
            </a:r>
            <a:r>
              <a:rPr lang="en-GB" altLang="cs-CZ" dirty="0"/>
              <a:t> </a:t>
            </a:r>
            <a:r>
              <a:rPr lang="en-GB" altLang="cs-CZ" dirty="0" err="1"/>
              <a:t>převážně</a:t>
            </a:r>
            <a:r>
              <a:rPr lang="en-GB" altLang="cs-CZ" dirty="0"/>
              <a:t> </a:t>
            </a:r>
            <a:r>
              <a:rPr lang="en-GB" altLang="cs-CZ" dirty="0" err="1"/>
              <a:t>jako</a:t>
            </a:r>
            <a:r>
              <a:rPr lang="en-GB" altLang="cs-CZ" dirty="0"/>
              <a:t> all-</a:t>
            </a:r>
            <a:r>
              <a:rPr lang="en-GB" altLang="cs-CZ" i="1" dirty="0"/>
              <a:t>trans</a:t>
            </a:r>
            <a:r>
              <a:rPr lang="en-GB" altLang="cs-CZ" dirty="0"/>
              <a:t> isomer</a:t>
            </a:r>
            <a:r>
              <a:rPr lang="cs-CZ" altLang="cs-CZ" dirty="0"/>
              <a:t>, s</a:t>
            </a:r>
            <a:r>
              <a:rPr lang="en-GB" altLang="cs-CZ" dirty="0" err="1"/>
              <a:t>tereoisomery</a:t>
            </a:r>
            <a:r>
              <a:rPr lang="en-GB" altLang="cs-CZ" dirty="0"/>
              <a:t> </a:t>
            </a:r>
            <a:r>
              <a:rPr lang="en-GB" altLang="cs-CZ" dirty="0" err="1"/>
              <a:t>minoritní</a:t>
            </a:r>
            <a:r>
              <a:rPr lang="en-GB" altLang="cs-CZ" dirty="0"/>
              <a:t> </a:t>
            </a:r>
            <a:r>
              <a:rPr lang="en-GB" altLang="cs-CZ" dirty="0" err="1"/>
              <a:t>přirozené</a:t>
            </a:r>
            <a:r>
              <a:rPr lang="en-GB" altLang="cs-CZ" dirty="0"/>
              <a:t> </a:t>
            </a:r>
            <a:r>
              <a:rPr lang="en-GB" altLang="cs-CZ" dirty="0" err="1"/>
              <a:t>pigmenty</a:t>
            </a:r>
            <a:r>
              <a:rPr lang="en-GB" altLang="cs-CZ" dirty="0"/>
              <a:t> </a:t>
            </a:r>
            <a:r>
              <a:rPr lang="en-GB" altLang="cs-CZ" dirty="0" err="1"/>
              <a:t>ovoc</a:t>
            </a:r>
            <a:r>
              <a:rPr lang="cs-CZ" altLang="cs-CZ" dirty="0"/>
              <a:t>e</a:t>
            </a:r>
            <a:r>
              <a:rPr lang="en-GB" altLang="cs-CZ" dirty="0"/>
              <a:t> a </a:t>
            </a:r>
            <a:r>
              <a:rPr lang="en-GB" altLang="cs-CZ" dirty="0" err="1"/>
              <a:t>zelenin</a:t>
            </a:r>
            <a:r>
              <a:rPr lang="cs-CZ" altLang="cs-CZ" dirty="0"/>
              <a:t>y</a:t>
            </a:r>
            <a:r>
              <a:rPr lang="en-GB" altLang="cs-CZ" dirty="0"/>
              <a:t> 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</a:t>
            </a:r>
            <a:r>
              <a:rPr lang="en-GB" altLang="cs-CZ" dirty="0" err="1"/>
              <a:t>yšší</a:t>
            </a:r>
            <a:r>
              <a:rPr lang="cs-CZ" altLang="cs-CZ" dirty="0"/>
              <a:t> </a:t>
            </a:r>
            <a:r>
              <a:rPr lang="en-GB" altLang="cs-CZ" dirty="0" err="1"/>
              <a:t>teplot</a:t>
            </a:r>
            <a:r>
              <a:rPr lang="cs-CZ" altLang="cs-CZ" dirty="0"/>
              <a:t>y</a:t>
            </a:r>
            <a:r>
              <a:rPr lang="en-GB" altLang="cs-CZ" dirty="0"/>
              <a:t> a </a:t>
            </a:r>
            <a:r>
              <a:rPr lang="en-GB" altLang="cs-CZ" dirty="0" err="1"/>
              <a:t>světl</a:t>
            </a:r>
            <a:r>
              <a:rPr lang="cs-CZ" altLang="cs-CZ" dirty="0"/>
              <a:t>o (</a:t>
            </a:r>
            <a:r>
              <a:rPr lang="en-GB" altLang="cs-CZ" dirty="0" err="1"/>
              <a:t>např</a:t>
            </a:r>
            <a:r>
              <a:rPr lang="cs-CZ" altLang="cs-CZ" dirty="0"/>
              <a:t>. </a:t>
            </a:r>
            <a:r>
              <a:rPr lang="en-GB" altLang="cs-CZ" dirty="0" err="1"/>
              <a:t>konzervování</a:t>
            </a:r>
            <a:r>
              <a:rPr lang="en-GB" altLang="cs-CZ" dirty="0"/>
              <a:t> </a:t>
            </a:r>
            <a:r>
              <a:rPr lang="en-GB" altLang="cs-CZ" dirty="0" err="1"/>
              <a:t>potravin</a:t>
            </a:r>
            <a:r>
              <a:rPr lang="cs-CZ" altLang="cs-CZ" dirty="0"/>
              <a:t>)</a:t>
            </a:r>
            <a:r>
              <a:rPr lang="en-GB" altLang="cs-CZ" dirty="0"/>
              <a:t> </a:t>
            </a:r>
            <a:r>
              <a:rPr lang="en-GB" altLang="cs-CZ" dirty="0" err="1"/>
              <a:t>vznik</a:t>
            </a:r>
            <a:r>
              <a:rPr lang="cs-CZ" altLang="cs-CZ" dirty="0"/>
              <a:t> stereoisomerů - </a:t>
            </a:r>
            <a:r>
              <a:rPr lang="en-GB" altLang="cs-CZ" dirty="0" err="1"/>
              <a:t>tzv</a:t>
            </a:r>
            <a:r>
              <a:rPr lang="en-GB" altLang="cs-CZ" dirty="0"/>
              <a:t>. </a:t>
            </a:r>
            <a:r>
              <a:rPr lang="cs-CZ" altLang="cs-CZ" dirty="0"/>
              <a:t>n</a:t>
            </a:r>
            <a:r>
              <a:rPr lang="en-GB" altLang="cs-CZ" dirty="0" err="1"/>
              <a:t>eokaroteny</a:t>
            </a:r>
            <a:r>
              <a:rPr lang="cs-CZ" altLang="cs-CZ" dirty="0"/>
              <a:t> - </a:t>
            </a:r>
            <a:r>
              <a:rPr lang="en-GB" altLang="cs-CZ" dirty="0" err="1"/>
              <a:t>aktivit</a:t>
            </a:r>
            <a:r>
              <a:rPr lang="cs-CZ" altLang="cs-CZ" dirty="0"/>
              <a:t>a</a:t>
            </a:r>
            <a:r>
              <a:rPr lang="en-GB" altLang="cs-CZ" dirty="0"/>
              <a:t> </a:t>
            </a:r>
            <a:r>
              <a:rPr lang="en-GB" altLang="cs-CZ" dirty="0" err="1"/>
              <a:t>vitaminu</a:t>
            </a:r>
            <a:r>
              <a:rPr lang="en-GB" altLang="cs-CZ" dirty="0"/>
              <a:t> A, </a:t>
            </a:r>
            <a:r>
              <a:rPr lang="en-GB" altLang="cs-CZ" dirty="0" err="1"/>
              <a:t>pokud</a:t>
            </a:r>
            <a:r>
              <a:rPr lang="en-GB" altLang="cs-CZ" dirty="0"/>
              <a:t> </a:t>
            </a:r>
            <a:r>
              <a:rPr lang="en-GB" altLang="cs-CZ" dirty="0" err="1"/>
              <a:t>mají</a:t>
            </a:r>
            <a:r>
              <a:rPr lang="en-GB" altLang="cs-CZ" dirty="0"/>
              <a:t> </a:t>
            </a:r>
            <a:r>
              <a:rPr lang="en-GB" altLang="cs-CZ" dirty="0" err="1"/>
              <a:t>zachovaný</a:t>
            </a:r>
            <a:r>
              <a:rPr lang="en-GB" altLang="cs-CZ" dirty="0"/>
              <a:t> </a:t>
            </a:r>
            <a:r>
              <a:rPr lang="en-GB" altLang="cs-CZ" dirty="0" err="1"/>
              <a:t>aspoň</a:t>
            </a:r>
            <a:r>
              <a:rPr lang="en-GB" altLang="cs-CZ" dirty="0"/>
              <a:t> </a:t>
            </a:r>
            <a:r>
              <a:rPr lang="en-GB" altLang="cs-CZ" dirty="0" err="1"/>
              <a:t>jeden</a:t>
            </a:r>
            <a:r>
              <a:rPr lang="en-GB" altLang="cs-CZ" dirty="0"/>
              <a:t>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en-GB" altLang="cs-CZ" dirty="0"/>
              <a:t> -</a:t>
            </a:r>
            <a:r>
              <a:rPr lang="en-GB" altLang="cs-CZ" dirty="0" err="1"/>
              <a:t>jononový</a:t>
            </a:r>
            <a:r>
              <a:rPr lang="en-GB" altLang="cs-CZ" dirty="0"/>
              <a:t> </a:t>
            </a:r>
            <a:r>
              <a:rPr lang="en-GB" altLang="cs-CZ" dirty="0" err="1"/>
              <a:t>cyklus</a:t>
            </a:r>
            <a:r>
              <a:rPr lang="en-GB" altLang="cs-CZ" dirty="0"/>
              <a:t>. </a:t>
            </a:r>
            <a:r>
              <a:rPr lang="en-GB" altLang="cs-CZ" dirty="0" err="1"/>
              <a:t>Méně</a:t>
            </a:r>
            <a:r>
              <a:rPr lang="en-GB" altLang="cs-CZ" dirty="0"/>
              <a:t> </a:t>
            </a:r>
            <a:r>
              <a:rPr lang="en-GB" altLang="cs-CZ" dirty="0" err="1"/>
              <a:t>intenzivní</a:t>
            </a:r>
            <a:r>
              <a:rPr lang="en-GB" altLang="cs-CZ" dirty="0"/>
              <a:t> </a:t>
            </a:r>
            <a:r>
              <a:rPr lang="en-GB" altLang="cs-CZ" dirty="0" err="1"/>
              <a:t>zbarvení</a:t>
            </a:r>
            <a:r>
              <a:rPr lang="en-GB" altLang="cs-CZ" dirty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3163645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 noChangeAspect="1"/>
          </p:cNvGrpSpPr>
          <p:nvPr/>
        </p:nvGrpSpPr>
        <p:grpSpPr bwMode="auto">
          <a:xfrm>
            <a:off x="0" y="831850"/>
            <a:ext cx="10044113" cy="6026150"/>
            <a:chOff x="2283" y="5630"/>
            <a:chExt cx="7200" cy="4320"/>
          </a:xfrm>
        </p:grpSpPr>
        <p:sp>
          <p:nvSpPr>
            <p:cNvPr id="259075" name="AutoShape 3"/>
            <p:cNvSpPr>
              <a:spLocks noChangeAspect="1" noChangeArrowheads="1"/>
            </p:cNvSpPr>
            <p:nvPr/>
          </p:nvSpPr>
          <p:spPr bwMode="auto">
            <a:xfrm>
              <a:off x="2283" y="5630"/>
              <a:ext cx="720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84997" name="Text Box 4"/>
            <p:cNvSpPr txBox="1">
              <a:spLocks noChangeArrowheads="1"/>
            </p:cNvSpPr>
            <p:nvPr/>
          </p:nvSpPr>
          <p:spPr bwMode="auto">
            <a:xfrm>
              <a:off x="3003" y="5918"/>
              <a:ext cx="1872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effectLst/>
                </a:rPr>
                <a:t>Trans</a:t>
              </a:r>
              <a:r>
                <a:rPr lang="cs-CZ" altLang="cs-CZ" sz="1800" b="1">
                  <a:effectLst/>
                </a:rPr>
                <a:t>-karotenoidy</a:t>
              </a:r>
              <a:endParaRPr lang="en-GB" altLang="cs-CZ" sz="1800">
                <a:effectLst/>
              </a:endParaRPr>
            </a:p>
          </p:txBody>
        </p:sp>
        <p:sp>
          <p:nvSpPr>
            <p:cNvPr id="84998" name="Text Box 5"/>
            <p:cNvSpPr txBox="1">
              <a:spLocks noChangeArrowheads="1"/>
            </p:cNvSpPr>
            <p:nvPr/>
          </p:nvSpPr>
          <p:spPr bwMode="auto">
            <a:xfrm>
              <a:off x="5883" y="7070"/>
              <a:ext cx="1872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i="1">
                  <a:effectLst/>
                </a:rPr>
                <a:t>Cis</a:t>
              </a:r>
              <a:r>
                <a:rPr lang="cs-CZ" altLang="cs-CZ" sz="1800" b="1">
                  <a:effectLst/>
                </a:rPr>
                <a:t>-karotenoidy</a:t>
              </a:r>
              <a:endParaRPr lang="en-GB" altLang="cs-CZ" sz="1800">
                <a:effectLst/>
              </a:endParaRPr>
            </a:p>
          </p:txBody>
        </p:sp>
        <p:sp>
          <p:nvSpPr>
            <p:cNvPr id="84999" name="Text Box 6"/>
            <p:cNvSpPr txBox="1">
              <a:spLocks noChangeArrowheads="1"/>
            </p:cNvSpPr>
            <p:nvPr/>
          </p:nvSpPr>
          <p:spPr bwMode="auto">
            <a:xfrm>
              <a:off x="3147" y="8078"/>
              <a:ext cx="1872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effectLst/>
                </a:rPr>
                <a:t>Epoxy karotenoidy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effectLst/>
                </a:rPr>
                <a:t>Apokarotenoidy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cs-CZ" sz="1800">
                <a:effectLst/>
              </a:endParaRPr>
            </a:p>
          </p:txBody>
        </p:sp>
        <p:sp>
          <p:nvSpPr>
            <p:cNvPr id="259079" name="Line 7"/>
            <p:cNvSpPr>
              <a:spLocks noChangeShapeType="1"/>
            </p:cNvSpPr>
            <p:nvPr/>
          </p:nvSpPr>
          <p:spPr bwMode="auto">
            <a:xfrm>
              <a:off x="3867" y="6350"/>
              <a:ext cx="1" cy="16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9080" name="Line 8"/>
            <p:cNvSpPr>
              <a:spLocks noChangeShapeType="1"/>
            </p:cNvSpPr>
            <p:nvPr/>
          </p:nvSpPr>
          <p:spPr bwMode="auto">
            <a:xfrm>
              <a:off x="3867" y="6350"/>
              <a:ext cx="2017" cy="7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9081" name="Line 9"/>
            <p:cNvSpPr>
              <a:spLocks noChangeShapeType="1"/>
            </p:cNvSpPr>
            <p:nvPr/>
          </p:nvSpPr>
          <p:spPr bwMode="auto">
            <a:xfrm rot="21480000" flipH="1">
              <a:off x="4152" y="7358"/>
              <a:ext cx="1732" cy="5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85003" name="Text Box 10"/>
            <p:cNvSpPr txBox="1">
              <a:spLocks noChangeArrowheads="1"/>
            </p:cNvSpPr>
            <p:nvPr/>
          </p:nvSpPr>
          <p:spPr bwMode="auto">
            <a:xfrm>
              <a:off x="5163" y="6494"/>
              <a:ext cx="1152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isomerace</a:t>
              </a:r>
              <a:endParaRPr lang="en-GB" altLang="cs-CZ" sz="1800">
                <a:effectLst/>
              </a:endParaRPr>
            </a:p>
          </p:txBody>
        </p:sp>
        <p:sp>
          <p:nvSpPr>
            <p:cNvPr id="85004" name="Text Box 11"/>
            <p:cNvSpPr txBox="1">
              <a:spLocks noChangeArrowheads="1"/>
            </p:cNvSpPr>
            <p:nvPr/>
          </p:nvSpPr>
          <p:spPr bwMode="auto">
            <a:xfrm>
              <a:off x="2859" y="7070"/>
              <a:ext cx="998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effectLst/>
                </a:rPr>
                <a:t>oxidace</a:t>
              </a:r>
              <a:endParaRPr lang="en-GB" altLang="cs-CZ" sz="1600">
                <a:effectLst/>
              </a:endParaRPr>
            </a:p>
          </p:txBody>
        </p:sp>
        <p:sp>
          <p:nvSpPr>
            <p:cNvPr id="85005" name="Text Box 12"/>
            <p:cNvSpPr txBox="1">
              <a:spLocks noChangeArrowheads="1"/>
            </p:cNvSpPr>
            <p:nvPr/>
          </p:nvSpPr>
          <p:spPr bwMode="auto">
            <a:xfrm>
              <a:off x="5163" y="7646"/>
              <a:ext cx="998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oxidace</a:t>
              </a:r>
              <a:endParaRPr lang="en-GB" altLang="cs-CZ" sz="1800">
                <a:effectLst/>
              </a:endParaRPr>
            </a:p>
          </p:txBody>
        </p:sp>
        <p:sp>
          <p:nvSpPr>
            <p:cNvPr id="259085" name="Line 13"/>
            <p:cNvSpPr>
              <a:spLocks noChangeShapeType="1"/>
            </p:cNvSpPr>
            <p:nvPr/>
          </p:nvSpPr>
          <p:spPr bwMode="auto">
            <a:xfrm>
              <a:off x="3867" y="8654"/>
              <a:ext cx="1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9086" name="Line 14"/>
            <p:cNvSpPr>
              <a:spLocks noChangeShapeType="1"/>
            </p:cNvSpPr>
            <p:nvPr/>
          </p:nvSpPr>
          <p:spPr bwMode="auto">
            <a:xfrm>
              <a:off x="3867" y="8942"/>
              <a:ext cx="1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9087" name="Line 15"/>
            <p:cNvSpPr>
              <a:spLocks noChangeShapeType="1"/>
            </p:cNvSpPr>
            <p:nvPr/>
          </p:nvSpPr>
          <p:spPr bwMode="auto">
            <a:xfrm>
              <a:off x="3867" y="9230"/>
              <a:ext cx="1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85009" name="Text Box 16"/>
            <p:cNvSpPr txBox="1">
              <a:spLocks noChangeArrowheads="1"/>
            </p:cNvSpPr>
            <p:nvPr/>
          </p:nvSpPr>
          <p:spPr bwMode="auto">
            <a:xfrm>
              <a:off x="3147" y="9518"/>
              <a:ext cx="2736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effectLst/>
                </a:rPr>
                <a:t>Nízkomolekulární látky</a:t>
              </a:r>
              <a:endParaRPr lang="en-GB" altLang="cs-CZ" sz="1800">
                <a:effectLst/>
              </a:endParaRPr>
            </a:p>
          </p:txBody>
        </p:sp>
      </p:grpSp>
      <p:sp>
        <p:nvSpPr>
          <p:cNvPr id="84995" name="Rectangle 17"/>
          <p:cNvSpPr>
            <a:spLocks noChangeArrowheads="1"/>
          </p:cNvSpPr>
          <p:nvPr/>
        </p:nvSpPr>
        <p:spPr bwMode="auto">
          <a:xfrm>
            <a:off x="3779838" y="442913"/>
            <a:ext cx="5184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b="1">
                <a:solidFill>
                  <a:srgbClr val="FF0000"/>
                </a:solidFill>
                <a:effectLst/>
              </a:rPr>
              <a:t>Degradace karotenoidů</a:t>
            </a:r>
          </a:p>
        </p:txBody>
      </p:sp>
    </p:spTree>
    <p:extLst>
      <p:ext uri="{BB962C8B-B14F-4D97-AF65-F5344CB8AC3E}">
        <p14:creationId xmlns:p14="http://schemas.microsoft.com/office/powerpoint/2010/main" val="39532817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/>
            <a:r>
              <a:rPr lang="en-GB" altLang="cs-CZ" sz="4000" b="1"/>
              <a:t>Fyzikální a chemické vlastnosti</a:t>
            </a:r>
          </a:p>
        </p:txBody>
      </p:sp>
      <p:grpSp>
        <p:nvGrpSpPr>
          <p:cNvPr id="82947" name="Group 3"/>
          <p:cNvGrpSpPr>
            <a:grpSpLocks noChangeAspect="1"/>
          </p:cNvGrpSpPr>
          <p:nvPr/>
        </p:nvGrpSpPr>
        <p:grpSpPr bwMode="auto">
          <a:xfrm>
            <a:off x="107950" y="1484313"/>
            <a:ext cx="9144000" cy="4206875"/>
            <a:chOff x="2278" y="3144"/>
            <a:chExt cx="7200" cy="3312"/>
          </a:xfrm>
        </p:grpSpPr>
        <p:sp>
          <p:nvSpPr>
            <p:cNvPr id="257028" name="AutoShape 4"/>
            <p:cNvSpPr>
              <a:spLocks noChangeAspect="1" noChangeArrowheads="1"/>
            </p:cNvSpPr>
            <p:nvPr/>
          </p:nvSpPr>
          <p:spPr bwMode="auto">
            <a:xfrm>
              <a:off x="2278" y="3144"/>
              <a:ext cx="7200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7029" name="Line 5"/>
            <p:cNvSpPr>
              <a:spLocks noChangeShapeType="1"/>
            </p:cNvSpPr>
            <p:nvPr/>
          </p:nvSpPr>
          <p:spPr bwMode="auto">
            <a:xfrm>
              <a:off x="6311" y="4850"/>
              <a:ext cx="11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7030" name="Line 6"/>
            <p:cNvSpPr>
              <a:spLocks noChangeShapeType="1"/>
            </p:cNvSpPr>
            <p:nvPr/>
          </p:nvSpPr>
          <p:spPr bwMode="auto">
            <a:xfrm flipH="1">
              <a:off x="3862" y="4850"/>
              <a:ext cx="129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82951" name="Text Box 7"/>
            <p:cNvSpPr txBox="1">
              <a:spLocks noChangeArrowheads="1"/>
            </p:cNvSpPr>
            <p:nvPr/>
          </p:nvSpPr>
          <p:spPr bwMode="auto">
            <a:xfrm>
              <a:off x="5014" y="4706"/>
              <a:ext cx="1296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effectLst/>
                </a:rPr>
                <a:t>Karotenoidy</a:t>
              </a:r>
              <a:endParaRPr lang="en-GB" altLang="cs-CZ" sz="2000">
                <a:effectLst/>
              </a:endParaRPr>
            </a:p>
          </p:txBody>
        </p:sp>
        <p:sp>
          <p:nvSpPr>
            <p:cNvPr id="82952" name="Text Box 8"/>
            <p:cNvSpPr txBox="1">
              <a:spLocks noChangeArrowheads="1"/>
            </p:cNvSpPr>
            <p:nvPr/>
          </p:nvSpPr>
          <p:spPr bwMode="auto">
            <a:xfrm>
              <a:off x="7174" y="3438"/>
              <a:ext cx="21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Blokují volné radikály</a:t>
              </a:r>
              <a:endParaRPr lang="en-GB" altLang="cs-CZ" sz="1800">
                <a:effectLst/>
              </a:endParaRPr>
            </a:p>
          </p:txBody>
        </p:sp>
        <p:sp>
          <p:nvSpPr>
            <p:cNvPr id="82953" name="Text Box 9"/>
            <p:cNvSpPr txBox="1">
              <a:spLocks noChangeArrowheads="1"/>
            </p:cNvSpPr>
            <p:nvPr/>
          </p:nvSpPr>
          <p:spPr bwMode="auto">
            <a:xfrm>
              <a:off x="7606" y="4584"/>
              <a:ext cx="1872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Lipofilní,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nerozpustné ve vodě</a:t>
              </a:r>
              <a:endParaRPr lang="en-GB" altLang="cs-CZ" sz="1800">
                <a:effectLst/>
              </a:endParaRPr>
            </a:p>
          </p:txBody>
        </p:sp>
        <p:sp>
          <p:nvSpPr>
            <p:cNvPr id="82954" name="Text Box 10"/>
            <p:cNvSpPr txBox="1">
              <a:spLocks noChangeArrowheads="1"/>
            </p:cNvSpPr>
            <p:nvPr/>
          </p:nvSpPr>
          <p:spPr bwMode="auto">
            <a:xfrm>
              <a:off x="7174" y="5858"/>
              <a:ext cx="1728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Hydrofóbní charakter</a:t>
              </a:r>
              <a:endParaRPr lang="en-GB" altLang="cs-CZ" sz="1800">
                <a:effectLst/>
              </a:endParaRPr>
            </a:p>
          </p:txBody>
        </p:sp>
        <p:sp>
          <p:nvSpPr>
            <p:cNvPr id="82955" name="Text Box 11"/>
            <p:cNvSpPr txBox="1">
              <a:spLocks noChangeArrowheads="1"/>
            </p:cNvSpPr>
            <p:nvPr/>
          </p:nvSpPr>
          <p:spPr bwMode="auto">
            <a:xfrm>
              <a:off x="2710" y="5858"/>
              <a:ext cx="1584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Snadno isomerují a oxidují</a:t>
              </a:r>
              <a:endParaRPr lang="en-GB" altLang="cs-CZ" sz="1800">
                <a:effectLst/>
              </a:endParaRPr>
            </a:p>
          </p:txBody>
        </p:sp>
        <p:sp>
          <p:nvSpPr>
            <p:cNvPr id="82956" name="Text Box 12"/>
            <p:cNvSpPr txBox="1">
              <a:spLocks noChangeArrowheads="1"/>
            </p:cNvSpPr>
            <p:nvPr/>
          </p:nvSpPr>
          <p:spPr bwMode="auto">
            <a:xfrm>
              <a:off x="2566" y="4590"/>
              <a:ext cx="1008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Absorbují světlo</a:t>
              </a:r>
              <a:endParaRPr lang="en-GB" altLang="cs-CZ" sz="1800">
                <a:effectLst/>
              </a:endParaRPr>
            </a:p>
          </p:txBody>
        </p:sp>
        <p:sp>
          <p:nvSpPr>
            <p:cNvPr id="82957" name="Text Box 13"/>
            <p:cNvSpPr txBox="1">
              <a:spLocks noChangeArrowheads="1"/>
            </p:cNvSpPr>
            <p:nvPr/>
          </p:nvSpPr>
          <p:spPr bwMode="auto">
            <a:xfrm>
              <a:off x="2710" y="3438"/>
              <a:ext cx="1728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Zháší singletový kyslík</a:t>
              </a:r>
              <a:endParaRPr lang="en-GB" altLang="cs-CZ" sz="1800">
                <a:effectLst/>
              </a:endParaRPr>
            </a:p>
          </p:txBody>
        </p:sp>
        <p:sp>
          <p:nvSpPr>
            <p:cNvPr id="257038" name="Line 14"/>
            <p:cNvSpPr>
              <a:spLocks noChangeShapeType="1"/>
            </p:cNvSpPr>
            <p:nvPr/>
          </p:nvSpPr>
          <p:spPr bwMode="auto">
            <a:xfrm rot="2700000" flipV="1">
              <a:off x="6742" y="3698"/>
              <a:ext cx="4" cy="1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7039" name="Line 15"/>
            <p:cNvSpPr>
              <a:spLocks noChangeShapeType="1"/>
            </p:cNvSpPr>
            <p:nvPr/>
          </p:nvSpPr>
          <p:spPr bwMode="auto">
            <a:xfrm rot="18900000" flipV="1">
              <a:off x="4571" y="3708"/>
              <a:ext cx="1" cy="11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7040" name="Line 16"/>
            <p:cNvSpPr>
              <a:spLocks noChangeShapeType="1"/>
            </p:cNvSpPr>
            <p:nvPr/>
          </p:nvSpPr>
          <p:spPr bwMode="auto">
            <a:xfrm rot="2700000">
              <a:off x="4572" y="4859"/>
              <a:ext cx="1" cy="1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57041" name="Line 17"/>
            <p:cNvSpPr>
              <a:spLocks noChangeShapeType="1"/>
            </p:cNvSpPr>
            <p:nvPr/>
          </p:nvSpPr>
          <p:spPr bwMode="auto">
            <a:xfrm rot="18900000">
              <a:off x="6742" y="4850"/>
              <a:ext cx="1" cy="11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3946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 err="1"/>
              <a:t>Antioxidační</a:t>
            </a:r>
            <a:r>
              <a:rPr lang="en-GB" altLang="cs-CZ" b="1" dirty="0"/>
              <a:t> </a:t>
            </a:r>
            <a:r>
              <a:rPr lang="en-GB" altLang="cs-CZ" b="1" dirty="0" err="1"/>
              <a:t>vlastnosti</a:t>
            </a:r>
            <a:endParaRPr lang="en-GB" altLang="cs-CZ" b="1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507413" cy="5400675"/>
          </a:xfrm>
        </p:spPr>
        <p:txBody>
          <a:bodyPr>
            <a:noAutofit/>
          </a:bodyPr>
          <a:lstStyle/>
          <a:p>
            <a:pPr marL="1371600" lvl="2" indent="-1371600"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Z</a:t>
            </a:r>
            <a:r>
              <a:rPr lang="en-GB" altLang="cs-CZ" sz="2800" b="1" dirty="0" err="1">
                <a:solidFill>
                  <a:srgbClr val="FF0000"/>
                </a:solidFill>
              </a:rPr>
              <a:t>hášejí</a:t>
            </a:r>
            <a:r>
              <a:rPr lang="en-GB" altLang="cs-CZ" sz="2800" b="1" dirty="0">
                <a:solidFill>
                  <a:srgbClr val="FF0000"/>
                </a:solidFill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</a:rPr>
              <a:t>singletový</a:t>
            </a:r>
            <a:r>
              <a:rPr lang="en-GB" altLang="cs-CZ" sz="2800" b="1" dirty="0">
                <a:solidFill>
                  <a:srgbClr val="FF0000"/>
                </a:solidFill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</a:rPr>
              <a:t>kyslík</a:t>
            </a:r>
            <a:r>
              <a:rPr lang="en-GB" altLang="cs-CZ" sz="2800" b="1" dirty="0">
                <a:solidFill>
                  <a:srgbClr val="FF0000"/>
                </a:solidFill>
              </a:rPr>
              <a:t> a </a:t>
            </a:r>
            <a:r>
              <a:rPr lang="en-GB" altLang="cs-CZ" sz="2800" b="1" dirty="0" err="1">
                <a:solidFill>
                  <a:srgbClr val="FF0000"/>
                </a:solidFill>
              </a:rPr>
              <a:t>reagují</a:t>
            </a:r>
            <a:r>
              <a:rPr lang="en-GB" altLang="cs-CZ" sz="2800" b="1" dirty="0">
                <a:solidFill>
                  <a:srgbClr val="FF0000"/>
                </a:solidFill>
              </a:rPr>
              <a:t> s </a:t>
            </a:r>
            <a:r>
              <a:rPr lang="en-GB" altLang="cs-CZ" sz="2800" b="1" dirty="0" err="1">
                <a:solidFill>
                  <a:srgbClr val="FF0000"/>
                </a:solidFill>
              </a:rPr>
              <a:t>volnými</a:t>
            </a:r>
            <a:r>
              <a:rPr lang="en-GB" altLang="cs-CZ" sz="2800" b="1" dirty="0">
                <a:solidFill>
                  <a:srgbClr val="FF0000"/>
                </a:solidFill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</a:rPr>
              <a:t>radikály</a:t>
            </a:r>
            <a:endParaRPr lang="cs-CZ" altLang="cs-CZ" sz="2800" b="1" dirty="0">
              <a:solidFill>
                <a:srgbClr val="FF0000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GB" altLang="cs-CZ" dirty="0" err="1"/>
              <a:t>Antioxidační</a:t>
            </a:r>
            <a:r>
              <a:rPr lang="en-GB" altLang="cs-CZ" dirty="0"/>
              <a:t> </a:t>
            </a:r>
            <a:r>
              <a:rPr lang="en-GB" altLang="cs-CZ" dirty="0" err="1"/>
              <a:t>aktivita</a:t>
            </a:r>
            <a:r>
              <a:rPr lang="en-GB" altLang="cs-CZ" dirty="0"/>
              <a:t> </a:t>
            </a:r>
            <a:r>
              <a:rPr lang="en-GB" altLang="cs-CZ" dirty="0" err="1"/>
              <a:t>závisí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počtu</a:t>
            </a:r>
            <a:r>
              <a:rPr lang="en-GB" altLang="cs-CZ" dirty="0"/>
              <a:t> </a:t>
            </a:r>
            <a:r>
              <a:rPr lang="en-GB" altLang="cs-CZ" dirty="0" err="1"/>
              <a:t>konjugovaných</a:t>
            </a:r>
            <a:r>
              <a:rPr lang="en-GB" altLang="cs-CZ" dirty="0"/>
              <a:t> </a:t>
            </a:r>
            <a:r>
              <a:rPr lang="en-GB" altLang="cs-CZ" dirty="0" err="1"/>
              <a:t>dvojných</a:t>
            </a:r>
            <a:r>
              <a:rPr lang="en-GB" altLang="cs-CZ" dirty="0"/>
              <a:t> </a:t>
            </a:r>
            <a:r>
              <a:rPr lang="en-GB" altLang="cs-CZ" dirty="0" err="1"/>
              <a:t>vazeb</a:t>
            </a: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GB" altLang="cs-CZ" b="1" dirty="0" err="1">
                <a:solidFill>
                  <a:srgbClr val="FF0000"/>
                </a:solidFill>
              </a:rPr>
              <a:t>Lykopen</a:t>
            </a:r>
            <a:r>
              <a:rPr lang="cs-CZ" altLang="cs-CZ" b="1" dirty="0"/>
              <a:t> </a:t>
            </a:r>
            <a:r>
              <a:rPr lang="cs-CZ" altLang="cs-CZ" dirty="0"/>
              <a:t>(11</a:t>
            </a:r>
            <a:r>
              <a:rPr lang="en-GB" altLang="cs-CZ" dirty="0"/>
              <a:t> </a:t>
            </a:r>
            <a:r>
              <a:rPr lang="en-GB" altLang="cs-CZ" dirty="0" err="1"/>
              <a:t>konjugovaných</a:t>
            </a:r>
            <a:r>
              <a:rPr lang="en-GB" altLang="cs-CZ" dirty="0"/>
              <a:t> </a:t>
            </a:r>
            <a:r>
              <a:rPr lang="en-GB" altLang="cs-CZ" dirty="0" err="1"/>
              <a:t>dvojných</a:t>
            </a:r>
            <a:r>
              <a:rPr lang="en-GB" altLang="cs-CZ" dirty="0"/>
              <a:t> </a:t>
            </a:r>
            <a:r>
              <a:rPr lang="en-GB" altLang="cs-CZ" dirty="0" err="1"/>
              <a:t>vazeb</a:t>
            </a:r>
            <a:r>
              <a:rPr lang="cs-CZ" altLang="cs-CZ" dirty="0"/>
              <a:t>. 2</a:t>
            </a:r>
            <a:r>
              <a:rPr lang="en-GB" altLang="cs-CZ" dirty="0"/>
              <a:t> </a:t>
            </a:r>
            <a:r>
              <a:rPr lang="en-GB" altLang="cs-CZ" dirty="0" err="1"/>
              <a:t>nekonjugované</a:t>
            </a:r>
            <a:r>
              <a:rPr lang="en-GB" altLang="cs-CZ" dirty="0"/>
              <a:t> </a:t>
            </a:r>
            <a:r>
              <a:rPr lang="en-GB" altLang="cs-CZ" dirty="0" err="1"/>
              <a:t>dvojné</a:t>
            </a:r>
            <a:r>
              <a:rPr lang="en-GB" altLang="cs-CZ" dirty="0"/>
              <a:t> </a:t>
            </a:r>
            <a:r>
              <a:rPr lang="en-GB" altLang="cs-CZ" dirty="0" err="1"/>
              <a:t>vazby</a:t>
            </a:r>
            <a:r>
              <a:rPr lang="cs-CZ" altLang="cs-CZ" dirty="0"/>
              <a:t>) - </a:t>
            </a:r>
            <a:r>
              <a:rPr lang="en-GB" altLang="cs-CZ" b="1" dirty="0" err="1"/>
              <a:t>nejúčinnější</a:t>
            </a:r>
            <a:r>
              <a:rPr lang="en-GB" altLang="cs-CZ" b="1" dirty="0"/>
              <a:t> antioxidant</a:t>
            </a:r>
            <a:r>
              <a:rPr lang="cs-CZ" altLang="cs-CZ" b="1" dirty="0"/>
              <a:t>.</a:t>
            </a:r>
            <a:r>
              <a:rPr lang="en-GB" altLang="cs-CZ" dirty="0"/>
              <a:t> </a:t>
            </a:r>
            <a:r>
              <a:rPr lang="cs-CZ" altLang="cs-CZ" dirty="0"/>
              <a:t>3x</a:t>
            </a:r>
            <a:r>
              <a:rPr lang="en-GB" altLang="cs-CZ" dirty="0"/>
              <a:t> </a:t>
            </a:r>
            <a:r>
              <a:rPr lang="en-GB" altLang="cs-CZ" dirty="0" err="1"/>
              <a:t>větší</a:t>
            </a:r>
            <a:r>
              <a:rPr lang="en-GB" altLang="cs-CZ" dirty="0"/>
              <a:t> </a:t>
            </a:r>
            <a:r>
              <a:rPr lang="en-GB" altLang="cs-CZ" dirty="0" err="1"/>
              <a:t>antioxidační</a:t>
            </a:r>
            <a:r>
              <a:rPr lang="en-GB" altLang="cs-CZ" dirty="0"/>
              <a:t> </a:t>
            </a:r>
            <a:r>
              <a:rPr lang="en-GB" altLang="cs-CZ" dirty="0" err="1"/>
              <a:t>schopnost</a:t>
            </a:r>
            <a:r>
              <a:rPr lang="en-GB" altLang="cs-CZ" dirty="0"/>
              <a:t> </a:t>
            </a:r>
            <a:r>
              <a:rPr lang="en-GB" altLang="cs-CZ" dirty="0" err="1"/>
              <a:t>než</a:t>
            </a:r>
            <a:r>
              <a:rPr lang="en-GB" altLang="cs-CZ" dirty="0"/>
              <a:t> α-</a:t>
            </a:r>
            <a:r>
              <a:rPr lang="en-GB" altLang="cs-CZ" dirty="0" err="1"/>
              <a:t>karoten</a:t>
            </a:r>
            <a:r>
              <a:rPr lang="en-GB" altLang="cs-CZ" dirty="0"/>
              <a:t> (9 </a:t>
            </a:r>
            <a:r>
              <a:rPr lang="en-GB" altLang="cs-CZ" dirty="0" err="1"/>
              <a:t>konjugovaných</a:t>
            </a:r>
            <a:r>
              <a:rPr lang="en-GB" altLang="cs-CZ" dirty="0"/>
              <a:t> </a:t>
            </a:r>
            <a:r>
              <a:rPr lang="en-GB" altLang="cs-CZ" dirty="0" err="1"/>
              <a:t>dvojných</a:t>
            </a:r>
            <a:r>
              <a:rPr lang="en-GB" altLang="cs-CZ" dirty="0"/>
              <a:t> </a:t>
            </a:r>
            <a:r>
              <a:rPr lang="en-GB" altLang="cs-CZ" dirty="0" err="1"/>
              <a:t>vazeb</a:t>
            </a:r>
            <a:r>
              <a:rPr lang="en-GB" altLang="cs-CZ" dirty="0"/>
              <a:t> a </a:t>
            </a:r>
            <a:r>
              <a:rPr lang="en-GB" altLang="cs-CZ" dirty="0" err="1"/>
              <a:t>dva</a:t>
            </a:r>
            <a:r>
              <a:rPr lang="en-GB" altLang="cs-CZ" dirty="0"/>
              <a:t> </a:t>
            </a:r>
            <a:r>
              <a:rPr lang="en-GB" altLang="cs-CZ" dirty="0" err="1"/>
              <a:t>cyklohexenové</a:t>
            </a:r>
            <a:r>
              <a:rPr lang="en-GB" altLang="cs-CZ" dirty="0"/>
              <a:t> </a:t>
            </a:r>
            <a:r>
              <a:rPr lang="en-GB" altLang="cs-CZ" dirty="0" err="1"/>
              <a:t>kruhy</a:t>
            </a:r>
            <a:r>
              <a:rPr lang="en-GB" altLang="cs-CZ" dirty="0"/>
              <a:t>) a 100 </a:t>
            </a:r>
            <a:r>
              <a:rPr lang="en-GB" altLang="cs-CZ" dirty="0" err="1"/>
              <a:t>krát</a:t>
            </a:r>
            <a:r>
              <a:rPr lang="en-GB" altLang="cs-CZ" dirty="0"/>
              <a:t> </a:t>
            </a:r>
            <a:r>
              <a:rPr lang="en-GB" altLang="cs-CZ" dirty="0" err="1"/>
              <a:t>větší</a:t>
            </a:r>
            <a:r>
              <a:rPr lang="en-GB" altLang="cs-CZ" dirty="0"/>
              <a:t> </a:t>
            </a:r>
            <a:r>
              <a:rPr lang="en-GB" altLang="cs-CZ" dirty="0" err="1"/>
              <a:t>antioxidační</a:t>
            </a:r>
            <a:r>
              <a:rPr lang="en-GB" altLang="cs-CZ" dirty="0"/>
              <a:t> </a:t>
            </a:r>
            <a:r>
              <a:rPr lang="en-GB" altLang="cs-CZ" dirty="0" err="1"/>
              <a:t>schopnost</a:t>
            </a:r>
            <a:r>
              <a:rPr lang="en-GB" altLang="cs-CZ" dirty="0"/>
              <a:t> </a:t>
            </a:r>
            <a:r>
              <a:rPr lang="en-GB" altLang="cs-CZ" dirty="0" err="1"/>
              <a:t>než</a:t>
            </a:r>
            <a:r>
              <a:rPr lang="en-GB" altLang="cs-CZ" dirty="0"/>
              <a:t> </a:t>
            </a:r>
            <a:r>
              <a:rPr lang="en-GB" altLang="cs-CZ" dirty="0" err="1"/>
              <a:t>asthaxanthin</a:t>
            </a:r>
            <a:r>
              <a:rPr lang="en-GB" altLang="cs-CZ" dirty="0"/>
              <a:t>. </a:t>
            </a:r>
            <a:endParaRPr lang="cs-CZ" altLang="cs-CZ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GB" altLang="cs-CZ" dirty="0" err="1"/>
              <a:t>Schopnost</a:t>
            </a:r>
            <a:r>
              <a:rPr lang="en-GB" altLang="cs-CZ" dirty="0"/>
              <a:t> </a:t>
            </a:r>
            <a:r>
              <a:rPr lang="en-GB" altLang="cs-CZ" dirty="0" err="1"/>
              <a:t>zachytávat</a:t>
            </a:r>
            <a:r>
              <a:rPr lang="en-GB" altLang="cs-CZ" dirty="0"/>
              <a:t> </a:t>
            </a:r>
            <a:r>
              <a:rPr lang="en-GB" altLang="cs-CZ" dirty="0" err="1"/>
              <a:t>volné</a:t>
            </a:r>
            <a:r>
              <a:rPr lang="en-GB" altLang="cs-CZ" dirty="0"/>
              <a:t> </a:t>
            </a:r>
            <a:r>
              <a:rPr lang="en-GB" altLang="cs-CZ" dirty="0" err="1"/>
              <a:t>hydroxylové</a:t>
            </a:r>
            <a:r>
              <a:rPr lang="en-GB" altLang="cs-CZ" dirty="0"/>
              <a:t> a </a:t>
            </a:r>
            <a:r>
              <a:rPr lang="en-GB" altLang="cs-CZ" dirty="0" err="1"/>
              <a:t>peroxylové</a:t>
            </a:r>
            <a:r>
              <a:rPr lang="en-GB" altLang="cs-CZ" dirty="0"/>
              <a:t> </a:t>
            </a:r>
            <a:r>
              <a:rPr lang="en-GB" altLang="cs-CZ" dirty="0" err="1"/>
              <a:t>radikály</a:t>
            </a:r>
            <a:r>
              <a:rPr lang="en-GB" altLang="cs-CZ" dirty="0"/>
              <a:t> </a:t>
            </a:r>
            <a:r>
              <a:rPr lang="en-GB" altLang="cs-CZ" dirty="0" err="1"/>
              <a:t>klesá</a:t>
            </a:r>
            <a:r>
              <a:rPr lang="en-GB" altLang="cs-CZ" dirty="0"/>
              <a:t> v </a:t>
            </a:r>
            <a:r>
              <a:rPr lang="en-GB" altLang="cs-CZ" dirty="0" err="1"/>
              <a:t>řadě</a:t>
            </a:r>
            <a:r>
              <a:rPr lang="en-GB" altLang="cs-CZ" dirty="0"/>
              <a:t> : </a:t>
            </a:r>
            <a:r>
              <a:rPr lang="en-GB" altLang="cs-CZ" dirty="0" err="1"/>
              <a:t>lykopen</a:t>
            </a:r>
            <a:r>
              <a:rPr lang="en-GB" altLang="cs-CZ" dirty="0"/>
              <a:t> &gt; β, β-</a:t>
            </a:r>
            <a:r>
              <a:rPr lang="en-GB" altLang="cs-CZ" dirty="0" err="1"/>
              <a:t>karoten</a:t>
            </a:r>
            <a:r>
              <a:rPr lang="en-GB" altLang="cs-CZ" dirty="0"/>
              <a:t> = zeaxanthin &gt; </a:t>
            </a:r>
            <a:r>
              <a:rPr lang="en-GB" altLang="cs-CZ" dirty="0" err="1"/>
              <a:t>isozeaxanthin</a:t>
            </a:r>
            <a:r>
              <a:rPr lang="en-GB" altLang="cs-CZ" dirty="0"/>
              <a:t> &gt; </a:t>
            </a:r>
            <a:r>
              <a:rPr lang="en-GB" altLang="cs-CZ" dirty="0" err="1"/>
              <a:t>astaxanthin</a:t>
            </a:r>
            <a:r>
              <a:rPr lang="en-GB" altLang="cs-CZ" dirty="0"/>
              <a:t>.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GB" altLang="cs-CZ" b="1" dirty="0">
                <a:solidFill>
                  <a:srgbClr val="FF0000"/>
                </a:solidFill>
              </a:rPr>
              <a:t>β-</a:t>
            </a:r>
            <a:r>
              <a:rPr lang="en-GB" altLang="cs-CZ" b="1" dirty="0" err="1">
                <a:solidFill>
                  <a:srgbClr val="FF0000"/>
                </a:solidFill>
              </a:rPr>
              <a:t>karoten</a:t>
            </a:r>
            <a:r>
              <a:rPr lang="en-GB" altLang="cs-CZ" dirty="0"/>
              <a:t> </a:t>
            </a:r>
            <a:r>
              <a:rPr lang="en-GB" altLang="cs-CZ" dirty="0" err="1"/>
              <a:t>reaguje</a:t>
            </a:r>
            <a:r>
              <a:rPr lang="en-GB" altLang="cs-CZ" dirty="0"/>
              <a:t> s </a:t>
            </a:r>
            <a:r>
              <a:rPr lang="en-GB" altLang="cs-CZ" dirty="0" err="1"/>
              <a:t>volnými</a:t>
            </a:r>
            <a:r>
              <a:rPr lang="en-GB" altLang="cs-CZ" dirty="0"/>
              <a:t> </a:t>
            </a:r>
            <a:r>
              <a:rPr lang="en-GB" altLang="cs-CZ" dirty="0" err="1"/>
              <a:t>radikály</a:t>
            </a:r>
            <a:r>
              <a:rPr lang="cs-CZ" altLang="cs-CZ" dirty="0"/>
              <a:t>, </a:t>
            </a:r>
            <a:r>
              <a:rPr lang="en-GB" altLang="cs-CZ" dirty="0" err="1"/>
              <a:t>inhibuje</a:t>
            </a:r>
            <a:r>
              <a:rPr lang="en-GB" altLang="cs-CZ" dirty="0"/>
              <a:t> </a:t>
            </a:r>
            <a:r>
              <a:rPr lang="en-GB" altLang="cs-CZ" dirty="0" err="1"/>
              <a:t>radikálové</a:t>
            </a:r>
            <a:r>
              <a:rPr lang="en-GB" altLang="cs-CZ" dirty="0"/>
              <a:t> </a:t>
            </a:r>
            <a:r>
              <a:rPr lang="en-GB" altLang="cs-CZ" dirty="0" err="1"/>
              <a:t>oxidační</a:t>
            </a:r>
            <a:r>
              <a:rPr lang="en-GB" altLang="cs-CZ" dirty="0"/>
              <a:t> </a:t>
            </a:r>
            <a:r>
              <a:rPr lang="en-GB" altLang="cs-CZ" dirty="0" err="1"/>
              <a:t>reakce</a:t>
            </a:r>
            <a:r>
              <a:rPr lang="en-GB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3787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/>
              <a:t>NADMĚRNÉ DÁVKY VITAMINŮ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" y="1234440"/>
            <a:ext cx="8634095" cy="5623560"/>
          </a:xfrm>
        </p:spPr>
        <p:txBody>
          <a:bodyPr/>
          <a:lstStyle/>
          <a:p>
            <a:r>
              <a:rPr lang="en-GB" altLang="cs-CZ" sz="2400" dirty="0"/>
              <a:t>poly</a:t>
            </a:r>
            <a:r>
              <a:rPr lang="cs-CZ" altLang="cs-CZ" sz="2400" dirty="0"/>
              <a:t>- a </a:t>
            </a:r>
            <a:r>
              <a:rPr lang="cs-CZ" altLang="cs-CZ" sz="2400" dirty="0" err="1"/>
              <a:t>multi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vitaminov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přípravk</a:t>
            </a:r>
            <a:r>
              <a:rPr lang="cs-CZ" altLang="cs-CZ" sz="2400" dirty="0"/>
              <a:t>y -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pravidelné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dlouhodobé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užívání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vitaminů</a:t>
            </a:r>
            <a:r>
              <a:rPr lang="en-GB" altLang="cs-CZ" sz="2400" b="1" dirty="0"/>
              <a:t> v </a:t>
            </a:r>
            <a:r>
              <a:rPr lang="en-GB" altLang="cs-CZ" sz="2400" b="1" dirty="0" err="1"/>
              <a:t>dávkách</a:t>
            </a:r>
            <a:r>
              <a:rPr lang="en-GB" altLang="cs-CZ" sz="2400" b="1" dirty="0"/>
              <a:t>, </a:t>
            </a:r>
            <a:r>
              <a:rPr lang="en-GB" altLang="cs-CZ" sz="2400" b="1" dirty="0" err="1"/>
              <a:t>jež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mnohonásobně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převyšují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jejich</a:t>
            </a:r>
            <a:r>
              <a:rPr lang="en-GB" altLang="cs-CZ" sz="2400" dirty="0"/>
              <a:t> </a:t>
            </a:r>
            <a:r>
              <a:rPr lang="cs-CZ" altLang="cs-CZ" sz="2400" b="1" dirty="0"/>
              <a:t>r</a:t>
            </a:r>
            <a:r>
              <a:rPr lang="en-GB" altLang="cs-CZ" sz="2400" b="1" dirty="0" err="1"/>
              <a:t>eferenční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dávky</a:t>
            </a:r>
            <a:r>
              <a:rPr lang="cs-CZ" altLang="cs-CZ" sz="2400" b="1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V</a:t>
            </a:r>
            <a:r>
              <a:rPr lang="en-GB" altLang="cs-CZ" sz="2400" b="1" dirty="0" err="1"/>
              <a:t>ysok</a:t>
            </a:r>
            <a:r>
              <a:rPr lang="cs-CZ" altLang="cs-CZ" sz="2400" b="1" dirty="0"/>
              <a:t>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dávk</a:t>
            </a:r>
            <a:r>
              <a:rPr lang="cs-CZ" altLang="cs-CZ" sz="2400" b="1" dirty="0"/>
              <a:t>y vitaminů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mohou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mít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nežádoucí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účinky</a:t>
            </a:r>
            <a:r>
              <a:rPr lang="en-GB" altLang="cs-CZ" sz="2400" b="1" dirty="0"/>
              <a:t>. </a:t>
            </a:r>
            <a:endParaRPr lang="cs-CZ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K</a:t>
            </a:r>
            <a:r>
              <a:rPr lang="en-GB" altLang="cs-CZ" sz="2400" dirty="0" err="1"/>
              <a:t>lasifikac</a:t>
            </a:r>
            <a:r>
              <a:rPr lang="cs-CZ" altLang="cs-CZ" sz="2400" dirty="0"/>
              <a:t>e</a:t>
            </a:r>
            <a:r>
              <a:rPr lang="en-GB" altLang="cs-CZ" sz="2400" dirty="0"/>
              <a:t> toxicity 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možnost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jejich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ukládání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hlavně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játrech</a:t>
            </a:r>
            <a:r>
              <a:rPr lang="en-GB" altLang="cs-CZ" sz="2400" dirty="0"/>
              <a:t>), </a:t>
            </a:r>
            <a:r>
              <a:rPr lang="en-GB" altLang="cs-CZ" sz="2400" dirty="0" err="1"/>
              <a:t>intenzit</a:t>
            </a:r>
            <a:r>
              <a:rPr lang="cs-CZ" altLang="cs-CZ" sz="2400" dirty="0"/>
              <a:t>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resorpce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rychlost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metabolického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rozkladu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individuální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citlivost</a:t>
            </a:r>
            <a:r>
              <a:rPr lang="en-GB" altLang="cs-CZ" sz="2400" dirty="0"/>
              <a:t> k </a:t>
            </a:r>
            <a:r>
              <a:rPr lang="en-GB" altLang="cs-CZ" sz="2400" dirty="0" err="1"/>
              <a:t>nežádoucím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účinkům</a:t>
            </a:r>
            <a:r>
              <a:rPr lang="en-GB" altLang="cs-CZ" sz="2400" dirty="0"/>
              <a:t>. </a:t>
            </a:r>
            <a:endParaRPr lang="en-GB" altLang="cs-CZ" sz="2400" b="1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b="1" dirty="0" err="1"/>
              <a:t>Prokazatelně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škodlivé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nadměrné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dávky</a:t>
            </a:r>
            <a:r>
              <a:rPr lang="en-GB" altLang="cs-CZ" sz="2400" b="1" dirty="0"/>
              <a:t> u </a:t>
            </a:r>
            <a:r>
              <a:rPr lang="en-GB" altLang="cs-CZ" sz="2400" b="1" dirty="0" err="1"/>
              <a:t>vitaminů</a:t>
            </a:r>
            <a:r>
              <a:rPr lang="en-GB" altLang="cs-CZ" sz="2400" b="1" dirty="0"/>
              <a:t> A, D, K, B6.</a:t>
            </a:r>
            <a:r>
              <a:rPr lang="en-GB" altLang="cs-CZ" sz="2400" dirty="0"/>
              <a:t> </a:t>
            </a:r>
            <a:r>
              <a:rPr lang="cs-CZ" altLang="cs-CZ" sz="2400" dirty="0"/>
              <a:t>V</a:t>
            </a:r>
            <a:r>
              <a:rPr lang="en-GB" altLang="cs-CZ" sz="2400" dirty="0" err="1"/>
              <a:t>ýzkumy</a:t>
            </a:r>
            <a:r>
              <a:rPr lang="en-GB" altLang="cs-CZ" sz="2400" dirty="0"/>
              <a:t> toxicity </a:t>
            </a:r>
            <a:r>
              <a:rPr lang="cs-CZ" altLang="cs-CZ" sz="2400" dirty="0"/>
              <a:t>probíhají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</a:t>
            </a:r>
            <a:r>
              <a:rPr lang="en-GB" altLang="cs-CZ" sz="2400" dirty="0" err="1"/>
              <a:t>egativní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účink</a:t>
            </a:r>
            <a:r>
              <a:rPr lang="cs-CZ" altLang="cs-CZ" sz="2400" dirty="0"/>
              <a:t>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vitaminových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megadávek</a:t>
            </a:r>
            <a:r>
              <a:rPr lang="en-GB" altLang="cs-CZ" sz="2400" dirty="0"/>
              <a:t> </a:t>
            </a:r>
            <a:r>
              <a:rPr lang="cs-CZ" altLang="cs-CZ" sz="2400" dirty="0"/>
              <a:t>- </a:t>
            </a:r>
            <a:r>
              <a:rPr lang="en-GB" altLang="cs-CZ" sz="2400" dirty="0" err="1"/>
              <a:t>stav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podobný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závislosti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vitaminech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přerušení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megadávek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mohou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vyskytnout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příznaky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hypovitaminóz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</a:t>
            </a:r>
            <a:r>
              <a:rPr lang="en-GB" altLang="cs-CZ" sz="2400" dirty="0" err="1"/>
              <a:t>asivní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užívání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vitaminových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preparátů</a:t>
            </a:r>
            <a:r>
              <a:rPr lang="en-GB" altLang="cs-CZ" sz="2400" dirty="0"/>
              <a:t> </a:t>
            </a:r>
            <a:r>
              <a:rPr lang="cs-CZ" altLang="cs-CZ" sz="2400" dirty="0"/>
              <a:t>- </a:t>
            </a:r>
            <a:r>
              <a:rPr lang="en-GB" altLang="cs-CZ" sz="2400" dirty="0" err="1"/>
              <a:t>neekonomické</a:t>
            </a:r>
            <a:r>
              <a:rPr lang="en-GB" alt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0789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/>
              <a:t>Funkce karotenoidů v lidském organismu</a:t>
            </a:r>
            <a:r>
              <a:rPr lang="en-GB" altLang="cs-CZ" sz="4000"/>
              <a:t> </a:t>
            </a:r>
          </a:p>
        </p:txBody>
      </p:sp>
      <p:grpSp>
        <p:nvGrpSpPr>
          <p:cNvPr id="88067" name="Group 3"/>
          <p:cNvGrpSpPr>
            <a:grpSpLocks noChangeAspect="1"/>
          </p:cNvGrpSpPr>
          <p:nvPr/>
        </p:nvGrpSpPr>
        <p:grpSpPr bwMode="auto">
          <a:xfrm>
            <a:off x="0" y="2066925"/>
            <a:ext cx="9144000" cy="4279900"/>
            <a:chOff x="2207" y="2088"/>
            <a:chExt cx="6768" cy="3168"/>
          </a:xfrm>
        </p:grpSpPr>
        <p:sp>
          <p:nvSpPr>
            <p:cNvPr id="262148" name="AutoShape 4"/>
            <p:cNvSpPr>
              <a:spLocks noChangeAspect="1" noChangeArrowheads="1"/>
            </p:cNvSpPr>
            <p:nvPr/>
          </p:nvSpPr>
          <p:spPr bwMode="auto">
            <a:xfrm>
              <a:off x="2207" y="2088"/>
              <a:ext cx="6768" cy="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88070" name="Text Box 5"/>
            <p:cNvSpPr txBox="1">
              <a:spLocks noChangeArrowheads="1"/>
            </p:cNvSpPr>
            <p:nvPr/>
          </p:nvSpPr>
          <p:spPr bwMode="auto">
            <a:xfrm>
              <a:off x="4943" y="3240"/>
              <a:ext cx="1296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effectLst/>
                </a:rPr>
                <a:t>Karotenoidy</a:t>
              </a:r>
              <a:endParaRPr lang="en-GB" altLang="cs-CZ" sz="2000">
                <a:effectLst/>
              </a:endParaRPr>
            </a:p>
          </p:txBody>
        </p:sp>
        <p:sp>
          <p:nvSpPr>
            <p:cNvPr id="262150" name="Line 6"/>
            <p:cNvSpPr>
              <a:spLocks noChangeShapeType="1"/>
            </p:cNvSpPr>
            <p:nvPr/>
          </p:nvSpPr>
          <p:spPr bwMode="auto">
            <a:xfrm>
              <a:off x="6095" y="3384"/>
              <a:ext cx="11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62151" name="Line 7"/>
            <p:cNvSpPr>
              <a:spLocks noChangeShapeType="1"/>
            </p:cNvSpPr>
            <p:nvPr/>
          </p:nvSpPr>
          <p:spPr bwMode="auto">
            <a:xfrm flipH="1">
              <a:off x="3791" y="3384"/>
              <a:ext cx="11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88073" name="Text Box 8"/>
            <p:cNvSpPr txBox="1">
              <a:spLocks noChangeArrowheads="1"/>
            </p:cNvSpPr>
            <p:nvPr/>
          </p:nvSpPr>
          <p:spPr bwMode="auto">
            <a:xfrm>
              <a:off x="6959" y="2088"/>
              <a:ext cx="2016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Působí proti rakovině</a:t>
              </a:r>
              <a:endParaRPr lang="en-GB" altLang="cs-CZ" sz="1800">
                <a:effectLst/>
              </a:endParaRPr>
            </a:p>
          </p:txBody>
        </p:sp>
        <p:sp>
          <p:nvSpPr>
            <p:cNvPr id="88074" name="Text Box 9"/>
            <p:cNvSpPr txBox="1">
              <a:spLocks noChangeArrowheads="1"/>
            </p:cNvSpPr>
            <p:nvPr/>
          </p:nvSpPr>
          <p:spPr bwMode="auto">
            <a:xfrm>
              <a:off x="7247" y="3240"/>
              <a:ext cx="1728" cy="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Prevence kardiovaskulárních chorob</a:t>
              </a:r>
              <a:endParaRPr lang="en-GB" altLang="cs-CZ" sz="1800">
                <a:effectLst/>
              </a:endParaRPr>
            </a:p>
          </p:txBody>
        </p:sp>
        <p:sp>
          <p:nvSpPr>
            <p:cNvPr id="88075" name="Text Box 10"/>
            <p:cNvSpPr txBox="1">
              <a:spLocks noChangeArrowheads="1"/>
            </p:cNvSpPr>
            <p:nvPr/>
          </p:nvSpPr>
          <p:spPr bwMode="auto">
            <a:xfrm>
              <a:off x="6959" y="4392"/>
              <a:ext cx="1872" cy="8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Snižují riziko šedého zákalu a degenerace sítnice</a:t>
              </a:r>
              <a:endParaRPr lang="en-GB" altLang="cs-CZ" sz="1800">
                <a:effectLst/>
              </a:endParaRPr>
            </a:p>
          </p:txBody>
        </p:sp>
        <p:sp>
          <p:nvSpPr>
            <p:cNvPr id="88076" name="Text Box 11"/>
            <p:cNvSpPr txBox="1">
              <a:spLocks noChangeArrowheads="1"/>
            </p:cNvSpPr>
            <p:nvPr/>
          </p:nvSpPr>
          <p:spPr bwMode="auto">
            <a:xfrm>
              <a:off x="2207" y="3240"/>
              <a:ext cx="1584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Zvyšují imunitu</a:t>
              </a:r>
              <a:endParaRPr lang="en-GB" altLang="cs-CZ" sz="1800">
                <a:effectLst/>
              </a:endParaRPr>
            </a:p>
          </p:txBody>
        </p:sp>
        <p:sp>
          <p:nvSpPr>
            <p:cNvPr id="88077" name="Text Box 12"/>
            <p:cNvSpPr txBox="1">
              <a:spLocks noChangeArrowheads="1"/>
            </p:cNvSpPr>
            <p:nvPr/>
          </p:nvSpPr>
          <p:spPr bwMode="auto">
            <a:xfrm>
              <a:off x="2495" y="4392"/>
              <a:ext cx="1584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effectLst/>
                </a:rPr>
                <a:t>Chrání kůži před UV zářením</a:t>
              </a:r>
              <a:endParaRPr lang="en-GB" altLang="cs-CZ" sz="1800">
                <a:effectLst/>
              </a:endParaRPr>
            </a:p>
          </p:txBody>
        </p:sp>
        <p:sp>
          <p:nvSpPr>
            <p:cNvPr id="262157" name="Line 13"/>
            <p:cNvSpPr>
              <a:spLocks noChangeShapeType="1"/>
            </p:cNvSpPr>
            <p:nvPr/>
          </p:nvSpPr>
          <p:spPr bwMode="auto">
            <a:xfrm rot="2700000" flipV="1">
              <a:off x="6527" y="2233"/>
              <a:ext cx="0" cy="11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62158" name="Line 14"/>
            <p:cNvSpPr>
              <a:spLocks noChangeShapeType="1"/>
            </p:cNvSpPr>
            <p:nvPr/>
          </p:nvSpPr>
          <p:spPr bwMode="auto">
            <a:xfrm rot="18900000" flipV="1">
              <a:off x="4502" y="2241"/>
              <a:ext cx="1" cy="1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62159" name="Line 15"/>
            <p:cNvSpPr>
              <a:spLocks noChangeShapeType="1"/>
            </p:cNvSpPr>
            <p:nvPr/>
          </p:nvSpPr>
          <p:spPr bwMode="auto">
            <a:xfrm rot="2700000">
              <a:off x="4502" y="3393"/>
              <a:ext cx="1" cy="11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  <p:sp>
          <p:nvSpPr>
            <p:cNvPr id="262160" name="Line 16"/>
            <p:cNvSpPr>
              <a:spLocks noChangeShapeType="1"/>
            </p:cNvSpPr>
            <p:nvPr/>
          </p:nvSpPr>
          <p:spPr bwMode="auto">
            <a:xfrm rot="18900000">
              <a:off x="6527" y="3384"/>
              <a:ext cx="0" cy="11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GB">
                <a:latin typeface="Arial" charset="0"/>
              </a:endParaRPr>
            </a:p>
          </p:txBody>
        </p:sp>
      </p:grpSp>
      <p:sp>
        <p:nvSpPr>
          <p:cNvPr id="88068" name="Rectangle 45"/>
          <p:cNvSpPr>
            <a:spLocks noChangeArrowheads="1"/>
          </p:cNvSpPr>
          <p:nvPr/>
        </p:nvSpPr>
        <p:spPr bwMode="auto">
          <a:xfrm>
            <a:off x="250825" y="2133600"/>
            <a:ext cx="244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effectLst/>
              </a:rPr>
              <a:t>Aktivita provitaminu A </a:t>
            </a:r>
            <a:endParaRPr lang="en-GB" altLang="cs-CZ" sz="1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0180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5946" y="428189"/>
            <a:ext cx="8270800" cy="900148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9900"/>
                </a:solidFill>
              </a:rPr>
              <a:t>Karotenoidy - z</a:t>
            </a:r>
            <a:r>
              <a:rPr lang="en-GB" altLang="cs-CZ" b="1" dirty="0" err="1">
                <a:solidFill>
                  <a:srgbClr val="009900"/>
                </a:solidFill>
              </a:rPr>
              <a:t>droj</a:t>
            </a:r>
            <a:r>
              <a:rPr lang="en-GB" altLang="cs-CZ" b="1" dirty="0">
                <a:solidFill>
                  <a:srgbClr val="009900"/>
                </a:solidFill>
              </a:rPr>
              <a:t> </a:t>
            </a:r>
            <a:r>
              <a:rPr lang="en-GB" altLang="cs-CZ" b="1" dirty="0" err="1">
                <a:solidFill>
                  <a:srgbClr val="009900"/>
                </a:solidFill>
              </a:rPr>
              <a:t>vitaminu</a:t>
            </a:r>
            <a:r>
              <a:rPr lang="en-GB" altLang="cs-CZ" b="1" dirty="0">
                <a:solidFill>
                  <a:srgbClr val="009900"/>
                </a:solidFill>
              </a:rPr>
              <a:t> A</a:t>
            </a:r>
            <a:endParaRPr lang="en-GB" altLang="cs-CZ" dirty="0">
              <a:solidFill>
                <a:srgbClr val="009900"/>
              </a:solidFill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Hlavní fyziologickou funkcí karotenoidů je jejich </a:t>
            </a:r>
            <a:r>
              <a:rPr lang="cs-CZ" altLang="cs-CZ" b="1" dirty="0">
                <a:solidFill>
                  <a:srgbClr val="FF0000"/>
                </a:solidFill>
              </a:rPr>
              <a:t>provitamin A aktivita</a:t>
            </a:r>
            <a:r>
              <a:rPr lang="cs-CZ" altLang="cs-CZ" dirty="0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Provitamin A - alespoň jeden nesubstituovaný β-</a:t>
            </a:r>
            <a:r>
              <a:rPr lang="cs-CZ" altLang="cs-CZ" dirty="0" err="1"/>
              <a:t>jononový</a:t>
            </a:r>
            <a:r>
              <a:rPr lang="cs-CZ" altLang="cs-CZ" dirty="0"/>
              <a:t> cyklus. Pouze 10% v přírodě se vyskytujících karotenoidů obsahují nejméně jeden β-</a:t>
            </a:r>
            <a:r>
              <a:rPr lang="cs-CZ" altLang="cs-CZ" dirty="0" err="1"/>
              <a:t>jononový</a:t>
            </a:r>
            <a:r>
              <a:rPr lang="cs-CZ" altLang="cs-CZ" dirty="0"/>
              <a:t> kruh a  jsou oxidací enzymově transformovány na příslušný aldehyd, </a:t>
            </a:r>
            <a:r>
              <a:rPr lang="cs-CZ" altLang="cs-CZ" dirty="0" err="1"/>
              <a:t>all</a:t>
            </a:r>
            <a:r>
              <a:rPr lang="cs-CZ" altLang="cs-CZ" dirty="0"/>
              <a:t>-</a:t>
            </a:r>
            <a:r>
              <a:rPr lang="cs-CZ" altLang="cs-CZ" i="1" dirty="0"/>
              <a:t>trans</a:t>
            </a:r>
            <a:r>
              <a:rPr lang="cs-CZ" altLang="cs-CZ" dirty="0"/>
              <a:t>-</a:t>
            </a:r>
            <a:r>
              <a:rPr lang="cs-CZ" altLang="cs-CZ" dirty="0" err="1"/>
              <a:t>retinal</a:t>
            </a:r>
            <a:r>
              <a:rPr lang="cs-CZ" altLang="cs-CZ" dirty="0"/>
              <a:t> (</a:t>
            </a:r>
            <a:r>
              <a:rPr lang="cs-CZ" altLang="cs-CZ" dirty="0" err="1"/>
              <a:t>retinaldehyd</a:t>
            </a:r>
            <a:r>
              <a:rPr lang="cs-CZ" altLang="cs-CZ" dirty="0"/>
              <a:t>).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Nejvýznamnější provitamin A β-karoten, ze kterého vznikají dvě molekuly </a:t>
            </a:r>
            <a:r>
              <a:rPr lang="cs-CZ" altLang="cs-CZ" dirty="0" err="1"/>
              <a:t>retinalu</a:t>
            </a:r>
            <a:r>
              <a:rPr lang="cs-CZ" altLang="cs-CZ" dirty="0"/>
              <a:t>. Ten je částečně redukován na </a:t>
            </a:r>
            <a:r>
              <a:rPr lang="cs-CZ" altLang="cs-CZ" b="1" dirty="0" err="1"/>
              <a:t>all</a:t>
            </a:r>
            <a:r>
              <a:rPr lang="cs-CZ" altLang="cs-CZ" b="1" dirty="0"/>
              <a:t>-</a:t>
            </a:r>
            <a:r>
              <a:rPr lang="cs-CZ" altLang="cs-CZ" b="1" i="1" dirty="0"/>
              <a:t>trans</a:t>
            </a:r>
            <a:r>
              <a:rPr lang="cs-CZ" altLang="cs-CZ" b="1" dirty="0"/>
              <a:t>-retinol, tj. vitamin A</a:t>
            </a:r>
            <a:r>
              <a:rPr lang="cs-CZ" altLang="cs-CZ" dirty="0"/>
              <a:t> 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8571183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0" y="1952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1258888" y="1674813"/>
          <a:ext cx="6804025" cy="518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r:id="rId4" imgW="5146040" imgH="3928110" progId="">
                  <p:embed/>
                </p:oleObj>
              </mc:Choice>
              <mc:Fallback>
                <p:oleObj r:id="rId4" imgW="5146040" imgH="392811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674813"/>
                        <a:ext cx="6804025" cy="5183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260350"/>
            <a:ext cx="8804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>
                <a:effectLst/>
              </a:rPr>
              <a:t>Přeměna β-karotenu na retinol (vitamin A)</a:t>
            </a:r>
            <a:r>
              <a:rPr lang="en-US" altLang="cs-CZ" sz="360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01949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569325" cy="54006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dirty="0" err="1"/>
              <a:t>člověk</a:t>
            </a:r>
            <a:r>
              <a:rPr lang="en-GB" altLang="cs-CZ" dirty="0"/>
              <a:t> </a:t>
            </a:r>
            <a:r>
              <a:rPr lang="en-GB" altLang="cs-CZ" dirty="0" err="1"/>
              <a:t>absorbuje</a:t>
            </a:r>
            <a:r>
              <a:rPr lang="en-GB" altLang="cs-CZ" dirty="0"/>
              <a:t> β-</a:t>
            </a:r>
            <a:r>
              <a:rPr lang="en-GB" altLang="cs-CZ" dirty="0" err="1"/>
              <a:t>karoten</a:t>
            </a:r>
            <a:r>
              <a:rPr lang="en-GB" altLang="cs-CZ" dirty="0"/>
              <a:t> v </a:t>
            </a:r>
            <a:r>
              <a:rPr lang="en-GB" altLang="cs-CZ" dirty="0" err="1"/>
              <a:t>nezměněné</a:t>
            </a:r>
            <a:r>
              <a:rPr lang="en-GB" altLang="cs-CZ" dirty="0"/>
              <a:t> </a:t>
            </a:r>
            <a:r>
              <a:rPr lang="en-GB" altLang="cs-CZ" dirty="0" err="1"/>
              <a:t>formě</a:t>
            </a:r>
            <a:r>
              <a:rPr lang="cs-CZ" altLang="cs-CZ" dirty="0"/>
              <a:t>, </a:t>
            </a:r>
            <a:r>
              <a:rPr lang="en-GB" altLang="cs-CZ" dirty="0" err="1"/>
              <a:t>jeho</a:t>
            </a:r>
            <a:r>
              <a:rPr lang="en-GB" altLang="cs-CZ" dirty="0"/>
              <a:t> </a:t>
            </a:r>
            <a:r>
              <a:rPr lang="en-GB" altLang="cs-CZ" dirty="0" err="1"/>
              <a:t>hlavním</a:t>
            </a:r>
            <a:r>
              <a:rPr lang="en-GB" altLang="cs-CZ" dirty="0"/>
              <a:t> </a:t>
            </a:r>
            <a:r>
              <a:rPr lang="en-GB" altLang="cs-CZ" dirty="0" err="1"/>
              <a:t>nosičem</a:t>
            </a:r>
            <a:r>
              <a:rPr lang="en-GB" altLang="cs-CZ" dirty="0"/>
              <a:t> je LDL (low density lipoprotein). 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en-GB" altLang="cs-CZ" dirty="0" err="1"/>
              <a:t>Enzym</a:t>
            </a:r>
            <a:r>
              <a:rPr lang="cs-CZ" altLang="cs-CZ" dirty="0"/>
              <a:t> </a:t>
            </a:r>
            <a:r>
              <a:rPr lang="en-GB" altLang="cs-CZ" dirty="0"/>
              <a:t>15,15´-beta-karoten </a:t>
            </a:r>
            <a:r>
              <a:rPr lang="en-GB" altLang="cs-CZ" dirty="0" err="1"/>
              <a:t>dioxygenasa</a:t>
            </a:r>
            <a:r>
              <a:rPr lang="cs-CZ" altLang="cs-CZ" dirty="0"/>
              <a:t> ho štěpí </a:t>
            </a:r>
            <a:r>
              <a:rPr lang="en-GB" altLang="cs-CZ" dirty="0" err="1"/>
              <a:t>na</a:t>
            </a:r>
            <a:r>
              <a:rPr lang="en-GB" altLang="cs-CZ" dirty="0"/>
              <a:t> vitamin </a:t>
            </a:r>
            <a:r>
              <a:rPr lang="cs-CZ" altLang="cs-CZ" dirty="0"/>
              <a:t>– u člověka málo </a:t>
            </a:r>
            <a:r>
              <a:rPr lang="en-GB" altLang="cs-CZ" dirty="0" err="1"/>
              <a:t>efektivní</a:t>
            </a:r>
            <a:r>
              <a:rPr lang="cs-CZ" altLang="cs-CZ" dirty="0"/>
              <a:t>, </a:t>
            </a:r>
            <a:r>
              <a:rPr lang="en-GB" altLang="cs-CZ" dirty="0"/>
              <a:t>z</a:t>
            </a:r>
            <a:r>
              <a:rPr lang="cs-CZ" altLang="cs-CZ" dirty="0"/>
              <a:t>e</a:t>
            </a:r>
            <a:r>
              <a:rPr lang="en-GB" altLang="cs-CZ" dirty="0"/>
              <a:t> 2 </a:t>
            </a:r>
            <a:r>
              <a:rPr lang="en-GB" altLang="cs-CZ" dirty="0" err="1"/>
              <a:t>molekul</a:t>
            </a:r>
            <a:r>
              <a:rPr lang="en-GB" altLang="cs-CZ" dirty="0"/>
              <a:t> β-</a:t>
            </a:r>
            <a:r>
              <a:rPr lang="en-GB" altLang="cs-CZ" dirty="0" err="1"/>
              <a:t>karotenu</a:t>
            </a:r>
            <a:r>
              <a:rPr lang="en-GB" altLang="cs-CZ" dirty="0"/>
              <a:t> </a:t>
            </a:r>
            <a:r>
              <a:rPr lang="en-GB" altLang="cs-CZ" dirty="0" err="1"/>
              <a:t>nevznikajíčtyři</a:t>
            </a:r>
            <a:r>
              <a:rPr lang="en-GB" altLang="cs-CZ" dirty="0"/>
              <a:t>, ale </a:t>
            </a:r>
            <a:r>
              <a:rPr lang="en-GB" altLang="cs-CZ" dirty="0" err="1"/>
              <a:t>přibližně</a:t>
            </a:r>
            <a:r>
              <a:rPr lang="en-GB" altLang="cs-CZ" dirty="0"/>
              <a:t> </a:t>
            </a:r>
            <a:r>
              <a:rPr lang="en-GB" altLang="cs-CZ" dirty="0" err="1"/>
              <a:t>jen</a:t>
            </a:r>
            <a:r>
              <a:rPr lang="en-GB" altLang="cs-CZ" dirty="0"/>
              <a:t> </a:t>
            </a:r>
            <a:r>
              <a:rPr lang="en-GB" altLang="cs-CZ" b="1" dirty="0" err="1"/>
              <a:t>jedna</a:t>
            </a:r>
            <a:r>
              <a:rPr lang="en-GB" altLang="cs-CZ" b="1" dirty="0"/>
              <a:t> </a:t>
            </a:r>
            <a:r>
              <a:rPr lang="en-GB" altLang="cs-CZ" b="1" dirty="0" err="1"/>
              <a:t>molekula</a:t>
            </a:r>
            <a:r>
              <a:rPr lang="en-GB" altLang="cs-CZ" b="1" dirty="0"/>
              <a:t> </a:t>
            </a:r>
            <a:r>
              <a:rPr lang="en-GB" altLang="cs-CZ" b="1" dirty="0" err="1"/>
              <a:t>vitaminu</a:t>
            </a:r>
            <a:r>
              <a:rPr lang="en-GB" altLang="cs-CZ" b="1" dirty="0"/>
              <a:t> A</a:t>
            </a:r>
            <a:r>
              <a:rPr lang="en-GB" altLang="cs-CZ" dirty="0"/>
              <a:t>. 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en-GB" altLang="cs-CZ" dirty="0" err="1"/>
              <a:t>Pokud</a:t>
            </a:r>
            <a:r>
              <a:rPr lang="en-GB" altLang="cs-CZ" dirty="0"/>
              <a:t> </a:t>
            </a:r>
            <a:r>
              <a:rPr lang="en-GB" altLang="cs-CZ" dirty="0" err="1"/>
              <a:t>má</a:t>
            </a:r>
            <a:r>
              <a:rPr lang="en-GB" altLang="cs-CZ" dirty="0"/>
              <a:t> </a:t>
            </a:r>
            <a:r>
              <a:rPr lang="en-GB" altLang="cs-CZ" dirty="0" err="1"/>
              <a:t>organismus</a:t>
            </a:r>
            <a:r>
              <a:rPr lang="en-GB" altLang="cs-CZ" dirty="0"/>
              <a:t> </a:t>
            </a:r>
            <a:r>
              <a:rPr lang="en-GB" altLang="cs-CZ" dirty="0" err="1"/>
              <a:t>dostatek</a:t>
            </a:r>
            <a:r>
              <a:rPr lang="en-GB" altLang="cs-CZ" dirty="0"/>
              <a:t> </a:t>
            </a:r>
            <a:r>
              <a:rPr lang="en-GB" altLang="cs-CZ" dirty="0" err="1"/>
              <a:t>vitaminu</a:t>
            </a:r>
            <a:r>
              <a:rPr lang="en-GB" altLang="cs-CZ" dirty="0"/>
              <a:t> A, </a:t>
            </a:r>
            <a:r>
              <a:rPr lang="en-GB" altLang="cs-CZ" dirty="0" err="1"/>
              <a:t>konverze</a:t>
            </a:r>
            <a:r>
              <a:rPr lang="en-GB" altLang="cs-CZ" dirty="0"/>
              <a:t> β-</a:t>
            </a:r>
            <a:r>
              <a:rPr lang="en-GB" altLang="cs-CZ" dirty="0" err="1"/>
              <a:t>karotenu</a:t>
            </a:r>
            <a:r>
              <a:rPr lang="en-GB" altLang="cs-CZ" dirty="0"/>
              <a:t> se </a:t>
            </a:r>
            <a:r>
              <a:rPr lang="en-GB" altLang="cs-CZ" dirty="0" err="1"/>
              <a:t>snižuje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N</a:t>
            </a:r>
            <a:r>
              <a:rPr lang="en-GB" altLang="cs-CZ" b="1" dirty="0" err="1"/>
              <a:t>ení</a:t>
            </a:r>
            <a:r>
              <a:rPr lang="en-GB" altLang="cs-CZ" b="1" dirty="0"/>
              <a:t> </a:t>
            </a:r>
            <a:r>
              <a:rPr lang="en-GB" altLang="cs-CZ" b="1" dirty="0" err="1"/>
              <a:t>možné</a:t>
            </a:r>
            <a:r>
              <a:rPr lang="en-GB" altLang="cs-CZ" b="1" dirty="0"/>
              <a:t> se β-</a:t>
            </a:r>
            <a:r>
              <a:rPr lang="en-GB" altLang="cs-CZ" b="1" dirty="0" err="1"/>
              <a:t>karotenem</a:t>
            </a:r>
            <a:r>
              <a:rPr lang="en-GB" altLang="cs-CZ" dirty="0"/>
              <a:t> </a:t>
            </a:r>
            <a:r>
              <a:rPr lang="en-GB" altLang="cs-CZ" b="1" dirty="0" err="1"/>
              <a:t>předávkovat</a:t>
            </a:r>
            <a:r>
              <a:rPr lang="cs-CZ" altLang="cs-CZ" b="1" dirty="0"/>
              <a:t>!</a:t>
            </a:r>
            <a:r>
              <a:rPr lang="en-GB" altLang="cs-CZ" dirty="0"/>
              <a:t> 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en-GB" altLang="cs-CZ" dirty="0" err="1"/>
              <a:t>Dalšími</a:t>
            </a:r>
            <a:r>
              <a:rPr lang="en-GB" altLang="cs-CZ" dirty="0"/>
              <a:t> </a:t>
            </a:r>
            <a:r>
              <a:rPr lang="en-GB" altLang="cs-CZ" dirty="0" err="1"/>
              <a:t>faktory</a:t>
            </a:r>
            <a:r>
              <a:rPr lang="en-GB" altLang="cs-CZ" dirty="0"/>
              <a:t>, </a:t>
            </a:r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dirty="0" err="1"/>
              <a:t>ovlivňují</a:t>
            </a:r>
            <a:r>
              <a:rPr lang="en-GB" altLang="cs-CZ" dirty="0"/>
              <a:t> </a:t>
            </a:r>
            <a:r>
              <a:rPr lang="en-GB" altLang="cs-CZ" dirty="0" err="1"/>
              <a:t>přeměnu</a:t>
            </a:r>
            <a:r>
              <a:rPr lang="en-GB" altLang="cs-CZ" dirty="0"/>
              <a:t> β-</a:t>
            </a:r>
            <a:r>
              <a:rPr lang="en-GB" altLang="cs-CZ" dirty="0" err="1"/>
              <a:t>karotenu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vitamin A, je </a:t>
            </a:r>
            <a:r>
              <a:rPr lang="en-GB" altLang="cs-CZ" dirty="0" err="1"/>
              <a:t>množství</a:t>
            </a:r>
            <a:r>
              <a:rPr lang="en-GB" altLang="cs-CZ" dirty="0"/>
              <a:t> </a:t>
            </a:r>
            <a:r>
              <a:rPr lang="en-GB" altLang="cs-CZ" dirty="0" err="1"/>
              <a:t>přijatých</a:t>
            </a:r>
            <a:r>
              <a:rPr lang="en-GB" altLang="cs-CZ" dirty="0"/>
              <a:t> </a:t>
            </a:r>
            <a:r>
              <a:rPr lang="en-GB" altLang="cs-CZ" dirty="0" err="1"/>
              <a:t>bílkovin</a:t>
            </a:r>
            <a:r>
              <a:rPr lang="en-GB" altLang="cs-CZ" dirty="0"/>
              <a:t>, </a:t>
            </a:r>
            <a:r>
              <a:rPr lang="en-GB" altLang="cs-CZ" dirty="0" err="1"/>
              <a:t>tuků</a:t>
            </a:r>
            <a:r>
              <a:rPr lang="en-GB" altLang="cs-CZ" dirty="0"/>
              <a:t> a </a:t>
            </a:r>
            <a:r>
              <a:rPr lang="en-GB" altLang="cs-CZ" dirty="0" err="1"/>
              <a:t>vitaminu</a:t>
            </a:r>
            <a:r>
              <a:rPr lang="en-GB" altLang="cs-CZ" sz="2400" dirty="0"/>
              <a:t> </a:t>
            </a:r>
            <a:r>
              <a:rPr lang="cs-CZ" altLang="cs-CZ" dirty="0"/>
              <a:t>E</a:t>
            </a:r>
            <a:endParaRPr lang="en-GB" altLang="cs-CZ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cs-CZ" altLang="cs-CZ" sz="4000"/>
              <a:t>Přeměna β-karotenu na vitamin A</a:t>
            </a:r>
            <a:r>
              <a:rPr lang="en-US" altLang="cs-CZ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51629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68413"/>
            <a:ext cx="8488680" cy="540067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dirty="0" err="1"/>
              <a:t>Množství</a:t>
            </a:r>
            <a:r>
              <a:rPr lang="en-GB" altLang="cs-CZ" dirty="0"/>
              <a:t> β-</a:t>
            </a:r>
            <a:r>
              <a:rPr lang="en-GB" altLang="cs-CZ" dirty="0" err="1"/>
              <a:t>karotenu</a:t>
            </a:r>
            <a:r>
              <a:rPr lang="en-GB" altLang="cs-CZ" dirty="0"/>
              <a:t> pro </a:t>
            </a:r>
            <a:r>
              <a:rPr lang="en-GB" altLang="cs-CZ" b="1" u="sng" dirty="0" err="1"/>
              <a:t>vznik</a:t>
            </a:r>
            <a:r>
              <a:rPr lang="en-GB" altLang="cs-CZ" b="1" u="sng" dirty="0"/>
              <a:t> 1 </a:t>
            </a:r>
            <a:r>
              <a:rPr lang="en-GB" altLang="cs-CZ" b="1" u="sng" dirty="0">
                <a:sym typeface="Symbol" panose="05050102010706020507" pitchFamily="18" charset="2"/>
              </a:rPr>
              <a:t></a:t>
            </a:r>
            <a:r>
              <a:rPr lang="en-GB" altLang="cs-CZ" b="1" u="sng" dirty="0"/>
              <a:t>g </a:t>
            </a:r>
            <a:r>
              <a:rPr lang="en-GB" altLang="cs-CZ" dirty="0" err="1"/>
              <a:t>retinolu</a:t>
            </a:r>
            <a:r>
              <a:rPr lang="en-GB" altLang="cs-CZ" dirty="0"/>
              <a:t> je </a:t>
            </a:r>
            <a:r>
              <a:rPr lang="en-GB" altLang="cs-CZ" b="1" dirty="0"/>
              <a:t>4 </a:t>
            </a:r>
            <a:r>
              <a:rPr lang="en-GB" altLang="cs-CZ" b="1" dirty="0">
                <a:sym typeface="Symbol" panose="05050102010706020507" pitchFamily="18" charset="2"/>
              </a:rPr>
              <a:t></a:t>
            </a:r>
            <a:r>
              <a:rPr lang="en-GB" altLang="cs-CZ" b="1" dirty="0"/>
              <a:t>g </a:t>
            </a:r>
            <a:r>
              <a:rPr lang="en-GB" altLang="cs-CZ" dirty="0"/>
              <a:t>(je-li </a:t>
            </a:r>
            <a:r>
              <a:rPr lang="en-GB" altLang="cs-CZ" dirty="0" err="1"/>
              <a:t>provitamin</a:t>
            </a:r>
            <a:r>
              <a:rPr lang="en-GB" altLang="cs-CZ" dirty="0"/>
              <a:t> </a:t>
            </a:r>
            <a:r>
              <a:rPr lang="en-GB" altLang="cs-CZ" dirty="0" err="1"/>
              <a:t>přítomen</a:t>
            </a:r>
            <a:r>
              <a:rPr lang="en-GB" altLang="cs-CZ" dirty="0"/>
              <a:t> v </a:t>
            </a:r>
            <a:r>
              <a:rPr lang="en-GB" altLang="cs-CZ" dirty="0" err="1"/>
              <a:t>mléce</a:t>
            </a:r>
            <a:r>
              <a:rPr lang="en-GB" altLang="cs-CZ" dirty="0"/>
              <a:t>, </a:t>
            </a:r>
            <a:r>
              <a:rPr lang="en-GB" altLang="cs-CZ" dirty="0" err="1"/>
              <a:t>margarínu</a:t>
            </a:r>
            <a:r>
              <a:rPr lang="en-GB" altLang="cs-CZ" dirty="0"/>
              <a:t>, </a:t>
            </a:r>
            <a:r>
              <a:rPr lang="en-GB" altLang="cs-CZ" dirty="0" err="1"/>
              <a:t>rostlinných</a:t>
            </a:r>
            <a:r>
              <a:rPr lang="en-GB" altLang="cs-CZ" dirty="0"/>
              <a:t> </a:t>
            </a:r>
            <a:r>
              <a:rPr lang="en-GB" altLang="cs-CZ" dirty="0" err="1"/>
              <a:t>olejích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v </a:t>
            </a:r>
            <a:r>
              <a:rPr lang="en-GB" altLang="cs-CZ" dirty="0" err="1"/>
              <a:t>živočišných</a:t>
            </a:r>
            <a:r>
              <a:rPr lang="en-GB" altLang="cs-CZ" dirty="0"/>
              <a:t> </a:t>
            </a:r>
            <a:r>
              <a:rPr lang="en-GB" altLang="cs-CZ" dirty="0" err="1"/>
              <a:t>tucích</a:t>
            </a:r>
            <a:r>
              <a:rPr lang="en-GB" altLang="cs-CZ" dirty="0"/>
              <a:t>), </a:t>
            </a:r>
            <a:r>
              <a:rPr lang="en-GB" altLang="cs-CZ" b="1" dirty="0"/>
              <a:t>8 </a:t>
            </a:r>
            <a:r>
              <a:rPr lang="en-GB" altLang="cs-CZ" b="1" dirty="0">
                <a:sym typeface="Symbol" panose="05050102010706020507" pitchFamily="18" charset="2"/>
              </a:rPr>
              <a:t></a:t>
            </a:r>
            <a:r>
              <a:rPr lang="en-GB" altLang="cs-CZ" b="1" dirty="0"/>
              <a:t>g</a:t>
            </a:r>
            <a:r>
              <a:rPr lang="en-GB" altLang="cs-CZ" dirty="0"/>
              <a:t> (</a:t>
            </a:r>
            <a:r>
              <a:rPr lang="en-GB" altLang="cs-CZ" dirty="0" err="1"/>
              <a:t>nachází-li</a:t>
            </a:r>
            <a:r>
              <a:rPr lang="en-GB" altLang="cs-CZ" dirty="0"/>
              <a:t> se </a:t>
            </a:r>
            <a:r>
              <a:rPr lang="en-GB" altLang="cs-CZ" dirty="0" err="1"/>
              <a:t>ve</a:t>
            </a:r>
            <a:r>
              <a:rPr lang="en-GB" altLang="cs-CZ" dirty="0"/>
              <a:t> </a:t>
            </a:r>
            <a:r>
              <a:rPr lang="en-GB" altLang="cs-CZ" dirty="0" err="1"/>
              <a:t>vařených</a:t>
            </a:r>
            <a:r>
              <a:rPr lang="en-GB" altLang="cs-CZ" dirty="0"/>
              <a:t> </a:t>
            </a:r>
            <a:r>
              <a:rPr lang="en-GB" altLang="cs-CZ" dirty="0" err="1"/>
              <a:t>listových</a:t>
            </a:r>
            <a:r>
              <a:rPr lang="en-GB" altLang="cs-CZ" dirty="0"/>
              <a:t> </a:t>
            </a:r>
            <a:r>
              <a:rPr lang="en-GB" altLang="cs-CZ" dirty="0" err="1"/>
              <a:t>zeleninách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v </a:t>
            </a:r>
            <a:r>
              <a:rPr lang="en-GB" altLang="cs-CZ" dirty="0" err="1"/>
              <a:t>karotce</a:t>
            </a:r>
            <a:r>
              <a:rPr lang="en-GB" altLang="cs-CZ" dirty="0"/>
              <a:t> </a:t>
            </a:r>
            <a:r>
              <a:rPr lang="en-GB" altLang="cs-CZ" dirty="0" err="1"/>
              <a:t>připravené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tuku</a:t>
            </a:r>
            <a:r>
              <a:rPr lang="en-GB" altLang="cs-CZ" dirty="0"/>
              <a:t>) a </a:t>
            </a:r>
            <a:r>
              <a:rPr lang="en-GB" altLang="cs-CZ" dirty="0" err="1"/>
              <a:t>až</a:t>
            </a:r>
            <a:r>
              <a:rPr lang="en-GB" altLang="cs-CZ" dirty="0"/>
              <a:t> </a:t>
            </a:r>
            <a:r>
              <a:rPr lang="en-GB" altLang="cs-CZ" b="1" dirty="0"/>
              <a:t>12 </a:t>
            </a:r>
            <a:r>
              <a:rPr lang="en-GB" altLang="cs-CZ" b="1" dirty="0">
                <a:sym typeface="Symbol" panose="05050102010706020507" pitchFamily="18" charset="2"/>
              </a:rPr>
              <a:t></a:t>
            </a:r>
            <a:r>
              <a:rPr lang="en-GB" altLang="cs-CZ" b="1" dirty="0"/>
              <a:t>g</a:t>
            </a:r>
            <a:r>
              <a:rPr lang="en-GB" altLang="cs-CZ" dirty="0"/>
              <a:t> (je-li v </a:t>
            </a:r>
            <a:r>
              <a:rPr lang="en-GB" altLang="cs-CZ" dirty="0" err="1"/>
              <a:t>karotce</a:t>
            </a:r>
            <a:r>
              <a:rPr lang="en-GB" altLang="cs-CZ" dirty="0"/>
              <a:t> </a:t>
            </a:r>
            <a:r>
              <a:rPr lang="en-GB" altLang="cs-CZ" dirty="0" err="1"/>
              <a:t>vařené</a:t>
            </a:r>
            <a:r>
              <a:rPr lang="en-GB" altLang="cs-CZ" dirty="0"/>
              <a:t> </a:t>
            </a:r>
            <a:r>
              <a:rPr lang="en-GB" altLang="cs-CZ" dirty="0" err="1"/>
              <a:t>ve</a:t>
            </a:r>
            <a:r>
              <a:rPr lang="en-GB" altLang="cs-CZ" dirty="0"/>
              <a:t> </a:t>
            </a:r>
            <a:r>
              <a:rPr lang="en-GB" altLang="cs-CZ" dirty="0" err="1"/>
              <a:t>vodě</a:t>
            </a:r>
            <a:r>
              <a:rPr lang="en-GB" altLang="cs-CZ" dirty="0"/>
              <a:t>). </a:t>
            </a:r>
            <a:r>
              <a:rPr lang="en-GB" altLang="cs-CZ" dirty="0" err="1"/>
              <a:t>Provitamin</a:t>
            </a:r>
            <a:r>
              <a:rPr lang="en-GB" altLang="cs-CZ" dirty="0"/>
              <a:t> v </a:t>
            </a:r>
            <a:r>
              <a:rPr lang="en-GB" altLang="cs-CZ" dirty="0" err="1"/>
              <a:t>syrové</a:t>
            </a:r>
            <a:r>
              <a:rPr lang="en-GB" altLang="cs-CZ" dirty="0"/>
              <a:t> </a:t>
            </a:r>
            <a:r>
              <a:rPr lang="en-GB" altLang="cs-CZ" dirty="0" err="1"/>
              <a:t>karotce</a:t>
            </a:r>
            <a:r>
              <a:rPr lang="en-GB" altLang="cs-CZ" dirty="0"/>
              <a:t> </a:t>
            </a:r>
            <a:r>
              <a:rPr lang="en-GB" altLang="cs-CZ" dirty="0" err="1"/>
              <a:t>téměř</a:t>
            </a:r>
            <a:r>
              <a:rPr lang="en-GB" altLang="cs-CZ" dirty="0"/>
              <a:t> </a:t>
            </a:r>
            <a:r>
              <a:rPr lang="en-GB" altLang="cs-CZ" b="1" dirty="0" err="1"/>
              <a:t>nevyužitelný</a:t>
            </a:r>
            <a:r>
              <a:rPr lang="en-GB" altLang="cs-CZ" dirty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dirty="0" err="1"/>
              <a:t>Celkový</a:t>
            </a:r>
            <a:r>
              <a:rPr lang="en-GB" altLang="cs-CZ" dirty="0"/>
              <a:t> </a:t>
            </a:r>
            <a:r>
              <a:rPr lang="en-GB" altLang="cs-CZ" dirty="0" err="1"/>
              <a:t>obsah</a:t>
            </a:r>
            <a:r>
              <a:rPr lang="en-GB" altLang="cs-CZ" dirty="0"/>
              <a:t> </a:t>
            </a:r>
            <a:r>
              <a:rPr lang="en-GB" altLang="cs-CZ" dirty="0" err="1"/>
              <a:t>vitaminu</a:t>
            </a:r>
            <a:r>
              <a:rPr lang="en-GB" altLang="cs-CZ" dirty="0"/>
              <a:t> A </a:t>
            </a:r>
            <a:r>
              <a:rPr lang="cs-CZ" altLang="cs-CZ" dirty="0"/>
              <a:t>- </a:t>
            </a:r>
            <a:r>
              <a:rPr lang="en-GB" altLang="cs-CZ" dirty="0"/>
              <a:t>v </a:t>
            </a:r>
            <a:r>
              <a:rPr lang="en-GB" altLang="cs-CZ" dirty="0" err="1"/>
              <a:t>mezinárodních</a:t>
            </a:r>
            <a:r>
              <a:rPr lang="en-GB" altLang="cs-CZ" dirty="0"/>
              <a:t> </a:t>
            </a:r>
            <a:r>
              <a:rPr lang="en-GB" altLang="cs-CZ" dirty="0" err="1"/>
              <a:t>jednotkách</a:t>
            </a:r>
            <a:r>
              <a:rPr lang="en-GB" altLang="cs-CZ" dirty="0"/>
              <a:t> (IU) a v </a:t>
            </a:r>
            <a:r>
              <a:rPr lang="en-GB" altLang="cs-CZ" dirty="0" err="1"/>
              <a:t>ekvivalentech</a:t>
            </a:r>
            <a:r>
              <a:rPr lang="en-GB" altLang="cs-CZ" dirty="0"/>
              <a:t> </a:t>
            </a:r>
            <a:r>
              <a:rPr lang="en-GB" altLang="cs-CZ" dirty="0" err="1"/>
              <a:t>retinolu</a:t>
            </a:r>
            <a:r>
              <a:rPr lang="en-GB" altLang="cs-CZ" dirty="0"/>
              <a:t> (RE). 1 IU </a:t>
            </a:r>
            <a:r>
              <a:rPr lang="en-GB" altLang="cs-CZ" dirty="0" err="1"/>
              <a:t>odpovídá</a:t>
            </a:r>
            <a:r>
              <a:rPr lang="en-GB" altLang="cs-CZ" dirty="0"/>
              <a:t> 0,3 </a:t>
            </a:r>
            <a:r>
              <a:rPr lang="en-GB" altLang="cs-CZ" dirty="0">
                <a:sym typeface="Symbol" panose="05050102010706020507" pitchFamily="18" charset="2"/>
              </a:rPr>
              <a:t></a:t>
            </a:r>
            <a:r>
              <a:rPr lang="en-GB" altLang="cs-CZ" dirty="0"/>
              <a:t>g </a:t>
            </a:r>
            <a:r>
              <a:rPr lang="en-GB" altLang="cs-CZ" dirty="0" err="1"/>
              <a:t>retinolu</a:t>
            </a:r>
            <a:r>
              <a:rPr lang="en-GB" altLang="cs-CZ" dirty="0"/>
              <a:t>, 0,6 </a:t>
            </a:r>
            <a:r>
              <a:rPr lang="en-GB" altLang="cs-CZ" dirty="0">
                <a:sym typeface="Symbol" panose="05050102010706020507" pitchFamily="18" charset="2"/>
              </a:rPr>
              <a:t></a:t>
            </a:r>
            <a:r>
              <a:rPr lang="en-GB" altLang="cs-CZ" dirty="0"/>
              <a:t>g β-</a:t>
            </a:r>
            <a:r>
              <a:rPr lang="en-GB" altLang="cs-CZ" dirty="0" err="1"/>
              <a:t>karotenu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1,2 </a:t>
            </a:r>
            <a:r>
              <a:rPr lang="en-GB" altLang="cs-CZ" dirty="0">
                <a:sym typeface="Symbol" panose="05050102010706020507" pitchFamily="18" charset="2"/>
              </a:rPr>
              <a:t></a:t>
            </a:r>
            <a:r>
              <a:rPr lang="en-GB" altLang="cs-CZ" dirty="0"/>
              <a:t>g </a:t>
            </a:r>
            <a:r>
              <a:rPr lang="en-GB" altLang="cs-CZ" dirty="0" err="1"/>
              <a:t>jiných</a:t>
            </a:r>
            <a:r>
              <a:rPr lang="en-GB" altLang="cs-CZ" dirty="0"/>
              <a:t> </a:t>
            </a:r>
            <a:r>
              <a:rPr lang="en-GB" altLang="cs-CZ" dirty="0" err="1"/>
              <a:t>provitaminů</a:t>
            </a:r>
            <a:r>
              <a:rPr lang="en-GB" altLang="cs-CZ" dirty="0"/>
              <a:t> A </a:t>
            </a:r>
            <a:r>
              <a:rPr lang="en-GB" altLang="cs-CZ" dirty="0" err="1"/>
              <a:t>jako</a:t>
            </a:r>
            <a:r>
              <a:rPr lang="en-GB" altLang="cs-CZ" dirty="0"/>
              <a:t> je α-</a:t>
            </a:r>
            <a:r>
              <a:rPr lang="en-GB" altLang="cs-CZ" dirty="0" err="1"/>
              <a:t>karoten</a:t>
            </a:r>
            <a:r>
              <a:rPr lang="en-GB" altLang="cs-CZ" dirty="0"/>
              <a:t>, </a:t>
            </a:r>
            <a:r>
              <a:rPr lang="en-GB" altLang="cs-CZ" dirty="0">
                <a:sym typeface="Symbol" panose="05050102010706020507" pitchFamily="18" charset="2"/>
              </a:rPr>
              <a:t></a:t>
            </a:r>
            <a:r>
              <a:rPr lang="en-GB" altLang="cs-CZ" dirty="0"/>
              <a:t>-</a:t>
            </a:r>
            <a:r>
              <a:rPr lang="en-GB" altLang="cs-CZ" dirty="0" err="1"/>
              <a:t>karoten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β-kryptoxanthin. 1 RE </a:t>
            </a:r>
            <a:r>
              <a:rPr lang="en-GB" altLang="cs-CZ" dirty="0" err="1"/>
              <a:t>odpovídá</a:t>
            </a:r>
            <a:r>
              <a:rPr lang="en-GB" altLang="cs-CZ" dirty="0"/>
              <a:t> 1 </a:t>
            </a:r>
            <a:r>
              <a:rPr lang="en-GB" altLang="cs-CZ" dirty="0">
                <a:sym typeface="Symbol" panose="05050102010706020507" pitchFamily="18" charset="2"/>
              </a:rPr>
              <a:t></a:t>
            </a:r>
            <a:r>
              <a:rPr lang="en-GB" altLang="cs-CZ" dirty="0"/>
              <a:t>g </a:t>
            </a:r>
            <a:r>
              <a:rPr lang="en-GB" altLang="cs-CZ" dirty="0" err="1"/>
              <a:t>retinolu</a:t>
            </a:r>
            <a:r>
              <a:rPr lang="cs-CZ" altLang="cs-CZ" dirty="0"/>
              <a:t> - </a:t>
            </a:r>
            <a:r>
              <a:rPr lang="en-GB" altLang="cs-CZ" dirty="0"/>
              <a:t>je </a:t>
            </a:r>
            <a:r>
              <a:rPr lang="en-GB" altLang="cs-CZ" dirty="0" err="1"/>
              <a:t>ekvivalentní</a:t>
            </a:r>
            <a:r>
              <a:rPr lang="en-GB" altLang="cs-CZ" dirty="0"/>
              <a:t> 3,33 IU </a:t>
            </a:r>
            <a:r>
              <a:rPr lang="en-GB" altLang="cs-CZ" dirty="0" err="1"/>
              <a:t>vitaminové</a:t>
            </a:r>
            <a:r>
              <a:rPr lang="en-GB" altLang="cs-CZ" dirty="0"/>
              <a:t> </a:t>
            </a:r>
            <a:r>
              <a:rPr lang="en-GB" altLang="cs-CZ" dirty="0" err="1"/>
              <a:t>aktivity</a:t>
            </a:r>
            <a:r>
              <a:rPr lang="en-GB" altLang="cs-CZ" dirty="0"/>
              <a:t> </a:t>
            </a:r>
            <a:r>
              <a:rPr lang="en-GB" altLang="cs-CZ" dirty="0" err="1"/>
              <a:t>retinolu</a:t>
            </a:r>
            <a:r>
              <a:rPr lang="en-GB" altLang="cs-CZ" dirty="0"/>
              <a:t> </a:t>
            </a:r>
            <a:r>
              <a:rPr lang="en-GB" altLang="cs-CZ" dirty="0" err="1"/>
              <a:t>nebo</a:t>
            </a:r>
            <a:r>
              <a:rPr lang="en-GB" altLang="cs-CZ" dirty="0"/>
              <a:t> 10 IU </a:t>
            </a:r>
            <a:r>
              <a:rPr lang="en-GB" altLang="cs-CZ" dirty="0" err="1"/>
              <a:t>vitaminové</a:t>
            </a:r>
            <a:r>
              <a:rPr lang="en-GB" altLang="cs-CZ" dirty="0"/>
              <a:t> </a:t>
            </a:r>
            <a:r>
              <a:rPr lang="en-GB" altLang="cs-CZ" dirty="0" err="1"/>
              <a:t>aktivity</a:t>
            </a:r>
            <a:r>
              <a:rPr lang="en-GB" altLang="cs-CZ" dirty="0"/>
              <a:t> </a:t>
            </a:r>
            <a:r>
              <a:rPr lang="en-GB" altLang="cs-CZ" dirty="0" err="1"/>
              <a:t>odvozené</a:t>
            </a:r>
            <a:r>
              <a:rPr lang="en-GB" altLang="cs-CZ" dirty="0"/>
              <a:t> od β-</a:t>
            </a:r>
            <a:r>
              <a:rPr lang="en-GB" altLang="cs-CZ" dirty="0" err="1"/>
              <a:t>karotenu</a:t>
            </a:r>
            <a:r>
              <a:rPr lang="en-GB" altLang="cs-CZ" dirty="0"/>
              <a:t>.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cs-CZ" altLang="cs-CZ" sz="4000"/>
              <a:t>Přeměna β-karotenu na vitamin A</a:t>
            </a:r>
            <a:r>
              <a:rPr lang="en-US" altLang="cs-CZ" sz="4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8039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Karotenoidy: aktivita provitaminu A</a:t>
            </a:r>
            <a:endParaRPr lang="en-GB" altLang="cs-CZ" sz="4000"/>
          </a:p>
        </p:txBody>
      </p:sp>
      <p:graphicFrame>
        <p:nvGraphicFramePr>
          <p:cNvPr id="267267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00238479"/>
              </p:ext>
            </p:extLst>
          </p:nvPr>
        </p:nvGraphicFramePr>
        <p:xfrm>
          <a:off x="371193" y="1417638"/>
          <a:ext cx="8229600" cy="5029200"/>
        </p:xfrm>
        <a:graphic>
          <a:graphicData uri="http://schemas.openxmlformats.org/drawingml/2006/table">
            <a:tbl>
              <a:tblPr/>
              <a:tblGrid>
                <a:gridCol w="5335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Karotenoid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Aktivita (%)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All-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-β-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karoten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9-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-β-karoten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13-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-β-karoten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All-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-α-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karoten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9-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cis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-α-karoten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13-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cis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-α-karoten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All-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-kryptoxanthin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9-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cis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-kryptoxanthin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cis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-kryptoxanthin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-karoten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42-50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5543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Antioxidační účinky</a:t>
            </a:r>
            <a:endParaRPr lang="en-GB" altLang="cs-CZ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5327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</a:t>
            </a:r>
            <a:r>
              <a:rPr lang="en-GB" altLang="cs-CZ" sz="2400" dirty="0" err="1"/>
              <a:t>chopnost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vychytávat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volné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kyslíkové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radikály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/>
              <a:t>β-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</a:t>
            </a:r>
            <a:r>
              <a:rPr lang="cs-CZ" altLang="cs-CZ" sz="2400" dirty="0"/>
              <a:t>- </a:t>
            </a:r>
            <a:r>
              <a:rPr lang="en-GB" altLang="cs-CZ" sz="2400" dirty="0" err="1"/>
              <a:t>inhib</a:t>
            </a:r>
            <a:r>
              <a:rPr lang="cs-CZ" altLang="cs-CZ" sz="2400" dirty="0" err="1"/>
              <a:t>ice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oxidaci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cholesterolu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reduk</a:t>
            </a:r>
            <a:r>
              <a:rPr lang="cs-CZ" altLang="cs-CZ" sz="2400" dirty="0" err="1"/>
              <a:t>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rizik</a:t>
            </a:r>
            <a:r>
              <a:rPr lang="cs-CZ" altLang="cs-CZ" sz="2400" dirty="0"/>
              <a:t>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vzniku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onemocnění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srdce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cév</a:t>
            </a:r>
            <a:r>
              <a:rPr lang="en-GB" altLang="cs-CZ" sz="2400" dirty="0"/>
              <a:t>. </a:t>
            </a:r>
            <a:r>
              <a:rPr lang="cs-CZ" altLang="cs-CZ" sz="2400" dirty="0"/>
              <a:t>Ochrana </a:t>
            </a:r>
            <a:r>
              <a:rPr lang="en-GB" altLang="cs-CZ" sz="2400" dirty="0" err="1"/>
              <a:t>brzlík</a:t>
            </a:r>
            <a:r>
              <a:rPr lang="cs-CZ" altLang="cs-CZ" sz="2400" dirty="0"/>
              <a:t>u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hlavní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imunitní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žláz</a:t>
            </a:r>
            <a:r>
              <a:rPr lang="cs-CZ" altLang="cs-CZ" sz="2400" dirty="0"/>
              <a:t>y</a:t>
            </a:r>
            <a:r>
              <a:rPr lang="en-GB" altLang="cs-CZ" sz="2400" dirty="0"/>
              <a:t>) </a:t>
            </a:r>
            <a:r>
              <a:rPr lang="en-GB" altLang="cs-CZ" sz="2400" dirty="0" err="1"/>
              <a:t>před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poškozením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volnými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radikály</a:t>
            </a:r>
            <a:endParaRPr lang="cs-CZ" altLang="cs-CZ" sz="2400" dirty="0"/>
          </a:p>
          <a:p>
            <a:r>
              <a:rPr lang="cs-CZ" altLang="cs-CZ" sz="2400" dirty="0"/>
              <a:t>L</a:t>
            </a:r>
            <a:r>
              <a:rPr lang="en-GB" altLang="cs-CZ" sz="2400" dirty="0" err="1"/>
              <a:t>utein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zeaxanthin</a:t>
            </a:r>
            <a:r>
              <a:rPr lang="en-GB" altLang="cs-CZ" sz="2400" dirty="0"/>
              <a:t> </a:t>
            </a:r>
            <a:r>
              <a:rPr lang="cs-CZ" altLang="cs-CZ" sz="2400" dirty="0"/>
              <a:t>- </a:t>
            </a:r>
            <a:r>
              <a:rPr lang="en-GB" altLang="cs-CZ" sz="2400" dirty="0" err="1"/>
              <a:t>siln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antioxidanty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uvnitř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oční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tkáně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chrání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oči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degenerací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žluté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skvrny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makulární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degenerace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sítnice</a:t>
            </a:r>
            <a:r>
              <a:rPr lang="en-GB" altLang="cs-CZ" sz="2400" dirty="0"/>
              <a:t>) 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snižují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riziko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stařecké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katarakty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šedého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zákalu</a:t>
            </a:r>
            <a:r>
              <a:rPr lang="en-GB" altLang="cs-CZ" sz="2400" dirty="0"/>
              <a:t>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K</a:t>
            </a:r>
            <a:r>
              <a:rPr lang="en-GB" altLang="cs-CZ" sz="2400" dirty="0" err="1"/>
              <a:t>arotenoidy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neutralizují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toxické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formy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volného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kyslíku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cigaretovém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kouři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znečištěném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ovzduší</a:t>
            </a:r>
            <a:r>
              <a:rPr lang="en-GB" altLang="cs-CZ" sz="2400" dirty="0"/>
              <a:t>, UV </a:t>
            </a:r>
            <a:r>
              <a:rPr lang="en-GB" altLang="cs-CZ" sz="2400" dirty="0" err="1"/>
              <a:t>záření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ozonu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 err="1"/>
              <a:t>Studie</a:t>
            </a:r>
            <a:r>
              <a:rPr lang="cs-CZ" altLang="cs-CZ" sz="2400" dirty="0"/>
              <a:t>: </a:t>
            </a:r>
            <a:r>
              <a:rPr lang="en-GB" altLang="cs-CZ" sz="2400" dirty="0" err="1"/>
              <a:t>kapsanthin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lykopen</a:t>
            </a:r>
            <a:r>
              <a:rPr lang="en-GB" altLang="cs-CZ" sz="2400" dirty="0"/>
              <a:t>, </a:t>
            </a:r>
            <a:r>
              <a:rPr lang="en-GB" altLang="cs-CZ" sz="2400" dirty="0">
                <a:sym typeface="Symbol" panose="05050102010706020507" pitchFamily="18" charset="2"/>
              </a:rPr>
              <a:t></a:t>
            </a:r>
            <a:r>
              <a:rPr lang="en-GB" altLang="cs-CZ" sz="2400" dirty="0"/>
              <a:t>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a α-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jsou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silnější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antioxidanty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než</a:t>
            </a:r>
            <a:r>
              <a:rPr lang="en-GB" altLang="cs-CZ" sz="2400" dirty="0"/>
              <a:t> β-</a:t>
            </a:r>
            <a:r>
              <a:rPr lang="en-GB" altLang="cs-CZ" sz="2400" dirty="0" err="1"/>
              <a:t>karoten</a:t>
            </a:r>
            <a:endParaRPr lang="cs-CZ" altLang="cs-CZ" sz="2400" dirty="0"/>
          </a:p>
          <a:p>
            <a:r>
              <a:rPr lang="en-GB" altLang="cs-CZ" sz="2400" dirty="0" err="1"/>
              <a:t>Lykopen</a:t>
            </a:r>
            <a:r>
              <a:rPr lang="en-GB" altLang="cs-CZ" sz="2400" dirty="0"/>
              <a:t>, β-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lutein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chrání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kůži</a:t>
            </a:r>
            <a:r>
              <a:rPr lang="en-GB" altLang="cs-CZ" sz="2400" dirty="0"/>
              <a:t>, resp. </a:t>
            </a:r>
            <a:r>
              <a:rPr lang="en-GB" altLang="cs-CZ" sz="2400" dirty="0" err="1"/>
              <a:t>kožní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fibroblasty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před</a:t>
            </a:r>
            <a:r>
              <a:rPr lang="en-GB" altLang="cs-CZ" sz="2400" dirty="0"/>
              <a:t> UVA </a:t>
            </a:r>
            <a:r>
              <a:rPr lang="en-GB" altLang="cs-CZ" sz="2400" dirty="0" err="1"/>
              <a:t>světlem</a:t>
            </a:r>
            <a:endParaRPr lang="cs-CZ" altLang="cs-CZ" sz="2400" dirty="0"/>
          </a:p>
          <a:p>
            <a:r>
              <a:rPr lang="cs-CZ" altLang="cs-CZ" sz="2400" dirty="0"/>
              <a:t>Karotenoidy  - potenciální inhibitory Alzheimerovy nemoci</a:t>
            </a:r>
            <a:r>
              <a:rPr lang="en-GB" altLang="cs-CZ" sz="2400" dirty="0"/>
              <a:t> </a:t>
            </a:r>
            <a:endParaRPr lang="cs-CZ" altLang="cs-CZ" sz="2400" dirty="0" smtClean="0"/>
          </a:p>
          <a:p>
            <a:r>
              <a:rPr lang="cs-CZ" altLang="cs-CZ" sz="2400" dirty="0" smtClean="0"/>
              <a:t>P</a:t>
            </a:r>
            <a:r>
              <a:rPr lang="en-GB" altLang="cs-CZ" sz="2400" dirty="0" err="1" smtClean="0"/>
              <a:t>rotizánětlivé</a:t>
            </a:r>
            <a:r>
              <a:rPr lang="en-GB" altLang="cs-CZ" sz="2400" dirty="0" smtClean="0"/>
              <a:t> </a:t>
            </a:r>
            <a:r>
              <a:rPr lang="en-GB" altLang="cs-CZ" sz="2400" dirty="0" err="1" smtClean="0"/>
              <a:t>účinky</a:t>
            </a:r>
            <a:endParaRPr lang="en-GB" altLang="cs-CZ" sz="2400" dirty="0"/>
          </a:p>
          <a:p>
            <a:pPr eaLnBrk="1" hangingPunct="1">
              <a:lnSpc>
                <a:spcPct val="90000"/>
              </a:lnSpc>
            </a:pP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7187596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Pozitivní účinky</a:t>
            </a:r>
            <a:endParaRPr lang="en-GB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955" y="1265275"/>
            <a:ext cx="8672945" cy="570807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N</a:t>
            </a:r>
            <a:r>
              <a:rPr lang="en-GB" altLang="cs-CZ" sz="2400" dirty="0" err="1"/>
              <a:t>ižší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rizik</a:t>
            </a:r>
            <a:r>
              <a:rPr lang="cs-CZ" altLang="cs-CZ" sz="2400" dirty="0"/>
              <a:t>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výskytu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rakoviny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srdečně-cévních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onemocnění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400" dirty="0" err="1"/>
              <a:t>provitaminy</a:t>
            </a:r>
            <a:r>
              <a:rPr lang="en-GB" altLang="cs-CZ" sz="2400" dirty="0"/>
              <a:t> A </a:t>
            </a:r>
            <a:r>
              <a:rPr lang="cs-CZ" altLang="cs-CZ" sz="2400" dirty="0"/>
              <a:t>- </a:t>
            </a:r>
            <a:r>
              <a:rPr lang="en-GB" altLang="cs-CZ" sz="2400" dirty="0" err="1"/>
              <a:t>antikarcinogenní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účinky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součást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kontrolních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mechanismů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likvidujících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volné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radikály</a:t>
            </a:r>
            <a:endParaRPr lang="cs-CZ" altLang="cs-CZ" sz="2400" dirty="0"/>
          </a:p>
          <a:p>
            <a:pPr>
              <a:lnSpc>
                <a:spcPct val="80000"/>
              </a:lnSpc>
              <a:buNone/>
            </a:pPr>
            <a:r>
              <a:rPr lang="el-GR" altLang="cs-CZ" sz="2400" dirty="0">
                <a:cs typeface="Arial" panose="020B0604020202020204" pitchFamily="34" charset="0"/>
              </a:rPr>
              <a:t>β</a:t>
            </a:r>
            <a:r>
              <a:rPr lang="en-GB" altLang="cs-CZ" sz="2400" dirty="0"/>
              <a:t>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spolu</a:t>
            </a:r>
            <a:r>
              <a:rPr lang="en-GB" altLang="cs-CZ" sz="2400" dirty="0"/>
              <a:t> s </a:t>
            </a:r>
            <a:r>
              <a:rPr lang="en-GB" altLang="cs-CZ" sz="2400" dirty="0" err="1"/>
              <a:t>vitaminem</a:t>
            </a:r>
            <a:r>
              <a:rPr lang="en-GB" altLang="cs-CZ" sz="2400" dirty="0"/>
              <a:t> E, </a:t>
            </a:r>
            <a:r>
              <a:rPr lang="en-GB" altLang="cs-CZ" sz="2400" dirty="0" err="1"/>
              <a:t>snižuje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oxidaci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lipoproteinů</a:t>
            </a:r>
            <a:r>
              <a:rPr lang="en-GB" altLang="cs-CZ" sz="2400" dirty="0"/>
              <a:t> (LDL) a </a:t>
            </a:r>
            <a:r>
              <a:rPr lang="en-GB" altLang="cs-CZ" sz="2400" dirty="0" err="1"/>
              <a:t>oxidaci</a:t>
            </a:r>
            <a:r>
              <a:rPr lang="en-GB" altLang="cs-CZ" sz="2400" dirty="0"/>
              <a:t> DNA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snižuje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výskyt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karcinomů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degenerativních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onemocnění</a:t>
            </a:r>
            <a:r>
              <a:rPr lang="en-GB" altLang="cs-CZ" sz="2400" dirty="0"/>
              <a:t>. </a:t>
            </a:r>
            <a:r>
              <a:rPr lang="cs-CZ" altLang="cs-CZ" sz="2400" dirty="0"/>
              <a:t>S</a:t>
            </a:r>
            <a:r>
              <a:rPr lang="en-GB" altLang="cs-CZ" sz="2400" dirty="0" err="1"/>
              <a:t>nižuje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riziko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plicního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karcinomu</a:t>
            </a:r>
            <a:r>
              <a:rPr lang="en-GB" altLang="cs-CZ" sz="2400" dirty="0"/>
              <a:t>, ale v </a:t>
            </a:r>
            <a:r>
              <a:rPr lang="en-GB" altLang="cs-CZ" sz="2400" dirty="0" err="1"/>
              <a:t>prostředí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zvýšeného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množství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volných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radikálů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u </a:t>
            </a:r>
            <a:r>
              <a:rPr lang="en-GB" altLang="cs-CZ" sz="2400" dirty="0" err="1"/>
              <a:t>kuřáků</a:t>
            </a:r>
            <a:r>
              <a:rPr lang="en-GB" altLang="cs-CZ" sz="2400" dirty="0"/>
              <a:t>) </a:t>
            </a:r>
            <a:r>
              <a:rPr lang="en-GB" altLang="cs-CZ" sz="2400" dirty="0" err="1"/>
              <a:t>není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dosti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účinný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protože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oxiduje</a:t>
            </a:r>
            <a:endParaRPr lang="en-GB" altLang="cs-CZ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V</a:t>
            </a:r>
            <a:r>
              <a:rPr lang="en-GB" altLang="cs-CZ" sz="2400" dirty="0" err="1"/>
              <a:t>yšší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koncentrací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lykopenu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tukové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tkáni</a:t>
            </a:r>
            <a:r>
              <a:rPr lang="en-GB" altLang="cs-CZ" sz="2400" dirty="0"/>
              <a:t> </a:t>
            </a:r>
            <a:r>
              <a:rPr lang="cs-CZ" altLang="cs-CZ" sz="2400" dirty="0"/>
              <a:t>- </a:t>
            </a:r>
            <a:r>
              <a:rPr lang="en-GB" altLang="cs-CZ" sz="2400" dirty="0" err="1"/>
              <a:t>menší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riziko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infarktu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myokardu</a:t>
            </a:r>
            <a:endParaRPr lang="cs-CZ" altLang="cs-CZ" sz="2400" dirty="0"/>
          </a:p>
          <a:p>
            <a:pPr>
              <a:lnSpc>
                <a:spcPct val="80000"/>
              </a:lnSpc>
              <a:buNone/>
            </a:pPr>
            <a:r>
              <a:rPr lang="en-GB" altLang="cs-CZ" sz="2400" b="1" dirty="0" err="1"/>
              <a:t>Zvýšení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imunity</a:t>
            </a:r>
            <a:r>
              <a:rPr lang="cs-CZ" altLang="cs-CZ" sz="2400" b="1" dirty="0"/>
              <a:t> - </a:t>
            </a:r>
            <a:r>
              <a:rPr lang="en-GB" altLang="cs-CZ" sz="2400" dirty="0" err="1"/>
              <a:t>zmírnění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rizika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infekce</a:t>
            </a:r>
            <a:r>
              <a:rPr lang="en-GB" altLang="cs-CZ" sz="2400" dirty="0"/>
              <a:t>. β-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zvyšuje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imunitu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proti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nádorům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proti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chřipce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proti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některým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chronickým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onemocněním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zvláště</a:t>
            </a:r>
            <a:r>
              <a:rPr lang="en-GB" altLang="cs-CZ" sz="2400" dirty="0"/>
              <a:t> u </a:t>
            </a:r>
            <a:r>
              <a:rPr lang="en-GB" altLang="cs-CZ" sz="2400" dirty="0" err="1"/>
              <a:t>starších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lidí</a:t>
            </a:r>
            <a:r>
              <a:rPr lang="en-GB" alt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02183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Výskyt karotenoidů</a:t>
            </a:r>
            <a:endParaRPr lang="en-GB" altLang="cs-CZ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1490"/>
            <a:ext cx="9143999" cy="5666509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v živočišném organismu jsou karotenoidy vázané na lipidy, v rostlinách jsou vázané na bílkoviny v </a:t>
            </a:r>
            <a:r>
              <a:rPr lang="cs-CZ" altLang="cs-CZ" sz="2400" dirty="0" smtClean="0"/>
              <a:t>chloroplastech</a:t>
            </a:r>
          </a:p>
          <a:p>
            <a:r>
              <a:rPr lang="cs-CZ" altLang="cs-CZ" sz="2400" dirty="0" smtClean="0"/>
              <a:t>F</a:t>
            </a:r>
            <a:r>
              <a:rPr lang="en-GB" altLang="cs-CZ" sz="2400" dirty="0" err="1"/>
              <a:t>otosyntetizující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rostlinn</a:t>
            </a:r>
            <a:r>
              <a:rPr lang="cs-CZ" altLang="cs-CZ" sz="2400" b="1" dirty="0"/>
              <a:t>á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pletiv</a:t>
            </a:r>
            <a:r>
              <a:rPr lang="cs-CZ" altLang="cs-CZ" sz="2400" b="1" dirty="0"/>
              <a:t>a - </a:t>
            </a:r>
            <a:r>
              <a:rPr lang="en-GB" altLang="cs-CZ" sz="2400" i="1" dirty="0"/>
              <a:t>v </a:t>
            </a:r>
            <a:r>
              <a:rPr lang="en-GB" altLang="cs-CZ" sz="2400" i="1" dirty="0" err="1"/>
              <a:t>chromoplastech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uloženy</a:t>
            </a:r>
            <a:r>
              <a:rPr lang="en-GB" altLang="cs-CZ" sz="2400" i="1" dirty="0"/>
              <a:t> v </a:t>
            </a:r>
            <a:r>
              <a:rPr lang="en-GB" altLang="cs-CZ" sz="2400" i="1" dirty="0" err="1"/>
              <a:t>krystalické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formě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nebo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ve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formě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tukových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kapek</a:t>
            </a:r>
            <a:r>
              <a:rPr lang="cs-CZ" altLang="cs-CZ" sz="2400" i="1" dirty="0"/>
              <a:t>, </a:t>
            </a:r>
            <a:r>
              <a:rPr lang="en-GB" altLang="cs-CZ" sz="2400" i="1" dirty="0" err="1"/>
              <a:t>mang</a:t>
            </a:r>
            <a:r>
              <a:rPr lang="cs-CZ" altLang="cs-CZ" sz="2400" i="1" dirty="0"/>
              <a:t>o, </a:t>
            </a:r>
            <a:r>
              <a:rPr lang="en-GB" altLang="cs-CZ" sz="2400" i="1" dirty="0" err="1"/>
              <a:t>papri</a:t>
            </a:r>
            <a:r>
              <a:rPr lang="cs-CZ" altLang="cs-CZ" sz="2400" i="1" dirty="0"/>
              <a:t>ka</a:t>
            </a:r>
            <a:r>
              <a:rPr lang="en-GB" altLang="cs-CZ" sz="2400" i="1" dirty="0"/>
              <a:t>. </a:t>
            </a:r>
            <a:r>
              <a:rPr lang="cs-CZ" altLang="cs-CZ" sz="2400" dirty="0"/>
              <a:t>N</a:t>
            </a:r>
            <a:r>
              <a:rPr lang="en-GB" altLang="cs-CZ" sz="2400" dirty="0" err="1"/>
              <a:t>ejvíce</a:t>
            </a:r>
            <a:r>
              <a:rPr lang="cs-CZ" altLang="cs-CZ" sz="2400" dirty="0"/>
              <a:t>:</a:t>
            </a:r>
            <a:r>
              <a:rPr lang="en-GB" altLang="cs-CZ" sz="2400" dirty="0"/>
              <a:t> β-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doprovázen</a:t>
            </a:r>
            <a:r>
              <a:rPr lang="en-GB" altLang="cs-CZ" sz="2400" dirty="0"/>
              <a:t>  </a:t>
            </a:r>
            <a:r>
              <a:rPr lang="en-GB" altLang="cs-CZ" sz="2400" dirty="0" err="1"/>
              <a:t>xanthofyly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luteinem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violaxanthinem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neoxanthinem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kukuřice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dominantní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zeaxanthin</a:t>
            </a:r>
            <a:r>
              <a:rPr lang="en-GB" altLang="cs-CZ" sz="2400" dirty="0"/>
              <a:t> </a:t>
            </a:r>
            <a:r>
              <a:rPr lang="cs-CZ" altLang="cs-CZ" sz="2400" dirty="0"/>
              <a:t>a </a:t>
            </a:r>
            <a:r>
              <a:rPr lang="en-GB" altLang="cs-CZ" sz="2400" dirty="0" err="1"/>
              <a:t>lutein</a:t>
            </a:r>
            <a:r>
              <a:rPr lang="en-GB" altLang="cs-CZ" sz="2400" dirty="0"/>
              <a:t>. </a:t>
            </a:r>
          </a:p>
          <a:p>
            <a:r>
              <a:rPr lang="en-GB" altLang="cs-CZ" sz="2400" dirty="0" err="1"/>
              <a:t>Živočichové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nejsou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schopni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karotenoidy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syntetizovat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přijímají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potravou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žloutek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vajec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peří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plameňáků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ryby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plazi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bezobratlí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živočichové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atd</a:t>
            </a:r>
            <a:r>
              <a:rPr lang="en-GB" altLang="cs-CZ" sz="2400" dirty="0"/>
              <a:t>.)</a:t>
            </a:r>
            <a:endParaRPr lang="cs-CZ" altLang="cs-CZ" sz="2400" dirty="0"/>
          </a:p>
          <a:p>
            <a:r>
              <a:rPr lang="cs-CZ" altLang="cs-CZ" sz="2400" dirty="0"/>
              <a:t>M</a:t>
            </a:r>
            <a:r>
              <a:rPr lang="en-GB" altLang="cs-CZ" sz="2400" dirty="0" err="1"/>
              <a:t>ikroorganism</a:t>
            </a:r>
            <a:r>
              <a:rPr lang="cs-CZ" altLang="cs-CZ" sz="2400" dirty="0"/>
              <a:t>y, řasy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</a:t>
            </a:r>
            <a:r>
              <a:rPr lang="en-GB" altLang="cs-CZ" sz="2400" dirty="0" err="1"/>
              <a:t>egradovan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karotenoid</a:t>
            </a:r>
            <a:r>
              <a:rPr lang="cs-CZ" altLang="cs-CZ" sz="2400" dirty="0"/>
              <a:t>y - </a:t>
            </a: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zpracování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rostlinných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materiálů</a:t>
            </a:r>
            <a:r>
              <a:rPr lang="en-GB" altLang="cs-CZ" sz="2400" dirty="0"/>
              <a:t>. </a:t>
            </a:r>
            <a:r>
              <a:rPr lang="cs-CZ" altLang="cs-CZ" sz="2400" dirty="0"/>
              <a:t>P</a:t>
            </a:r>
            <a:r>
              <a:rPr lang="en-GB" altLang="cs-CZ" sz="2400" dirty="0" err="1"/>
              <a:t>rodukty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degradace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důleži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vonn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látk</a:t>
            </a:r>
            <a:r>
              <a:rPr lang="cs-CZ" altLang="cs-CZ" sz="2400" dirty="0"/>
              <a:t>y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norisoprenoidy</a:t>
            </a:r>
            <a:r>
              <a:rPr lang="en-GB" altLang="cs-CZ" sz="2400" dirty="0"/>
              <a:t>, β-</a:t>
            </a:r>
            <a:r>
              <a:rPr lang="en-GB" altLang="cs-CZ" sz="2400" dirty="0" err="1"/>
              <a:t>cyklocitral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dihydroaktindiolid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nebo</a:t>
            </a:r>
            <a:r>
              <a:rPr lang="en-GB" altLang="cs-CZ" sz="2400" dirty="0"/>
              <a:t> α-iron).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7671284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Zelenina výskyt karotenoidů</a:t>
            </a:r>
            <a:endParaRPr lang="en-GB" altLang="cs-CZ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189" y="1265275"/>
            <a:ext cx="8298611" cy="5592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L</a:t>
            </a:r>
            <a:r>
              <a:rPr lang="en-GB" altLang="cs-CZ" sz="2400" b="1" dirty="0" err="1"/>
              <a:t>istov</a:t>
            </a:r>
            <a:r>
              <a:rPr lang="cs-CZ" altLang="cs-CZ" sz="2400" b="1" dirty="0"/>
              <a:t>á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zeleniná</a:t>
            </a:r>
            <a:r>
              <a:rPr lang="en-GB" altLang="cs-CZ" sz="2400" dirty="0"/>
              <a:t> 10-20 % </a:t>
            </a:r>
            <a:r>
              <a:rPr lang="en-GB" altLang="cs-CZ" sz="2400" dirty="0" err="1"/>
              <a:t>karotenoidů</a:t>
            </a:r>
            <a:r>
              <a:rPr lang="en-GB" altLang="cs-CZ" sz="2400" dirty="0"/>
              <a:t> </a:t>
            </a:r>
            <a:r>
              <a:rPr lang="el-GR" altLang="cs-CZ" sz="2400" dirty="0">
                <a:cs typeface="Arial" panose="020B0604020202020204" pitchFamily="34" charset="0"/>
              </a:rPr>
              <a:t>β</a:t>
            </a:r>
            <a:r>
              <a:rPr lang="en-GB" altLang="cs-CZ" sz="2400" dirty="0"/>
              <a:t> 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(2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35mg/kg), </a:t>
            </a:r>
            <a:r>
              <a:rPr lang="en-GB" altLang="cs-CZ" sz="2400" dirty="0" err="1"/>
              <a:t>xantofyly</a:t>
            </a:r>
            <a:r>
              <a:rPr lang="en-GB" altLang="cs-CZ" sz="2400" dirty="0"/>
              <a:t> lutein (7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56 mg/kg), </a:t>
            </a:r>
            <a:r>
              <a:rPr lang="en-GB" altLang="cs-CZ" sz="2400" dirty="0" err="1"/>
              <a:t>violaxanthin</a:t>
            </a:r>
            <a:r>
              <a:rPr lang="en-GB" altLang="cs-CZ" sz="2400" dirty="0"/>
              <a:t> (5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31 mg/kg) a </a:t>
            </a:r>
            <a:r>
              <a:rPr lang="en-GB" altLang="cs-CZ" sz="2400" dirty="0" err="1"/>
              <a:t>neoxanthin</a:t>
            </a:r>
            <a:r>
              <a:rPr lang="en-GB" altLang="cs-CZ" sz="2400" dirty="0"/>
              <a:t> (3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20 mg/kg). V </a:t>
            </a:r>
            <a:r>
              <a:rPr lang="en-GB" altLang="cs-CZ" sz="2400" dirty="0" err="1"/>
              <a:t>menším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množství</a:t>
            </a:r>
            <a:r>
              <a:rPr lang="en-GB" altLang="cs-CZ" sz="2400" dirty="0"/>
              <a:t> kryptoxanthin, </a:t>
            </a:r>
            <a:r>
              <a:rPr lang="en-GB" altLang="cs-CZ" sz="2400" dirty="0" err="1"/>
              <a:t>zeaxanthin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antheraxanthin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aj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Přítomnost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karotenoidů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maskována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chlorofyl</a:t>
            </a:r>
            <a:r>
              <a:rPr lang="cs-CZ" altLang="cs-CZ" sz="2400" dirty="0" err="1"/>
              <a:t>em</a:t>
            </a:r>
            <a:r>
              <a:rPr lang="en-GB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Mrkev</a:t>
            </a:r>
            <a:r>
              <a:rPr lang="en-GB" altLang="cs-CZ" sz="2400" dirty="0"/>
              <a:t> (</a:t>
            </a:r>
            <a:r>
              <a:rPr lang="en-GB" altLang="cs-CZ" sz="2400" i="1" dirty="0" err="1"/>
              <a:t>Daucus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carota</a:t>
            </a:r>
            <a:r>
              <a:rPr lang="en-GB" altLang="cs-CZ" sz="2400" dirty="0"/>
              <a:t>) </a:t>
            </a:r>
            <a:r>
              <a:rPr lang="cs-CZ" altLang="cs-CZ" sz="2400" dirty="0"/>
              <a:t>–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převládající</a:t>
            </a:r>
            <a:r>
              <a:rPr lang="cs-CZ" altLang="cs-CZ" sz="2400" dirty="0"/>
              <a:t> </a:t>
            </a:r>
            <a:r>
              <a:rPr lang="el-GR" altLang="cs-CZ" sz="2400" dirty="0">
                <a:cs typeface="Arial" panose="020B0604020202020204" pitchFamily="34" charset="0"/>
              </a:rPr>
              <a:t>β</a:t>
            </a:r>
            <a:r>
              <a:rPr lang="en-GB" altLang="cs-CZ" sz="2400" dirty="0"/>
              <a:t> –</a:t>
            </a:r>
            <a:r>
              <a:rPr lang="en-GB" altLang="cs-CZ" sz="2400" dirty="0" err="1"/>
              <a:t>karoten</a:t>
            </a:r>
            <a:r>
              <a:rPr lang="cs-CZ" altLang="cs-CZ" sz="2400" dirty="0"/>
              <a:t> </a:t>
            </a:r>
            <a:r>
              <a:rPr lang="en-GB" altLang="cs-CZ" sz="2400" dirty="0"/>
              <a:t>60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120 mg/kg, v </a:t>
            </a:r>
            <a:r>
              <a:rPr lang="en-GB" altLang="cs-CZ" sz="2400" dirty="0" err="1"/>
              <a:t>některých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odrůdách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300 mg/kg. D</a:t>
            </a:r>
            <a:r>
              <a:rPr lang="cs-CZ" altLang="cs-CZ" sz="2400" dirty="0" err="1"/>
              <a:t>ále</a:t>
            </a:r>
            <a:r>
              <a:rPr lang="cs-CZ" altLang="cs-CZ" sz="2400" dirty="0"/>
              <a:t> </a:t>
            </a:r>
            <a:r>
              <a:rPr lang="en-GB" altLang="cs-CZ" sz="2400" dirty="0"/>
              <a:t>α-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(35 mg/kg) a </a:t>
            </a:r>
            <a:r>
              <a:rPr lang="en-GB" altLang="cs-CZ" sz="2400" dirty="0">
                <a:sym typeface="Symbol" panose="05050102010706020507" pitchFamily="18" charset="2"/>
              </a:rPr>
              <a:t></a:t>
            </a:r>
            <a:r>
              <a:rPr lang="en-GB" altLang="cs-CZ" sz="2400" dirty="0"/>
              <a:t>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Část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asociována</a:t>
            </a:r>
            <a:r>
              <a:rPr lang="en-GB" altLang="cs-CZ" sz="2400" dirty="0"/>
              <a:t> s </a:t>
            </a:r>
            <a:r>
              <a:rPr lang="en-GB" altLang="cs-CZ" sz="2400" dirty="0" err="1"/>
              <a:t>bílkovinami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Některé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jen</a:t>
            </a:r>
            <a:r>
              <a:rPr lang="en-GB" altLang="cs-CZ" sz="2400" dirty="0"/>
              <a:t> v </a:t>
            </a:r>
            <a:r>
              <a:rPr lang="en-GB" altLang="cs-CZ" sz="2400" dirty="0" err="1"/>
              <a:t>omezeném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počtu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rostlinných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druhů</a:t>
            </a:r>
            <a:r>
              <a:rPr lang="cs-CZ" altLang="cs-CZ" sz="2400" dirty="0"/>
              <a:t> (</a:t>
            </a:r>
            <a:r>
              <a:rPr lang="en-GB" altLang="cs-CZ" sz="2400" dirty="0" err="1"/>
              <a:t>kapsanthin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kapsorubin</a:t>
            </a:r>
            <a:r>
              <a:rPr lang="en-GB" altLang="cs-CZ" sz="2400" dirty="0"/>
              <a:t> v </a:t>
            </a:r>
            <a:r>
              <a:rPr lang="en-GB" altLang="cs-CZ" sz="2400" b="1" dirty="0" err="1"/>
              <a:t>červených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paprikách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kapiích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rodu</a:t>
            </a:r>
            <a:r>
              <a:rPr lang="en-GB" altLang="cs-CZ" sz="2400" dirty="0"/>
              <a:t> </a:t>
            </a:r>
            <a:r>
              <a:rPr lang="en-GB" altLang="cs-CZ" sz="2400" i="1" dirty="0"/>
              <a:t>Capsicum annum</a:t>
            </a:r>
            <a:r>
              <a:rPr lang="cs-CZ" altLang="cs-CZ" sz="2400" i="1" dirty="0"/>
              <a:t>)</a:t>
            </a: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3853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Rozpustné v tucích - lipofilní</a:t>
            </a:r>
            <a:endParaRPr lang="en-GB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49" y="1477926"/>
            <a:ext cx="8270801" cy="498688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GB" sz="2800" dirty="0"/>
              <a:t>Vitamin 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GB" sz="2800" dirty="0"/>
              <a:t> (retinol a </a:t>
            </a:r>
            <a:r>
              <a:rPr lang="en-GB" sz="2800" dirty="0" err="1"/>
              <a:t>jeho</a:t>
            </a:r>
            <a:r>
              <a:rPr lang="en-GB" sz="2800" dirty="0"/>
              <a:t> </a:t>
            </a:r>
            <a:r>
              <a:rPr lang="en-GB" sz="2800" dirty="0" err="1"/>
              <a:t>deriváty</a:t>
            </a:r>
            <a:r>
              <a:rPr lang="en-GB" sz="2800" dirty="0"/>
              <a:t>; </a:t>
            </a:r>
            <a:r>
              <a:rPr lang="en-GB" sz="2800" dirty="0" err="1"/>
              <a:t>karoteny</a:t>
            </a:r>
            <a:r>
              <a:rPr lang="en-GB" sz="2800" dirty="0"/>
              <a:t>)</a:t>
            </a:r>
            <a:endParaRPr lang="cs-CZ" sz="2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2800" dirty="0"/>
              <a:t>Vitamin 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GB" sz="2800" dirty="0"/>
              <a:t> (</a:t>
            </a:r>
            <a:r>
              <a:rPr lang="en-GB" sz="2800" dirty="0" err="1"/>
              <a:t>kalciferoly</a:t>
            </a:r>
            <a:r>
              <a:rPr lang="en-GB" sz="2800" dirty="0"/>
              <a:t>)  </a:t>
            </a:r>
            <a:endParaRPr lang="cs-CZ" sz="2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2800" dirty="0"/>
              <a:t>Vitamin 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GB" sz="2800" dirty="0"/>
              <a:t> (</a:t>
            </a:r>
            <a:r>
              <a:rPr lang="en-GB" sz="2800" dirty="0" err="1"/>
              <a:t>tokoferoly</a:t>
            </a:r>
            <a:r>
              <a:rPr lang="en-GB" sz="2800" dirty="0"/>
              <a:t>)</a:t>
            </a:r>
            <a:endParaRPr lang="cs-CZ" sz="2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2800" dirty="0"/>
              <a:t>Vitamin 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GB" sz="2800" dirty="0"/>
              <a:t> (</a:t>
            </a:r>
            <a:r>
              <a:rPr lang="en-GB" sz="2800" dirty="0" err="1"/>
              <a:t>fyllochinon</a:t>
            </a:r>
            <a:r>
              <a:rPr lang="en-GB" sz="2800" dirty="0"/>
              <a:t>, </a:t>
            </a:r>
            <a:r>
              <a:rPr lang="en-GB" sz="2800" dirty="0" err="1"/>
              <a:t>menachinony</a:t>
            </a:r>
            <a:r>
              <a:rPr lang="en-GB" sz="2800" dirty="0"/>
              <a:t>, </a:t>
            </a:r>
            <a:r>
              <a:rPr lang="en-GB" sz="2800" dirty="0" err="1"/>
              <a:t>menadion</a:t>
            </a:r>
            <a:r>
              <a:rPr lang="en-GB" sz="2800" dirty="0"/>
              <a:t>) </a:t>
            </a:r>
            <a:endParaRPr 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800" dirty="0" err="1"/>
              <a:t>Mezi</a:t>
            </a:r>
            <a:r>
              <a:rPr lang="en-GB" sz="2800" dirty="0"/>
              <a:t> </a:t>
            </a:r>
            <a:r>
              <a:rPr lang="en-GB" sz="2800" dirty="0" err="1"/>
              <a:t>vitaminy</a:t>
            </a:r>
            <a:r>
              <a:rPr lang="en-GB" sz="2800" dirty="0"/>
              <a:t> se </a:t>
            </a:r>
            <a:r>
              <a:rPr lang="en-GB" sz="2800" dirty="0" err="1"/>
              <a:t>řadí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ubichinony</a:t>
            </a:r>
            <a:r>
              <a:rPr lang="en-GB" sz="2800" dirty="0"/>
              <a:t> </a:t>
            </a:r>
            <a:r>
              <a:rPr lang="cs-CZ" sz="2800" dirty="0"/>
              <a:t>a </a:t>
            </a:r>
            <a:r>
              <a:rPr lang="cs-CZ" sz="2800" dirty="0" err="1"/>
              <a:t>ubichinoly</a:t>
            </a:r>
            <a:r>
              <a:rPr lang="cs-CZ" sz="2800" dirty="0"/>
              <a:t> - Koenzym Q</a:t>
            </a:r>
            <a:endParaRPr lang="en-GB" sz="2800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/>
              <a:t>V</a:t>
            </a:r>
            <a:r>
              <a:rPr lang="en-GB" sz="2800" dirty="0" err="1"/>
              <a:t>itamin</a:t>
            </a:r>
            <a:r>
              <a:rPr lang="en-GB" sz="2800" dirty="0"/>
              <a:t> D</a:t>
            </a:r>
            <a:r>
              <a:rPr lang="cs-CZ" sz="2800" dirty="0"/>
              <a:t> -</a:t>
            </a:r>
            <a:r>
              <a:rPr lang="en-GB" sz="2800" dirty="0"/>
              <a:t> </a:t>
            </a:r>
            <a:r>
              <a:rPr lang="en-GB" sz="2800" dirty="0" err="1"/>
              <a:t>při</a:t>
            </a:r>
            <a:r>
              <a:rPr lang="en-GB" sz="2800" dirty="0"/>
              <a:t> </a:t>
            </a:r>
            <a:r>
              <a:rPr lang="en-GB" sz="2800" dirty="0" err="1"/>
              <a:t>ozáření</a:t>
            </a:r>
            <a:r>
              <a:rPr lang="en-GB" sz="2800" dirty="0"/>
              <a:t> </a:t>
            </a:r>
            <a:r>
              <a:rPr lang="en-GB" sz="2800" dirty="0" err="1"/>
              <a:t>organismu</a:t>
            </a:r>
            <a:r>
              <a:rPr lang="en-GB" sz="2800" dirty="0"/>
              <a:t> UV </a:t>
            </a:r>
            <a:r>
              <a:rPr lang="en-GB" sz="2800" dirty="0" err="1"/>
              <a:t>paprsky</a:t>
            </a:r>
            <a:r>
              <a:rPr lang="en-GB" sz="2800" dirty="0"/>
              <a:t> </a:t>
            </a:r>
            <a:r>
              <a:rPr lang="en-GB" sz="2800" dirty="0" err="1"/>
              <a:t>syntetizován</a:t>
            </a:r>
            <a:r>
              <a:rPr lang="en-GB" sz="2800" dirty="0"/>
              <a:t> v </a:t>
            </a:r>
            <a:r>
              <a:rPr lang="en-GB" sz="2800" dirty="0" err="1"/>
              <a:t>dostatečném</a:t>
            </a:r>
            <a:r>
              <a:rPr lang="en-GB" sz="2800" dirty="0"/>
              <a:t> </a:t>
            </a:r>
            <a:r>
              <a:rPr lang="en-GB" sz="2800" dirty="0" err="1"/>
              <a:t>množství</a:t>
            </a:r>
            <a:endParaRPr lang="cs-CZ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cs-CZ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Nedostatek nastává až po delší době nedostatečného příjmu, ukládají se v těle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77727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Zelenina výskyt karotenoidů</a:t>
            </a:r>
            <a:endParaRPr lang="en-GB" altLang="cs-CZ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46" y="1915176"/>
            <a:ext cx="8602304" cy="525435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Z</a:t>
            </a:r>
            <a:r>
              <a:rPr lang="en-GB" altLang="cs-CZ" sz="2400" b="1" dirty="0" err="1"/>
              <a:t>elen</a:t>
            </a:r>
            <a:r>
              <a:rPr lang="cs-CZ" altLang="cs-CZ" sz="2400" b="1" dirty="0"/>
              <a:t>é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paprik</a:t>
            </a:r>
            <a:r>
              <a:rPr lang="cs-CZ" altLang="cs-CZ" sz="2400" b="1" dirty="0"/>
              <a:t>y</a:t>
            </a:r>
            <a:r>
              <a:rPr lang="en-GB" altLang="cs-CZ" sz="2400" dirty="0"/>
              <a:t> lutein  (8-14 mg/kg), </a:t>
            </a:r>
            <a:r>
              <a:rPr lang="en-GB" altLang="cs-CZ" sz="2400" dirty="0" err="1"/>
              <a:t>violaxanthin</a:t>
            </a:r>
            <a:r>
              <a:rPr lang="en-GB" altLang="cs-CZ" sz="2400" dirty="0"/>
              <a:t> (8-10 mg/kg), </a:t>
            </a:r>
            <a:r>
              <a:rPr lang="en-GB" altLang="cs-CZ" sz="2400" dirty="0" err="1"/>
              <a:t>neoxanthin</a:t>
            </a:r>
            <a:r>
              <a:rPr lang="en-GB" altLang="cs-CZ" sz="2400" dirty="0"/>
              <a:t> (8-9 mg/kg) a </a:t>
            </a:r>
            <a:r>
              <a:rPr lang="el-GR" altLang="cs-CZ" sz="2400" dirty="0">
                <a:cs typeface="Arial" panose="020B0604020202020204" pitchFamily="34" charset="0"/>
              </a:rPr>
              <a:t>β</a:t>
            </a:r>
            <a:r>
              <a:rPr lang="en-GB" altLang="cs-CZ" sz="2400" dirty="0"/>
              <a:t> 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(6-8 mg/kg).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</a:t>
            </a:r>
            <a:r>
              <a:rPr lang="en-GB" altLang="cs-CZ" sz="2400" b="1" dirty="0" err="1"/>
              <a:t>ajčat</a:t>
            </a:r>
            <a:r>
              <a:rPr lang="cs-CZ" altLang="cs-CZ" sz="2400" b="1" dirty="0"/>
              <a:t>a</a:t>
            </a:r>
            <a:r>
              <a:rPr lang="en-GB" altLang="cs-CZ" sz="2400" dirty="0"/>
              <a:t> </a:t>
            </a:r>
            <a:r>
              <a:rPr lang="en-US" sz="2400" dirty="0"/>
              <a:t>(</a:t>
            </a:r>
            <a:r>
              <a:rPr lang="en-US" sz="2400" i="1" dirty="0" err="1"/>
              <a:t>Solanum</a:t>
            </a:r>
            <a:r>
              <a:rPr lang="en-US" sz="2400" i="1" dirty="0"/>
              <a:t> </a:t>
            </a:r>
            <a:r>
              <a:rPr lang="en-US" sz="2400" i="1" dirty="0" err="1"/>
              <a:t>lycopersicum</a:t>
            </a:r>
            <a:r>
              <a:rPr lang="en-US" sz="2400" dirty="0"/>
              <a:t>) </a:t>
            </a:r>
            <a:r>
              <a:rPr lang="en-GB" altLang="cs-CZ" sz="2400" dirty="0" err="1"/>
              <a:t>hlavním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karotenoidem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lykopen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běžně</a:t>
            </a:r>
            <a:r>
              <a:rPr lang="en-GB" altLang="cs-CZ" sz="2400" dirty="0"/>
              <a:t> 90 % </a:t>
            </a:r>
            <a:r>
              <a:rPr lang="en-GB" altLang="cs-CZ" sz="2400" dirty="0" err="1"/>
              <a:t>všech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karotenoidů</a:t>
            </a:r>
            <a:r>
              <a:rPr lang="en-GB" altLang="cs-CZ" sz="2400" dirty="0"/>
              <a:t>), </a:t>
            </a:r>
            <a:r>
              <a:rPr lang="el-GR" altLang="cs-CZ" sz="2400" b="1" dirty="0">
                <a:cs typeface="Arial" panose="020B0604020202020204" pitchFamily="34" charset="0"/>
              </a:rPr>
              <a:t>β</a:t>
            </a:r>
            <a:r>
              <a:rPr lang="en-GB" altLang="cs-CZ" sz="2400" b="1" dirty="0"/>
              <a:t> -</a:t>
            </a:r>
            <a:r>
              <a:rPr lang="en-GB" altLang="cs-CZ" sz="2400" b="1" dirty="0" err="1"/>
              <a:t>karotenu</a:t>
            </a:r>
            <a:r>
              <a:rPr lang="en-GB" altLang="cs-CZ" sz="2400" b="1" dirty="0"/>
              <a:t> </a:t>
            </a:r>
            <a:r>
              <a:rPr lang="en-GB" altLang="cs-CZ" sz="2400" dirty="0"/>
              <a:t>je </a:t>
            </a:r>
            <a:r>
              <a:rPr lang="en-GB" altLang="cs-CZ" sz="2400" dirty="0" err="1"/>
              <a:t>poměrně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málo</a:t>
            </a:r>
            <a:r>
              <a:rPr lang="en-GB" altLang="cs-CZ" sz="2400" dirty="0"/>
              <a:t> (do 6 mg/kg) a </a:t>
            </a:r>
            <a:r>
              <a:rPr lang="en-GB" altLang="cs-CZ" sz="2400" dirty="0" err="1"/>
              <a:t>asi</a:t>
            </a:r>
            <a:r>
              <a:rPr lang="en-GB" altLang="cs-CZ" sz="2400" dirty="0"/>
              <a:t> 1 mg/kg </a:t>
            </a:r>
            <a:r>
              <a:rPr lang="en-GB" altLang="cs-CZ" sz="2400" dirty="0" err="1"/>
              <a:t>představuje</a:t>
            </a:r>
            <a:r>
              <a:rPr lang="en-GB" altLang="cs-CZ" sz="2400" dirty="0"/>
              <a:t> </a:t>
            </a:r>
            <a:r>
              <a:rPr lang="el-GR" altLang="cs-CZ" sz="2400" dirty="0">
                <a:cs typeface="Arial" panose="020B0604020202020204" pitchFamily="34" charset="0"/>
              </a:rPr>
              <a:t>γ</a:t>
            </a:r>
            <a:r>
              <a:rPr lang="en-GB" altLang="cs-CZ" sz="2400" dirty="0"/>
              <a:t>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lutein</a:t>
            </a:r>
            <a:r>
              <a:rPr lang="en-GB" altLang="cs-CZ" sz="2400" dirty="0"/>
              <a:t>. </a:t>
            </a:r>
            <a:r>
              <a:rPr lang="en-GB" altLang="cs-CZ" sz="2400" i="1" dirty="0" err="1"/>
              <a:t>Málo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lykopenu</a:t>
            </a:r>
            <a:r>
              <a:rPr lang="en-GB" altLang="cs-CZ" sz="2400" i="1" dirty="0"/>
              <a:t> a </a:t>
            </a:r>
            <a:r>
              <a:rPr lang="en-GB" altLang="cs-CZ" sz="2400" i="1" dirty="0" err="1"/>
              <a:t>více</a:t>
            </a:r>
            <a:r>
              <a:rPr lang="en-GB" altLang="cs-CZ" sz="2400" i="1" dirty="0"/>
              <a:t> </a:t>
            </a:r>
            <a:r>
              <a:rPr lang="el-GR" altLang="cs-CZ" sz="2400" i="1" dirty="0"/>
              <a:t>β</a:t>
            </a:r>
            <a:r>
              <a:rPr lang="en-GB" altLang="cs-CZ" sz="2400" i="1" dirty="0"/>
              <a:t>-</a:t>
            </a:r>
            <a:r>
              <a:rPr lang="en-GB" altLang="cs-CZ" sz="2400" i="1" dirty="0" err="1"/>
              <a:t>karotenu</a:t>
            </a:r>
            <a:r>
              <a:rPr lang="en-GB" altLang="cs-CZ" sz="2400" i="1" dirty="0"/>
              <a:t> (</a:t>
            </a:r>
            <a:r>
              <a:rPr lang="en-GB" altLang="cs-CZ" sz="2400" i="1" dirty="0" err="1"/>
              <a:t>až</a:t>
            </a:r>
            <a:r>
              <a:rPr lang="en-GB" altLang="cs-CZ" sz="2400" i="1" dirty="0"/>
              <a:t> 80 mg/kg) a </a:t>
            </a:r>
            <a:r>
              <a:rPr lang="el-GR" altLang="cs-CZ" sz="2400" i="1" dirty="0">
                <a:cs typeface="Arial" panose="020B0604020202020204" pitchFamily="34" charset="0"/>
              </a:rPr>
              <a:t>γ</a:t>
            </a:r>
            <a:r>
              <a:rPr lang="en-GB" altLang="cs-CZ" sz="2400" i="1" dirty="0"/>
              <a:t>-</a:t>
            </a:r>
            <a:r>
              <a:rPr lang="en-GB" altLang="cs-CZ" sz="2400" i="1" dirty="0" err="1"/>
              <a:t>karotenu</a:t>
            </a:r>
            <a:r>
              <a:rPr lang="en-GB" altLang="cs-CZ" sz="2400" i="1" dirty="0"/>
              <a:t> (</a:t>
            </a:r>
            <a:r>
              <a:rPr lang="en-GB" altLang="cs-CZ" sz="2400" i="1" dirty="0" err="1"/>
              <a:t>asi</a:t>
            </a:r>
            <a:r>
              <a:rPr lang="en-GB" altLang="cs-CZ" sz="2400" i="1" dirty="0"/>
              <a:t> 7 mg/kg ) </a:t>
            </a:r>
            <a:r>
              <a:rPr lang="en-GB" altLang="cs-CZ" sz="2400" i="1" dirty="0" err="1"/>
              <a:t>obsahují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některé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hybridy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oranžové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barvy</a:t>
            </a:r>
            <a:r>
              <a:rPr lang="en-GB" altLang="cs-CZ" sz="2400" i="1" dirty="0"/>
              <a:t>. </a:t>
            </a:r>
            <a:r>
              <a:rPr lang="en-GB" altLang="cs-CZ" sz="2400" i="1" dirty="0" err="1"/>
              <a:t>Obsah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závisí</a:t>
            </a:r>
            <a:r>
              <a:rPr lang="cs-CZ" altLang="cs-CZ" sz="2400" i="1" dirty="0"/>
              <a:t>:</a:t>
            </a:r>
            <a:r>
              <a:rPr lang="en-GB" altLang="cs-CZ" sz="2400" i="1" dirty="0"/>
              <a:t>  </a:t>
            </a:r>
            <a:r>
              <a:rPr lang="en-GB" altLang="cs-CZ" sz="2400" i="1" dirty="0" err="1"/>
              <a:t>stupeň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zralosti</a:t>
            </a:r>
            <a:r>
              <a:rPr lang="en-GB" altLang="cs-CZ" sz="2400" i="1" dirty="0"/>
              <a:t>, </a:t>
            </a:r>
            <a:r>
              <a:rPr lang="en-GB" altLang="cs-CZ" sz="2400" i="1" dirty="0" err="1"/>
              <a:t>odrůda</a:t>
            </a:r>
            <a:r>
              <a:rPr lang="en-GB" altLang="cs-CZ" sz="2400" i="1" dirty="0"/>
              <a:t>, </a:t>
            </a:r>
            <a:r>
              <a:rPr lang="en-GB" altLang="cs-CZ" sz="2400" i="1" dirty="0" err="1"/>
              <a:t>pěstitelské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podmínky</a:t>
            </a:r>
            <a:r>
              <a:rPr lang="en-GB" altLang="cs-CZ" sz="2400" i="1" dirty="0"/>
              <a:t>, </a:t>
            </a:r>
            <a:r>
              <a:rPr lang="en-GB" altLang="cs-CZ" sz="2400" i="1" dirty="0" err="1"/>
              <a:t>klima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aj</a:t>
            </a:r>
            <a:r>
              <a:rPr lang="en-GB" altLang="cs-CZ" sz="2400" i="1" dirty="0"/>
              <a:t>. </a:t>
            </a:r>
            <a:r>
              <a:rPr lang="cs-CZ" altLang="cs-CZ" sz="2400" i="1" dirty="0"/>
              <a:t>Obsah lykopenu a </a:t>
            </a:r>
            <a:r>
              <a:rPr lang="el-GR" altLang="cs-CZ" sz="2400" i="1" dirty="0"/>
              <a:t>β-</a:t>
            </a:r>
            <a:r>
              <a:rPr lang="cs-CZ" altLang="cs-CZ" sz="2400" i="1" dirty="0"/>
              <a:t>karotenu výrazně narůstá  v průběhu zrání rajčat</a:t>
            </a:r>
          </a:p>
          <a:p>
            <a:pPr>
              <a:lnSpc>
                <a:spcPct val="80000"/>
              </a:lnSpc>
            </a:pPr>
            <a:endParaRPr lang="en-GB" altLang="cs-CZ" sz="2400" dirty="0"/>
          </a:p>
        </p:txBody>
      </p:sp>
      <p:pic>
        <p:nvPicPr>
          <p:cNvPr id="5" name="Picture 4" descr="tomat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8" y="0"/>
            <a:ext cx="1403131" cy="155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0743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Ovoce výskyt karotenoidů</a:t>
            </a:r>
            <a:endParaRPr lang="en-GB" altLang="cs-CZ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 sz="2400" dirty="0"/>
              <a:t>V </a:t>
            </a:r>
            <a:r>
              <a:rPr lang="en-GB" altLang="cs-CZ" sz="2400" dirty="0" err="1"/>
              <a:t>ovoci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jednoho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druhu</a:t>
            </a:r>
            <a:r>
              <a:rPr lang="en-GB" altLang="cs-CZ" sz="2400" dirty="0"/>
              <a:t> </a:t>
            </a:r>
            <a:r>
              <a:rPr lang="cs-CZ" altLang="cs-CZ" sz="2400" dirty="0"/>
              <a:t>více různých </a:t>
            </a:r>
            <a:r>
              <a:rPr lang="en-GB" altLang="cs-CZ" sz="2400" dirty="0" err="1"/>
              <a:t>karotenoidů</a:t>
            </a:r>
            <a:r>
              <a:rPr lang="en-GB" altLang="cs-CZ" sz="2400" dirty="0"/>
              <a:t>. V</a:t>
            </a:r>
            <a:r>
              <a:rPr lang="cs-CZ" altLang="cs-CZ" sz="2400" dirty="0"/>
              <a:t> </a:t>
            </a:r>
            <a:r>
              <a:rPr lang="en-GB" altLang="cs-CZ" sz="2400" b="1" dirty="0" err="1"/>
              <a:t>meruňkách</a:t>
            </a:r>
            <a:r>
              <a:rPr lang="en-GB" altLang="cs-CZ" sz="2400" dirty="0"/>
              <a:t> (</a:t>
            </a:r>
            <a:r>
              <a:rPr lang="en-GB" altLang="cs-CZ" sz="2400" i="1" dirty="0" err="1"/>
              <a:t>Prunus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armeniaca</a:t>
            </a:r>
            <a:r>
              <a:rPr lang="en-GB" altLang="cs-CZ" sz="2400" dirty="0"/>
              <a:t>) a </a:t>
            </a:r>
            <a:r>
              <a:rPr lang="en-GB" altLang="cs-CZ" sz="2400" dirty="0" err="1"/>
              <a:t>mangu</a:t>
            </a:r>
            <a:r>
              <a:rPr lang="en-GB" altLang="cs-CZ" sz="2400" dirty="0"/>
              <a:t> (</a:t>
            </a:r>
            <a:r>
              <a:rPr lang="en-GB" altLang="cs-CZ" sz="2400" i="1" dirty="0" err="1"/>
              <a:t>Mangifera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indica</a:t>
            </a:r>
            <a:r>
              <a:rPr lang="en-GB" altLang="cs-CZ" sz="2400" dirty="0"/>
              <a:t>) </a:t>
            </a:r>
            <a:r>
              <a:rPr lang="en-GB" altLang="cs-CZ" sz="2400" dirty="0" err="1"/>
              <a:t>hlavním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karotenoidem</a:t>
            </a:r>
            <a:r>
              <a:rPr lang="en-GB" altLang="cs-CZ" sz="2400" dirty="0"/>
              <a:t> </a:t>
            </a:r>
            <a:r>
              <a:rPr lang="el-GR" altLang="cs-CZ" sz="2400" dirty="0">
                <a:cs typeface="Arial" panose="020B0604020202020204" pitchFamily="34" charset="0"/>
              </a:rPr>
              <a:t>β</a:t>
            </a:r>
            <a:r>
              <a:rPr lang="en-GB" altLang="cs-CZ" sz="2400" dirty="0"/>
              <a:t> 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. 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/>
              <a:t>V </a:t>
            </a:r>
            <a:r>
              <a:rPr lang="en-GB" altLang="cs-CZ" sz="2400" b="1" dirty="0" err="1"/>
              <a:t>broskvích</a:t>
            </a:r>
            <a:r>
              <a:rPr lang="en-GB" altLang="cs-CZ" sz="2400" dirty="0"/>
              <a:t> (</a:t>
            </a:r>
            <a:r>
              <a:rPr lang="en-GB" altLang="cs-CZ" sz="2400" i="1" dirty="0"/>
              <a:t>Primus </a:t>
            </a:r>
            <a:r>
              <a:rPr lang="en-GB" altLang="cs-CZ" sz="2400" i="1" dirty="0" err="1"/>
              <a:t>persica</a:t>
            </a:r>
            <a:r>
              <a:rPr lang="en-GB" altLang="cs-CZ" sz="2400" dirty="0"/>
              <a:t>) </a:t>
            </a:r>
            <a:r>
              <a:rPr lang="en-GB" altLang="cs-CZ" sz="2400" dirty="0" err="1"/>
              <a:t>větší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množství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xanthofylů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Část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vyskytuje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formě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monoesterů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diesterů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mastných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kyselin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převážně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myristové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palmitové</a:t>
            </a:r>
            <a:r>
              <a:rPr lang="en-GB" altLang="cs-CZ" sz="2400" dirty="0"/>
              <a:t>). 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400" dirty="0"/>
              <a:t>V </a:t>
            </a:r>
            <a:r>
              <a:rPr lang="en-GB" altLang="cs-CZ" sz="2400" b="1" dirty="0" err="1"/>
              <a:t>pomerančích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kryptoxanthin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lutein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antheraxanthin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violaxanthin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také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apokarotenoidy</a:t>
            </a:r>
            <a:r>
              <a:rPr lang="en-GB" altLang="cs-CZ" sz="2400" dirty="0"/>
              <a:t> β-</a:t>
            </a:r>
            <a:r>
              <a:rPr lang="en-GB" altLang="cs-CZ" sz="2400" dirty="0" err="1"/>
              <a:t>citrarin</a:t>
            </a:r>
            <a:r>
              <a:rPr lang="en-GB" altLang="cs-CZ" sz="2400" dirty="0"/>
              <a:t> a β-</a:t>
            </a:r>
            <a:r>
              <a:rPr lang="en-GB" altLang="cs-CZ" sz="2400" dirty="0" err="1"/>
              <a:t>citranaxanthin</a:t>
            </a:r>
            <a:r>
              <a:rPr lang="cs-CZ" altLang="cs-CZ" sz="2400" dirty="0"/>
              <a:t>, </a:t>
            </a:r>
            <a:r>
              <a:rPr lang="en-GB" altLang="cs-CZ" sz="2400" dirty="0" err="1"/>
              <a:t>jin</a:t>
            </a:r>
            <a:r>
              <a:rPr lang="cs-CZ" altLang="cs-CZ" sz="2400" dirty="0"/>
              <a:t>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xanthofyl</a:t>
            </a:r>
            <a:r>
              <a:rPr lang="cs-CZ" altLang="cs-CZ" sz="2400" dirty="0"/>
              <a:t>y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malé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množství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karotenů</a:t>
            </a:r>
            <a:r>
              <a:rPr lang="en-GB" alt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44020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Další rostlinné materiály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32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Sušené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blizny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šafránu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setého</a:t>
            </a:r>
            <a:r>
              <a:rPr lang="en-GB" altLang="cs-CZ" sz="2400" dirty="0"/>
              <a:t> (</a:t>
            </a:r>
            <a:r>
              <a:rPr lang="en-GB" altLang="cs-CZ" sz="2400" i="1" dirty="0"/>
              <a:t>Crocus </a:t>
            </a:r>
            <a:r>
              <a:rPr lang="en-GB" altLang="cs-CZ" sz="2400" i="1" dirty="0" err="1"/>
              <a:t>sativus</a:t>
            </a:r>
            <a:r>
              <a:rPr lang="en-GB" altLang="cs-CZ" sz="2400" dirty="0"/>
              <a:t>)</a:t>
            </a:r>
            <a:r>
              <a:rPr lang="cs-CZ" altLang="cs-CZ" sz="2400" dirty="0"/>
              <a:t> - </a:t>
            </a:r>
            <a:r>
              <a:rPr lang="en-GB" altLang="cs-CZ" sz="2400" dirty="0" err="1"/>
              <a:t>koření</a:t>
            </a:r>
            <a:r>
              <a:rPr lang="cs-CZ" altLang="cs-CZ" sz="2400" dirty="0"/>
              <a:t> - 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žlutooranžové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barvivo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základem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apokarotenoid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krocetin</a:t>
            </a:r>
            <a:r>
              <a:rPr lang="cs-CZ" altLang="cs-CZ" sz="2400" b="1" dirty="0"/>
              <a:t>, </a:t>
            </a:r>
            <a:r>
              <a:rPr lang="en-GB" altLang="cs-CZ" sz="2400" dirty="0"/>
              <a:t>  </a:t>
            </a:r>
            <a:r>
              <a:rPr lang="en-GB" altLang="cs-CZ" sz="2400" dirty="0" err="1"/>
              <a:t>vyskytuje</a:t>
            </a:r>
            <a:r>
              <a:rPr lang="en-GB" altLang="cs-CZ" sz="2400" dirty="0"/>
              <a:t> </a:t>
            </a:r>
            <a:r>
              <a:rPr lang="cs-CZ" altLang="cs-CZ" sz="2400" dirty="0"/>
              <a:t>se </a:t>
            </a:r>
            <a:r>
              <a:rPr lang="en-GB" altLang="cs-CZ" sz="2400" dirty="0" err="1"/>
              <a:t>jako</a:t>
            </a:r>
            <a:r>
              <a:rPr lang="en-GB" altLang="cs-CZ" sz="2400" dirty="0"/>
              <a:t> ester s </a:t>
            </a:r>
            <a:r>
              <a:rPr lang="en-GB" altLang="cs-CZ" sz="2400" dirty="0" err="1"/>
              <a:t>disacharidem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genciobiosou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také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plodech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gardénie</a:t>
            </a:r>
            <a:r>
              <a:rPr lang="en-GB" altLang="cs-CZ" sz="2400" dirty="0"/>
              <a:t> (</a:t>
            </a:r>
            <a:r>
              <a:rPr lang="en-GB" altLang="cs-CZ" sz="2400" i="1" dirty="0"/>
              <a:t>Gardenia </a:t>
            </a:r>
            <a:r>
              <a:rPr lang="en-GB" altLang="cs-CZ" sz="2400" i="1" dirty="0" err="1"/>
              <a:t>jasminoides</a:t>
            </a:r>
            <a:r>
              <a:rPr lang="en-GB" altLang="cs-CZ" sz="2400" dirty="0"/>
              <a:t>).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Hlavní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přirozenou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složkou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extraktu</a:t>
            </a:r>
            <a:r>
              <a:rPr lang="en-GB" altLang="cs-CZ" sz="2400" dirty="0"/>
              <a:t> z </a:t>
            </a:r>
            <a:r>
              <a:rPr lang="en-GB" altLang="cs-CZ" sz="2400" dirty="0" err="1"/>
              <a:t>vnější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části</a:t>
            </a:r>
            <a:r>
              <a:rPr lang="en-GB" altLang="cs-CZ" sz="2400" dirty="0"/>
              <a:t> </a:t>
            </a:r>
            <a:r>
              <a:rPr lang="en-GB" altLang="cs-CZ" sz="2400" b="1" dirty="0"/>
              <a:t>semen annatto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keře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oreláník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barvířský</a:t>
            </a:r>
            <a:r>
              <a:rPr lang="en-GB" altLang="cs-CZ" sz="2400" dirty="0"/>
              <a:t> (</a:t>
            </a:r>
            <a:r>
              <a:rPr lang="en-GB" altLang="cs-CZ" sz="2400" i="1" dirty="0" err="1"/>
              <a:t>Bixa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orellana</a:t>
            </a:r>
            <a:r>
              <a:rPr lang="en-GB" altLang="cs-CZ" sz="2400" dirty="0"/>
              <a:t>) </a:t>
            </a:r>
            <a:r>
              <a:rPr lang="en-GB" altLang="cs-CZ" sz="2400" dirty="0" err="1"/>
              <a:t>rostoucí</a:t>
            </a:r>
            <a:r>
              <a:rPr lang="en-GB" altLang="cs-CZ" sz="2400" dirty="0"/>
              <a:t> v </a:t>
            </a:r>
            <a:r>
              <a:rPr lang="en-GB" altLang="cs-CZ" sz="2400" dirty="0" err="1"/>
              <a:t>tropech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apokarotenoid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bixin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neboli</a:t>
            </a:r>
            <a:r>
              <a:rPr lang="en-GB" altLang="cs-CZ" sz="2400" dirty="0"/>
              <a:t> 9´-</a:t>
            </a:r>
            <a:r>
              <a:rPr lang="en-GB" altLang="cs-CZ" sz="2400" i="1" dirty="0"/>
              <a:t>cis</a:t>
            </a:r>
            <a:r>
              <a:rPr lang="en-GB" altLang="cs-CZ" sz="2400" dirty="0"/>
              <a:t>-bixin. v semen</a:t>
            </a:r>
            <a:r>
              <a:rPr lang="cs-CZ" altLang="cs-CZ" sz="2400" dirty="0"/>
              <a:t>ech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okolo</a:t>
            </a:r>
            <a:r>
              <a:rPr lang="en-GB" altLang="cs-CZ" sz="2400" dirty="0"/>
              <a:t> 2%.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 err="1"/>
              <a:t>Lykopen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spolu</a:t>
            </a:r>
            <a:r>
              <a:rPr lang="en-GB" altLang="cs-CZ" sz="2400" dirty="0"/>
              <a:t> s 3-hydroxy-g-karotenem </a:t>
            </a:r>
            <a:r>
              <a:rPr lang="en-GB" altLang="cs-CZ" sz="2400" dirty="0" err="1"/>
              <a:t>hlavním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pigmentem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šípků</a:t>
            </a:r>
            <a:r>
              <a:rPr lang="en-GB" altLang="cs-CZ" sz="2400" dirty="0"/>
              <a:t> (</a:t>
            </a:r>
            <a:r>
              <a:rPr lang="en-GB" altLang="cs-CZ" sz="2400" i="1" dirty="0"/>
              <a:t>Rosa </a:t>
            </a:r>
            <a:r>
              <a:rPr lang="en-GB" altLang="cs-CZ" sz="2400" i="1" dirty="0" err="1"/>
              <a:t>canina</a:t>
            </a:r>
            <a:r>
              <a:rPr lang="en-GB" altLang="cs-CZ" sz="2400" dirty="0"/>
              <a:t>).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V </a:t>
            </a:r>
            <a:r>
              <a:rPr lang="en-GB" altLang="cs-CZ" sz="2400" dirty="0" err="1"/>
              <a:t>surových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rostlinných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olejích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asi</a:t>
            </a:r>
            <a:r>
              <a:rPr lang="en-GB" altLang="cs-CZ" sz="2400" dirty="0"/>
              <a:t> 0,03-0,25 % </a:t>
            </a:r>
            <a:r>
              <a:rPr lang="en-GB" altLang="cs-CZ" sz="2400" dirty="0" err="1"/>
              <a:t>karotenoidů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vysoký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obsah</a:t>
            </a:r>
            <a:r>
              <a:rPr lang="en-GB" altLang="cs-CZ" sz="2400" dirty="0"/>
              <a:t> (0,05-0,2 %) </a:t>
            </a:r>
            <a:r>
              <a:rPr lang="en-GB" altLang="cs-CZ" sz="2400" dirty="0" err="1"/>
              <a:t>má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palmový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olej</a:t>
            </a:r>
            <a:r>
              <a:rPr lang="en-GB" altLang="cs-CZ" sz="2400" dirty="0"/>
              <a:t>. </a:t>
            </a:r>
            <a:r>
              <a:rPr lang="cs-CZ" altLang="cs-CZ" sz="2400" dirty="0"/>
              <a:t>H</a:t>
            </a:r>
            <a:r>
              <a:rPr lang="en-GB" altLang="cs-CZ" sz="2400" dirty="0" err="1"/>
              <a:t>lavními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složkami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jsou</a:t>
            </a:r>
            <a:r>
              <a:rPr lang="en-GB" altLang="cs-CZ" sz="2400" dirty="0"/>
              <a:t> </a:t>
            </a:r>
            <a:r>
              <a:rPr lang="el-GR" altLang="cs-CZ" sz="2400" dirty="0">
                <a:cs typeface="Arial" panose="020B0604020202020204" pitchFamily="34" charset="0"/>
              </a:rPr>
              <a:t>α</a:t>
            </a:r>
            <a:r>
              <a:rPr lang="en-GB" altLang="cs-CZ" sz="2400" dirty="0"/>
              <a:t>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a </a:t>
            </a:r>
            <a:r>
              <a:rPr lang="el-GR" altLang="cs-CZ" sz="2400" dirty="0">
                <a:cs typeface="Arial" panose="020B0604020202020204" pitchFamily="34" charset="0"/>
              </a:rPr>
              <a:t>β</a:t>
            </a:r>
            <a:r>
              <a:rPr lang="en-GB" altLang="cs-CZ" sz="2400" dirty="0"/>
              <a:t> 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, v </a:t>
            </a:r>
            <a:r>
              <a:rPr lang="en-GB" altLang="cs-CZ" sz="2400" dirty="0" err="1"/>
              <a:t>poměru</a:t>
            </a:r>
            <a:r>
              <a:rPr lang="en-GB" altLang="cs-CZ" sz="2400" dirty="0"/>
              <a:t> 2:3. </a:t>
            </a:r>
            <a:r>
              <a:rPr lang="en-GB" altLang="cs-CZ" sz="2400" dirty="0" err="1"/>
              <a:t>Pigmenty</a:t>
            </a:r>
            <a:r>
              <a:rPr lang="cs-CZ" altLang="cs-CZ" sz="2400" dirty="0"/>
              <a:t> </a:t>
            </a:r>
            <a:r>
              <a:rPr lang="en-GB" altLang="cs-CZ" sz="2400" dirty="0"/>
              <a:t>v </a:t>
            </a:r>
            <a:r>
              <a:rPr lang="en-GB" altLang="cs-CZ" sz="2400" dirty="0" err="1"/>
              <a:t>rafinovaných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olejích</a:t>
            </a:r>
            <a:r>
              <a:rPr lang="en-GB" altLang="cs-CZ" sz="2400" dirty="0"/>
              <a:t> </a:t>
            </a:r>
            <a:r>
              <a:rPr lang="cs-CZ" altLang="cs-CZ" sz="2400" dirty="0"/>
              <a:t>odlišná </a:t>
            </a:r>
            <a:r>
              <a:rPr lang="en-GB" altLang="cs-CZ" sz="2400" dirty="0" err="1"/>
              <a:t>struktur</a:t>
            </a:r>
            <a:r>
              <a:rPr lang="cs-CZ" altLang="cs-CZ" sz="2400" dirty="0"/>
              <a:t>a </a:t>
            </a:r>
            <a:r>
              <a:rPr lang="en-GB" altLang="cs-CZ" sz="2400" dirty="0"/>
              <a:t>od </a:t>
            </a:r>
            <a:r>
              <a:rPr lang="en-GB" altLang="cs-CZ" sz="2400" dirty="0" err="1"/>
              <a:t>přírodních</a:t>
            </a:r>
            <a:r>
              <a:rPr lang="en-GB" alt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22363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8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137736"/>
              </p:ext>
            </p:extLst>
          </p:nvPr>
        </p:nvGraphicFramePr>
        <p:xfrm>
          <a:off x="250825" y="188913"/>
          <a:ext cx="8713788" cy="6705895"/>
        </p:xfrm>
        <a:graphic>
          <a:graphicData uri="http://schemas.openxmlformats.org/drawingml/2006/table">
            <a:tbl>
              <a:tblPr/>
              <a:tblGrid>
                <a:gridCol w="302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8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Karotenoid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Výskyt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13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Karoteny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α-karoten, β-karoten,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-karoten,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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‑karoten,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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-karoten,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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-karoten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Zelenina a ovoce (mrkev, batata, palmové ovoce)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Šípek (zdroj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-karotenu)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Lykopen, neurosporen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Rajče, meloun, šípek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Fytofluen, fytoen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Ovoce(mango, broskev, grapefruit, pomeranč)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Kořenová zelenina (mrkev)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Xanthofyly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Antheraxanthin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Okvětní lístky žlutých květin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Ovoce, zelenina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Astaxanthin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Ptáci, ryby, humr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Bixin, norbixin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Semena annatto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Kanthaxanthin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Převážně syntetický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Zelené řasy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Kapsanthin, kapsorubin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Capsicum annum,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zralé ovoce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Krocenin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Šafrán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Kukurbitaxanthin A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Tykev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Lutein, vilolaxanthin, neoxanthin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Zelené ovoce a zelenina (kiwi, brokolice, zelí, špenát…) a květiny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Luteoxanthin, auroxanthin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Zpracované ovoce a zelenina (fermentace)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39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Zeaxanthin, α,β-kryptoxanthin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Obilí, kukuřice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Ovoce (mango, papaya)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Květiny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9952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cs-CZ" sz="4000" b="1" dirty="0" err="1"/>
              <a:t>Opalování</a:t>
            </a:r>
            <a:r>
              <a:rPr lang="en-GB" altLang="cs-CZ" sz="4000" b="1" dirty="0"/>
              <a:t> </a:t>
            </a:r>
            <a:r>
              <a:rPr lang="cs-CZ" altLang="cs-CZ" sz="4000" b="1" dirty="0"/>
              <a:t>a karotenoidy</a:t>
            </a:r>
            <a:endParaRPr lang="en-GB" altLang="cs-CZ" sz="4000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" y="1264920"/>
            <a:ext cx="8837930" cy="559308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dirty="0" err="1"/>
              <a:t>Sluneční</a:t>
            </a:r>
            <a:r>
              <a:rPr lang="cs-CZ" altLang="cs-CZ" dirty="0"/>
              <a:t>  záření</a:t>
            </a:r>
            <a:r>
              <a:rPr lang="en-GB" altLang="cs-CZ" dirty="0"/>
              <a:t> 280 – 310 nm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Z</a:t>
            </a:r>
            <a:r>
              <a:rPr lang="en-GB" altLang="cs-CZ" dirty="0" err="1"/>
              <a:t>hnědnutí</a:t>
            </a:r>
            <a:r>
              <a:rPr lang="en-GB" altLang="cs-CZ" dirty="0"/>
              <a:t> </a:t>
            </a:r>
            <a:r>
              <a:rPr lang="en-GB" altLang="cs-CZ" dirty="0" err="1"/>
              <a:t>kůže</a:t>
            </a:r>
            <a:r>
              <a:rPr lang="en-GB" altLang="cs-CZ" dirty="0"/>
              <a:t> </a:t>
            </a:r>
            <a:r>
              <a:rPr lang="cs-CZ" altLang="cs-CZ" dirty="0"/>
              <a:t>- </a:t>
            </a:r>
            <a:r>
              <a:rPr lang="en-GB" altLang="cs-CZ" dirty="0" err="1"/>
              <a:t>kožní</a:t>
            </a:r>
            <a:r>
              <a:rPr lang="en-GB" altLang="cs-CZ" dirty="0"/>
              <a:t> pigment melanin</a:t>
            </a:r>
            <a:r>
              <a:rPr lang="cs-CZ" altLang="cs-CZ" dirty="0"/>
              <a:t> - </a:t>
            </a:r>
            <a:r>
              <a:rPr lang="en-GB" altLang="cs-CZ" dirty="0"/>
              <a:t> </a:t>
            </a:r>
            <a:r>
              <a:rPr lang="en-GB" altLang="cs-CZ" dirty="0" err="1"/>
              <a:t>přirozená</a:t>
            </a:r>
            <a:r>
              <a:rPr lang="en-GB" altLang="cs-CZ" dirty="0"/>
              <a:t> </a:t>
            </a:r>
            <a:r>
              <a:rPr lang="en-GB" altLang="cs-CZ" dirty="0" err="1"/>
              <a:t>ochrana</a:t>
            </a:r>
            <a:r>
              <a:rPr lang="en-GB" altLang="cs-CZ" dirty="0"/>
              <a:t> </a:t>
            </a:r>
            <a:r>
              <a:rPr lang="en-GB" altLang="cs-CZ" dirty="0" err="1"/>
              <a:t>proti</a:t>
            </a:r>
            <a:r>
              <a:rPr lang="en-GB" altLang="cs-CZ" dirty="0"/>
              <a:t> </a:t>
            </a:r>
            <a:r>
              <a:rPr lang="en-GB" altLang="cs-CZ" dirty="0" err="1"/>
              <a:t>ultrafialovému</a:t>
            </a:r>
            <a:r>
              <a:rPr lang="en-GB" altLang="cs-CZ" dirty="0"/>
              <a:t> </a:t>
            </a:r>
            <a:r>
              <a:rPr lang="en-GB" altLang="cs-CZ" dirty="0" err="1"/>
              <a:t>záření</a:t>
            </a:r>
            <a:r>
              <a:rPr lang="en-GB" altLang="cs-CZ" dirty="0"/>
              <a:t>. V </a:t>
            </a:r>
            <a:r>
              <a:rPr lang="en-GB" altLang="cs-CZ" dirty="0" err="1"/>
              <a:t>kůži</a:t>
            </a:r>
            <a:r>
              <a:rPr lang="en-GB" altLang="cs-CZ" dirty="0"/>
              <a:t> </a:t>
            </a:r>
            <a:r>
              <a:rPr lang="en-GB" altLang="cs-CZ" dirty="0" err="1"/>
              <a:t>vzniká</a:t>
            </a:r>
            <a:r>
              <a:rPr lang="en-GB" altLang="cs-CZ" dirty="0"/>
              <a:t> </a:t>
            </a:r>
            <a:r>
              <a:rPr lang="en-GB" altLang="cs-CZ" dirty="0" err="1"/>
              <a:t>působením</a:t>
            </a:r>
            <a:r>
              <a:rPr lang="en-GB" altLang="cs-CZ" dirty="0"/>
              <a:t> </a:t>
            </a:r>
            <a:r>
              <a:rPr lang="en-GB" altLang="cs-CZ" dirty="0" err="1"/>
              <a:t>slunečního</a:t>
            </a:r>
            <a:r>
              <a:rPr lang="en-GB" altLang="cs-CZ" dirty="0"/>
              <a:t> </a:t>
            </a:r>
            <a:r>
              <a:rPr lang="en-GB" altLang="cs-CZ" dirty="0" err="1"/>
              <a:t>světla</a:t>
            </a:r>
            <a:r>
              <a:rPr lang="en-GB" altLang="cs-CZ" dirty="0"/>
              <a:t> z </a:t>
            </a:r>
            <a:r>
              <a:rPr lang="en-GB" altLang="cs-CZ" dirty="0" err="1"/>
              <a:t>přítomných</a:t>
            </a:r>
            <a:r>
              <a:rPr lang="en-GB" altLang="cs-CZ" dirty="0"/>
              <a:t> </a:t>
            </a:r>
            <a:r>
              <a:rPr lang="en-GB" altLang="cs-CZ" dirty="0" err="1"/>
              <a:t>provitaminů</a:t>
            </a:r>
            <a:r>
              <a:rPr lang="en-GB" altLang="cs-CZ" dirty="0"/>
              <a:t> vitamin D</a:t>
            </a:r>
            <a:r>
              <a:rPr lang="cs-CZ" altLang="cs-CZ" dirty="0"/>
              <a:t> – </a:t>
            </a:r>
            <a:r>
              <a:rPr lang="cs-CZ" altLang="cs-CZ" b="1" dirty="0"/>
              <a:t>pozitivní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b="1" dirty="0"/>
              <a:t>N</a:t>
            </a:r>
            <a:r>
              <a:rPr lang="en-GB" altLang="cs-CZ" b="1" dirty="0" err="1"/>
              <a:t>egativní</a:t>
            </a:r>
            <a:r>
              <a:rPr lang="en-GB" altLang="cs-CZ" b="1" dirty="0"/>
              <a:t> </a:t>
            </a:r>
            <a:r>
              <a:rPr lang="en-GB" altLang="cs-CZ" b="1" dirty="0" err="1"/>
              <a:t>důsledky</a:t>
            </a:r>
            <a:r>
              <a:rPr lang="cs-CZ" altLang="cs-CZ" b="1" dirty="0"/>
              <a:t> - </a:t>
            </a:r>
            <a:r>
              <a:rPr lang="en-GB" altLang="cs-CZ" dirty="0" err="1"/>
              <a:t>působení</a:t>
            </a:r>
            <a:r>
              <a:rPr lang="en-GB" altLang="cs-CZ" dirty="0"/>
              <a:t> </a:t>
            </a:r>
            <a:r>
              <a:rPr lang="en-GB" altLang="cs-CZ" dirty="0" err="1"/>
              <a:t>volných</a:t>
            </a:r>
            <a:r>
              <a:rPr lang="en-GB" altLang="cs-CZ" dirty="0"/>
              <a:t> </a:t>
            </a:r>
            <a:r>
              <a:rPr lang="en-GB" altLang="cs-CZ" dirty="0" err="1"/>
              <a:t>radikálů</a:t>
            </a:r>
            <a:r>
              <a:rPr lang="en-GB" altLang="cs-CZ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P</a:t>
            </a:r>
            <a:r>
              <a:rPr lang="en-GB" altLang="cs-CZ" dirty="0" err="1"/>
              <a:t>oškození</a:t>
            </a:r>
            <a:r>
              <a:rPr lang="en-GB" altLang="cs-CZ" dirty="0"/>
              <a:t> </a:t>
            </a:r>
            <a:r>
              <a:rPr lang="en-GB" altLang="cs-CZ" dirty="0" err="1"/>
              <a:t>povrchové</a:t>
            </a:r>
            <a:r>
              <a:rPr lang="en-GB" altLang="cs-CZ" dirty="0"/>
              <a:t> </a:t>
            </a:r>
            <a:r>
              <a:rPr lang="en-GB" altLang="cs-CZ" dirty="0" err="1"/>
              <a:t>vrstvy</a:t>
            </a:r>
            <a:r>
              <a:rPr lang="en-GB" altLang="cs-CZ" dirty="0"/>
              <a:t> </a:t>
            </a:r>
            <a:r>
              <a:rPr lang="en-GB" altLang="cs-CZ" dirty="0" err="1"/>
              <a:t>kůže</a:t>
            </a:r>
            <a:r>
              <a:rPr lang="en-GB" altLang="cs-CZ" dirty="0"/>
              <a:t>, </a:t>
            </a:r>
            <a:r>
              <a:rPr lang="en-GB" altLang="cs-CZ" dirty="0" err="1"/>
              <a:t>předčasné</a:t>
            </a:r>
            <a:r>
              <a:rPr lang="en-GB" altLang="cs-CZ" dirty="0"/>
              <a:t> </a:t>
            </a:r>
            <a:r>
              <a:rPr lang="en-GB" altLang="cs-CZ" dirty="0" err="1"/>
              <a:t>stárnutí</a:t>
            </a:r>
            <a:r>
              <a:rPr lang="en-GB" altLang="cs-CZ" dirty="0"/>
              <a:t>, </a:t>
            </a:r>
            <a:r>
              <a:rPr lang="en-GB" altLang="cs-CZ" dirty="0" err="1"/>
              <a:t>vznik</a:t>
            </a:r>
            <a:r>
              <a:rPr lang="en-GB" altLang="cs-CZ" dirty="0"/>
              <a:t> </a:t>
            </a:r>
            <a:r>
              <a:rPr lang="en-GB" altLang="cs-CZ" dirty="0" err="1"/>
              <a:t>nádorového</a:t>
            </a:r>
            <a:r>
              <a:rPr lang="en-GB" altLang="cs-CZ" dirty="0"/>
              <a:t> </a:t>
            </a:r>
            <a:r>
              <a:rPr lang="en-GB" altLang="cs-CZ" dirty="0" err="1"/>
              <a:t>bujení</a:t>
            </a:r>
            <a:r>
              <a:rPr lang="en-GB" altLang="cs-CZ" dirty="0"/>
              <a:t>. </a:t>
            </a:r>
            <a:endParaRPr lang="en-GB" altLang="cs-CZ" b="1" dirty="0"/>
          </a:p>
          <a:p>
            <a:pPr>
              <a:lnSpc>
                <a:spcPct val="80000"/>
              </a:lnSpc>
            </a:pPr>
            <a:r>
              <a:rPr lang="en-GB" altLang="cs-CZ" b="1" dirty="0" err="1"/>
              <a:t>Ochrana</a:t>
            </a:r>
            <a:r>
              <a:rPr lang="en-GB" altLang="cs-CZ" b="1" dirty="0"/>
              <a:t> </a:t>
            </a:r>
            <a:r>
              <a:rPr lang="cs-CZ" altLang="cs-CZ" b="1" dirty="0"/>
              <a:t>kůže </a:t>
            </a:r>
            <a:r>
              <a:rPr lang="en-GB" altLang="cs-CZ" b="1" dirty="0" err="1"/>
              <a:t>před</a:t>
            </a:r>
            <a:r>
              <a:rPr lang="en-GB" altLang="cs-CZ" b="1" dirty="0"/>
              <a:t> </a:t>
            </a:r>
            <a:r>
              <a:rPr lang="en-GB" altLang="cs-CZ" b="1" dirty="0" err="1"/>
              <a:t>negativními</a:t>
            </a:r>
            <a:r>
              <a:rPr lang="en-GB" altLang="cs-CZ" b="1" dirty="0"/>
              <a:t> </a:t>
            </a:r>
            <a:r>
              <a:rPr lang="en-GB" altLang="cs-CZ" b="1" dirty="0" err="1"/>
              <a:t>vlivy</a:t>
            </a:r>
            <a:r>
              <a:rPr lang="en-GB" altLang="cs-CZ" b="1" dirty="0"/>
              <a:t> UV</a:t>
            </a:r>
            <a:r>
              <a:rPr lang="cs-CZ" altLang="cs-CZ" b="1" dirty="0"/>
              <a:t>A</a:t>
            </a:r>
            <a:r>
              <a:rPr lang="en-GB" altLang="cs-CZ" b="1" dirty="0"/>
              <a:t> </a:t>
            </a:r>
            <a:r>
              <a:rPr lang="en-GB" altLang="cs-CZ" b="1" dirty="0" err="1"/>
              <a:t>záření</a:t>
            </a:r>
            <a:endParaRPr lang="en-GB" altLang="cs-CZ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U</a:t>
            </a:r>
            <a:r>
              <a:rPr lang="en-GB" altLang="cs-CZ" b="1" dirty="0" err="1"/>
              <a:t>žívání</a:t>
            </a:r>
            <a:r>
              <a:rPr lang="en-GB" altLang="cs-CZ" b="1" dirty="0"/>
              <a:t> </a:t>
            </a:r>
            <a:r>
              <a:rPr lang="en-GB" altLang="cs-CZ" b="1" dirty="0" err="1"/>
              <a:t>přípravků</a:t>
            </a:r>
            <a:r>
              <a:rPr lang="en-GB" altLang="cs-CZ" b="1" dirty="0"/>
              <a:t> s </a:t>
            </a:r>
            <a:r>
              <a:rPr lang="en-GB" altLang="cs-CZ" b="1" dirty="0" err="1"/>
              <a:t>obsahem</a:t>
            </a:r>
            <a:r>
              <a:rPr lang="en-GB" altLang="cs-CZ" b="1" dirty="0"/>
              <a:t> </a:t>
            </a:r>
            <a:r>
              <a:rPr lang="en-GB" altLang="cs-CZ" b="1" dirty="0" err="1"/>
              <a:t>antioxidačních</a:t>
            </a:r>
            <a:r>
              <a:rPr lang="en-GB" altLang="cs-CZ" b="1" dirty="0"/>
              <a:t> </a:t>
            </a:r>
            <a:r>
              <a:rPr lang="en-GB" altLang="cs-CZ" b="1" dirty="0" err="1"/>
              <a:t>látek</a:t>
            </a:r>
            <a:r>
              <a:rPr lang="en-GB" altLang="cs-CZ" b="1" dirty="0"/>
              <a:t>, </a:t>
            </a:r>
            <a:r>
              <a:rPr lang="en-GB" altLang="cs-CZ" b="1" dirty="0" err="1"/>
              <a:t>vychytávají</a:t>
            </a:r>
            <a:r>
              <a:rPr lang="en-GB" altLang="cs-CZ" b="1" dirty="0"/>
              <a:t> </a:t>
            </a:r>
            <a:r>
              <a:rPr lang="en-GB" altLang="cs-CZ" b="1" dirty="0" err="1"/>
              <a:t>škodlivé</a:t>
            </a:r>
            <a:r>
              <a:rPr lang="en-GB" altLang="cs-CZ" b="1" dirty="0"/>
              <a:t> </a:t>
            </a:r>
            <a:r>
              <a:rPr lang="en-GB" altLang="cs-CZ" b="1" dirty="0" err="1"/>
              <a:t>volné</a:t>
            </a:r>
            <a:r>
              <a:rPr lang="en-GB" altLang="cs-CZ" b="1" dirty="0"/>
              <a:t> </a:t>
            </a:r>
            <a:r>
              <a:rPr lang="en-GB" altLang="cs-CZ" b="1" dirty="0" err="1"/>
              <a:t>radikály</a:t>
            </a:r>
            <a:r>
              <a:rPr lang="en-GB" altLang="cs-CZ" b="1" dirty="0"/>
              <a:t> a </a:t>
            </a:r>
            <a:r>
              <a:rPr lang="en-GB" altLang="cs-CZ" b="1" dirty="0" err="1"/>
              <a:t>zneškodňují</a:t>
            </a:r>
            <a:r>
              <a:rPr lang="en-GB" altLang="cs-CZ" b="1" dirty="0"/>
              <a:t> je (</a:t>
            </a:r>
            <a:r>
              <a:rPr lang="en-GB" altLang="cs-CZ" b="1" dirty="0" err="1"/>
              <a:t>tzv</a:t>
            </a:r>
            <a:r>
              <a:rPr lang="en-GB" altLang="cs-CZ" b="1" dirty="0"/>
              <a:t>. </a:t>
            </a:r>
            <a:r>
              <a:rPr lang="en-GB" altLang="cs-CZ" b="1" dirty="0" err="1"/>
              <a:t>chemoprevence</a:t>
            </a:r>
            <a:r>
              <a:rPr lang="en-GB" altLang="cs-CZ" b="1" dirty="0"/>
              <a:t>).</a:t>
            </a:r>
            <a:r>
              <a:rPr lang="en-GB" altLang="cs-CZ" dirty="0"/>
              <a:t> </a:t>
            </a:r>
            <a:endParaRPr lang="en-GB" altLang="cs-CZ" b="1" dirty="0"/>
          </a:p>
        </p:txBody>
      </p:sp>
    </p:spTree>
    <p:extLst>
      <p:ext uri="{BB962C8B-B14F-4D97-AF65-F5344CB8AC3E}">
        <p14:creationId xmlns:p14="http://schemas.microsoft.com/office/powerpoint/2010/main" val="38945727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61618" y="355606"/>
            <a:ext cx="8218487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O</a:t>
            </a:r>
            <a:r>
              <a:rPr lang="cs-CZ" altLang="cs-CZ" sz="3600" b="1" dirty="0"/>
              <a:t>chrana před  </a:t>
            </a:r>
            <a:r>
              <a:rPr lang="en-GB" altLang="cs-CZ" sz="3600" b="1" dirty="0"/>
              <a:t>UV</a:t>
            </a:r>
            <a:r>
              <a:rPr lang="cs-CZ" altLang="cs-CZ" sz="3600" b="1" dirty="0"/>
              <a:t> zářením</a:t>
            </a:r>
            <a:endParaRPr lang="en-GB" altLang="cs-CZ" sz="5400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" y="1370544"/>
            <a:ext cx="8930640" cy="5487456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GB" altLang="cs-CZ" dirty="0" err="1"/>
              <a:t>vrstv</a:t>
            </a:r>
            <a:r>
              <a:rPr lang="cs-CZ" altLang="cs-CZ" dirty="0"/>
              <a:t>a</a:t>
            </a:r>
            <a:r>
              <a:rPr lang="en-GB" altLang="cs-CZ" dirty="0"/>
              <a:t> </a:t>
            </a:r>
            <a:r>
              <a:rPr lang="en-GB" altLang="cs-CZ" dirty="0" err="1"/>
              <a:t>pigmentu</a:t>
            </a:r>
            <a:r>
              <a:rPr lang="en-GB" altLang="cs-CZ" dirty="0"/>
              <a:t>, </a:t>
            </a:r>
            <a:r>
              <a:rPr lang="en-GB" altLang="cs-CZ" dirty="0" err="1"/>
              <a:t>který</a:t>
            </a:r>
            <a:r>
              <a:rPr lang="en-GB" altLang="cs-CZ" dirty="0"/>
              <a:t> </a:t>
            </a:r>
            <a:r>
              <a:rPr lang="en-GB" altLang="cs-CZ" dirty="0" err="1"/>
              <a:t>chrání</a:t>
            </a:r>
            <a:r>
              <a:rPr lang="en-GB" altLang="cs-CZ" dirty="0"/>
              <a:t> </a:t>
            </a:r>
            <a:r>
              <a:rPr lang="en-GB" altLang="cs-CZ" dirty="0" err="1"/>
              <a:t>spodní</a:t>
            </a:r>
            <a:r>
              <a:rPr lang="en-GB" altLang="cs-CZ" dirty="0"/>
              <a:t> </a:t>
            </a:r>
            <a:r>
              <a:rPr lang="en-GB" altLang="cs-CZ" dirty="0" err="1"/>
              <a:t>vrstvy</a:t>
            </a:r>
            <a:r>
              <a:rPr lang="en-GB" altLang="cs-CZ" dirty="0"/>
              <a:t> </a:t>
            </a:r>
            <a:r>
              <a:rPr lang="en-GB" altLang="cs-CZ" dirty="0" err="1"/>
              <a:t>pokožky</a:t>
            </a:r>
            <a:r>
              <a:rPr lang="en-GB" altLang="cs-CZ" dirty="0"/>
              <a:t> </a:t>
            </a:r>
            <a:r>
              <a:rPr lang="en-GB" altLang="cs-CZ" dirty="0" err="1"/>
              <a:t>před</a:t>
            </a:r>
            <a:r>
              <a:rPr lang="en-GB" altLang="cs-CZ" dirty="0"/>
              <a:t> </a:t>
            </a:r>
            <a:r>
              <a:rPr lang="en-GB" altLang="cs-CZ" dirty="0" err="1"/>
              <a:t>poškozením</a:t>
            </a:r>
            <a:r>
              <a:rPr lang="en-GB" altLang="cs-CZ" dirty="0"/>
              <a:t> UV </a:t>
            </a:r>
            <a:r>
              <a:rPr lang="en-GB" altLang="cs-CZ" dirty="0" err="1"/>
              <a:t>zářením</a:t>
            </a:r>
            <a:r>
              <a:rPr lang="cs-CZ" altLang="cs-CZ" dirty="0"/>
              <a:t> - </a:t>
            </a:r>
            <a:r>
              <a:rPr lang="en-GB" altLang="cs-CZ" dirty="0" err="1"/>
              <a:t>filtr</a:t>
            </a:r>
            <a:r>
              <a:rPr lang="en-GB" altLang="cs-CZ" dirty="0"/>
              <a:t> </a:t>
            </a:r>
            <a:r>
              <a:rPr lang="en-GB" altLang="cs-CZ" dirty="0" err="1"/>
              <a:t>nedovoluje</a:t>
            </a:r>
            <a:r>
              <a:rPr lang="en-GB" altLang="cs-CZ" dirty="0"/>
              <a:t> </a:t>
            </a:r>
            <a:r>
              <a:rPr lang="en-GB" altLang="cs-CZ" dirty="0" err="1"/>
              <a:t>proniknout</a:t>
            </a:r>
            <a:r>
              <a:rPr lang="en-GB" altLang="cs-CZ" dirty="0"/>
              <a:t> </a:t>
            </a:r>
            <a:r>
              <a:rPr lang="en-GB" altLang="cs-CZ" dirty="0" err="1"/>
              <a:t>škodlivým</a:t>
            </a:r>
            <a:r>
              <a:rPr lang="en-GB" altLang="cs-CZ" dirty="0"/>
              <a:t> </a:t>
            </a:r>
            <a:r>
              <a:rPr lang="en-GB" altLang="cs-CZ" dirty="0" err="1"/>
              <a:t>paprskům</a:t>
            </a:r>
            <a:r>
              <a:rPr lang="en-GB" altLang="cs-CZ" dirty="0"/>
              <a:t> k </a:t>
            </a:r>
            <a:r>
              <a:rPr lang="en-GB" altLang="cs-CZ" dirty="0" err="1"/>
              <a:t>citlivým</a:t>
            </a:r>
            <a:r>
              <a:rPr lang="en-GB" altLang="cs-CZ" dirty="0"/>
              <a:t> </a:t>
            </a:r>
            <a:r>
              <a:rPr lang="en-GB" altLang="cs-CZ" dirty="0" err="1"/>
              <a:t>spodním</a:t>
            </a:r>
            <a:r>
              <a:rPr lang="en-GB" altLang="cs-CZ" dirty="0"/>
              <a:t> </a:t>
            </a:r>
            <a:r>
              <a:rPr lang="en-GB" altLang="cs-CZ" dirty="0" err="1"/>
              <a:t>vrstvám</a:t>
            </a:r>
            <a:r>
              <a:rPr lang="en-GB" altLang="cs-CZ" dirty="0"/>
              <a:t> </a:t>
            </a:r>
            <a:r>
              <a:rPr lang="en-GB" altLang="cs-CZ" dirty="0" err="1"/>
              <a:t>pokožky</a:t>
            </a:r>
            <a:r>
              <a:rPr lang="cs-CZ" altLang="cs-CZ" dirty="0"/>
              <a:t> (</a:t>
            </a:r>
            <a:r>
              <a:rPr lang="en-GB" altLang="cs-CZ" dirty="0" err="1"/>
              <a:t>bronzové</a:t>
            </a:r>
            <a:r>
              <a:rPr lang="en-GB" altLang="cs-CZ" dirty="0"/>
              <a:t> </a:t>
            </a:r>
            <a:r>
              <a:rPr lang="en-GB" altLang="cs-CZ" dirty="0" err="1"/>
              <a:t>zabarvení</a:t>
            </a:r>
            <a:r>
              <a:rPr lang="cs-CZ" altLang="cs-CZ" dirty="0"/>
              <a:t> pleti)</a:t>
            </a:r>
            <a:endParaRPr lang="en-GB" altLang="cs-CZ" dirty="0"/>
          </a:p>
          <a:p>
            <a:pPr eaLnBrk="1" hangingPunct="1">
              <a:buFontTx/>
              <a:buNone/>
            </a:pPr>
            <a:r>
              <a:rPr lang="en-GB" altLang="cs-CZ" dirty="0" err="1"/>
              <a:t>antioxidanty</a:t>
            </a:r>
            <a:r>
              <a:rPr lang="en-GB" altLang="cs-CZ" dirty="0"/>
              <a:t> </a:t>
            </a:r>
            <a:r>
              <a:rPr lang="cs-CZ" altLang="cs-CZ" dirty="0"/>
              <a:t>- </a:t>
            </a:r>
            <a:r>
              <a:rPr lang="en-GB" altLang="cs-CZ" dirty="0" err="1"/>
              <a:t>chrání</a:t>
            </a:r>
            <a:r>
              <a:rPr lang="en-GB" altLang="cs-CZ" dirty="0"/>
              <a:t> </a:t>
            </a:r>
            <a:r>
              <a:rPr lang="en-GB" altLang="cs-CZ" dirty="0" err="1"/>
              <a:t>organismus</a:t>
            </a:r>
            <a:r>
              <a:rPr lang="en-GB" altLang="cs-CZ" dirty="0"/>
              <a:t> </a:t>
            </a:r>
            <a:r>
              <a:rPr lang="en-GB" altLang="cs-CZ" dirty="0" err="1"/>
              <a:t>před</a:t>
            </a:r>
            <a:r>
              <a:rPr lang="en-GB" altLang="cs-CZ" dirty="0"/>
              <a:t> </a:t>
            </a:r>
            <a:r>
              <a:rPr lang="en-GB" altLang="cs-CZ" dirty="0" err="1"/>
              <a:t>poškozením</a:t>
            </a:r>
            <a:r>
              <a:rPr lang="en-GB" altLang="cs-CZ" dirty="0"/>
              <a:t> </a:t>
            </a:r>
            <a:r>
              <a:rPr lang="en-GB" altLang="cs-CZ" dirty="0" err="1"/>
              <a:t>volnými</a:t>
            </a:r>
            <a:r>
              <a:rPr lang="en-GB" altLang="cs-CZ" dirty="0"/>
              <a:t> </a:t>
            </a:r>
            <a:r>
              <a:rPr lang="en-GB" altLang="cs-CZ" dirty="0" err="1"/>
              <a:t>radikály</a:t>
            </a:r>
            <a:r>
              <a:rPr lang="en-GB" altLang="cs-CZ" dirty="0"/>
              <a:t>. </a:t>
            </a:r>
            <a:r>
              <a:rPr lang="en-GB" altLang="cs-CZ" dirty="0" err="1"/>
              <a:t>Zachování</a:t>
            </a:r>
            <a:r>
              <a:rPr lang="en-GB" altLang="cs-CZ" dirty="0"/>
              <a:t> elasticity </a:t>
            </a:r>
            <a:r>
              <a:rPr lang="en-GB" altLang="cs-CZ" dirty="0" err="1"/>
              <a:t>pokožky</a:t>
            </a:r>
            <a:r>
              <a:rPr lang="cs-CZ" altLang="cs-CZ" dirty="0"/>
              <a:t>,</a:t>
            </a:r>
            <a:r>
              <a:rPr lang="en-GB" altLang="cs-CZ" dirty="0"/>
              <a:t> </a:t>
            </a:r>
            <a:r>
              <a:rPr lang="en-GB" altLang="cs-CZ" dirty="0" err="1"/>
              <a:t>brání</a:t>
            </a:r>
            <a:r>
              <a:rPr lang="en-GB" altLang="cs-CZ" dirty="0"/>
              <a:t> </a:t>
            </a:r>
            <a:r>
              <a:rPr lang="en-GB" altLang="cs-CZ" dirty="0" err="1"/>
              <a:t>stárnutí</a:t>
            </a:r>
            <a:r>
              <a:rPr lang="en-GB" altLang="cs-CZ" dirty="0"/>
              <a:t> </a:t>
            </a:r>
            <a:r>
              <a:rPr lang="en-GB" altLang="cs-CZ" dirty="0" err="1"/>
              <a:t>kůže</a:t>
            </a:r>
            <a:r>
              <a:rPr lang="en-GB" altLang="cs-CZ" dirty="0"/>
              <a:t> a </a:t>
            </a:r>
            <a:r>
              <a:rPr lang="en-GB" altLang="cs-CZ" dirty="0" err="1"/>
              <a:t>tvorbě</a:t>
            </a:r>
            <a:r>
              <a:rPr lang="en-GB" altLang="cs-CZ" dirty="0"/>
              <a:t> </a:t>
            </a:r>
            <a:r>
              <a:rPr lang="en-GB" altLang="cs-CZ" dirty="0" err="1"/>
              <a:t>vrásek</a:t>
            </a:r>
            <a:endParaRPr lang="en-GB" altLang="cs-CZ" dirty="0"/>
          </a:p>
          <a:p>
            <a:pPr eaLnBrk="1" hangingPunct="1">
              <a:buFontTx/>
              <a:buNone/>
            </a:pPr>
            <a:r>
              <a:rPr lang="en-GB" altLang="cs-CZ" dirty="0"/>
              <a:t>pos</a:t>
            </a:r>
            <a:r>
              <a:rPr lang="cs-CZ" altLang="cs-CZ" dirty="0" err="1"/>
              <a:t>ílení</a:t>
            </a:r>
            <a:r>
              <a:rPr lang="en-GB" altLang="cs-CZ" dirty="0"/>
              <a:t> </a:t>
            </a:r>
            <a:r>
              <a:rPr lang="en-GB" altLang="cs-CZ" dirty="0" err="1"/>
              <a:t>imunitní</a:t>
            </a:r>
            <a:r>
              <a:rPr lang="cs-CZ" altLang="cs-CZ" dirty="0"/>
              <a:t>ho</a:t>
            </a:r>
            <a:r>
              <a:rPr lang="en-GB" altLang="cs-CZ" dirty="0"/>
              <a:t> </a:t>
            </a:r>
            <a:r>
              <a:rPr lang="en-GB" altLang="cs-CZ" dirty="0" err="1"/>
              <a:t>systém</a:t>
            </a:r>
            <a:r>
              <a:rPr lang="cs-CZ" altLang="cs-CZ" dirty="0"/>
              <a:t>u</a:t>
            </a:r>
            <a:r>
              <a:rPr lang="en-GB" altLang="cs-CZ" dirty="0"/>
              <a:t>, </a:t>
            </a:r>
            <a:r>
              <a:rPr lang="en-GB" altLang="cs-CZ" dirty="0" err="1"/>
              <a:t>lép</a:t>
            </a:r>
            <a:r>
              <a:rPr lang="cs-CZ" altLang="cs-CZ" dirty="0" err="1"/>
              <a:t>ší</a:t>
            </a:r>
            <a:r>
              <a:rPr lang="en-GB" altLang="cs-CZ" dirty="0"/>
              <a:t> </a:t>
            </a:r>
            <a:r>
              <a:rPr lang="en-GB" altLang="cs-CZ" dirty="0" err="1"/>
              <a:t>odstra</a:t>
            </a:r>
            <a:r>
              <a:rPr lang="cs-CZ" altLang="cs-CZ" dirty="0" err="1"/>
              <a:t>něných</a:t>
            </a:r>
            <a:r>
              <a:rPr lang="en-GB" altLang="cs-CZ" dirty="0"/>
              <a:t> a </a:t>
            </a:r>
            <a:r>
              <a:rPr lang="en-GB" altLang="cs-CZ" dirty="0" err="1"/>
              <a:t>rakovinotvorn</a:t>
            </a:r>
            <a:r>
              <a:rPr lang="cs-CZ" altLang="cs-CZ" dirty="0" err="1"/>
              <a:t>ých</a:t>
            </a:r>
            <a:r>
              <a:rPr lang="en-GB" altLang="cs-CZ" dirty="0"/>
              <a:t> </a:t>
            </a:r>
            <a:r>
              <a:rPr lang="en-GB" altLang="cs-CZ" dirty="0" err="1"/>
              <a:t>buň</a:t>
            </a:r>
            <a:r>
              <a:rPr lang="cs-CZ" altLang="cs-CZ" dirty="0"/>
              <a:t>e</a:t>
            </a:r>
            <a:r>
              <a:rPr lang="en-GB" altLang="cs-CZ" dirty="0"/>
              <a:t>k, </a:t>
            </a:r>
            <a:r>
              <a:rPr lang="cs-CZ" altLang="cs-CZ" dirty="0"/>
              <a:t>v</a:t>
            </a:r>
            <a:r>
              <a:rPr lang="en-GB" altLang="cs-CZ" dirty="0" err="1"/>
              <a:t>ýrazně</a:t>
            </a:r>
            <a:r>
              <a:rPr lang="en-GB" altLang="cs-CZ" dirty="0"/>
              <a:t> </a:t>
            </a:r>
            <a:r>
              <a:rPr lang="en-GB" altLang="cs-CZ" dirty="0" err="1"/>
              <a:t>snižují</a:t>
            </a:r>
            <a:r>
              <a:rPr lang="en-GB" altLang="cs-CZ" dirty="0"/>
              <a:t> </a:t>
            </a:r>
            <a:r>
              <a:rPr lang="en-GB" altLang="cs-CZ" dirty="0" err="1"/>
              <a:t>riziko</a:t>
            </a:r>
            <a:r>
              <a:rPr lang="en-GB" altLang="cs-CZ" dirty="0"/>
              <a:t> </a:t>
            </a:r>
            <a:r>
              <a:rPr lang="en-GB" altLang="cs-CZ" dirty="0" err="1"/>
              <a:t>rakoviny</a:t>
            </a:r>
            <a:r>
              <a:rPr lang="en-GB" altLang="cs-CZ" dirty="0"/>
              <a:t> a </a:t>
            </a:r>
            <a:r>
              <a:rPr lang="en-GB" altLang="cs-CZ" dirty="0" err="1"/>
              <a:t>zpomalují</a:t>
            </a:r>
            <a:r>
              <a:rPr lang="en-GB" altLang="cs-CZ" dirty="0"/>
              <a:t> </a:t>
            </a:r>
            <a:r>
              <a:rPr lang="en-GB" altLang="cs-CZ" dirty="0" err="1"/>
              <a:t>proces</a:t>
            </a:r>
            <a:r>
              <a:rPr lang="en-GB" altLang="cs-CZ" dirty="0"/>
              <a:t> </a:t>
            </a:r>
            <a:r>
              <a:rPr lang="en-GB" altLang="cs-CZ" dirty="0" err="1"/>
              <a:t>stárnutí</a:t>
            </a:r>
            <a:r>
              <a:rPr lang="en-GB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80496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539750" y="314325"/>
            <a:ext cx="5057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effectLst/>
              </a:rPr>
              <a:t>Bezpečné přírodní karotenoidy </a:t>
            </a:r>
            <a:br>
              <a:rPr lang="en-US" altLang="cs-CZ" sz="2400">
                <a:effectLst/>
              </a:rPr>
            </a:br>
            <a:r>
              <a:rPr lang="en-US" altLang="cs-CZ" sz="2400">
                <a:effectLst/>
              </a:rPr>
              <a:t>= zdravé opalování s ProKarotenem</a:t>
            </a:r>
          </a:p>
        </p:txBody>
      </p:sp>
      <p:pic>
        <p:nvPicPr>
          <p:cNvPr id="147459" name="Picture 3" descr="pr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6289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pro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4078287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4211638" y="5157788"/>
            <a:ext cx="4646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effectLst/>
              </a:rPr>
              <a:t>PŘÍRODNÍ karotenoidy</a:t>
            </a:r>
            <a:r>
              <a:rPr lang="en-US" altLang="cs-CZ" sz="180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8740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cs-CZ" sz="5400" dirty="0">
                <a:solidFill>
                  <a:srgbClr val="FF0000"/>
                </a:solidFill>
              </a:rPr>
              <a:t>β-</a:t>
            </a:r>
            <a:r>
              <a:rPr lang="en-GB" altLang="cs-CZ" sz="5400" dirty="0" err="1">
                <a:solidFill>
                  <a:srgbClr val="FF0000"/>
                </a:solidFill>
              </a:rPr>
              <a:t>karoten</a:t>
            </a:r>
            <a:endParaRPr lang="en-GB" altLang="cs-CZ" sz="5400" dirty="0">
              <a:solidFill>
                <a:srgbClr val="FF0000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500612"/>
            <a:ext cx="8820150" cy="4924425"/>
          </a:xfrm>
        </p:spPr>
        <p:txBody>
          <a:bodyPr>
            <a:normAutofit/>
          </a:bodyPr>
          <a:lstStyle/>
          <a:p>
            <a:r>
              <a:rPr lang="cs-CZ" altLang="cs-CZ" dirty="0"/>
              <a:t>Nejvýznamnější provitamin A</a:t>
            </a:r>
          </a:p>
          <a:p>
            <a:r>
              <a:rPr lang="cs-CZ" altLang="cs-CZ" dirty="0"/>
              <a:t>Antioxidant</a:t>
            </a:r>
          </a:p>
          <a:p>
            <a:r>
              <a:rPr lang="cs-CZ" altLang="cs-CZ" dirty="0" err="1"/>
              <a:t>Antikarcinogenní</a:t>
            </a:r>
            <a:r>
              <a:rPr lang="cs-CZ" altLang="cs-CZ" dirty="0"/>
              <a:t> účinky</a:t>
            </a:r>
          </a:p>
          <a:p>
            <a:r>
              <a:rPr lang="cs-CZ" altLang="cs-CZ" dirty="0"/>
              <a:t>Významný vliv na imunitní systém</a:t>
            </a:r>
          </a:p>
          <a:p>
            <a:r>
              <a:rPr lang="cs-CZ" altLang="cs-CZ" dirty="0"/>
              <a:t>Inhibice syntézy cholesterolu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dirty="0" err="1"/>
              <a:t>Absorpce</a:t>
            </a:r>
            <a:r>
              <a:rPr lang="en-GB" altLang="cs-CZ" dirty="0"/>
              <a:t> β-</a:t>
            </a:r>
            <a:r>
              <a:rPr lang="en-GB" altLang="cs-CZ" dirty="0" err="1"/>
              <a:t>karotenu</a:t>
            </a:r>
            <a:r>
              <a:rPr lang="en-GB" altLang="cs-CZ" dirty="0"/>
              <a:t> v </a:t>
            </a:r>
            <a:r>
              <a:rPr lang="en-GB" altLang="cs-CZ" dirty="0" err="1"/>
              <a:t>tenkém</a:t>
            </a:r>
            <a:r>
              <a:rPr lang="en-GB" altLang="cs-CZ" dirty="0"/>
              <a:t> </a:t>
            </a:r>
            <a:r>
              <a:rPr lang="en-GB" altLang="cs-CZ" dirty="0" err="1"/>
              <a:t>střevě</a:t>
            </a:r>
            <a:r>
              <a:rPr lang="cs-CZ" altLang="cs-CZ" dirty="0"/>
              <a:t>, </a:t>
            </a:r>
            <a:r>
              <a:rPr lang="en-GB" altLang="cs-CZ" dirty="0"/>
              <a:t>absorb</a:t>
            </a:r>
            <a:r>
              <a:rPr lang="cs-CZ" altLang="cs-CZ" dirty="0" err="1"/>
              <a:t>ci</a:t>
            </a:r>
            <a:r>
              <a:rPr lang="cs-CZ" altLang="cs-CZ" dirty="0"/>
              <a:t> </a:t>
            </a:r>
            <a:r>
              <a:rPr lang="en-GB" altLang="cs-CZ" dirty="0" err="1"/>
              <a:t>ovlivňuj</a:t>
            </a:r>
            <a:r>
              <a:rPr lang="cs-CZ" altLang="cs-CZ" dirty="0"/>
              <a:t>e </a:t>
            </a:r>
            <a:r>
              <a:rPr lang="en-GB" altLang="cs-CZ" dirty="0" err="1"/>
              <a:t>množství</a:t>
            </a:r>
            <a:r>
              <a:rPr lang="en-GB" altLang="cs-CZ" dirty="0"/>
              <a:t> </a:t>
            </a:r>
            <a:r>
              <a:rPr lang="en-GB" altLang="cs-CZ" dirty="0" err="1"/>
              <a:t>tuků</a:t>
            </a:r>
            <a:r>
              <a:rPr lang="en-GB" altLang="cs-CZ" dirty="0"/>
              <a:t> a </a:t>
            </a:r>
            <a:r>
              <a:rPr lang="en-GB" altLang="cs-CZ" dirty="0" err="1"/>
              <a:t>bílkovin</a:t>
            </a:r>
            <a:r>
              <a:rPr lang="cs-CZ" altLang="cs-CZ" dirty="0"/>
              <a:t> (</a:t>
            </a:r>
            <a:r>
              <a:rPr lang="en-GB" altLang="cs-CZ" i="1" dirty="0" err="1"/>
              <a:t>Např</a:t>
            </a:r>
            <a:r>
              <a:rPr lang="en-GB" altLang="cs-CZ" i="1" dirty="0"/>
              <a:t>. </a:t>
            </a:r>
            <a:r>
              <a:rPr lang="en-GB" altLang="cs-CZ" i="1" dirty="0" err="1"/>
              <a:t>ze</a:t>
            </a:r>
            <a:r>
              <a:rPr lang="en-GB" altLang="cs-CZ" i="1" dirty="0"/>
              <a:t> </a:t>
            </a:r>
            <a:r>
              <a:rPr lang="en-GB" altLang="cs-CZ" i="1" dirty="0" err="1"/>
              <a:t>špenátu</a:t>
            </a:r>
            <a:r>
              <a:rPr lang="en-GB" altLang="cs-CZ" i="1" dirty="0"/>
              <a:t>, </a:t>
            </a:r>
            <a:r>
              <a:rPr lang="en-GB" altLang="cs-CZ" i="1" dirty="0" err="1"/>
              <a:t>který</a:t>
            </a:r>
            <a:r>
              <a:rPr lang="en-GB" altLang="cs-CZ" i="1" dirty="0"/>
              <a:t> </a:t>
            </a:r>
            <a:r>
              <a:rPr lang="en-GB" altLang="cs-CZ" i="1" dirty="0" err="1"/>
              <a:t>byl</a:t>
            </a:r>
            <a:r>
              <a:rPr lang="en-GB" altLang="cs-CZ" i="1" dirty="0"/>
              <a:t> </a:t>
            </a:r>
            <a:r>
              <a:rPr lang="en-GB" altLang="cs-CZ" i="1" dirty="0" err="1"/>
              <a:t>připraven</a:t>
            </a:r>
            <a:r>
              <a:rPr lang="en-GB" altLang="cs-CZ" i="1" dirty="0"/>
              <a:t> bez </a:t>
            </a:r>
            <a:r>
              <a:rPr lang="en-GB" altLang="cs-CZ" i="1" dirty="0" err="1"/>
              <a:t>tuku</a:t>
            </a:r>
            <a:r>
              <a:rPr lang="en-GB" altLang="cs-CZ" i="1" dirty="0"/>
              <a:t>, se </a:t>
            </a:r>
            <a:r>
              <a:rPr lang="en-GB" altLang="cs-CZ" i="1" dirty="0" err="1"/>
              <a:t>resorbuje</a:t>
            </a:r>
            <a:r>
              <a:rPr lang="en-GB" altLang="cs-CZ" i="1" dirty="0"/>
              <a:t> </a:t>
            </a:r>
            <a:r>
              <a:rPr lang="en-GB" altLang="cs-CZ" i="1" dirty="0" err="1"/>
              <a:t>pouze</a:t>
            </a:r>
            <a:r>
              <a:rPr lang="en-GB" altLang="cs-CZ" i="1" dirty="0"/>
              <a:t> 6% z </a:t>
            </a:r>
            <a:r>
              <a:rPr lang="en-GB" altLang="cs-CZ" i="1" dirty="0" err="1"/>
              <a:t>celkového</a:t>
            </a:r>
            <a:r>
              <a:rPr lang="en-GB" altLang="cs-CZ" i="1" dirty="0"/>
              <a:t> β-</a:t>
            </a:r>
            <a:r>
              <a:rPr lang="en-GB" altLang="cs-CZ" i="1" dirty="0" err="1"/>
              <a:t>karotenu</a:t>
            </a:r>
            <a:r>
              <a:rPr lang="en-GB" altLang="cs-CZ" i="1" dirty="0"/>
              <a:t>, </a:t>
            </a:r>
            <a:r>
              <a:rPr lang="en-GB" altLang="cs-CZ" i="1" dirty="0" err="1"/>
              <a:t>přidáme-li</a:t>
            </a:r>
            <a:r>
              <a:rPr lang="en-GB" altLang="cs-CZ" i="1" dirty="0"/>
              <a:t> </a:t>
            </a:r>
            <a:r>
              <a:rPr lang="en-GB" altLang="cs-CZ" i="1" dirty="0" err="1"/>
              <a:t>při</a:t>
            </a:r>
            <a:r>
              <a:rPr lang="en-GB" altLang="cs-CZ" i="1" dirty="0"/>
              <a:t> </a:t>
            </a:r>
            <a:r>
              <a:rPr lang="en-GB" altLang="cs-CZ" i="1" dirty="0" err="1"/>
              <a:t>kuchyňské</a:t>
            </a:r>
            <a:r>
              <a:rPr lang="en-GB" altLang="cs-CZ" i="1" dirty="0"/>
              <a:t> </a:t>
            </a:r>
            <a:r>
              <a:rPr lang="en-GB" altLang="cs-CZ" i="1" dirty="0" err="1"/>
              <a:t>úpravě</a:t>
            </a:r>
            <a:r>
              <a:rPr lang="en-GB" altLang="cs-CZ" i="1" dirty="0"/>
              <a:t> </a:t>
            </a:r>
            <a:r>
              <a:rPr lang="en-GB" altLang="cs-CZ" i="1" dirty="0" err="1"/>
              <a:t>tuk</a:t>
            </a:r>
            <a:r>
              <a:rPr lang="en-GB" altLang="cs-CZ" i="1" dirty="0"/>
              <a:t>, </a:t>
            </a:r>
            <a:r>
              <a:rPr lang="en-GB" altLang="cs-CZ" i="1" dirty="0" err="1"/>
              <a:t>zvýší</a:t>
            </a:r>
            <a:r>
              <a:rPr lang="en-GB" altLang="cs-CZ" i="1" dirty="0"/>
              <a:t> se </a:t>
            </a:r>
            <a:r>
              <a:rPr lang="en-GB" altLang="cs-CZ" i="1" dirty="0" err="1"/>
              <a:t>absorbce</a:t>
            </a:r>
            <a:r>
              <a:rPr lang="en-GB" altLang="cs-CZ" i="1" dirty="0"/>
              <a:t> β-</a:t>
            </a:r>
            <a:r>
              <a:rPr lang="en-GB" altLang="cs-CZ" i="1" dirty="0" err="1"/>
              <a:t>karotenu</a:t>
            </a:r>
            <a:r>
              <a:rPr lang="en-GB" altLang="cs-CZ" i="1" dirty="0"/>
              <a:t> </a:t>
            </a:r>
            <a:r>
              <a:rPr lang="en-GB" altLang="cs-CZ" i="1" dirty="0" err="1"/>
              <a:t>až</a:t>
            </a:r>
            <a:r>
              <a:rPr lang="en-GB" altLang="cs-CZ" i="1" dirty="0"/>
              <a:t> </a:t>
            </a:r>
            <a:r>
              <a:rPr lang="en-GB" altLang="cs-CZ" i="1" dirty="0" err="1"/>
              <a:t>na</a:t>
            </a:r>
            <a:r>
              <a:rPr lang="en-GB" altLang="cs-CZ" i="1" dirty="0"/>
              <a:t> 60 %</a:t>
            </a:r>
            <a:r>
              <a:rPr lang="cs-CZ" altLang="cs-CZ" dirty="0"/>
              <a:t>)</a:t>
            </a:r>
            <a:r>
              <a:rPr lang="en-GB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55992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b="1" dirty="0" err="1"/>
              <a:t>Výskyt</a:t>
            </a:r>
            <a:r>
              <a:rPr lang="en-GB" altLang="cs-CZ" b="1" dirty="0"/>
              <a:t> a </a:t>
            </a:r>
            <a:r>
              <a:rPr lang="en-GB" altLang="cs-CZ" b="1" dirty="0" err="1"/>
              <a:t>zdroje</a:t>
            </a:r>
            <a:r>
              <a:rPr lang="cs-CZ" altLang="cs-CZ" b="1" dirty="0"/>
              <a:t> </a:t>
            </a:r>
            <a:r>
              <a:rPr lang="en-GB" altLang="cs-CZ" dirty="0"/>
              <a:t>β-</a:t>
            </a:r>
            <a:r>
              <a:rPr lang="en-GB" altLang="cs-CZ" dirty="0" err="1"/>
              <a:t>karotenu</a:t>
            </a:r>
            <a:endParaRPr lang="en-GB" altLang="cs-CZ" dirty="0"/>
          </a:p>
        </p:txBody>
      </p:sp>
      <p:pic>
        <p:nvPicPr>
          <p:cNvPr id="121860" name="Picture 4" descr="papr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50" y="1503426"/>
            <a:ext cx="1905000" cy="1841500"/>
          </a:xfrm>
          <a:noFill/>
        </p:spPr>
      </p:pic>
      <p:sp>
        <p:nvSpPr>
          <p:cNvPr id="1218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1727" y="1813718"/>
            <a:ext cx="6346825" cy="4525963"/>
          </a:xfrm>
        </p:spPr>
        <p:txBody>
          <a:bodyPr/>
          <a:lstStyle/>
          <a:p>
            <a:pPr eaLnBrk="1" hangingPunct="1"/>
            <a:r>
              <a:rPr lang="en-GB" altLang="cs-CZ" sz="2800" dirty="0" err="1"/>
              <a:t>Nejbohatšími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zdroji</a:t>
            </a:r>
            <a:r>
              <a:rPr lang="cs-CZ" altLang="cs-CZ" sz="2800" dirty="0"/>
              <a:t>: 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mrkev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karotka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meruňky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papája</a:t>
            </a:r>
            <a:r>
              <a:rPr lang="en-GB" altLang="cs-CZ" sz="2800" dirty="0"/>
              <a:t>, mango, </a:t>
            </a:r>
            <a:r>
              <a:rPr lang="en-GB" altLang="cs-CZ" sz="2800" dirty="0" err="1"/>
              <a:t>nektarinky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broskve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špenát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brokolice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hrách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kapusta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řeřicha</a:t>
            </a:r>
            <a:endParaRPr lang="cs-CZ" altLang="cs-CZ" sz="2800" dirty="0"/>
          </a:p>
          <a:p>
            <a:pPr eaLnBrk="1" hangingPunct="1"/>
            <a:r>
              <a:rPr lang="en-GB" altLang="cs-CZ" sz="2800" dirty="0"/>
              <a:t>v </a:t>
            </a:r>
            <a:r>
              <a:rPr lang="en-GB" altLang="cs-CZ" sz="2800" dirty="0" err="1"/>
              <a:t>živočišných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materiálech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např</a:t>
            </a:r>
            <a:r>
              <a:rPr lang="en-GB" altLang="cs-CZ" sz="2800" dirty="0"/>
              <a:t>. </a:t>
            </a:r>
            <a:r>
              <a:rPr lang="en-GB" altLang="cs-CZ" sz="2800" dirty="0" err="1"/>
              <a:t>vaječnému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žloutku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máslu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nebo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masu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lososa</a:t>
            </a:r>
            <a:r>
              <a:rPr lang="en-GB" altLang="cs-CZ" sz="2800" dirty="0"/>
              <a:t>. </a:t>
            </a:r>
          </a:p>
        </p:txBody>
      </p:sp>
      <p:pic>
        <p:nvPicPr>
          <p:cNvPr id="121861" name="Picture 5" descr="broccol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0" y="4076700"/>
            <a:ext cx="1676400" cy="1752600"/>
          </a:xfrm>
          <a:noFill/>
        </p:spPr>
      </p:pic>
    </p:spTree>
    <p:extLst>
      <p:ext uri="{BB962C8B-B14F-4D97-AF65-F5344CB8AC3E}">
        <p14:creationId xmlns:p14="http://schemas.microsoft.com/office/powerpoint/2010/main" val="24120260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 dirty="0" err="1"/>
              <a:t>Funkce</a:t>
            </a:r>
            <a:r>
              <a:rPr lang="en-GB" altLang="cs-CZ" b="1" dirty="0"/>
              <a:t> v </a:t>
            </a:r>
            <a:r>
              <a:rPr lang="en-GB" altLang="cs-CZ" b="1" dirty="0" err="1"/>
              <a:t>organismu</a:t>
            </a:r>
            <a:endParaRPr lang="en-GB" altLang="cs-CZ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475" y="1428184"/>
            <a:ext cx="8435975" cy="50688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/>
              <a:t>A</a:t>
            </a:r>
            <a:r>
              <a:rPr lang="en-GB" altLang="cs-CZ" b="1" dirty="0" err="1"/>
              <a:t>ntioxidant</a:t>
            </a:r>
            <a:r>
              <a:rPr lang="cs-CZ" altLang="cs-CZ" b="1" dirty="0"/>
              <a:t> - </a:t>
            </a:r>
            <a:r>
              <a:rPr lang="en-GB" altLang="cs-CZ" b="1" dirty="0" err="1"/>
              <a:t>neutraliz</a:t>
            </a:r>
            <a:r>
              <a:rPr lang="cs-CZ" altLang="cs-CZ" b="1" dirty="0" err="1"/>
              <a:t>ace</a:t>
            </a:r>
            <a:r>
              <a:rPr lang="en-GB" altLang="cs-CZ" b="1" dirty="0"/>
              <a:t> </a:t>
            </a:r>
            <a:r>
              <a:rPr lang="en-GB" altLang="cs-CZ" b="1" dirty="0" err="1"/>
              <a:t>voln</a:t>
            </a:r>
            <a:r>
              <a:rPr lang="cs-CZ" altLang="cs-CZ" b="1" dirty="0" err="1"/>
              <a:t>ých</a:t>
            </a:r>
            <a:r>
              <a:rPr lang="en-GB" altLang="cs-CZ" b="1" dirty="0"/>
              <a:t> </a:t>
            </a:r>
            <a:r>
              <a:rPr lang="en-GB" altLang="cs-CZ" b="1" dirty="0" err="1"/>
              <a:t>radikál</a:t>
            </a:r>
            <a:r>
              <a:rPr lang="cs-CZ" altLang="cs-CZ" b="1" dirty="0"/>
              <a:t>ů </a:t>
            </a:r>
            <a:r>
              <a:rPr lang="en-GB" altLang="cs-CZ" dirty="0" err="1"/>
              <a:t>konzumace</a:t>
            </a:r>
            <a:r>
              <a:rPr lang="en-GB" altLang="cs-CZ" dirty="0"/>
              <a:t> </a:t>
            </a:r>
            <a:r>
              <a:rPr lang="en-GB" altLang="cs-CZ" dirty="0" err="1"/>
              <a:t>ovoce</a:t>
            </a:r>
            <a:r>
              <a:rPr lang="en-GB" altLang="cs-CZ" dirty="0"/>
              <a:t> a </a:t>
            </a:r>
            <a:r>
              <a:rPr lang="en-GB" altLang="cs-CZ" dirty="0" err="1"/>
              <a:t>zeleniny</a:t>
            </a:r>
            <a:r>
              <a:rPr lang="en-GB" altLang="cs-CZ" dirty="0"/>
              <a:t>, </a:t>
            </a:r>
            <a:r>
              <a:rPr lang="en-GB" altLang="cs-CZ" dirty="0" err="1"/>
              <a:t>bohatých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β-</a:t>
            </a:r>
            <a:r>
              <a:rPr lang="en-GB" altLang="cs-CZ" dirty="0" err="1"/>
              <a:t>karoten</a:t>
            </a:r>
            <a:r>
              <a:rPr lang="en-GB" altLang="cs-CZ" dirty="0"/>
              <a:t>, </a:t>
            </a:r>
            <a:r>
              <a:rPr lang="cs-CZ" altLang="cs-CZ" dirty="0"/>
              <a:t>zabraňuje </a:t>
            </a:r>
            <a:r>
              <a:rPr lang="en-GB" altLang="cs-CZ" dirty="0" err="1"/>
              <a:t>rozvoj</a:t>
            </a:r>
            <a:r>
              <a:rPr lang="cs-CZ" altLang="cs-CZ" dirty="0"/>
              <a:t>i</a:t>
            </a:r>
            <a:r>
              <a:rPr lang="en-GB" altLang="cs-CZ" dirty="0"/>
              <a:t> </a:t>
            </a:r>
            <a:r>
              <a:rPr lang="en-GB" altLang="cs-CZ" dirty="0" err="1"/>
              <a:t>některých</a:t>
            </a:r>
            <a:r>
              <a:rPr lang="en-GB" altLang="cs-CZ" dirty="0"/>
              <a:t> </a:t>
            </a:r>
            <a:r>
              <a:rPr lang="en-GB" altLang="cs-CZ" dirty="0" err="1"/>
              <a:t>druhů</a:t>
            </a:r>
            <a:r>
              <a:rPr lang="en-GB" altLang="cs-CZ" dirty="0"/>
              <a:t> </a:t>
            </a:r>
            <a:r>
              <a:rPr lang="en-GB" altLang="cs-CZ" dirty="0" err="1"/>
              <a:t>rakoviny</a:t>
            </a:r>
            <a:r>
              <a:rPr lang="en-GB" altLang="cs-CZ" dirty="0"/>
              <a:t>. </a:t>
            </a:r>
            <a:r>
              <a:rPr lang="en-GB" altLang="cs-CZ" dirty="0" err="1"/>
              <a:t>působí</a:t>
            </a:r>
            <a:r>
              <a:rPr lang="en-GB" altLang="cs-CZ" dirty="0"/>
              <a:t> </a:t>
            </a:r>
            <a:r>
              <a:rPr lang="en-GB" altLang="cs-CZ" dirty="0" err="1"/>
              <a:t>preventivně</a:t>
            </a:r>
            <a:r>
              <a:rPr lang="en-GB" altLang="cs-CZ" dirty="0"/>
              <a:t> </a:t>
            </a:r>
            <a:r>
              <a:rPr lang="en-GB" altLang="cs-CZ" dirty="0" err="1"/>
              <a:t>proti</a:t>
            </a:r>
            <a:r>
              <a:rPr lang="en-GB" altLang="cs-CZ" dirty="0"/>
              <a:t> </a:t>
            </a:r>
            <a:r>
              <a:rPr lang="en-GB" altLang="cs-CZ" dirty="0" err="1"/>
              <a:t>rozvoji</a:t>
            </a:r>
            <a:r>
              <a:rPr lang="en-GB" altLang="cs-CZ" dirty="0"/>
              <a:t> </a:t>
            </a:r>
            <a:r>
              <a:rPr lang="en-GB" altLang="cs-CZ" dirty="0" err="1"/>
              <a:t>kardiovaskulárních</a:t>
            </a:r>
            <a:r>
              <a:rPr lang="en-GB" altLang="cs-CZ" dirty="0"/>
              <a:t> </a:t>
            </a:r>
            <a:r>
              <a:rPr lang="en-GB" altLang="cs-CZ" dirty="0" err="1"/>
              <a:t>onemocnění</a:t>
            </a:r>
            <a:r>
              <a:rPr lang="en-GB" altLang="cs-CZ" dirty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/>
              <a:t>O</a:t>
            </a:r>
            <a:r>
              <a:rPr lang="en-GB" altLang="cs-CZ" b="1" dirty="0" err="1"/>
              <a:t>chrana</a:t>
            </a:r>
            <a:r>
              <a:rPr lang="en-GB" altLang="cs-CZ" b="1" dirty="0"/>
              <a:t> </a:t>
            </a:r>
            <a:r>
              <a:rPr lang="en-GB" altLang="cs-CZ" b="1" dirty="0" err="1"/>
              <a:t>před</a:t>
            </a:r>
            <a:r>
              <a:rPr lang="en-GB" altLang="cs-CZ" b="1" dirty="0"/>
              <a:t> </a:t>
            </a:r>
            <a:r>
              <a:rPr lang="en-GB" altLang="cs-CZ" b="1" dirty="0" err="1"/>
              <a:t>fotooxidací</a:t>
            </a:r>
            <a:r>
              <a:rPr lang="en-GB" altLang="cs-CZ" dirty="0"/>
              <a:t>, </a:t>
            </a:r>
            <a:r>
              <a:rPr lang="en-GB" altLang="cs-CZ" dirty="0" err="1"/>
              <a:t>potlačuje</a:t>
            </a:r>
            <a:r>
              <a:rPr lang="en-GB" altLang="cs-CZ" dirty="0"/>
              <a:t> </a:t>
            </a:r>
            <a:r>
              <a:rPr lang="en-GB" altLang="cs-CZ" dirty="0" err="1"/>
              <a:t>negativní</a:t>
            </a:r>
            <a:r>
              <a:rPr lang="en-GB" altLang="cs-CZ" dirty="0"/>
              <a:t> </a:t>
            </a:r>
            <a:r>
              <a:rPr lang="en-GB" altLang="cs-CZ" dirty="0" err="1"/>
              <a:t>vliv</a:t>
            </a:r>
            <a:r>
              <a:rPr lang="en-GB" altLang="cs-CZ" dirty="0"/>
              <a:t> </a:t>
            </a:r>
            <a:r>
              <a:rPr lang="en-GB" altLang="cs-CZ" dirty="0" err="1"/>
              <a:t>volných</a:t>
            </a:r>
            <a:r>
              <a:rPr lang="en-GB" altLang="cs-CZ" dirty="0"/>
              <a:t> </a:t>
            </a:r>
            <a:r>
              <a:rPr lang="en-GB" altLang="cs-CZ" dirty="0" err="1"/>
              <a:t>kyslíkových</a:t>
            </a:r>
            <a:r>
              <a:rPr lang="en-GB" altLang="cs-CZ" dirty="0"/>
              <a:t> </a:t>
            </a:r>
            <a:r>
              <a:rPr lang="en-GB" altLang="cs-CZ" dirty="0" err="1"/>
              <a:t>radikálů</a:t>
            </a:r>
            <a:r>
              <a:rPr lang="en-GB" altLang="cs-CZ" dirty="0"/>
              <a:t>, </a:t>
            </a:r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dirty="0" err="1"/>
              <a:t>vznikají</a:t>
            </a:r>
            <a:r>
              <a:rPr lang="en-GB" altLang="cs-CZ" dirty="0"/>
              <a:t> v </a:t>
            </a:r>
            <a:r>
              <a:rPr lang="en-GB" altLang="cs-CZ" dirty="0" err="1"/>
              <a:t>kůži</a:t>
            </a:r>
            <a:r>
              <a:rPr lang="en-GB" altLang="cs-CZ" dirty="0"/>
              <a:t> </a:t>
            </a:r>
            <a:r>
              <a:rPr lang="en-GB" altLang="cs-CZ" dirty="0" err="1"/>
              <a:t>důsledkem</a:t>
            </a:r>
            <a:r>
              <a:rPr lang="en-GB" altLang="cs-CZ" dirty="0"/>
              <a:t> UV </a:t>
            </a:r>
            <a:r>
              <a:rPr lang="en-GB" altLang="cs-CZ" dirty="0" err="1"/>
              <a:t>záření</a:t>
            </a:r>
            <a:r>
              <a:rPr lang="en-GB" altLang="cs-CZ" dirty="0"/>
              <a:t>, a </a:t>
            </a:r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dirty="0" err="1"/>
              <a:t>mohou</a:t>
            </a:r>
            <a:r>
              <a:rPr lang="en-GB" altLang="cs-CZ" dirty="0"/>
              <a:t> </a:t>
            </a:r>
            <a:r>
              <a:rPr lang="en-GB" altLang="cs-CZ" dirty="0" err="1"/>
              <a:t>indukovat</a:t>
            </a:r>
            <a:r>
              <a:rPr lang="en-GB" altLang="cs-CZ" dirty="0"/>
              <a:t> pre-</a:t>
            </a:r>
            <a:r>
              <a:rPr lang="en-GB" altLang="cs-CZ" dirty="0" err="1"/>
              <a:t>kancerogenní</a:t>
            </a:r>
            <a:r>
              <a:rPr lang="en-GB" altLang="cs-CZ" dirty="0"/>
              <a:t> </a:t>
            </a:r>
            <a:r>
              <a:rPr lang="en-GB" altLang="cs-CZ" dirty="0" err="1"/>
              <a:t>změny</a:t>
            </a:r>
            <a:r>
              <a:rPr lang="en-GB" altLang="cs-CZ" dirty="0"/>
              <a:t> v </a:t>
            </a:r>
            <a:r>
              <a:rPr lang="en-GB" altLang="cs-CZ" dirty="0" err="1"/>
              <a:t>buňkách</a:t>
            </a:r>
            <a:r>
              <a:rPr lang="en-GB" altLang="cs-CZ" dirty="0"/>
              <a:t>. 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b="1" dirty="0"/>
              <a:t>S</a:t>
            </a:r>
            <a:r>
              <a:rPr lang="en-GB" altLang="cs-CZ" b="1" dirty="0" err="1"/>
              <a:t>timulační</a:t>
            </a:r>
            <a:r>
              <a:rPr lang="en-GB" altLang="cs-CZ" b="1" dirty="0"/>
              <a:t> </a:t>
            </a:r>
            <a:r>
              <a:rPr lang="en-GB" altLang="cs-CZ" b="1" dirty="0" err="1"/>
              <a:t>efekt</a:t>
            </a:r>
            <a:r>
              <a:rPr lang="en-GB" altLang="cs-CZ" b="1" dirty="0"/>
              <a:t> </a:t>
            </a:r>
            <a:r>
              <a:rPr lang="en-GB" altLang="cs-CZ" b="1" dirty="0" err="1"/>
              <a:t>na</a:t>
            </a:r>
            <a:r>
              <a:rPr lang="en-GB" altLang="cs-CZ" b="1" dirty="0"/>
              <a:t> </a:t>
            </a:r>
            <a:r>
              <a:rPr lang="en-GB" altLang="cs-CZ" b="1" dirty="0" err="1"/>
              <a:t>imunitní</a:t>
            </a:r>
            <a:r>
              <a:rPr lang="en-GB" altLang="cs-CZ" b="1" dirty="0"/>
              <a:t> </a:t>
            </a:r>
            <a:r>
              <a:rPr lang="en-GB" altLang="cs-CZ" b="1" dirty="0" err="1"/>
              <a:t>systém</a:t>
            </a:r>
            <a:r>
              <a:rPr lang="en-GB" altLang="cs-CZ" dirty="0"/>
              <a:t> a </a:t>
            </a:r>
            <a:r>
              <a:rPr lang="en-GB" altLang="cs-CZ" dirty="0" err="1"/>
              <a:t>spolu</a:t>
            </a:r>
            <a:r>
              <a:rPr lang="en-GB" altLang="cs-CZ" dirty="0"/>
              <a:t> s </a:t>
            </a:r>
            <a:r>
              <a:rPr lang="en-GB" altLang="cs-CZ" dirty="0" err="1"/>
              <a:t>vitaminem</a:t>
            </a:r>
            <a:r>
              <a:rPr lang="en-GB" altLang="cs-CZ" dirty="0"/>
              <a:t> E a </a:t>
            </a:r>
            <a:r>
              <a:rPr lang="en-GB" altLang="cs-CZ" dirty="0" err="1"/>
              <a:t>selenem</a:t>
            </a:r>
            <a:r>
              <a:rPr lang="en-GB" altLang="cs-CZ" dirty="0"/>
              <a:t> </a:t>
            </a:r>
            <a:r>
              <a:rPr lang="en-GB" altLang="cs-CZ" dirty="0" err="1"/>
              <a:t>potlačuje</a:t>
            </a:r>
            <a:r>
              <a:rPr lang="en-GB" altLang="cs-CZ" dirty="0"/>
              <a:t> </a:t>
            </a:r>
            <a:r>
              <a:rPr lang="en-GB" altLang="cs-CZ" dirty="0" err="1"/>
              <a:t>vývoj</a:t>
            </a:r>
            <a:r>
              <a:rPr lang="en-GB" altLang="cs-CZ" dirty="0"/>
              <a:t> </a:t>
            </a:r>
            <a:r>
              <a:rPr lang="en-GB" altLang="cs-CZ" dirty="0" err="1"/>
              <a:t>zánětů</a:t>
            </a:r>
            <a:r>
              <a:rPr lang="en-GB" altLang="cs-CZ" dirty="0"/>
              <a:t> </a:t>
            </a:r>
            <a:r>
              <a:rPr lang="en-GB" altLang="cs-CZ" dirty="0" err="1"/>
              <a:t>oka</a:t>
            </a:r>
            <a:r>
              <a:rPr lang="en-GB" altLang="cs-CZ" dirty="0"/>
              <a:t>. </a:t>
            </a:r>
            <a:r>
              <a:rPr lang="cs-CZ" altLang="cs-CZ" dirty="0"/>
              <a:t> 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422302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71500" y="1336315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</a:pPr>
            <a:r>
              <a:rPr lang="cs-CZ" altLang="cs-CZ" u="sng" dirty="0">
                <a:effectLst/>
              </a:rPr>
              <a:t>Vitamin A:</a:t>
            </a:r>
            <a:r>
              <a:rPr lang="cs-CZ" altLang="cs-CZ" dirty="0">
                <a:effectLst/>
              </a:rPr>
              <a:t> pro funkci retiny (sítnice), epitelových buněk, syntézu endokrinních hormonů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dirty="0">
                <a:effectLst/>
              </a:rPr>
              <a:t>Avitaminóza: šeroslepost, porušení celistvosti tkání,  drsná pokožka, průjmy, zpomalený růst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X ledvinové a žlučníkové koliky</a:t>
            </a:r>
            <a:endParaRPr lang="cs-CZ" altLang="cs-CZ" dirty="0">
              <a:solidFill>
                <a:srgbClr val="FF0000"/>
              </a:solidFill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u="sng" dirty="0">
                <a:effectLst/>
              </a:rPr>
              <a:t>Vitamin D:</a:t>
            </a:r>
            <a:r>
              <a:rPr lang="cs-CZ" altLang="cs-CZ" dirty="0">
                <a:effectLst/>
              </a:rPr>
              <a:t> pro správné ukládání vápníku do kostí, udržování stálé hladiny vápníku v krvi, řídí svalové kontrakce a relaxace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dirty="0">
                <a:effectLst/>
              </a:rPr>
              <a:t>Avitaminóza: rachitis u dětí, u dospělých </a:t>
            </a:r>
            <a:r>
              <a:rPr lang="cs-CZ" altLang="cs-CZ" dirty="0" err="1">
                <a:effectLst/>
              </a:rPr>
              <a:t>osteomalácie</a:t>
            </a:r>
            <a:r>
              <a:rPr lang="cs-CZ" altLang="cs-CZ" dirty="0">
                <a:effectLst/>
              </a:rPr>
              <a:t>, osteoporóza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X ledvinové kameny</a:t>
            </a:r>
            <a:endParaRPr lang="cs-CZ" altLang="cs-CZ" dirty="0">
              <a:solidFill>
                <a:srgbClr val="FF0000"/>
              </a:solidFill>
              <a:effectLst/>
            </a:endParaRP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cs-CZ" altLang="cs-CZ" dirty="0">
              <a:effectLst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Vitaminy r</a:t>
            </a:r>
            <a:r>
              <a:rPr lang="cs-CZ" altLang="cs-CZ" dirty="0"/>
              <a:t>ozpustné v tucích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6904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 dirty="0"/>
              <a:t>Referenční dávka</a:t>
            </a:r>
            <a:endParaRPr lang="en-GB" altLang="cs-CZ" sz="4000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nebyla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stanovena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/>
              <a:t>ČR </a:t>
            </a:r>
            <a:r>
              <a:rPr lang="cs-CZ" altLang="cs-CZ" sz="2800" dirty="0"/>
              <a:t>- </a:t>
            </a:r>
            <a:r>
              <a:rPr lang="en-GB" altLang="cs-CZ" sz="2800" dirty="0" err="1"/>
              <a:t>doporučuje</a:t>
            </a:r>
            <a:r>
              <a:rPr lang="en-GB" altLang="cs-CZ" sz="2800" dirty="0"/>
              <a:t> </a:t>
            </a:r>
            <a:r>
              <a:rPr lang="cs-CZ" altLang="cs-CZ" sz="2800" dirty="0"/>
              <a:t>se </a:t>
            </a:r>
            <a:r>
              <a:rPr lang="en-GB" altLang="cs-CZ" sz="2800" dirty="0"/>
              <a:t>16 mg/den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Dávka</a:t>
            </a:r>
            <a:r>
              <a:rPr lang="en-GB" altLang="cs-CZ" sz="2800" dirty="0"/>
              <a:t> 50-200 mg/den </a:t>
            </a:r>
            <a:r>
              <a:rPr lang="en-GB" altLang="cs-CZ" sz="2800" dirty="0" err="1"/>
              <a:t>hranice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bezpečnosti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800" dirty="0" err="1"/>
              <a:t>Vyšší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příj</a:t>
            </a:r>
            <a:r>
              <a:rPr lang="cs-CZ" altLang="cs-CZ" sz="2800" dirty="0"/>
              <a:t>e</a:t>
            </a:r>
            <a:r>
              <a:rPr lang="en-GB" altLang="cs-CZ" sz="2800" dirty="0"/>
              <a:t>m </a:t>
            </a:r>
            <a:r>
              <a:rPr lang="en-GB" altLang="cs-CZ" sz="2800" dirty="0" err="1"/>
              <a:t>karotenoidů</a:t>
            </a:r>
            <a:r>
              <a:rPr lang="en-GB" altLang="cs-CZ" sz="2800" dirty="0"/>
              <a:t> a/</a:t>
            </a:r>
            <a:r>
              <a:rPr lang="en-GB" altLang="cs-CZ" sz="2800" dirty="0" err="1"/>
              <a:t>nebo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při</a:t>
            </a:r>
            <a:r>
              <a:rPr lang="en-GB" altLang="cs-CZ" sz="2800" dirty="0"/>
              <a:t> </a:t>
            </a:r>
            <a:r>
              <a:rPr lang="en-GB" altLang="cs-CZ" sz="2800" dirty="0" err="1"/>
              <a:t>některých</a:t>
            </a:r>
            <a:r>
              <a:rPr lang="en-GB" altLang="cs-CZ" sz="2800" dirty="0"/>
              <a:t> </a:t>
            </a:r>
            <a:r>
              <a:rPr lang="en-GB" altLang="cs-CZ" sz="2800" dirty="0" err="1"/>
              <a:t>chorobách</a:t>
            </a:r>
            <a:r>
              <a:rPr lang="en-GB" altLang="cs-CZ" sz="2800" dirty="0"/>
              <a:t> (diabetes </a:t>
            </a:r>
            <a:r>
              <a:rPr lang="en-GB" altLang="cs-CZ" sz="2800" dirty="0" err="1"/>
              <a:t>melitus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hyperlipidemie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hyperthyriodismus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nefrotický</a:t>
            </a:r>
            <a:r>
              <a:rPr lang="en-GB" altLang="cs-CZ" sz="2800" dirty="0"/>
              <a:t> </a:t>
            </a:r>
            <a:r>
              <a:rPr lang="en-GB" altLang="cs-CZ" sz="2800" dirty="0" err="1"/>
              <a:t>syndrom</a:t>
            </a:r>
            <a:r>
              <a:rPr lang="en-GB" altLang="cs-CZ" sz="2800" dirty="0"/>
              <a:t>) </a:t>
            </a:r>
            <a:r>
              <a:rPr lang="en-GB" altLang="cs-CZ" sz="2800" dirty="0" err="1"/>
              <a:t>může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dojít</a:t>
            </a:r>
            <a:r>
              <a:rPr lang="en-GB" altLang="cs-CZ" sz="2800" dirty="0"/>
              <a:t> k </a:t>
            </a:r>
            <a:r>
              <a:rPr lang="en-GB" altLang="cs-CZ" sz="2800" dirty="0" err="1"/>
              <a:t>hyperkarotenodermii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která</a:t>
            </a:r>
            <a:r>
              <a:rPr lang="en-GB" altLang="cs-CZ" sz="2800" dirty="0"/>
              <a:t> se </a:t>
            </a:r>
            <a:r>
              <a:rPr lang="en-GB" altLang="cs-CZ" sz="2800" dirty="0" err="1"/>
              <a:t>projevuje</a:t>
            </a:r>
            <a:r>
              <a:rPr lang="en-GB" altLang="cs-CZ" sz="2800" dirty="0"/>
              <a:t> </a:t>
            </a:r>
            <a:r>
              <a:rPr lang="en-GB" altLang="cs-CZ" sz="2800" dirty="0" err="1"/>
              <a:t>zažloutnutím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kůže</a:t>
            </a:r>
            <a:r>
              <a:rPr lang="en-GB" altLang="cs-CZ" sz="2800" dirty="0"/>
              <a:t>, </a:t>
            </a:r>
            <a:r>
              <a:rPr lang="en-GB" altLang="cs-CZ" sz="2800" dirty="0" err="1"/>
              <a:t>zejména</a:t>
            </a:r>
            <a:r>
              <a:rPr lang="en-GB" altLang="cs-CZ" sz="2800" dirty="0"/>
              <a:t> </a:t>
            </a:r>
            <a:r>
              <a:rPr lang="en-GB" altLang="cs-CZ" sz="2800" dirty="0" err="1"/>
              <a:t>dlaní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chodidel</a:t>
            </a:r>
            <a:r>
              <a:rPr lang="en-GB" altLang="cs-CZ" sz="2800" dirty="0"/>
              <a:t>. </a:t>
            </a:r>
            <a:r>
              <a:rPr lang="cs-CZ" altLang="cs-CZ" sz="2800" dirty="0"/>
              <a:t>P</a:t>
            </a:r>
            <a:r>
              <a:rPr lang="en-GB" altLang="cs-CZ" sz="2800" dirty="0" err="1"/>
              <a:t>říznaky</a:t>
            </a:r>
            <a:r>
              <a:rPr lang="en-GB" altLang="cs-CZ" sz="2800" dirty="0"/>
              <a:t> </a:t>
            </a:r>
            <a:r>
              <a:rPr lang="en-GB" altLang="cs-CZ" sz="2800" dirty="0" err="1"/>
              <a:t>jsou</a:t>
            </a:r>
            <a:r>
              <a:rPr lang="en-GB" altLang="cs-CZ" sz="2800" dirty="0"/>
              <a:t> </a:t>
            </a:r>
            <a:r>
              <a:rPr lang="en-GB" altLang="cs-CZ" sz="2800" dirty="0" err="1"/>
              <a:t>reverzibilní</a:t>
            </a:r>
            <a:r>
              <a:rPr lang="en-GB" altLang="cs-CZ" sz="2800" dirty="0"/>
              <a:t> a </a:t>
            </a:r>
            <a:r>
              <a:rPr lang="en-GB" altLang="cs-CZ" sz="2800" dirty="0" err="1"/>
              <a:t>odezní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po</a:t>
            </a:r>
            <a:r>
              <a:rPr lang="en-GB" altLang="cs-CZ" sz="2800" dirty="0"/>
              <a:t> </a:t>
            </a:r>
            <a:r>
              <a:rPr lang="en-GB" altLang="cs-CZ" sz="2800" dirty="0" err="1"/>
              <a:t>vysazení</a:t>
            </a:r>
            <a:r>
              <a:rPr lang="en-GB" altLang="cs-CZ" sz="2800" dirty="0"/>
              <a:t> </a:t>
            </a:r>
            <a:r>
              <a:rPr lang="en-GB" altLang="cs-CZ" sz="2800" dirty="0" err="1"/>
              <a:t>karotenoidů</a:t>
            </a:r>
            <a:r>
              <a:rPr lang="en-GB" altLang="cs-CZ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415162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45F5A-74F3-4E1E-A10B-EACABB90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Karotenémie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17E667-F3AE-4CCA-AE66-A9E8247E3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436653"/>
            <a:ext cx="6167057" cy="4053320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Angl. </a:t>
            </a:r>
            <a:r>
              <a:rPr lang="cs-CZ" dirty="0" err="1"/>
              <a:t>Carotenosis</a:t>
            </a:r>
            <a:r>
              <a:rPr lang="cs-CZ" dirty="0"/>
              <a:t>, </a:t>
            </a:r>
            <a:r>
              <a:rPr lang="cs-CZ" dirty="0" err="1"/>
              <a:t>carotenoderma</a:t>
            </a:r>
            <a:endParaRPr lang="cs-CZ" i="1" dirty="0"/>
          </a:p>
          <a:p>
            <a:r>
              <a:rPr lang="cs-CZ" dirty="0"/>
              <a:t>Neobvyklé zbarvení kůže do žluta až oranžova</a:t>
            </a:r>
          </a:p>
          <a:p>
            <a:r>
              <a:rPr lang="cs-CZ" dirty="0" smtClean="0"/>
              <a:t>Jednoduše </a:t>
            </a:r>
            <a:r>
              <a:rPr lang="cs-CZ" dirty="0"/>
              <a:t>se plete se žloutenkou, avšak při </a:t>
            </a:r>
            <a:r>
              <a:rPr lang="cs-CZ" dirty="0" err="1"/>
              <a:t>karotenémii</a:t>
            </a:r>
            <a:r>
              <a:rPr lang="cs-CZ" dirty="0"/>
              <a:t> se zbarvuje pouze kůže, nikoliv bělmo</a:t>
            </a:r>
          </a:p>
          <a:p>
            <a:r>
              <a:rPr lang="cs-CZ" dirty="0"/>
              <a:t>Může mít spojitost i s DM, </a:t>
            </a:r>
            <a:r>
              <a:rPr lang="cs-CZ" dirty="0" err="1"/>
              <a:t>hypothyroidismem</a:t>
            </a:r>
            <a:r>
              <a:rPr lang="cs-CZ" dirty="0"/>
              <a:t> či onemocněním ledvin a jater</a:t>
            </a:r>
          </a:p>
          <a:p>
            <a:r>
              <a:rPr lang="cs-CZ" dirty="0"/>
              <a:t>Povětšinou reverzibilní</a:t>
            </a:r>
          </a:p>
          <a:p>
            <a:r>
              <a:rPr lang="cs-CZ" dirty="0"/>
              <a:t>Zejména u kojenců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F4AFB9-0F12-4462-BA7F-A648A03844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1880" y="5740363"/>
            <a:ext cx="2057400" cy="273844"/>
          </a:xfrm>
        </p:spPr>
        <p:txBody>
          <a:bodyPr/>
          <a:lstStyle/>
          <a:p>
            <a:fld id="{24E2D06E-711A-4F51-A3C9-8BD73F9EA84F}" type="slidenum">
              <a:rPr lang="cs-CZ" smtClean="0"/>
              <a:t>91</a:t>
            </a:fld>
            <a:endParaRPr lang="cs-CZ" dirty="0"/>
          </a:p>
        </p:txBody>
      </p:sp>
      <p:pic>
        <p:nvPicPr>
          <p:cNvPr id="1026" name="Picture 2" descr="Carotenoderma in a young woman of normal body mass index with hypothalamic  amenorrhoea: a 2-year follow-up case report | European Journal of Clinical  Nutrition">
            <a:extLst>
              <a:ext uri="{FF2B5EF4-FFF2-40B4-BE49-F238E27FC236}">
                <a16:creationId xmlns:a16="http://schemas.microsoft.com/office/drawing/2014/main" id="{1CFD2255-7634-4560-AB2B-621DA726F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77" y="1339169"/>
            <a:ext cx="1909406" cy="42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09579-2C03-4B02-B5BF-7FF7C90EFF49}"/>
              </a:ext>
            </a:extLst>
          </p:cNvPr>
          <p:cNvSpPr txBox="1"/>
          <p:nvPr/>
        </p:nvSpPr>
        <p:spPr>
          <a:xfrm>
            <a:off x="7222331" y="1275070"/>
            <a:ext cx="2586038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50" dirty="0"/>
              <a:t>Zdroj: https://www.nature.com/articles/ejcn2014128 </a:t>
            </a:r>
          </a:p>
        </p:txBody>
      </p:sp>
    </p:spTree>
    <p:extLst>
      <p:ext uri="{BB962C8B-B14F-4D97-AF65-F5344CB8AC3E}">
        <p14:creationId xmlns:p14="http://schemas.microsoft.com/office/powerpoint/2010/main" val="17587730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cs-CZ" sz="4000" b="1" dirty="0"/>
              <a:t>SYNTETICKÝ × PŘÍRODNÍ </a:t>
            </a:r>
            <a:r>
              <a:rPr lang="el-GR" altLang="cs-CZ" sz="4000" dirty="0">
                <a:cs typeface="Arial" panose="020B0604020202020204" pitchFamily="34" charset="0"/>
              </a:rPr>
              <a:t>β</a:t>
            </a:r>
            <a:r>
              <a:rPr lang="cs-CZ" altLang="cs-CZ" sz="4000" dirty="0">
                <a:cs typeface="Arial" panose="020B0604020202020204" pitchFamily="34" charset="0"/>
              </a:rPr>
              <a:t>-</a:t>
            </a:r>
            <a:r>
              <a:rPr lang="en-GB" altLang="cs-CZ" sz="4000" b="1" dirty="0"/>
              <a:t> </a:t>
            </a:r>
            <a:r>
              <a:rPr lang="en-GB" altLang="cs-CZ" sz="4000" b="1" dirty="0" err="1"/>
              <a:t>karot</a:t>
            </a:r>
            <a:r>
              <a:rPr lang="cs-CZ" altLang="cs-CZ" sz="4000" b="1" dirty="0"/>
              <a:t>e</a:t>
            </a:r>
            <a:r>
              <a:rPr lang="en-GB" altLang="cs-CZ" sz="4000" b="1" dirty="0"/>
              <a:t>n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" y="1066800"/>
            <a:ext cx="8961120" cy="51101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cs-CZ" dirty="0" err="1"/>
              <a:t>Doplňky</a:t>
            </a:r>
            <a:r>
              <a:rPr lang="en-GB" altLang="cs-CZ" dirty="0"/>
              <a:t> se </a:t>
            </a:r>
            <a:r>
              <a:rPr lang="en-GB" altLang="cs-CZ" dirty="0" err="1"/>
              <a:t>syntetickým</a:t>
            </a:r>
            <a:r>
              <a:rPr lang="en-GB" altLang="cs-CZ" dirty="0"/>
              <a:t>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en-GB" altLang="cs-CZ" dirty="0" err="1"/>
              <a:t>karotenem</a:t>
            </a:r>
            <a:r>
              <a:rPr lang="en-GB" altLang="cs-CZ" dirty="0"/>
              <a:t> </a:t>
            </a:r>
            <a:r>
              <a:rPr lang="en-GB" altLang="cs-CZ" dirty="0" err="1"/>
              <a:t>pouze</a:t>
            </a:r>
            <a:r>
              <a:rPr lang="en-GB" altLang="cs-CZ" dirty="0"/>
              <a:t>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en-GB" altLang="cs-CZ" dirty="0"/>
              <a:t> </a:t>
            </a:r>
            <a:r>
              <a:rPr lang="en-GB" altLang="cs-CZ" dirty="0" err="1"/>
              <a:t>karoten</a:t>
            </a:r>
            <a:r>
              <a:rPr lang="en-GB" altLang="cs-CZ" dirty="0"/>
              <a:t>, </a:t>
            </a:r>
            <a:r>
              <a:rPr lang="en-GB" altLang="cs-CZ" dirty="0" err="1"/>
              <a:t>přírodní</a:t>
            </a:r>
            <a:r>
              <a:rPr lang="en-GB" altLang="cs-CZ" dirty="0"/>
              <a:t> </a:t>
            </a:r>
            <a:r>
              <a:rPr lang="en-GB" altLang="cs-CZ" dirty="0" err="1"/>
              <a:t>doplňky</a:t>
            </a:r>
            <a:r>
              <a:rPr lang="en-GB" altLang="cs-CZ" dirty="0"/>
              <a:t> </a:t>
            </a:r>
            <a:r>
              <a:rPr lang="en-GB" altLang="cs-CZ" dirty="0" err="1"/>
              <a:t>stravy</a:t>
            </a:r>
            <a:r>
              <a:rPr lang="en-GB" altLang="cs-CZ" dirty="0"/>
              <a:t> </a:t>
            </a:r>
            <a:r>
              <a:rPr lang="en-GB" altLang="cs-CZ" dirty="0" err="1"/>
              <a:t>další</a:t>
            </a:r>
            <a:r>
              <a:rPr lang="en-GB" altLang="cs-CZ" dirty="0"/>
              <a:t> </a:t>
            </a:r>
            <a:r>
              <a:rPr lang="en-GB" altLang="cs-CZ" dirty="0" err="1"/>
              <a:t>přirozeně</a:t>
            </a:r>
            <a:r>
              <a:rPr lang="en-GB" altLang="cs-CZ" dirty="0"/>
              <a:t> se </a:t>
            </a:r>
            <a:r>
              <a:rPr lang="en-GB" altLang="cs-CZ" dirty="0" err="1"/>
              <a:t>vyskytující</a:t>
            </a:r>
            <a:r>
              <a:rPr lang="en-GB" altLang="cs-CZ" dirty="0"/>
              <a:t> </a:t>
            </a:r>
            <a:r>
              <a:rPr lang="en-GB" altLang="cs-CZ" dirty="0" err="1"/>
              <a:t>karotenoidy</a:t>
            </a:r>
            <a:r>
              <a:rPr lang="en-GB" altLang="cs-CZ" dirty="0"/>
              <a:t> (alfa</a:t>
            </a:r>
            <a:r>
              <a:rPr lang="cs-CZ" altLang="cs-CZ" dirty="0"/>
              <a:t>-</a:t>
            </a:r>
            <a:r>
              <a:rPr lang="en-GB" altLang="cs-CZ" dirty="0" err="1"/>
              <a:t>karoten</a:t>
            </a:r>
            <a:r>
              <a:rPr lang="en-GB" altLang="cs-CZ" dirty="0"/>
              <a:t>, lutein, </a:t>
            </a:r>
            <a:r>
              <a:rPr lang="en-GB" altLang="cs-CZ" dirty="0" err="1"/>
              <a:t>lykopen</a:t>
            </a:r>
            <a:r>
              <a:rPr lang="en-GB" altLang="cs-CZ" dirty="0"/>
              <a:t>, </a:t>
            </a:r>
            <a:r>
              <a:rPr lang="en-GB" altLang="cs-CZ" dirty="0" err="1"/>
              <a:t>astaxanthin</a:t>
            </a:r>
            <a:r>
              <a:rPr lang="en-GB" altLang="cs-CZ" dirty="0"/>
              <a:t>, kryptoxanthin a </a:t>
            </a:r>
            <a:r>
              <a:rPr lang="en-GB" altLang="cs-CZ" dirty="0" err="1"/>
              <a:t>mnoho</a:t>
            </a:r>
            <a:r>
              <a:rPr lang="en-GB" altLang="cs-CZ" dirty="0"/>
              <a:t> </a:t>
            </a:r>
            <a:r>
              <a:rPr lang="en-GB" altLang="cs-CZ" dirty="0" err="1"/>
              <a:t>dalších</a:t>
            </a:r>
            <a:r>
              <a:rPr lang="en-GB" altLang="cs-CZ" dirty="0"/>
              <a:t>). 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K</a:t>
            </a:r>
            <a:r>
              <a:rPr lang="en-GB" altLang="cs-CZ" dirty="0" err="1"/>
              <a:t>ombinace</a:t>
            </a:r>
            <a:r>
              <a:rPr lang="en-GB" altLang="cs-CZ" dirty="0"/>
              <a:t> </a:t>
            </a:r>
            <a:r>
              <a:rPr lang="en-GB" altLang="cs-CZ" dirty="0" err="1"/>
              <a:t>různých</a:t>
            </a:r>
            <a:r>
              <a:rPr lang="en-GB" altLang="cs-CZ" dirty="0"/>
              <a:t> </a:t>
            </a:r>
            <a:r>
              <a:rPr lang="en-GB" altLang="cs-CZ" dirty="0" err="1"/>
              <a:t>karoten</a:t>
            </a:r>
            <a:r>
              <a:rPr lang="cs-CZ" altLang="cs-CZ" dirty="0" err="1"/>
              <a:t>oidů</a:t>
            </a:r>
            <a:r>
              <a:rPr lang="en-GB" altLang="cs-CZ" dirty="0"/>
              <a:t> je v </a:t>
            </a:r>
            <a:r>
              <a:rPr lang="en-GB" altLang="cs-CZ" dirty="0" err="1"/>
              <a:t>ochraně</a:t>
            </a:r>
            <a:r>
              <a:rPr lang="en-GB" altLang="cs-CZ" dirty="0"/>
              <a:t> </a:t>
            </a:r>
            <a:r>
              <a:rPr lang="en-GB" altLang="cs-CZ" dirty="0" err="1"/>
              <a:t>organismu</a:t>
            </a:r>
            <a:r>
              <a:rPr lang="en-GB" altLang="cs-CZ" dirty="0"/>
              <a:t> </a:t>
            </a:r>
            <a:r>
              <a:rPr lang="en-GB" altLang="cs-CZ" dirty="0" err="1"/>
              <a:t>účinnější</a:t>
            </a:r>
            <a:r>
              <a:rPr lang="en-GB" altLang="cs-CZ" dirty="0"/>
              <a:t> </a:t>
            </a:r>
            <a:r>
              <a:rPr lang="en-GB" altLang="cs-CZ" dirty="0" err="1"/>
              <a:t>než</a:t>
            </a:r>
            <a:r>
              <a:rPr lang="en-GB" altLang="cs-CZ" dirty="0"/>
              <a:t> </a:t>
            </a:r>
            <a:r>
              <a:rPr lang="en-GB" altLang="cs-CZ" dirty="0" err="1"/>
              <a:t>jen</a:t>
            </a:r>
            <a:r>
              <a:rPr lang="en-GB" altLang="cs-CZ" dirty="0"/>
              <a:t> </a:t>
            </a:r>
            <a:r>
              <a:rPr lang="en-GB" altLang="cs-CZ" dirty="0" err="1"/>
              <a:t>samotný</a:t>
            </a:r>
            <a:r>
              <a:rPr lang="en-GB" altLang="cs-CZ" dirty="0"/>
              <a:t>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en-GB" altLang="cs-CZ" dirty="0"/>
              <a:t> </a:t>
            </a:r>
            <a:r>
              <a:rPr lang="en-GB" altLang="cs-CZ" dirty="0" err="1"/>
              <a:t>karoten</a:t>
            </a:r>
            <a:r>
              <a:rPr lang="en-GB" altLang="cs-CZ" dirty="0"/>
              <a:t>. 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en-GB" altLang="cs-CZ" dirty="0" err="1"/>
              <a:t>Syntetický</a:t>
            </a:r>
            <a:r>
              <a:rPr lang="en-GB" altLang="cs-CZ" dirty="0"/>
              <a:t>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en-GB" altLang="cs-CZ" dirty="0"/>
              <a:t> </a:t>
            </a:r>
            <a:r>
              <a:rPr lang="en-GB" altLang="cs-CZ" dirty="0" err="1"/>
              <a:t>karoten</a:t>
            </a:r>
            <a:r>
              <a:rPr lang="en-GB" altLang="cs-CZ" dirty="0"/>
              <a:t> </a:t>
            </a:r>
            <a:r>
              <a:rPr lang="en-GB" altLang="cs-CZ" dirty="0" err="1"/>
              <a:t>negativně</a:t>
            </a:r>
            <a:r>
              <a:rPr lang="en-GB" altLang="cs-CZ" dirty="0"/>
              <a:t> </a:t>
            </a:r>
            <a:r>
              <a:rPr lang="en-GB" altLang="cs-CZ" dirty="0" err="1"/>
              <a:t>ovlivňuje</a:t>
            </a:r>
            <a:r>
              <a:rPr lang="en-GB" altLang="cs-CZ" dirty="0"/>
              <a:t> </a:t>
            </a:r>
            <a:r>
              <a:rPr lang="en-GB" altLang="cs-CZ" dirty="0" err="1"/>
              <a:t>vstřebávání</a:t>
            </a:r>
            <a:r>
              <a:rPr lang="en-GB" altLang="cs-CZ" dirty="0"/>
              <a:t> </a:t>
            </a:r>
            <a:r>
              <a:rPr lang="en-GB" altLang="cs-CZ" dirty="0" err="1"/>
              <a:t>ostatních</a:t>
            </a:r>
            <a:r>
              <a:rPr lang="en-GB" altLang="cs-CZ" dirty="0"/>
              <a:t> </a:t>
            </a:r>
            <a:r>
              <a:rPr lang="en-GB" altLang="cs-CZ" dirty="0" err="1"/>
              <a:t>karotenoidů</a:t>
            </a:r>
            <a:r>
              <a:rPr lang="en-GB" altLang="cs-CZ" dirty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b="1" dirty="0">
                <a:solidFill>
                  <a:srgbClr val="FF0000"/>
                </a:solidFill>
              </a:rPr>
              <a:t>SYNTETICKÝ </a:t>
            </a:r>
            <a:r>
              <a:rPr lang="el-GR" altLang="cs-CZ" b="1" dirty="0">
                <a:solidFill>
                  <a:srgbClr val="FF0000"/>
                </a:solidFill>
                <a:cs typeface="Arial" panose="020B0604020202020204" pitchFamily="34" charset="0"/>
              </a:rPr>
              <a:t>β</a:t>
            </a:r>
            <a:r>
              <a:rPr lang="cs-CZ" altLang="cs-CZ" b="1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karoten</a:t>
            </a:r>
            <a:r>
              <a:rPr lang="en-GB" altLang="cs-CZ" dirty="0"/>
              <a:t> </a:t>
            </a:r>
            <a:r>
              <a:rPr lang="en-GB" altLang="cs-CZ" dirty="0" err="1"/>
              <a:t>obsahuje</a:t>
            </a:r>
            <a:r>
              <a:rPr lang="en-GB" altLang="cs-CZ" dirty="0"/>
              <a:t> </a:t>
            </a:r>
            <a:r>
              <a:rPr lang="en-GB" altLang="cs-CZ" dirty="0" err="1"/>
              <a:t>pouze</a:t>
            </a:r>
            <a:r>
              <a:rPr lang="en-GB" altLang="cs-CZ" dirty="0"/>
              <a:t> </a:t>
            </a:r>
            <a:r>
              <a:rPr lang="en-GB" altLang="cs-CZ" dirty="0" err="1"/>
              <a:t>tzv</a:t>
            </a:r>
            <a:r>
              <a:rPr lang="en-GB" altLang="cs-CZ" dirty="0"/>
              <a:t>. all-trans </a:t>
            </a:r>
            <a:r>
              <a:rPr lang="en-GB" altLang="cs-CZ" dirty="0" err="1"/>
              <a:t>isomery</a:t>
            </a:r>
            <a:r>
              <a:rPr lang="en-GB" altLang="cs-CZ" dirty="0"/>
              <a:t>, </a:t>
            </a:r>
            <a:r>
              <a:rPr lang="en-GB" altLang="cs-CZ" b="1" dirty="0">
                <a:solidFill>
                  <a:srgbClr val="FF0000"/>
                </a:solidFill>
              </a:rPr>
              <a:t>PŘÍRODNÍ</a:t>
            </a:r>
            <a:r>
              <a:rPr lang="en-GB" altLang="cs-CZ" dirty="0"/>
              <a:t> </a:t>
            </a:r>
            <a:r>
              <a:rPr lang="el-GR" altLang="cs-CZ" b="1" dirty="0">
                <a:solidFill>
                  <a:srgbClr val="FF0000"/>
                </a:solidFill>
                <a:cs typeface="Arial" panose="020B0604020202020204" pitchFamily="34" charset="0"/>
              </a:rPr>
              <a:t>β</a:t>
            </a:r>
            <a:r>
              <a:rPr lang="cs-CZ" altLang="cs-CZ" b="1" dirty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GB" altLang="cs-CZ" b="1" dirty="0">
                <a:solidFill>
                  <a:srgbClr val="FF0000"/>
                </a:solidFill>
              </a:rPr>
              <a:t> </a:t>
            </a:r>
            <a:r>
              <a:rPr lang="en-GB" altLang="cs-CZ" b="1" dirty="0" err="1">
                <a:solidFill>
                  <a:srgbClr val="FF0000"/>
                </a:solidFill>
              </a:rPr>
              <a:t>karoten</a:t>
            </a:r>
            <a:r>
              <a:rPr lang="en-GB" altLang="cs-CZ" dirty="0"/>
              <a:t>  </a:t>
            </a:r>
            <a:r>
              <a:rPr lang="en-GB" altLang="cs-CZ" dirty="0" err="1"/>
              <a:t>směsí</a:t>
            </a:r>
            <a:r>
              <a:rPr lang="en-GB" altLang="cs-CZ" dirty="0"/>
              <a:t> trans a cis </a:t>
            </a:r>
            <a:r>
              <a:rPr lang="en-GB" altLang="cs-CZ" dirty="0" err="1"/>
              <a:t>isomerů</a:t>
            </a:r>
            <a:r>
              <a:rPr lang="en-GB" altLang="cs-CZ" dirty="0"/>
              <a:t>. </a:t>
            </a:r>
            <a:r>
              <a:rPr lang="en-GB" altLang="cs-CZ" dirty="0" err="1"/>
              <a:t>Ovoce</a:t>
            </a:r>
            <a:r>
              <a:rPr lang="en-GB" altLang="cs-CZ" dirty="0"/>
              <a:t> a </a:t>
            </a:r>
            <a:r>
              <a:rPr lang="en-GB" altLang="cs-CZ" dirty="0" err="1"/>
              <a:t>zelenina</a:t>
            </a:r>
            <a:r>
              <a:rPr lang="en-GB" altLang="cs-CZ" dirty="0"/>
              <a:t> </a:t>
            </a:r>
            <a:r>
              <a:rPr lang="en-GB" altLang="cs-CZ" dirty="0" err="1"/>
              <a:t>obsahuje</a:t>
            </a:r>
            <a:r>
              <a:rPr lang="en-GB" altLang="cs-CZ" dirty="0"/>
              <a:t> </a:t>
            </a:r>
            <a:r>
              <a:rPr lang="en-GB" altLang="cs-CZ" dirty="0" err="1"/>
              <a:t>asi</a:t>
            </a:r>
            <a:r>
              <a:rPr lang="en-GB" altLang="cs-CZ" dirty="0"/>
              <a:t> 90% trans a 10% cis </a:t>
            </a:r>
            <a:r>
              <a:rPr lang="en-GB" altLang="cs-CZ" dirty="0" err="1"/>
              <a:t>isomerů</a:t>
            </a:r>
            <a:r>
              <a:rPr lang="en-GB" altLang="cs-CZ" dirty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Neužívat </a:t>
            </a:r>
            <a:r>
              <a:rPr lang="en-GB" altLang="cs-CZ" dirty="0" err="1"/>
              <a:t>syntetický</a:t>
            </a:r>
            <a:r>
              <a:rPr lang="en-GB" altLang="cs-CZ" dirty="0"/>
              <a:t>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en-GB" altLang="cs-CZ" dirty="0"/>
              <a:t> </a:t>
            </a:r>
            <a:r>
              <a:rPr lang="en-GB" altLang="cs-CZ" dirty="0" err="1"/>
              <a:t>karoten</a:t>
            </a:r>
            <a:r>
              <a:rPr lang="cs-CZ" altLang="cs-CZ" dirty="0"/>
              <a:t> - </a:t>
            </a:r>
            <a:r>
              <a:rPr lang="en-GB" altLang="cs-CZ" dirty="0" err="1"/>
              <a:t>kuřák</a:t>
            </a:r>
            <a:r>
              <a:rPr lang="en-GB" altLang="cs-CZ" dirty="0"/>
              <a:t> </a:t>
            </a:r>
            <a:r>
              <a:rPr lang="en-GB" altLang="cs-CZ" dirty="0" err="1"/>
              <a:t>či</a:t>
            </a:r>
            <a:r>
              <a:rPr lang="en-GB" altLang="cs-CZ" dirty="0"/>
              <a:t> </a:t>
            </a:r>
            <a:r>
              <a:rPr lang="en-GB" altLang="cs-CZ" dirty="0" err="1"/>
              <a:t>silný</a:t>
            </a:r>
            <a:r>
              <a:rPr lang="en-GB" altLang="cs-CZ" dirty="0"/>
              <a:t> </a:t>
            </a:r>
            <a:r>
              <a:rPr lang="en-GB" altLang="cs-CZ" dirty="0" err="1"/>
              <a:t>konzument</a:t>
            </a:r>
            <a:r>
              <a:rPr lang="en-GB" altLang="cs-CZ" dirty="0"/>
              <a:t> </a:t>
            </a:r>
            <a:r>
              <a:rPr lang="en-GB" altLang="cs-CZ" dirty="0" err="1"/>
              <a:t>alkoholu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6745592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8515350" cy="900148"/>
          </a:xfrm>
        </p:spPr>
        <p:txBody>
          <a:bodyPr>
            <a:normAutofit fontScale="90000"/>
          </a:bodyPr>
          <a:lstStyle/>
          <a:p>
            <a:r>
              <a:rPr lang="en-GB" altLang="cs-CZ" b="1" dirty="0"/>
              <a:t>KLINICKÉ STUDIE</a:t>
            </a:r>
            <a:r>
              <a:rPr lang="cs-CZ" altLang="cs-CZ" b="1" dirty="0"/>
              <a:t> -</a:t>
            </a:r>
            <a:r>
              <a:rPr lang="en-GB" altLang="cs-CZ" dirty="0"/>
              <a:t>SYNTETICKÝ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en-GB" altLang="cs-CZ" dirty="0"/>
              <a:t> </a:t>
            </a:r>
            <a:r>
              <a:rPr lang="en-GB" altLang="cs-CZ" dirty="0" err="1"/>
              <a:t>karoten</a:t>
            </a:r>
            <a:r>
              <a:rPr lang="en-GB" altLang="cs-CZ" dirty="0"/>
              <a:t> 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1" y="1477926"/>
            <a:ext cx="8472730" cy="46990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S</a:t>
            </a:r>
            <a:r>
              <a:rPr lang="en-GB" altLang="cs-CZ" b="1" dirty="0" err="1"/>
              <a:t>yntetick</a:t>
            </a:r>
            <a:r>
              <a:rPr lang="cs-CZ" altLang="cs-CZ" b="1" dirty="0"/>
              <a:t>ý</a:t>
            </a:r>
            <a:r>
              <a:rPr lang="en-GB" altLang="cs-CZ" b="1" dirty="0"/>
              <a:t> all-trans</a:t>
            </a:r>
            <a:r>
              <a:rPr lang="el-GR" altLang="cs-CZ" b="1" dirty="0">
                <a:cs typeface="Arial" panose="020B0604020202020204" pitchFamily="34" charset="0"/>
              </a:rPr>
              <a:t>β</a:t>
            </a:r>
            <a:r>
              <a:rPr lang="cs-CZ" altLang="cs-CZ" b="1" dirty="0">
                <a:cs typeface="Arial" panose="020B0604020202020204" pitchFamily="34" charset="0"/>
              </a:rPr>
              <a:t>-</a:t>
            </a:r>
            <a:r>
              <a:rPr lang="en-GB" altLang="cs-CZ" b="1" dirty="0"/>
              <a:t> </a:t>
            </a:r>
            <a:r>
              <a:rPr lang="en-GB" altLang="cs-CZ" b="1" dirty="0" err="1"/>
              <a:t>karote</a:t>
            </a:r>
            <a:r>
              <a:rPr lang="cs-CZ" altLang="cs-CZ" b="1" dirty="0"/>
              <a:t>n </a:t>
            </a:r>
            <a:r>
              <a:rPr lang="cs-CZ" altLang="cs-CZ" dirty="0"/>
              <a:t>- </a:t>
            </a:r>
            <a:r>
              <a:rPr lang="en-GB" altLang="cs-CZ" dirty="0"/>
              <a:t>u </a:t>
            </a:r>
            <a:r>
              <a:rPr lang="en-GB" altLang="cs-CZ" dirty="0" err="1"/>
              <a:t>určitých</a:t>
            </a:r>
            <a:r>
              <a:rPr lang="en-GB" altLang="cs-CZ" dirty="0"/>
              <a:t> </a:t>
            </a:r>
            <a:r>
              <a:rPr lang="en-GB" altLang="cs-CZ" dirty="0" err="1"/>
              <a:t>skupin</a:t>
            </a:r>
            <a:r>
              <a:rPr lang="en-GB" altLang="cs-CZ" dirty="0"/>
              <a:t> </a:t>
            </a:r>
            <a:r>
              <a:rPr lang="en-GB" altLang="cs-CZ" dirty="0" err="1"/>
              <a:t>zhoršení</a:t>
            </a:r>
            <a:r>
              <a:rPr lang="en-GB" altLang="cs-CZ" dirty="0"/>
              <a:t> </a:t>
            </a:r>
            <a:r>
              <a:rPr lang="en-GB" altLang="cs-CZ" dirty="0" err="1"/>
              <a:t>zdravotního</a:t>
            </a:r>
            <a:r>
              <a:rPr lang="en-GB" altLang="cs-CZ" dirty="0"/>
              <a:t> </a:t>
            </a:r>
            <a:r>
              <a:rPr lang="en-GB" altLang="cs-CZ" dirty="0" err="1"/>
              <a:t>stavu</a:t>
            </a:r>
            <a:r>
              <a:rPr lang="cs-CZ" altLang="cs-CZ" dirty="0"/>
              <a:t>, hlavně u </a:t>
            </a:r>
            <a:r>
              <a:rPr lang="en-GB" altLang="cs-CZ" dirty="0" err="1"/>
              <a:t>kuřáků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en-GB" altLang="cs-CZ" dirty="0"/>
              <a:t>all-trans </a:t>
            </a:r>
            <a:r>
              <a:rPr lang="el-GR" altLang="cs-CZ" dirty="0">
                <a:cs typeface="Arial" panose="020B0604020202020204" pitchFamily="34" charset="0"/>
              </a:rPr>
              <a:t>β</a:t>
            </a:r>
            <a:r>
              <a:rPr lang="cs-CZ" altLang="cs-CZ" dirty="0">
                <a:cs typeface="Arial" panose="020B0604020202020204" pitchFamily="34" charset="0"/>
              </a:rPr>
              <a:t>-</a:t>
            </a:r>
            <a:r>
              <a:rPr lang="en-GB" altLang="cs-CZ" dirty="0"/>
              <a:t> </a:t>
            </a:r>
            <a:r>
              <a:rPr lang="en-GB" altLang="cs-CZ" dirty="0" err="1"/>
              <a:t>karoten</a:t>
            </a:r>
            <a:r>
              <a:rPr lang="en-GB" altLang="cs-CZ" dirty="0"/>
              <a:t> </a:t>
            </a:r>
            <a:r>
              <a:rPr lang="en-GB" altLang="cs-CZ" dirty="0" err="1"/>
              <a:t>snižuje</a:t>
            </a:r>
            <a:r>
              <a:rPr lang="en-GB" altLang="cs-CZ" dirty="0"/>
              <a:t> </a:t>
            </a:r>
            <a:r>
              <a:rPr lang="en-GB" altLang="cs-CZ" dirty="0" err="1"/>
              <a:t>hladiny</a:t>
            </a:r>
            <a:r>
              <a:rPr lang="en-GB" altLang="cs-CZ" dirty="0"/>
              <a:t> </a:t>
            </a:r>
            <a:r>
              <a:rPr lang="en-GB" altLang="cs-CZ" dirty="0" err="1"/>
              <a:t>lykopenu</a:t>
            </a:r>
            <a:r>
              <a:rPr lang="en-GB" altLang="cs-CZ" dirty="0"/>
              <a:t> v </a:t>
            </a:r>
            <a:r>
              <a:rPr lang="en-GB" altLang="cs-CZ" dirty="0" err="1"/>
              <a:t>krvi</a:t>
            </a:r>
            <a:endParaRPr lang="en-GB" altLang="cs-CZ" dirty="0"/>
          </a:p>
          <a:p>
            <a:pPr>
              <a:lnSpc>
                <a:spcPct val="80000"/>
              </a:lnSpc>
            </a:pPr>
            <a:r>
              <a:rPr lang="en-GB" altLang="cs-CZ" dirty="0" err="1"/>
              <a:t>může</a:t>
            </a:r>
            <a:r>
              <a:rPr lang="en-GB" altLang="cs-CZ" dirty="0"/>
              <a:t> </a:t>
            </a:r>
            <a:r>
              <a:rPr lang="en-GB" altLang="cs-CZ" dirty="0" err="1"/>
              <a:t>negativně</a:t>
            </a:r>
            <a:r>
              <a:rPr lang="en-GB" altLang="cs-CZ" dirty="0"/>
              <a:t> </a:t>
            </a:r>
            <a:r>
              <a:rPr lang="en-GB" altLang="cs-CZ" dirty="0" err="1"/>
              <a:t>ovlivňovat</a:t>
            </a:r>
            <a:r>
              <a:rPr lang="en-GB" altLang="cs-CZ" dirty="0"/>
              <a:t> </a:t>
            </a:r>
            <a:r>
              <a:rPr lang="en-GB" altLang="cs-CZ" dirty="0" err="1"/>
              <a:t>ochranný</a:t>
            </a:r>
            <a:r>
              <a:rPr lang="en-GB" altLang="cs-CZ" dirty="0"/>
              <a:t> </a:t>
            </a:r>
            <a:r>
              <a:rPr lang="en-GB" altLang="cs-CZ" dirty="0" err="1"/>
              <a:t>účinek</a:t>
            </a:r>
            <a:r>
              <a:rPr lang="en-GB" altLang="cs-CZ" dirty="0"/>
              <a:t> </a:t>
            </a:r>
            <a:r>
              <a:rPr lang="en-GB" altLang="cs-CZ" dirty="0" err="1"/>
              <a:t>vitaminu</a:t>
            </a:r>
            <a:r>
              <a:rPr lang="en-GB" altLang="cs-CZ" dirty="0"/>
              <a:t> E </a:t>
            </a:r>
            <a:r>
              <a:rPr lang="en-GB" altLang="cs-CZ" dirty="0" err="1"/>
              <a:t>na</a:t>
            </a:r>
            <a:r>
              <a:rPr lang="en-GB" altLang="cs-CZ" dirty="0"/>
              <a:t> LDL cholesterol </a:t>
            </a:r>
            <a:r>
              <a:rPr lang="cs-CZ" altLang="cs-CZ" dirty="0"/>
              <a:t>, </a:t>
            </a:r>
            <a:r>
              <a:rPr lang="en-GB" altLang="cs-CZ" dirty="0" err="1"/>
              <a:t>za</a:t>
            </a:r>
            <a:r>
              <a:rPr lang="en-GB" altLang="cs-CZ" dirty="0"/>
              <a:t> </a:t>
            </a:r>
            <a:r>
              <a:rPr lang="en-GB" altLang="cs-CZ" dirty="0" err="1"/>
              <a:t>určitých</a:t>
            </a:r>
            <a:r>
              <a:rPr lang="en-GB" altLang="cs-CZ" dirty="0"/>
              <a:t> </a:t>
            </a:r>
            <a:r>
              <a:rPr lang="en-GB" altLang="cs-CZ" dirty="0" err="1"/>
              <a:t>podmínek</a:t>
            </a:r>
            <a:r>
              <a:rPr lang="en-GB" altLang="cs-CZ" dirty="0"/>
              <a:t> </a:t>
            </a:r>
            <a:r>
              <a:rPr lang="en-GB" altLang="cs-CZ" dirty="0" err="1"/>
              <a:t>prooxidant</a:t>
            </a:r>
            <a:r>
              <a:rPr lang="en-GB" altLang="cs-CZ" dirty="0"/>
              <a:t> (</a:t>
            </a:r>
            <a:r>
              <a:rPr lang="en-GB" altLang="cs-CZ" dirty="0" err="1"/>
              <a:t>látka</a:t>
            </a:r>
            <a:r>
              <a:rPr lang="en-GB" altLang="cs-CZ" dirty="0"/>
              <a:t> </a:t>
            </a:r>
            <a:r>
              <a:rPr lang="en-GB" altLang="cs-CZ" dirty="0" err="1"/>
              <a:t>způsobující</a:t>
            </a:r>
            <a:r>
              <a:rPr lang="en-GB" altLang="cs-CZ" dirty="0"/>
              <a:t> </a:t>
            </a:r>
            <a:r>
              <a:rPr lang="en-GB" altLang="cs-CZ" dirty="0" err="1"/>
              <a:t>oxidaci</a:t>
            </a:r>
            <a:r>
              <a:rPr lang="en-GB" altLang="cs-CZ" dirty="0"/>
              <a:t>). </a:t>
            </a:r>
            <a:r>
              <a:rPr lang="en-GB" altLang="cs-CZ" dirty="0" err="1"/>
              <a:t>efekt</a:t>
            </a:r>
            <a:r>
              <a:rPr lang="en-GB" altLang="cs-CZ" dirty="0"/>
              <a:t> </a:t>
            </a:r>
            <a:r>
              <a:rPr lang="en-GB" altLang="cs-CZ" dirty="0" err="1"/>
              <a:t>zesilován</a:t>
            </a:r>
            <a:r>
              <a:rPr lang="en-GB" altLang="cs-CZ" dirty="0"/>
              <a:t> </a:t>
            </a:r>
            <a:r>
              <a:rPr lang="en-GB" altLang="cs-CZ" dirty="0" err="1"/>
              <a:t>přítomností</a:t>
            </a:r>
            <a:r>
              <a:rPr lang="en-GB" altLang="cs-CZ" dirty="0"/>
              <a:t> </a:t>
            </a:r>
            <a:r>
              <a:rPr lang="en-GB" altLang="cs-CZ" dirty="0" err="1"/>
              <a:t>askorbové</a:t>
            </a:r>
            <a:r>
              <a:rPr lang="cs-CZ" altLang="cs-CZ" dirty="0"/>
              <a:t> </a:t>
            </a:r>
            <a:r>
              <a:rPr lang="en-GB" altLang="cs-CZ" dirty="0" err="1"/>
              <a:t>kyseliny</a:t>
            </a:r>
            <a:r>
              <a:rPr lang="en-GB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45301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45F5A-74F3-4E1E-A10B-EACABB90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– Rakovina plic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17E667-F3AE-4CCA-AE66-A9E8247E3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Od roku 1981 – 9 case-</a:t>
            </a:r>
            <a:r>
              <a:rPr lang="cs-CZ" dirty="0" err="1"/>
              <a:t>control</a:t>
            </a:r>
            <a:r>
              <a:rPr lang="cs-CZ" dirty="0"/>
              <a:t> studií: „ Zvýšený příjem </a:t>
            </a:r>
            <a:r>
              <a:rPr lang="el-GR" dirty="0"/>
              <a:t>β</a:t>
            </a:r>
            <a:r>
              <a:rPr lang="cs-CZ" dirty="0"/>
              <a:t>-karotenu snižuje riziko rakoviny plic“</a:t>
            </a:r>
          </a:p>
          <a:p>
            <a:r>
              <a:rPr lang="cs-CZ" dirty="0"/>
              <a:t>1994 – výsledek epidemiologické studie: „Zvýšená incidence rakoviny plic u skupiny předepsané 20 mg </a:t>
            </a:r>
            <a:r>
              <a:rPr lang="el-GR" dirty="0"/>
              <a:t>β</a:t>
            </a:r>
            <a:r>
              <a:rPr lang="cs-CZ" dirty="0"/>
              <a:t>-karotenu na den oproti kontrolní skupině“ (ATBC, 1994)</a:t>
            </a:r>
          </a:p>
          <a:p>
            <a:pPr lvl="1"/>
            <a:r>
              <a:rPr lang="cs-CZ" dirty="0"/>
              <a:t>Muži, kuřáci</a:t>
            </a:r>
          </a:p>
          <a:p>
            <a:pPr lvl="1"/>
            <a:r>
              <a:rPr lang="cs-CZ" dirty="0"/>
              <a:t>Syntetický (</a:t>
            </a:r>
            <a:r>
              <a:rPr lang="cs-CZ" dirty="0" err="1"/>
              <a:t>all</a:t>
            </a:r>
            <a:r>
              <a:rPr lang="cs-CZ" dirty="0"/>
              <a:t>-trans) β-karoten! (zhoršená absorpce?)</a:t>
            </a:r>
          </a:p>
          <a:p>
            <a:r>
              <a:rPr lang="cs-CZ" dirty="0"/>
              <a:t>1998 – CARET: „Zvýšená incidence rakoviny plic u skupiny předepsané 30 mg </a:t>
            </a:r>
            <a:r>
              <a:rPr lang="el-GR" dirty="0"/>
              <a:t>β</a:t>
            </a:r>
            <a:r>
              <a:rPr lang="cs-CZ" dirty="0"/>
              <a:t>-karotenu + 25000 IU retinolu denně oproti kontrolní skupině“ (</a:t>
            </a:r>
            <a:r>
              <a:rPr lang="cs-CZ" dirty="0" err="1"/>
              <a:t>Omenn</a:t>
            </a:r>
            <a:r>
              <a:rPr lang="cs-CZ" dirty="0"/>
              <a:t>, 1998)</a:t>
            </a:r>
          </a:p>
          <a:p>
            <a:pPr lvl="1"/>
            <a:r>
              <a:rPr lang="cs-CZ" dirty="0"/>
              <a:t>Studie ukončena o 21 měsíců dříve</a:t>
            </a:r>
          </a:p>
          <a:p>
            <a:pPr lvl="1"/>
            <a:r>
              <a:rPr lang="cs-CZ" dirty="0"/>
              <a:t>Kuřáci, bývalí kuřáci a asbestem postižení pacienti</a:t>
            </a:r>
          </a:p>
          <a:p>
            <a:pPr lvl="1"/>
            <a:r>
              <a:rPr lang="cs-CZ" dirty="0"/>
              <a:t>Poslední klinická studie v tomto okruhu</a:t>
            </a:r>
          </a:p>
          <a:p>
            <a:r>
              <a:rPr lang="cs-CZ" dirty="0"/>
              <a:t>Pro-oxidativní funkce </a:t>
            </a:r>
            <a:r>
              <a:rPr lang="el-GR" dirty="0"/>
              <a:t>β</a:t>
            </a:r>
            <a:r>
              <a:rPr lang="cs-CZ" dirty="0"/>
              <a:t>-karotenu? (Black</a:t>
            </a:r>
            <a:r>
              <a:rPr lang="cs-CZ" i="1" dirty="0"/>
              <a:t> et al.</a:t>
            </a:r>
            <a:r>
              <a:rPr lang="cs-CZ" dirty="0"/>
              <a:t>, 2020)</a:t>
            </a:r>
          </a:p>
          <a:p>
            <a:pPr lvl="1"/>
            <a:r>
              <a:rPr lang="cs-CZ" dirty="0"/>
              <a:t>V závislosti na různých faktorech: kouření, koncentrace kyslíku v plasmě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F4AFB9-0F12-4462-BA7F-A648A03844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8600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45F5A-74F3-4E1E-A10B-EACABB90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spojená s příjmem karotenů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17E667-F3AE-4CCA-AE66-A9E8247E3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Většina studií: potenciální riziko </a:t>
            </a:r>
            <a:r>
              <a:rPr lang="cs-CZ" dirty="0">
                <a:sym typeface="Symbol" panose="05050102010706020507" pitchFamily="18" charset="2"/>
              </a:rPr>
              <a:t> experiment  vyvrácení rizika či zjištění pozitivního účinku</a:t>
            </a:r>
          </a:p>
          <a:p>
            <a:r>
              <a:rPr lang="cs-CZ" dirty="0">
                <a:sym typeface="Symbol" panose="05050102010706020507" pitchFamily="18" charset="2"/>
              </a:rPr>
              <a:t>Příklady: </a:t>
            </a:r>
          </a:p>
          <a:p>
            <a:pPr lvl="1"/>
            <a:r>
              <a:rPr lang="cs-CZ" dirty="0">
                <a:sym typeface="Symbol" panose="05050102010706020507" pitchFamily="18" charset="2"/>
              </a:rPr>
              <a:t>Depresivní symptomy: „</a:t>
            </a:r>
            <a:r>
              <a:rPr lang="en-US" b="0" i="0" dirty="0">
                <a:solidFill>
                  <a:srgbClr val="000000"/>
                </a:solidFill>
                <a:effectLst/>
              </a:rPr>
              <a:t>Higher intakes of carotenoid were protective against depressive symptoms</a:t>
            </a:r>
            <a:r>
              <a:rPr lang="cs-CZ" b="0" i="0" dirty="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“ </a:t>
            </a:r>
            <a:r>
              <a:rPr lang="cs-CZ" dirty="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(</a:t>
            </a:r>
            <a:r>
              <a:rPr lang="cs-CZ" dirty="0" err="1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Ge</a:t>
            </a:r>
            <a:r>
              <a:rPr lang="cs-CZ" i="1" dirty="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 et al.</a:t>
            </a:r>
            <a:r>
              <a:rPr lang="cs-CZ" dirty="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, 2020).</a:t>
            </a:r>
          </a:p>
          <a:p>
            <a:pPr lvl="1"/>
            <a:r>
              <a:rPr lang="cs-CZ" dirty="0"/>
              <a:t>CVD biomarkery: „…</a:t>
            </a:r>
            <a:r>
              <a:rPr lang="en-US" b="0" i="0" dirty="0">
                <a:solidFill>
                  <a:srgbClr val="2A2A2A"/>
                </a:solidFill>
                <a:effectLst/>
              </a:rPr>
              <a:t>serum total carotenoids and all individual subclasses (mediator) had significant inverse associations with blood CRP and </a:t>
            </a:r>
            <a:r>
              <a:rPr lang="en-US" b="0" i="0" dirty="0" err="1">
                <a:solidFill>
                  <a:srgbClr val="2A2A2A"/>
                </a:solidFill>
                <a:effectLst/>
              </a:rPr>
              <a:t>tHcy</a:t>
            </a:r>
            <a:r>
              <a:rPr lang="en-US" b="0" i="0" dirty="0">
                <a:solidFill>
                  <a:srgbClr val="2A2A2A"/>
                </a:solidFill>
                <a:effectLst/>
              </a:rPr>
              <a:t> concentrations</a:t>
            </a:r>
            <a:r>
              <a:rPr lang="cs-CZ" b="0" i="0" dirty="0">
                <a:solidFill>
                  <a:srgbClr val="2A2A2A"/>
                </a:solidFill>
                <a:effectLst/>
              </a:rPr>
              <a:t>“ </a:t>
            </a:r>
            <a:r>
              <a:rPr lang="cs-CZ" dirty="0">
                <a:solidFill>
                  <a:srgbClr val="2A2A2A"/>
                </a:solidFill>
                <a:effectLst/>
              </a:rPr>
              <a:t>(</a:t>
            </a:r>
            <a:r>
              <a:rPr lang="cs-CZ" dirty="0" err="1">
                <a:solidFill>
                  <a:srgbClr val="2A2A2A"/>
                </a:solidFill>
                <a:effectLst/>
              </a:rPr>
              <a:t>Wang</a:t>
            </a:r>
            <a:r>
              <a:rPr lang="cs-CZ" i="1" dirty="0">
                <a:solidFill>
                  <a:srgbClr val="2A2A2A"/>
                </a:solidFill>
                <a:effectLst/>
              </a:rPr>
              <a:t> et al.</a:t>
            </a:r>
            <a:r>
              <a:rPr lang="cs-CZ" dirty="0">
                <a:solidFill>
                  <a:srgbClr val="2A2A2A"/>
                </a:solidFill>
                <a:effectLst/>
              </a:rPr>
              <a:t>, 2014).</a:t>
            </a:r>
          </a:p>
          <a:p>
            <a:pPr lvl="1"/>
            <a:r>
              <a:rPr lang="cs-CZ" dirty="0">
                <a:solidFill>
                  <a:srgbClr val="2A2A2A"/>
                </a:solidFill>
              </a:rPr>
              <a:t>Rakovina prostaty: „</a:t>
            </a:r>
            <a:r>
              <a:rPr lang="en-US" i="0" u="none" strike="noStrike" baseline="0" dirty="0"/>
              <a:t>This case-control study showed an inverse, dose-response association of dietary lycopene, tomato, and</a:t>
            </a:r>
            <a:r>
              <a:rPr lang="cs-CZ" i="0" u="none" strike="noStrike" baseline="0" dirty="0"/>
              <a:t> </a:t>
            </a:r>
            <a:r>
              <a:rPr lang="en-US" i="0" u="none" strike="noStrike" baseline="0" dirty="0"/>
              <a:t>carrot with prostate cancer risk among Vietnamese men</a:t>
            </a:r>
            <a:r>
              <a:rPr lang="cs-CZ" i="0" u="none" strike="noStrike" baseline="0" dirty="0"/>
              <a:t>“ </a:t>
            </a:r>
            <a:r>
              <a:rPr lang="cs-CZ" strike="noStrike" dirty="0"/>
              <a:t>(Van Hoang</a:t>
            </a:r>
            <a:r>
              <a:rPr lang="cs-CZ" i="1" strike="noStrike" dirty="0"/>
              <a:t> et al.</a:t>
            </a:r>
            <a:r>
              <a:rPr lang="cs-CZ" strike="noStrike" dirty="0"/>
              <a:t>, 2018)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7F4AFB9-0F12-4462-BA7F-A648A03844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163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>
          <a:xfrm>
            <a:off x="299545" y="1277007"/>
            <a:ext cx="8599906" cy="526568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C</a:t>
            </a:r>
            <a:r>
              <a:rPr lang="cs-CZ" altLang="cs-CZ" baseline="-25000" dirty="0"/>
              <a:t>40</a:t>
            </a:r>
            <a:r>
              <a:rPr lang="cs-CZ" altLang="cs-CZ" dirty="0"/>
              <a:t>H</a:t>
            </a:r>
            <a:r>
              <a:rPr lang="cs-CZ" altLang="cs-CZ" baseline="-25000" dirty="0"/>
              <a:t>56</a:t>
            </a:r>
            <a:r>
              <a:rPr lang="en-US" altLang="cs-CZ" sz="3600" b="1" dirty="0"/>
              <a:t> </a:t>
            </a:r>
            <a:r>
              <a:rPr lang="cs-CZ" altLang="cs-CZ" sz="3600" b="1" dirty="0"/>
              <a:t>- </a:t>
            </a:r>
            <a:r>
              <a:rPr lang="cs-CZ" altLang="cs-CZ" dirty="0"/>
              <a:t>11 konjugovaných a 2 nekonjugované dvojné vazby.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 rostlinách je hlavně ve formě </a:t>
            </a:r>
            <a:r>
              <a:rPr lang="cs-CZ" altLang="cs-CZ" b="1" dirty="0" err="1"/>
              <a:t>all</a:t>
            </a:r>
            <a:r>
              <a:rPr lang="cs-CZ" altLang="cs-CZ" b="1" dirty="0"/>
              <a:t>-</a:t>
            </a:r>
            <a:r>
              <a:rPr lang="cs-CZ" altLang="cs-CZ" b="1" i="1" dirty="0"/>
              <a:t>trans</a:t>
            </a:r>
            <a:r>
              <a:rPr lang="cs-CZ" altLang="cs-CZ" dirty="0"/>
              <a:t>, což je termodynamicky stabilní forma</a:t>
            </a:r>
            <a:r>
              <a:rPr lang="en-GB" altLang="cs-CZ" dirty="0"/>
              <a:t> </a:t>
            </a:r>
            <a:endParaRPr lang="cs-CZ" altLang="cs-CZ" dirty="0"/>
          </a:p>
          <a:p>
            <a:r>
              <a:rPr lang="cs-CZ" altLang="cs-CZ" sz="3600" b="1" dirty="0"/>
              <a:t>Významný antioxidant </a:t>
            </a:r>
            <a:r>
              <a:rPr lang="en-GB" altLang="cs-CZ" sz="2600" dirty="0"/>
              <a:t>40x </a:t>
            </a:r>
            <a:r>
              <a:rPr lang="en-GB" altLang="cs-CZ" sz="2600" dirty="0" err="1"/>
              <a:t>vyšší</a:t>
            </a:r>
            <a:r>
              <a:rPr lang="en-GB" altLang="cs-CZ" sz="2600" dirty="0"/>
              <a:t> </a:t>
            </a:r>
            <a:r>
              <a:rPr lang="en-GB" altLang="cs-CZ" sz="2600" dirty="0" err="1"/>
              <a:t>než</a:t>
            </a:r>
            <a:r>
              <a:rPr lang="en-GB" altLang="cs-CZ" sz="2600" dirty="0"/>
              <a:t> </a:t>
            </a:r>
            <a:r>
              <a:rPr lang="el-GR" altLang="cs-CZ" sz="2600" dirty="0"/>
              <a:t>α-</a:t>
            </a:r>
            <a:r>
              <a:rPr lang="en-GB" altLang="cs-CZ" sz="2600" dirty="0" err="1"/>
              <a:t>tokoferol</a:t>
            </a:r>
            <a:endParaRPr lang="cs-CZ" altLang="cs-CZ" sz="2600" dirty="0"/>
          </a:p>
          <a:p>
            <a:r>
              <a:rPr lang="en-GB" altLang="cs-CZ" sz="2400" dirty="0"/>
              <a:t>2 x </a:t>
            </a:r>
            <a:r>
              <a:rPr lang="en-GB" altLang="cs-CZ" sz="2400" dirty="0" err="1"/>
              <a:t>účinněji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než</a:t>
            </a:r>
            <a:r>
              <a:rPr lang="en-GB" altLang="cs-CZ" sz="2400" dirty="0"/>
              <a:t> β-</a:t>
            </a:r>
            <a:r>
              <a:rPr lang="en-GB" altLang="cs-CZ" sz="2400" dirty="0" err="1"/>
              <a:t>karoten</a:t>
            </a:r>
            <a:r>
              <a:rPr lang="en-GB" altLang="cs-CZ" sz="2400" dirty="0"/>
              <a:t> a 10 x </a:t>
            </a:r>
            <a:r>
              <a:rPr lang="en-GB" altLang="cs-CZ" sz="2400" dirty="0" err="1"/>
              <a:t>účinněji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než</a:t>
            </a:r>
            <a:r>
              <a:rPr lang="en-GB" altLang="cs-CZ" sz="2400" dirty="0"/>
              <a:t> vitamin E </a:t>
            </a:r>
          </a:p>
          <a:p>
            <a:endParaRPr lang="cs-CZ" altLang="cs-CZ" sz="2600" b="1" dirty="0"/>
          </a:p>
          <a:p>
            <a:pPr>
              <a:spcBef>
                <a:spcPct val="0"/>
              </a:spcBef>
            </a:pPr>
            <a:r>
              <a:rPr lang="cs-CZ" altLang="cs-CZ" dirty="0"/>
              <a:t>Působí preventivně vůči </a:t>
            </a:r>
            <a:r>
              <a:rPr lang="cs-CZ" altLang="cs-CZ" b="1" dirty="0"/>
              <a:t>oxidaci LDL cholesterolu</a:t>
            </a:r>
            <a:r>
              <a:rPr lang="cs-CZ" altLang="cs-CZ" dirty="0"/>
              <a:t> </a:t>
            </a:r>
          </a:p>
          <a:p>
            <a:pPr>
              <a:spcBef>
                <a:spcPct val="0"/>
              </a:spcBef>
            </a:pPr>
            <a:r>
              <a:rPr lang="en-GB" altLang="cs-CZ" dirty="0" err="1"/>
              <a:t>Ve</a:t>
            </a:r>
            <a:r>
              <a:rPr lang="en-GB" altLang="cs-CZ" dirty="0"/>
              <a:t> </a:t>
            </a:r>
            <a:r>
              <a:rPr lang="en-GB" altLang="cs-CZ" dirty="0" err="1"/>
              <a:t>vyšších</a:t>
            </a:r>
            <a:r>
              <a:rPr lang="en-GB" altLang="cs-CZ" dirty="0"/>
              <a:t> </a:t>
            </a:r>
            <a:r>
              <a:rPr lang="en-GB" altLang="cs-CZ" dirty="0" err="1"/>
              <a:t>dávkách</a:t>
            </a:r>
            <a:r>
              <a:rPr lang="en-GB" altLang="cs-CZ" dirty="0"/>
              <a:t> (60 mg/den) </a:t>
            </a:r>
            <a:r>
              <a:rPr lang="en-GB" altLang="cs-CZ" dirty="0" err="1"/>
              <a:t>inhibuje</a:t>
            </a:r>
            <a:r>
              <a:rPr lang="en-GB" altLang="cs-CZ" dirty="0"/>
              <a:t> 3-hydroxy-3-metylglutaryl-koenzym A </a:t>
            </a:r>
            <a:r>
              <a:rPr lang="en-GB" altLang="cs-CZ" dirty="0" err="1"/>
              <a:t>reduktasu</a:t>
            </a:r>
            <a:r>
              <a:rPr lang="en-GB" altLang="cs-CZ" dirty="0"/>
              <a:t>, </a:t>
            </a:r>
            <a:r>
              <a:rPr lang="en-GB" altLang="cs-CZ" dirty="0" err="1"/>
              <a:t>čímž</a:t>
            </a:r>
            <a:r>
              <a:rPr lang="en-GB" altLang="cs-CZ" dirty="0"/>
              <a:t> </a:t>
            </a:r>
            <a:r>
              <a:rPr lang="en-GB" altLang="cs-CZ" dirty="0" err="1"/>
              <a:t>blokuje</a:t>
            </a:r>
            <a:r>
              <a:rPr lang="en-GB" altLang="cs-CZ" dirty="0"/>
              <a:t> </a:t>
            </a:r>
            <a:r>
              <a:rPr lang="en-GB" altLang="cs-CZ" dirty="0" err="1"/>
              <a:t>syntézu</a:t>
            </a:r>
            <a:r>
              <a:rPr lang="en-GB" altLang="cs-CZ" dirty="0"/>
              <a:t> </a:t>
            </a:r>
            <a:r>
              <a:rPr lang="en-GB" altLang="cs-CZ" dirty="0" err="1"/>
              <a:t>cholesterolu</a:t>
            </a:r>
            <a:r>
              <a:rPr lang="en-GB" altLang="cs-CZ" dirty="0"/>
              <a:t>. </a:t>
            </a:r>
          </a:p>
          <a:p>
            <a:pPr>
              <a:spcBef>
                <a:spcPct val="0"/>
              </a:spcBef>
            </a:pPr>
            <a:endParaRPr lang="en-GB" altLang="cs-CZ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Lykopen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2201" y="5698376"/>
            <a:ext cx="1191799" cy="9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957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684213" y="549275"/>
            <a:ext cx="80787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effectLst/>
              </a:rPr>
              <a:t>Snížení rizika onemocnění </a:t>
            </a:r>
            <a:endParaRPr lang="en-US" altLang="cs-CZ" sz="4400">
              <a:effectLst/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517525" y="1058863"/>
            <a:ext cx="84550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s-CZ" sz="2800" b="1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Lycopene found to reduce risks of various </a:t>
            </a:r>
            <a:r>
              <a:rPr lang="cs-CZ" altLang="cs-CZ" sz="2800" b="1" dirty="0">
                <a:effectLst/>
                <a:cs typeface="Arial" panose="020B0604020202020204" pitchFamily="34" charset="0"/>
              </a:rPr>
              <a:t>Rakovina</a:t>
            </a:r>
            <a:r>
              <a:rPr lang="en-US" altLang="cs-CZ" sz="2800" b="1" dirty="0">
                <a:effectLst/>
                <a:cs typeface="Arial" panose="020B0604020202020204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cs-CZ" altLang="cs-CZ" b="1" dirty="0">
                <a:effectLst/>
                <a:cs typeface="Arial" panose="020B0604020202020204" pitchFamily="34" charset="0"/>
              </a:rPr>
              <a:t>P</a:t>
            </a:r>
            <a:r>
              <a:rPr lang="en-US" altLang="cs-CZ" b="1" dirty="0" err="1">
                <a:effectLst/>
                <a:cs typeface="Arial" panose="020B0604020202020204" pitchFamily="34" charset="0"/>
              </a:rPr>
              <a:t>rostat</a:t>
            </a:r>
            <a:r>
              <a:rPr lang="cs-CZ" altLang="cs-CZ" b="1" dirty="0">
                <a:effectLst/>
                <a:cs typeface="Arial" panose="020B0604020202020204" pitchFamily="34" charset="0"/>
              </a:rPr>
              <a:t>y</a:t>
            </a:r>
            <a:endParaRPr lang="en-US" altLang="cs-CZ" b="1" dirty="0">
              <a:effectLst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cs-CZ" altLang="cs-CZ" b="1" dirty="0">
                <a:effectLst/>
                <a:cs typeface="Arial" panose="020B0604020202020204" pitchFamily="34" charset="0"/>
              </a:rPr>
              <a:t>Zažívacího traktu</a:t>
            </a:r>
            <a:endParaRPr lang="en-US" altLang="cs-CZ" b="1" dirty="0">
              <a:effectLst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cs-CZ" altLang="cs-CZ" b="1" dirty="0">
                <a:effectLst/>
                <a:cs typeface="Arial" panose="020B0604020202020204" pitchFamily="34" charset="0"/>
              </a:rPr>
              <a:t>Močový měchýř</a:t>
            </a:r>
            <a:r>
              <a:rPr lang="en-US" altLang="cs-CZ" b="1" dirty="0">
                <a:effectLst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cs-CZ" altLang="cs-CZ" b="1" dirty="0">
                <a:effectLst/>
                <a:cs typeface="Arial" panose="020B0604020202020204" pitchFamily="34" charset="0"/>
              </a:rPr>
              <a:t>Kůže</a:t>
            </a:r>
            <a:endParaRPr lang="en-US" altLang="cs-CZ" b="1" dirty="0">
              <a:effectLst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cs-CZ" altLang="cs-CZ" b="1" dirty="0">
                <a:effectLst/>
                <a:cs typeface="Arial" panose="020B0604020202020204" pitchFamily="34" charset="0"/>
              </a:rPr>
              <a:t>Plic</a:t>
            </a:r>
            <a:r>
              <a:rPr lang="en-US" altLang="cs-CZ" b="1" dirty="0">
                <a:effectLst/>
                <a:cs typeface="Arial" panose="020B0604020202020204" pitchFamily="34" charset="0"/>
              </a:rPr>
              <a:t>  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cs-CZ" altLang="cs-CZ" b="1" dirty="0">
                <a:effectLst/>
                <a:cs typeface="Arial" panose="020B0604020202020204" pitchFamily="34" charset="0"/>
              </a:rPr>
              <a:t>Prsu</a:t>
            </a:r>
          </a:p>
          <a:p>
            <a:pPr lvl="1" eaLnBrk="1" hangingPunct="1">
              <a:lnSpc>
                <a:spcPct val="90000"/>
              </a:lnSpc>
              <a:spcBef>
                <a:spcPct val="15000"/>
              </a:spcBef>
            </a:pPr>
            <a:r>
              <a:rPr lang="cs-CZ" altLang="cs-CZ" b="1" dirty="0">
                <a:effectLst/>
                <a:cs typeface="Arial" panose="020B0604020202020204" pitchFamily="34" charset="0"/>
              </a:rPr>
              <a:t>Kardiovaskulární nemoci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b="1" dirty="0">
                <a:effectLst/>
              </a:rPr>
              <a:t>A</a:t>
            </a:r>
            <a:r>
              <a:rPr lang="en-US" altLang="cs-CZ" b="1" dirty="0" err="1">
                <a:effectLst/>
              </a:rPr>
              <a:t>stma</a:t>
            </a:r>
            <a:endParaRPr lang="cs-CZ" altLang="cs-CZ" b="1" dirty="0">
              <a:effectLst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cs-CZ" altLang="cs-CZ" sz="2400" dirty="0"/>
              <a:t>Strava bohaté na lykopen (nejméně 10 porcí výrobků z rajčat za týden) až o 35 % menší riziko karcinomu</a:t>
            </a:r>
            <a:endParaRPr lang="cs-CZ" altLang="cs-CZ" sz="2400" dirty="0">
              <a:effectLst/>
            </a:endParaRPr>
          </a:p>
        </p:txBody>
      </p:sp>
      <p:pic>
        <p:nvPicPr>
          <p:cNvPr id="130052" name="Picture 4" descr="food4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046288" cy="23383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6422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b="1"/>
              <a:t>Výskyt a zdroje</a:t>
            </a:r>
            <a:endParaRPr lang="en-GB" altLang="cs-CZ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9244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Č</a:t>
            </a:r>
            <a:r>
              <a:rPr lang="en-GB" altLang="cs-CZ" dirty="0" err="1"/>
              <a:t>erven</a:t>
            </a:r>
            <a:r>
              <a:rPr lang="cs-CZ" altLang="cs-CZ" dirty="0"/>
              <a:t>á</a:t>
            </a:r>
            <a:r>
              <a:rPr lang="en-GB" altLang="cs-CZ" dirty="0"/>
              <a:t> </a:t>
            </a:r>
            <a:r>
              <a:rPr lang="en-GB" altLang="cs-CZ" dirty="0" err="1"/>
              <a:t>zelenin</a:t>
            </a:r>
            <a:r>
              <a:rPr lang="cs-CZ" altLang="cs-CZ" dirty="0"/>
              <a:t>a</a:t>
            </a:r>
            <a:r>
              <a:rPr lang="en-GB" altLang="cs-CZ" dirty="0"/>
              <a:t> a </a:t>
            </a:r>
            <a:r>
              <a:rPr lang="en-GB" altLang="cs-CZ" dirty="0" err="1"/>
              <a:t>ovoc</a:t>
            </a:r>
            <a:r>
              <a:rPr lang="cs-CZ" altLang="cs-CZ" dirty="0"/>
              <a:t>e</a:t>
            </a:r>
            <a:r>
              <a:rPr lang="en-GB" altLang="cs-CZ" dirty="0"/>
              <a:t>, </a:t>
            </a:r>
            <a:r>
              <a:rPr lang="en-GB" altLang="cs-CZ" b="1" dirty="0" err="1"/>
              <a:t>rajčat</a:t>
            </a:r>
            <a:r>
              <a:rPr lang="cs-CZ" altLang="cs-CZ" b="1" dirty="0"/>
              <a:t>a</a:t>
            </a:r>
            <a:r>
              <a:rPr lang="en-GB" altLang="cs-CZ" dirty="0"/>
              <a:t> (</a:t>
            </a:r>
            <a:r>
              <a:rPr lang="en-GB" altLang="cs-CZ" i="1" dirty="0" err="1"/>
              <a:t>Lycopersicum</a:t>
            </a:r>
            <a:r>
              <a:rPr lang="en-GB" altLang="cs-CZ" i="1" dirty="0"/>
              <a:t> </a:t>
            </a:r>
            <a:r>
              <a:rPr lang="en-GB" altLang="cs-CZ" i="1" dirty="0" err="1"/>
              <a:t>esculentum</a:t>
            </a:r>
            <a:r>
              <a:rPr lang="en-GB" altLang="cs-CZ" dirty="0"/>
              <a:t>), </a:t>
            </a:r>
            <a:r>
              <a:rPr lang="en-GB" altLang="cs-CZ" dirty="0" err="1"/>
              <a:t>meloun</a:t>
            </a:r>
            <a:r>
              <a:rPr lang="en-GB" altLang="cs-CZ" dirty="0"/>
              <a:t> (</a:t>
            </a:r>
            <a:r>
              <a:rPr lang="en-GB" altLang="cs-CZ" i="1" dirty="0" err="1"/>
              <a:t>Citrullus</a:t>
            </a:r>
            <a:r>
              <a:rPr lang="en-GB" altLang="cs-CZ" i="1" dirty="0"/>
              <a:t> </a:t>
            </a:r>
            <a:r>
              <a:rPr lang="en-GB" altLang="cs-CZ" i="1" dirty="0" err="1"/>
              <a:t>tanatis</a:t>
            </a:r>
            <a:r>
              <a:rPr lang="en-GB" altLang="cs-CZ" dirty="0"/>
              <a:t>), </a:t>
            </a:r>
            <a:r>
              <a:rPr lang="en-GB" altLang="cs-CZ" dirty="0" err="1"/>
              <a:t>červen</a:t>
            </a:r>
            <a:r>
              <a:rPr lang="cs-CZ" altLang="cs-CZ" dirty="0"/>
              <a:t>é</a:t>
            </a:r>
            <a:r>
              <a:rPr lang="en-GB" altLang="cs-CZ" dirty="0"/>
              <a:t> </a:t>
            </a:r>
            <a:r>
              <a:rPr lang="en-GB" altLang="cs-CZ" dirty="0" err="1"/>
              <a:t>grep</a:t>
            </a:r>
            <a:r>
              <a:rPr lang="cs-CZ" altLang="cs-CZ" dirty="0"/>
              <a:t>y</a:t>
            </a:r>
            <a:r>
              <a:rPr lang="en-GB" altLang="cs-CZ" dirty="0"/>
              <a:t> (</a:t>
            </a:r>
            <a:r>
              <a:rPr lang="en-GB" altLang="cs-CZ" i="1" dirty="0"/>
              <a:t>Citrus </a:t>
            </a:r>
            <a:r>
              <a:rPr lang="en-GB" altLang="cs-CZ" i="1" dirty="0" err="1"/>
              <a:t>paradisi</a:t>
            </a:r>
            <a:r>
              <a:rPr lang="en-GB" altLang="cs-CZ" dirty="0"/>
              <a:t>) a </a:t>
            </a:r>
            <a:r>
              <a:rPr lang="en-GB" altLang="cs-CZ" dirty="0" err="1"/>
              <a:t>meruňk</a:t>
            </a:r>
            <a:r>
              <a:rPr lang="en-GB" altLang="cs-CZ" dirty="0"/>
              <a:t> (</a:t>
            </a:r>
            <a:r>
              <a:rPr lang="en-GB" altLang="cs-CZ" i="1" dirty="0"/>
              <a:t>Primus </a:t>
            </a:r>
            <a:r>
              <a:rPr lang="en-GB" altLang="cs-CZ" i="1" dirty="0" err="1"/>
              <a:t>armeniaca</a:t>
            </a:r>
            <a:r>
              <a:rPr lang="en-GB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/>
              <a:t>Účinnost</a:t>
            </a:r>
            <a:r>
              <a:rPr lang="en-GB" altLang="cs-CZ" dirty="0"/>
              <a:t> </a:t>
            </a:r>
            <a:r>
              <a:rPr lang="en-GB" altLang="cs-CZ" dirty="0" err="1"/>
              <a:t>lykopenu</a:t>
            </a:r>
            <a:r>
              <a:rPr lang="en-GB" altLang="cs-CZ" dirty="0"/>
              <a:t> </a:t>
            </a:r>
            <a:r>
              <a:rPr lang="en-GB" altLang="cs-CZ" dirty="0" err="1"/>
              <a:t>závislá</a:t>
            </a:r>
            <a:r>
              <a:rPr lang="en-GB" altLang="cs-CZ" dirty="0"/>
              <a:t> </a:t>
            </a:r>
            <a:r>
              <a:rPr lang="en-GB" altLang="cs-CZ" dirty="0" err="1"/>
              <a:t>i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přítomnosti</a:t>
            </a:r>
            <a:r>
              <a:rPr lang="en-GB" altLang="cs-CZ" dirty="0"/>
              <a:t> </a:t>
            </a:r>
            <a:r>
              <a:rPr lang="en-GB" altLang="cs-CZ" dirty="0" err="1"/>
              <a:t>jiných</a:t>
            </a:r>
            <a:r>
              <a:rPr lang="en-GB" altLang="cs-CZ" dirty="0"/>
              <a:t> </a:t>
            </a:r>
            <a:r>
              <a:rPr lang="en-GB" altLang="cs-CZ" dirty="0" err="1"/>
              <a:t>kooxidantů</a:t>
            </a:r>
            <a:r>
              <a:rPr lang="en-GB" altLang="cs-CZ" dirty="0"/>
              <a:t>, </a:t>
            </a:r>
            <a:r>
              <a:rPr lang="en-GB" altLang="cs-CZ" dirty="0" err="1"/>
              <a:t>hlavně</a:t>
            </a:r>
            <a:r>
              <a:rPr lang="en-GB" altLang="cs-CZ" dirty="0"/>
              <a:t> </a:t>
            </a:r>
            <a:r>
              <a:rPr lang="en-GB" altLang="cs-CZ" dirty="0" err="1"/>
              <a:t>vitaminu</a:t>
            </a:r>
            <a:r>
              <a:rPr lang="en-GB" altLang="cs-CZ" dirty="0"/>
              <a:t> C. 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cs-CZ" dirty="0" err="1"/>
              <a:t>Odstředěné</a:t>
            </a:r>
            <a:r>
              <a:rPr lang="en-GB" altLang="cs-CZ" dirty="0"/>
              <a:t> </a:t>
            </a:r>
            <a:r>
              <a:rPr lang="en-GB" altLang="cs-CZ" dirty="0" err="1"/>
              <a:t>mléko</a:t>
            </a:r>
            <a:r>
              <a:rPr lang="en-GB" altLang="cs-CZ" dirty="0"/>
              <a:t> </a:t>
            </a:r>
            <a:r>
              <a:rPr lang="en-GB" altLang="cs-CZ" dirty="0" err="1"/>
              <a:t>neumožňuje</a:t>
            </a:r>
            <a:r>
              <a:rPr lang="en-GB" altLang="cs-CZ" dirty="0"/>
              <a:t> </a:t>
            </a:r>
            <a:r>
              <a:rPr lang="en-GB" altLang="cs-CZ" dirty="0" err="1"/>
              <a:t>vstřebávání</a:t>
            </a:r>
            <a:r>
              <a:rPr lang="en-GB" altLang="cs-CZ" dirty="0"/>
              <a:t> </a:t>
            </a:r>
            <a:r>
              <a:rPr lang="en-GB" altLang="cs-CZ" dirty="0" err="1"/>
              <a:t>lykopenu</a:t>
            </a:r>
            <a:r>
              <a:rPr lang="en-GB" altLang="cs-CZ" dirty="0"/>
              <a:t>, </a:t>
            </a:r>
            <a:r>
              <a:rPr lang="en-GB" altLang="cs-CZ" dirty="0" err="1"/>
              <a:t>který</a:t>
            </a:r>
            <a:r>
              <a:rPr lang="en-GB" altLang="cs-CZ" dirty="0"/>
              <a:t> </a:t>
            </a:r>
            <a:r>
              <a:rPr lang="en-GB" altLang="cs-CZ" dirty="0" err="1"/>
              <a:t>není</a:t>
            </a:r>
            <a:r>
              <a:rPr lang="en-GB" altLang="cs-CZ" dirty="0"/>
              <a:t> </a:t>
            </a:r>
            <a:r>
              <a:rPr lang="en-GB" altLang="cs-CZ" dirty="0" err="1"/>
              <a:t>rozpustný</a:t>
            </a:r>
            <a:r>
              <a:rPr lang="en-GB" altLang="cs-CZ" dirty="0"/>
              <a:t> </a:t>
            </a:r>
            <a:r>
              <a:rPr lang="en-GB" altLang="cs-CZ" dirty="0" err="1"/>
              <a:t>ve</a:t>
            </a:r>
            <a:r>
              <a:rPr lang="en-GB" altLang="cs-CZ" dirty="0"/>
              <a:t> </a:t>
            </a:r>
            <a:r>
              <a:rPr lang="en-GB" altLang="cs-CZ" dirty="0" err="1"/>
              <a:t>vodě</a:t>
            </a:r>
            <a:r>
              <a:rPr lang="en-GB" alt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11525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 b="1"/>
              <a:t>Změny během zpracování a skladování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" y="1234440"/>
            <a:ext cx="8930640" cy="5496811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en-GB" altLang="cs-CZ" dirty="0" err="1"/>
              <a:t>Kulinární</a:t>
            </a:r>
            <a:r>
              <a:rPr lang="en-GB" altLang="cs-CZ" dirty="0"/>
              <a:t> </a:t>
            </a:r>
            <a:r>
              <a:rPr lang="en-GB" altLang="cs-CZ" dirty="0" err="1"/>
              <a:t>úpravy</a:t>
            </a:r>
            <a:r>
              <a:rPr lang="en-GB" altLang="cs-CZ" dirty="0"/>
              <a:t>: </a:t>
            </a:r>
            <a:r>
              <a:rPr lang="en-GB" altLang="cs-CZ" dirty="0" err="1"/>
              <a:t>zvýšení</a:t>
            </a:r>
            <a:r>
              <a:rPr lang="en-GB" altLang="cs-CZ" dirty="0"/>
              <a:t> </a:t>
            </a:r>
            <a:r>
              <a:rPr lang="en-GB" altLang="cs-CZ" dirty="0" err="1"/>
              <a:t>biologické</a:t>
            </a:r>
            <a:r>
              <a:rPr lang="en-GB" altLang="cs-CZ" dirty="0"/>
              <a:t> </a:t>
            </a:r>
            <a:r>
              <a:rPr lang="en-GB" altLang="cs-CZ" dirty="0" err="1"/>
              <a:t>dostupnosti</a:t>
            </a:r>
            <a:r>
              <a:rPr lang="cs-CZ" altLang="cs-CZ" dirty="0"/>
              <a:t> (</a:t>
            </a:r>
            <a:r>
              <a:rPr lang="en-GB" altLang="cs-CZ" dirty="0" err="1"/>
              <a:t>Isomerace</a:t>
            </a:r>
            <a:r>
              <a:rPr lang="en-GB" altLang="cs-CZ" dirty="0"/>
              <a:t> </a:t>
            </a:r>
            <a:r>
              <a:rPr lang="en-GB" altLang="cs-CZ" i="1" dirty="0"/>
              <a:t>trans</a:t>
            </a:r>
            <a:r>
              <a:rPr lang="en-GB" altLang="cs-CZ" dirty="0"/>
              <a:t>-</a:t>
            </a:r>
            <a:r>
              <a:rPr lang="en-GB" altLang="cs-CZ" dirty="0" err="1"/>
              <a:t>karotenoidů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i="1" dirty="0" err="1"/>
              <a:t>cis</a:t>
            </a:r>
            <a:r>
              <a:rPr lang="en-GB" altLang="cs-CZ" dirty="0" err="1"/>
              <a:t>-karotenoidy</a:t>
            </a:r>
            <a:r>
              <a:rPr lang="cs-CZ" altLang="cs-CZ" dirty="0"/>
              <a:t>)</a:t>
            </a:r>
            <a:endParaRPr lang="en-GB" altLang="cs-CZ" dirty="0"/>
          </a:p>
          <a:p>
            <a:pPr marL="609600" indent="-609600">
              <a:buNone/>
            </a:pPr>
            <a:r>
              <a:rPr lang="en-GB" altLang="cs-CZ" dirty="0" err="1"/>
              <a:t>Poměrně</a:t>
            </a:r>
            <a:r>
              <a:rPr lang="en-GB" altLang="cs-CZ" dirty="0"/>
              <a:t> </a:t>
            </a:r>
            <a:r>
              <a:rPr lang="en-GB" altLang="cs-CZ" dirty="0" err="1"/>
              <a:t>stabilní</a:t>
            </a:r>
            <a:r>
              <a:rPr lang="en-GB" altLang="cs-CZ" dirty="0"/>
              <a:t> v </a:t>
            </a:r>
            <a:r>
              <a:rPr lang="en-GB" altLang="cs-CZ" dirty="0" err="1"/>
              <a:t>mražených</a:t>
            </a:r>
            <a:r>
              <a:rPr lang="en-GB" altLang="cs-CZ" dirty="0"/>
              <a:t> </a:t>
            </a:r>
            <a:r>
              <a:rPr lang="en-GB" altLang="cs-CZ" dirty="0" err="1"/>
              <a:t>potravinách</a:t>
            </a:r>
            <a:endParaRPr lang="en-GB" altLang="cs-CZ" dirty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Z</a:t>
            </a:r>
            <a:r>
              <a:rPr lang="en-GB" altLang="cs-CZ" dirty="0" err="1"/>
              <a:t>tráty</a:t>
            </a:r>
            <a:r>
              <a:rPr lang="en-GB" altLang="cs-CZ" dirty="0"/>
              <a:t>: </a:t>
            </a:r>
            <a:r>
              <a:rPr lang="en-GB" altLang="cs-CZ" dirty="0" err="1"/>
              <a:t>mikrovlnný</a:t>
            </a:r>
            <a:r>
              <a:rPr lang="en-GB" altLang="cs-CZ" dirty="0"/>
              <a:t> </a:t>
            </a:r>
            <a:r>
              <a:rPr lang="en-GB" altLang="cs-CZ" dirty="0" err="1"/>
              <a:t>ohřev</a:t>
            </a:r>
            <a:r>
              <a:rPr lang="en-GB" altLang="cs-CZ" dirty="0"/>
              <a:t> &lt; </a:t>
            </a:r>
            <a:r>
              <a:rPr lang="en-GB" altLang="cs-CZ" dirty="0" err="1"/>
              <a:t>dušení</a:t>
            </a:r>
            <a:r>
              <a:rPr lang="en-GB" altLang="cs-CZ" dirty="0"/>
              <a:t> v </a:t>
            </a:r>
            <a:r>
              <a:rPr lang="en-GB" altLang="cs-CZ" dirty="0" err="1"/>
              <a:t>páře</a:t>
            </a:r>
            <a:r>
              <a:rPr lang="en-GB" altLang="cs-CZ" dirty="0"/>
              <a:t> &lt; </a:t>
            </a:r>
            <a:r>
              <a:rPr lang="en-GB" altLang="cs-CZ" dirty="0" err="1"/>
              <a:t>vaření</a:t>
            </a:r>
            <a:r>
              <a:rPr lang="en-GB" altLang="cs-CZ" dirty="0"/>
              <a:t> &lt; </a:t>
            </a:r>
            <a:r>
              <a:rPr lang="en-GB" altLang="cs-CZ" dirty="0" err="1"/>
              <a:t>smažení</a:t>
            </a:r>
            <a:endParaRPr lang="cs-CZ" altLang="cs-CZ" dirty="0"/>
          </a:p>
          <a:p>
            <a:pPr marL="609600" indent="-609600">
              <a:buNone/>
            </a:pPr>
            <a:r>
              <a:rPr lang="cs-CZ" altLang="cs-CZ" dirty="0"/>
              <a:t>Suš</a:t>
            </a:r>
            <a:r>
              <a:rPr lang="en-GB" altLang="cs-CZ" dirty="0" err="1"/>
              <a:t>ení</a:t>
            </a:r>
            <a:r>
              <a:rPr lang="en-GB" altLang="cs-CZ" dirty="0"/>
              <a:t> a </a:t>
            </a:r>
            <a:r>
              <a:rPr lang="en-GB" altLang="cs-CZ" dirty="0" err="1"/>
              <a:t>mletí</a:t>
            </a:r>
            <a:r>
              <a:rPr lang="en-GB" altLang="cs-CZ" dirty="0"/>
              <a:t> </a:t>
            </a:r>
            <a:r>
              <a:rPr lang="cs-CZ" altLang="cs-CZ" dirty="0"/>
              <a:t>- k</a:t>
            </a:r>
            <a:r>
              <a:rPr lang="en-GB" altLang="cs-CZ" dirty="0" err="1"/>
              <a:t>arotenoidy</a:t>
            </a:r>
            <a:r>
              <a:rPr lang="en-GB" altLang="cs-CZ" dirty="0"/>
              <a:t> se </a:t>
            </a:r>
            <a:r>
              <a:rPr lang="en-GB" altLang="cs-CZ" dirty="0" err="1"/>
              <a:t>oxidují</a:t>
            </a:r>
            <a:r>
              <a:rPr lang="en-GB" altLang="cs-CZ" dirty="0"/>
              <a:t> (</a:t>
            </a:r>
            <a:r>
              <a:rPr lang="en-GB" altLang="cs-CZ" dirty="0" err="1"/>
              <a:t>rozsah</a:t>
            </a:r>
            <a:r>
              <a:rPr lang="en-GB" altLang="cs-CZ" dirty="0"/>
              <a:t> </a:t>
            </a:r>
            <a:r>
              <a:rPr lang="en-GB" altLang="cs-CZ" dirty="0" err="1"/>
              <a:t>oxidace</a:t>
            </a:r>
            <a:r>
              <a:rPr lang="en-GB" altLang="cs-CZ" dirty="0"/>
              <a:t> </a:t>
            </a:r>
            <a:r>
              <a:rPr lang="en-GB" altLang="cs-CZ" dirty="0" err="1"/>
              <a:t>závisí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aktivitě</a:t>
            </a:r>
            <a:r>
              <a:rPr lang="en-GB" altLang="cs-CZ" dirty="0"/>
              <a:t> </a:t>
            </a:r>
            <a:r>
              <a:rPr lang="en-GB" altLang="cs-CZ" dirty="0" err="1"/>
              <a:t>vody</a:t>
            </a:r>
            <a:r>
              <a:rPr lang="en-GB" altLang="cs-CZ" dirty="0"/>
              <a:t>, </a:t>
            </a:r>
            <a:r>
              <a:rPr lang="en-GB" altLang="cs-CZ" dirty="0" err="1"/>
              <a:t>teplotě</a:t>
            </a:r>
            <a:r>
              <a:rPr lang="en-GB" altLang="cs-CZ" dirty="0"/>
              <a:t>, </a:t>
            </a:r>
            <a:r>
              <a:rPr lang="en-GB" altLang="cs-CZ" dirty="0" err="1"/>
              <a:t>obsahu</a:t>
            </a:r>
            <a:r>
              <a:rPr lang="en-GB" altLang="cs-CZ" dirty="0"/>
              <a:t> </a:t>
            </a:r>
            <a:r>
              <a:rPr lang="en-GB" altLang="cs-CZ" dirty="0" err="1"/>
              <a:t>kyslíku</a:t>
            </a:r>
            <a:r>
              <a:rPr lang="en-GB" altLang="cs-CZ" dirty="0"/>
              <a:t> v </a:t>
            </a:r>
            <a:r>
              <a:rPr lang="en-GB" altLang="cs-CZ" dirty="0" err="1"/>
              <a:t>atmosféře</a:t>
            </a:r>
            <a:r>
              <a:rPr lang="en-GB" altLang="cs-CZ" dirty="0"/>
              <a:t> </a:t>
            </a:r>
            <a:r>
              <a:rPr lang="en-GB" altLang="cs-CZ" dirty="0" err="1"/>
              <a:t>aj</a:t>
            </a:r>
            <a:r>
              <a:rPr lang="en-GB" altLang="cs-CZ" dirty="0"/>
              <a:t>.). V </a:t>
            </a:r>
            <a:r>
              <a:rPr lang="en-GB" altLang="cs-CZ" dirty="0" err="1"/>
              <a:t>sušené</a:t>
            </a:r>
            <a:r>
              <a:rPr lang="en-GB" altLang="cs-CZ" dirty="0"/>
              <a:t> </a:t>
            </a:r>
            <a:r>
              <a:rPr lang="en-GB" altLang="cs-CZ" dirty="0" err="1"/>
              <a:t>mrkvi</a:t>
            </a:r>
            <a:r>
              <a:rPr lang="en-GB" altLang="cs-CZ" dirty="0"/>
              <a:t> </a:t>
            </a:r>
            <a:r>
              <a:rPr lang="en-GB" altLang="cs-CZ" dirty="0" err="1"/>
              <a:t>až</a:t>
            </a:r>
            <a:r>
              <a:rPr lang="cs-CZ" altLang="cs-CZ" dirty="0"/>
              <a:t> </a:t>
            </a:r>
            <a:r>
              <a:rPr lang="en-GB" altLang="cs-CZ" dirty="0"/>
              <a:t>50 % </a:t>
            </a:r>
            <a:r>
              <a:rPr lang="en-GB" altLang="cs-CZ" dirty="0" err="1"/>
              <a:t>ztrát</a:t>
            </a:r>
            <a:r>
              <a:rPr lang="cs-CZ" altLang="cs-CZ" dirty="0"/>
              <a:t>y</a:t>
            </a:r>
            <a:r>
              <a:rPr lang="en-GB" altLang="cs-CZ" dirty="0"/>
              <a:t> </a:t>
            </a:r>
            <a:r>
              <a:rPr lang="en-GB" altLang="cs-CZ" dirty="0" err="1"/>
              <a:t>karotenoidů</a:t>
            </a:r>
            <a:r>
              <a:rPr lang="en-GB" altLang="cs-CZ" dirty="0"/>
              <a:t>. </a:t>
            </a:r>
            <a:endParaRPr lang="cs-CZ" altLang="cs-CZ" dirty="0"/>
          </a:p>
          <a:p>
            <a:pPr marL="609600" indent="-609600">
              <a:buNone/>
            </a:pPr>
            <a:r>
              <a:rPr lang="cs-CZ" altLang="cs-CZ" dirty="0"/>
              <a:t>Skladování - </a:t>
            </a:r>
            <a:r>
              <a:rPr lang="en-GB" altLang="cs-CZ" dirty="0" err="1"/>
              <a:t>enzymov</a:t>
            </a:r>
            <a:r>
              <a:rPr lang="cs-CZ" altLang="cs-CZ" dirty="0"/>
              <a:t>á</a:t>
            </a:r>
            <a:r>
              <a:rPr lang="en-GB" altLang="cs-CZ" dirty="0"/>
              <a:t> </a:t>
            </a:r>
            <a:r>
              <a:rPr lang="en-GB" altLang="cs-CZ" dirty="0" err="1"/>
              <a:t>degradac</a:t>
            </a:r>
            <a:r>
              <a:rPr lang="cs-CZ" altLang="cs-CZ" dirty="0"/>
              <a:t>e</a:t>
            </a:r>
            <a:r>
              <a:rPr lang="en-GB" altLang="cs-CZ" dirty="0"/>
              <a:t> (</a:t>
            </a:r>
            <a:r>
              <a:rPr lang="en-GB" altLang="cs-CZ" dirty="0" err="1"/>
              <a:t>lipoxygenasy</a:t>
            </a:r>
            <a:r>
              <a:rPr lang="cs-CZ" altLang="cs-CZ" dirty="0"/>
              <a:t>)</a:t>
            </a:r>
            <a:r>
              <a:rPr lang="en-GB" altLang="cs-CZ" dirty="0"/>
              <a:t>. </a:t>
            </a:r>
            <a:r>
              <a:rPr lang="cs-CZ" altLang="cs-CZ" dirty="0"/>
              <a:t> </a:t>
            </a:r>
            <a:r>
              <a:rPr lang="cs-CZ" altLang="cs-CZ" dirty="0" err="1"/>
              <a:t>Př</a:t>
            </a:r>
            <a:r>
              <a:rPr lang="en-GB" altLang="cs-CZ" dirty="0" err="1"/>
              <a:t>írodní</a:t>
            </a:r>
            <a:r>
              <a:rPr lang="en-GB" altLang="cs-CZ" dirty="0"/>
              <a:t> 9´-</a:t>
            </a:r>
            <a:r>
              <a:rPr lang="en-GB" altLang="cs-CZ" i="1" dirty="0"/>
              <a:t>cis</a:t>
            </a:r>
            <a:r>
              <a:rPr lang="en-GB" altLang="cs-CZ" dirty="0"/>
              <a:t>-bixin </a:t>
            </a:r>
            <a:r>
              <a:rPr lang="en-GB" altLang="cs-CZ" dirty="0" err="1"/>
              <a:t>může</a:t>
            </a:r>
            <a:r>
              <a:rPr lang="en-GB" altLang="cs-CZ" dirty="0"/>
              <a:t> </a:t>
            </a:r>
            <a:r>
              <a:rPr lang="en-GB" altLang="cs-CZ" dirty="0" err="1"/>
              <a:t>za</a:t>
            </a:r>
            <a:r>
              <a:rPr lang="en-GB" altLang="cs-CZ" dirty="0"/>
              <a:t> </a:t>
            </a:r>
            <a:r>
              <a:rPr lang="en-GB" altLang="cs-CZ" dirty="0" err="1"/>
              <a:t>přístupu</a:t>
            </a:r>
            <a:r>
              <a:rPr lang="en-GB" altLang="cs-CZ" dirty="0"/>
              <a:t> </a:t>
            </a:r>
            <a:r>
              <a:rPr lang="en-GB" altLang="cs-CZ" dirty="0" err="1"/>
              <a:t>světla</a:t>
            </a:r>
            <a:r>
              <a:rPr lang="en-GB" altLang="cs-CZ" dirty="0"/>
              <a:t> </a:t>
            </a:r>
            <a:r>
              <a:rPr lang="en-GB" altLang="cs-CZ" dirty="0" err="1"/>
              <a:t>vznik</a:t>
            </a:r>
            <a:r>
              <a:rPr lang="cs-CZ" altLang="cs-CZ" dirty="0"/>
              <a:t>á</a:t>
            </a:r>
            <a:r>
              <a:rPr lang="en-GB" altLang="cs-CZ" dirty="0"/>
              <a:t> all-</a:t>
            </a:r>
            <a:r>
              <a:rPr lang="en-GB" altLang="cs-CZ" i="1" dirty="0"/>
              <a:t>trans</a:t>
            </a:r>
            <a:r>
              <a:rPr lang="en-GB" altLang="cs-CZ" dirty="0"/>
              <a:t>-</a:t>
            </a:r>
            <a:r>
              <a:rPr lang="en-GB" altLang="cs-CZ" dirty="0" err="1"/>
              <a:t>bixin</a:t>
            </a:r>
            <a:r>
              <a:rPr lang="cs-CZ" altLang="cs-CZ" dirty="0"/>
              <a:t>, </a:t>
            </a:r>
            <a:r>
              <a:rPr lang="en-GB" altLang="cs-CZ" dirty="0"/>
              <a:t> </a:t>
            </a:r>
            <a:r>
              <a:rPr lang="en-GB" altLang="cs-CZ" dirty="0" err="1"/>
              <a:t>hydrolýzou</a:t>
            </a:r>
            <a:r>
              <a:rPr lang="en-GB" altLang="cs-CZ" dirty="0"/>
              <a:t> all-</a:t>
            </a:r>
            <a:r>
              <a:rPr lang="en-GB" altLang="cs-CZ" i="1" dirty="0"/>
              <a:t>trans</a:t>
            </a:r>
            <a:r>
              <a:rPr lang="en-GB" altLang="cs-CZ" dirty="0"/>
              <a:t>-</a:t>
            </a:r>
            <a:r>
              <a:rPr lang="en-GB" altLang="cs-CZ" dirty="0" err="1"/>
              <a:t>norbixin</a:t>
            </a:r>
            <a:r>
              <a:rPr lang="en-GB" altLang="cs-CZ" dirty="0"/>
              <a:t>. U </a:t>
            </a:r>
            <a:r>
              <a:rPr lang="en-GB" altLang="cs-CZ" dirty="0" err="1"/>
              <a:t>sýrů</a:t>
            </a:r>
            <a:r>
              <a:rPr lang="en-GB" altLang="cs-CZ" dirty="0"/>
              <a:t> </a:t>
            </a:r>
            <a:r>
              <a:rPr lang="en-GB" altLang="cs-CZ" dirty="0" err="1"/>
              <a:t>barvených</a:t>
            </a:r>
            <a:r>
              <a:rPr lang="en-GB" altLang="cs-CZ" dirty="0"/>
              <a:t> </a:t>
            </a:r>
            <a:r>
              <a:rPr lang="en-GB" altLang="cs-CZ" dirty="0" err="1"/>
              <a:t>bixinem</a:t>
            </a:r>
            <a:r>
              <a:rPr lang="en-GB" altLang="cs-CZ" dirty="0"/>
              <a:t> </a:t>
            </a:r>
            <a:r>
              <a:rPr lang="cs-CZ" altLang="cs-CZ" dirty="0"/>
              <a:t>(</a:t>
            </a:r>
            <a:r>
              <a:rPr lang="en-GB" altLang="cs-CZ" dirty="0"/>
              <a:t>E160b</a:t>
            </a:r>
            <a:r>
              <a:rPr lang="cs-CZ" altLang="cs-CZ" dirty="0"/>
              <a:t>) </a:t>
            </a:r>
            <a:r>
              <a:rPr lang="en-GB" altLang="cs-CZ" dirty="0"/>
              <a:t>se </a:t>
            </a:r>
            <a:r>
              <a:rPr lang="en-GB" altLang="cs-CZ" dirty="0" err="1"/>
              <a:t>tyto</a:t>
            </a:r>
            <a:r>
              <a:rPr lang="en-GB" altLang="cs-CZ" dirty="0"/>
              <a:t> </a:t>
            </a:r>
            <a:r>
              <a:rPr lang="en-GB" altLang="cs-CZ" dirty="0" err="1"/>
              <a:t>látky</a:t>
            </a:r>
            <a:r>
              <a:rPr lang="en-GB" altLang="cs-CZ" dirty="0"/>
              <a:t> </a:t>
            </a:r>
            <a:r>
              <a:rPr lang="en-GB" altLang="cs-CZ" dirty="0" err="1"/>
              <a:t>váží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fosfopreteiny</a:t>
            </a:r>
            <a:r>
              <a:rPr lang="en-GB" altLang="cs-CZ" dirty="0"/>
              <a:t>, </a:t>
            </a:r>
            <a:r>
              <a:rPr lang="en-GB" altLang="cs-CZ" dirty="0" err="1"/>
              <a:t>například</a:t>
            </a:r>
            <a:r>
              <a:rPr lang="en-GB" altLang="cs-CZ" dirty="0"/>
              <a:t> </a:t>
            </a:r>
            <a:r>
              <a:rPr lang="en-GB" altLang="cs-CZ" dirty="0" err="1"/>
              <a:t>na</a:t>
            </a:r>
            <a:r>
              <a:rPr lang="en-GB" altLang="cs-CZ" dirty="0"/>
              <a:t> </a:t>
            </a:r>
            <a:r>
              <a:rPr lang="en-GB" altLang="cs-CZ" dirty="0" err="1"/>
              <a:t>kasein</a:t>
            </a:r>
            <a:r>
              <a:rPr lang="en-GB" altLang="cs-CZ" dirty="0"/>
              <a:t>. </a:t>
            </a:r>
            <a:endParaRPr lang="cs-CZ" altLang="cs-CZ" dirty="0"/>
          </a:p>
          <a:p>
            <a:pPr marL="609600" indent="-609600">
              <a:buNone/>
            </a:pP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4501282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TPSLREQ_" val="true"/>
  <p:tag name="_TPSLAUTO_" val="0"/>
  <p:tag name="_TPSLTOPIC_" val="2-1-261"/>
  <p:tag name="_TPSLTOCNAME_" val="Celltrex® CoQ10 Complete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9585</TotalTime>
  <Words>9036</Words>
  <Application>Microsoft Office PowerPoint</Application>
  <PresentationFormat>Předvádění na obrazovce (4:3)</PresentationFormat>
  <Paragraphs>1166</Paragraphs>
  <Slides>132</Slides>
  <Notes>102</Notes>
  <HiddenSlides>0</HiddenSlides>
  <MMClips>0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132</vt:i4>
      </vt:variant>
    </vt:vector>
  </HeadingPairs>
  <TitlesOfParts>
    <vt:vector size="145" baseType="lpstr">
      <vt:lpstr>Arial</vt:lpstr>
      <vt:lpstr>Arial Black</vt:lpstr>
      <vt:lpstr>Calibri</vt:lpstr>
      <vt:lpstr>Calibri Light</vt:lpstr>
      <vt:lpstr>Courier New</vt:lpstr>
      <vt:lpstr>Roboto</vt:lpstr>
      <vt:lpstr>Symbol</vt:lpstr>
      <vt:lpstr>Times</vt:lpstr>
      <vt:lpstr>Times New Roman</vt:lpstr>
      <vt:lpstr>Trivia Seznam</vt:lpstr>
      <vt:lpstr>Wingdings</vt:lpstr>
      <vt:lpstr>Motiv Office</vt:lpstr>
      <vt:lpstr>ChemSketch</vt:lpstr>
      <vt:lpstr>Prezentace aplikace PowerPoint</vt:lpstr>
      <vt:lpstr>  Lipofilní vitaminy Karotenoidy Ubichinony  </vt:lpstr>
      <vt:lpstr>VITAMINY</vt:lpstr>
      <vt:lpstr>Definice vitaminů</vt:lpstr>
      <vt:lpstr>ZÁVISLOST POTŘEBY VITAMINŮ NA FYZIOLOGICKÉM STAVU ORGANISMU </vt:lpstr>
      <vt:lpstr>POTŘEBA VITAMINŮ V ZÁVISLOSTI NA VĚKU</vt:lpstr>
      <vt:lpstr>NADMĚRNÉ DÁVKY VITAMINŮ</vt:lpstr>
      <vt:lpstr>Rozpustné v tucích - lipofilní</vt:lpstr>
      <vt:lpstr>Vitaminy rozpustné v tucích</vt:lpstr>
      <vt:lpstr>Vitaminy rozpustné v tucích</vt:lpstr>
      <vt:lpstr>Nedostatek vitaminů v potravě</vt:lpstr>
      <vt:lpstr>Antivitaminy, antagonisté vitaminů</vt:lpstr>
      <vt:lpstr>Syntetické látky</vt:lpstr>
      <vt:lpstr>Přirozené látky</vt:lpstr>
      <vt:lpstr>Stabilita</vt:lpstr>
      <vt:lpstr>VITAMIN A – RETINOL </vt:lpstr>
      <vt:lpstr>RETINOL (A) </vt:lpstr>
      <vt:lpstr>Zdroje</vt:lpstr>
      <vt:lpstr>Denní dávka</vt:lpstr>
      <vt:lpstr>Mechanismus účinku</vt:lpstr>
      <vt:lpstr>Nedostatek</vt:lpstr>
      <vt:lpstr>Nadbytek</vt:lpstr>
      <vt:lpstr>Prezentace aplikace PowerPoint</vt:lpstr>
      <vt:lpstr>Skupina vitaminu D - Kalciferoly</vt:lpstr>
      <vt:lpstr>KALCIFEROL (D)</vt:lpstr>
      <vt:lpstr>Prezentace aplikace PowerPoint</vt:lpstr>
      <vt:lpstr>Oxylabilní</vt:lpstr>
      <vt:lpstr>Zdroje vitaminu D</vt:lpstr>
      <vt:lpstr>Sluneční záření   220 – 320 nm</vt:lpstr>
      <vt:lpstr>Hypo- a hypervitaminóza</vt:lpstr>
      <vt:lpstr>Reklama - internet</vt:lpstr>
      <vt:lpstr>Vitamin D podporuje imunitu  pomáhá i k prevenci nemoci Covid-19 ?</vt:lpstr>
      <vt:lpstr>Nezapomínejte na vitamín D, který podporuje imunitu </vt:lpstr>
      <vt:lpstr>Zdravotní tvrzení: ES 432/2012</vt:lpstr>
      <vt:lpstr>Prezentace aplikace PowerPoint</vt:lpstr>
      <vt:lpstr>Struktura</vt:lpstr>
      <vt:lpstr>Denní dávka</vt:lpstr>
      <vt:lpstr>Prezentace aplikace PowerPoint</vt:lpstr>
      <vt:lpstr>Biologické působení</vt:lpstr>
      <vt:lpstr>Prezentace aplikace PowerPoint</vt:lpstr>
      <vt:lpstr>Výskyt</vt:lpstr>
      <vt:lpstr>Zdroje</vt:lpstr>
      <vt:lpstr>Povolené formy vitaminu E</vt:lpstr>
      <vt:lpstr>Farmaceutické formulace</vt:lpstr>
      <vt:lpstr>Farmaceutické formulace</vt:lpstr>
      <vt:lpstr>VITAMIN K</vt:lpstr>
      <vt:lpstr>VITAMIN K</vt:lpstr>
      <vt:lpstr>Prezentace aplikace PowerPoint</vt:lpstr>
      <vt:lpstr>Prezentace aplikace PowerPoint</vt:lpstr>
      <vt:lpstr>Nedostatek</vt:lpstr>
      <vt:lpstr>Zdroje</vt:lpstr>
      <vt:lpstr>Referenční dávky </vt:lpstr>
      <vt:lpstr>Souhrn</vt:lpstr>
      <vt:lpstr>Karotenoidy</vt:lpstr>
      <vt:lpstr>Karotenoidy</vt:lpstr>
      <vt:lpstr>Chemická struktura karotenoidů</vt:lpstr>
      <vt:lpstr>Karotenoidy - dvě skupiny</vt:lpstr>
      <vt:lpstr>Karoteny</vt:lpstr>
      <vt:lpstr>Prezentace aplikace PowerPoint</vt:lpstr>
      <vt:lpstr>Prezentace aplikace PowerPoint</vt:lpstr>
      <vt:lpstr>Xanthofyly</vt:lpstr>
      <vt:lpstr>Prezentace aplikace PowerPoint</vt:lpstr>
      <vt:lpstr>Epoxidy karotenoidů</vt:lpstr>
      <vt:lpstr>Prezentace aplikace PowerPoint</vt:lpstr>
      <vt:lpstr>Prezentace aplikace PowerPoint</vt:lpstr>
      <vt:lpstr>Degradované karotenoidy</vt:lpstr>
      <vt:lpstr>Prezentace aplikace PowerPoint</vt:lpstr>
      <vt:lpstr>Fyzikální a chemické vlastnosti</vt:lpstr>
      <vt:lpstr>Antioxidační vlastnosti</vt:lpstr>
      <vt:lpstr>Funkce karotenoidů v lidském organismu </vt:lpstr>
      <vt:lpstr>Karotenoidy - zdroj vitaminu A</vt:lpstr>
      <vt:lpstr>Prezentace aplikace PowerPoint</vt:lpstr>
      <vt:lpstr>Přeměna β-karotenu na vitamin A </vt:lpstr>
      <vt:lpstr>Přeměna β-karotenu na vitamin A </vt:lpstr>
      <vt:lpstr>Karotenoidy: aktivita provitaminu A</vt:lpstr>
      <vt:lpstr>Antioxidační účinky</vt:lpstr>
      <vt:lpstr>Pozitivní účinky</vt:lpstr>
      <vt:lpstr>Výskyt karotenoidů</vt:lpstr>
      <vt:lpstr>Zelenina výskyt karotenoidů</vt:lpstr>
      <vt:lpstr>Zelenina výskyt karotenoidů</vt:lpstr>
      <vt:lpstr>Ovoce výskyt karotenoidů</vt:lpstr>
      <vt:lpstr>Další rostlinné materiály</vt:lpstr>
      <vt:lpstr>Prezentace aplikace PowerPoint</vt:lpstr>
      <vt:lpstr>Opalování a karotenoidy</vt:lpstr>
      <vt:lpstr>Ochrana před  UV zářením</vt:lpstr>
      <vt:lpstr>Prezentace aplikace PowerPoint</vt:lpstr>
      <vt:lpstr>β-karoten</vt:lpstr>
      <vt:lpstr>Výskyt a zdroje β-karotenu</vt:lpstr>
      <vt:lpstr>Funkce v organismu</vt:lpstr>
      <vt:lpstr>Referenční dávka</vt:lpstr>
      <vt:lpstr>Karotenémie</vt:lpstr>
      <vt:lpstr>SYNTETICKÝ × PŘÍRODNÍ β- karoten</vt:lpstr>
      <vt:lpstr>KLINICKÉ STUDIE -SYNTETICKÝ β- karoten </vt:lpstr>
      <vt:lpstr>Rizika – Rakovina plic</vt:lpstr>
      <vt:lpstr>Rizika spojená s příjmem karotenů</vt:lpstr>
      <vt:lpstr>Lykopen</vt:lpstr>
      <vt:lpstr>Prezentace aplikace PowerPoint</vt:lpstr>
      <vt:lpstr>Výskyt a zdroje</vt:lpstr>
      <vt:lpstr>Změny během zpracování a skladování</vt:lpstr>
      <vt:lpstr>Prezentace aplikace PowerPoint</vt:lpstr>
      <vt:lpstr>LUTEIN</vt:lpstr>
      <vt:lpstr>Lutein – komerční využití</vt:lpstr>
      <vt:lpstr>Lutein - účinky</vt:lpstr>
      <vt:lpstr>Lutein – příklady doplňků stravy</vt:lpstr>
      <vt:lpstr>Prezentace aplikace PowerPoint</vt:lpstr>
      <vt:lpstr>ASTAXANTHIN</vt:lpstr>
      <vt:lpstr>Astaxanthin - produkce</vt:lpstr>
      <vt:lpstr>Astaxanthin - využití</vt:lpstr>
      <vt:lpstr>Astaxanthin - účinky</vt:lpstr>
      <vt:lpstr>Astaxanthin – příklady doplňků stravy   a kosmetiky</vt:lpstr>
      <vt:lpstr>KRYPTOXANTIN- produkce</vt:lpstr>
      <vt:lpstr>KRYPTOXANTIN – využití/účinky</vt:lpstr>
      <vt:lpstr>Kantaxantin</vt:lpstr>
      <vt:lpstr>Karotenoidy jako přídatné látky </vt:lpstr>
      <vt:lpstr>Karotenoidy ADI</vt:lpstr>
      <vt:lpstr>Prezentace aplikace PowerPoint</vt:lpstr>
      <vt:lpstr>Koenzym Q 10</vt:lpstr>
      <vt:lpstr>Koenzym Q10</vt:lpstr>
      <vt:lpstr>Klíčová úloha při</vt:lpstr>
      <vt:lpstr>Biologicky relevantní chinony</vt:lpstr>
      <vt:lpstr>Prezentace aplikace PowerPoint</vt:lpstr>
      <vt:lpstr>Mitochondrie</vt:lpstr>
      <vt:lpstr>Výskyt</vt:lpstr>
      <vt:lpstr>CoQ10 hladiny v lidských tkáních</vt:lpstr>
      <vt:lpstr>Účinek</vt:lpstr>
      <vt:lpstr>Účinek – klinické studie</vt:lpstr>
      <vt:lpstr>Účinek – klinické studie</vt:lpstr>
      <vt:lpstr>Onemocnění – léčba Q10</vt:lpstr>
      <vt:lpstr>Koenzym Q10 – Potravní doplňek</vt:lpstr>
      <vt:lpstr>Doporučené dávky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Pulkrabova Jana</dc:creator>
  <cp:lastModifiedBy>Schulzova Vera</cp:lastModifiedBy>
  <cp:revision>170</cp:revision>
  <cp:lastPrinted>2019-10-09T13:26:12Z</cp:lastPrinted>
  <dcterms:created xsi:type="dcterms:W3CDTF">2014-09-16T12:28:36Z</dcterms:created>
  <dcterms:modified xsi:type="dcterms:W3CDTF">2022-10-17T10:04:04Z</dcterms:modified>
</cp:coreProperties>
</file>