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47"/>
  </p:notesMasterIdLst>
  <p:handoutMasterIdLst>
    <p:handoutMasterId r:id="rId48"/>
  </p:handoutMasterIdLst>
  <p:sldIdLst>
    <p:sldId id="259" r:id="rId4"/>
    <p:sldId id="345" r:id="rId5"/>
    <p:sldId id="460" r:id="rId6"/>
    <p:sldId id="440" r:id="rId7"/>
    <p:sldId id="447" r:id="rId8"/>
    <p:sldId id="409" r:id="rId9"/>
    <p:sldId id="443" r:id="rId10"/>
    <p:sldId id="411" r:id="rId11"/>
    <p:sldId id="461" r:id="rId12"/>
    <p:sldId id="412" r:id="rId13"/>
    <p:sldId id="462" r:id="rId14"/>
    <p:sldId id="346" r:id="rId15"/>
    <p:sldId id="350" r:id="rId16"/>
    <p:sldId id="353" r:id="rId17"/>
    <p:sldId id="352" r:id="rId18"/>
    <p:sldId id="354" r:id="rId19"/>
    <p:sldId id="355" r:id="rId20"/>
    <p:sldId id="368" r:id="rId21"/>
    <p:sldId id="367" r:id="rId22"/>
    <p:sldId id="362" r:id="rId23"/>
    <p:sldId id="365" r:id="rId24"/>
    <p:sldId id="364" r:id="rId25"/>
    <p:sldId id="370" r:id="rId26"/>
    <p:sldId id="371" r:id="rId27"/>
    <p:sldId id="394" r:id="rId28"/>
    <p:sldId id="373" r:id="rId29"/>
    <p:sldId id="378" r:id="rId30"/>
    <p:sldId id="429" r:id="rId31"/>
    <p:sldId id="451" r:id="rId32"/>
    <p:sldId id="452" r:id="rId33"/>
    <p:sldId id="436" r:id="rId34"/>
    <p:sldId id="426" r:id="rId35"/>
    <p:sldId id="417" r:id="rId36"/>
    <p:sldId id="420" r:id="rId37"/>
    <p:sldId id="427" r:id="rId38"/>
    <p:sldId id="428" r:id="rId39"/>
    <p:sldId id="450" r:id="rId40"/>
    <p:sldId id="442" r:id="rId41"/>
    <p:sldId id="455" r:id="rId42"/>
    <p:sldId id="434" r:id="rId43"/>
    <p:sldId id="422" r:id="rId44"/>
    <p:sldId id="437" r:id="rId45"/>
    <p:sldId id="446" r:id="rId46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vikova Petra (323)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D6D"/>
    <a:srgbClr val="FFC5C5"/>
    <a:srgbClr val="FC8604"/>
    <a:srgbClr val="76D31F"/>
    <a:srgbClr val="247C02"/>
    <a:srgbClr val="389508"/>
    <a:srgbClr val="F7F7F7"/>
    <a:srgbClr val="A50021"/>
    <a:srgbClr val="4472C4"/>
    <a:srgbClr val="DD05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294" autoAdjust="0"/>
    <p:restoredTop sz="95501" autoAdjust="0"/>
  </p:normalViewPr>
  <p:slideViewPr>
    <p:cSldViewPr snapToGrid="0" showGuides="1">
      <p:cViewPr>
        <p:scale>
          <a:sx n="70" d="100"/>
          <a:sy n="70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266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D7A06-683B-4CD2-8664-F003B06CBA78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70618-CD70-4EF5-9CBF-A0F7F0B5F6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7185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4583E-992C-440E-A108-589D828FFF3E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BAB3-463D-4DAE-83BC-50BEAA29802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628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8BAB3-463D-4DAE-83BC-50BEAA29802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9488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2A1F444-2ED0-4DE0-88AC-CDB7CF53C249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2667993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6648BC9-89D6-4CCA-8939-AC814B1B5045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82145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Potraviny – nesmírně bohatý </a:t>
            </a:r>
            <a:r>
              <a:rPr lang="cs-CZ" dirty="0" err="1" smtClean="0"/>
              <a:t>kokteil</a:t>
            </a:r>
            <a:r>
              <a:rPr lang="cs-CZ" dirty="0" smtClean="0"/>
              <a:t> různých látek – dodávající samozřejmě základní živiny, zdraví prospěšné (antioxidanty), aditivní (praktické</a:t>
            </a:r>
            <a:r>
              <a:rPr lang="cs-CZ" baseline="0" dirty="0" smtClean="0"/>
              <a:t> hledisko – </a:t>
            </a:r>
            <a:r>
              <a:rPr lang="cs-CZ" baseline="0" dirty="0" err="1" smtClean="0"/>
              <a:t>údržnost</a:t>
            </a:r>
            <a:r>
              <a:rPr lang="cs-CZ" baseline="0" dirty="0" smtClean="0"/>
              <a:t>, textura, aj.) … plus látky kontaminující</a:t>
            </a:r>
          </a:p>
          <a:p>
            <a:endParaRPr lang="en-US" dirty="0" smtClean="0"/>
          </a:p>
          <a:p>
            <a:r>
              <a:rPr lang="cs-CZ" b="1" dirty="0" smtClean="0"/>
              <a:t>Nevyváženost diety, spěch či životní styl</a:t>
            </a:r>
            <a:r>
              <a:rPr lang="cs-CZ" dirty="0" smtClean="0"/>
              <a:t>,</a:t>
            </a:r>
            <a:r>
              <a:rPr lang="cs-CZ" baseline="0" dirty="0" smtClean="0"/>
              <a:t> považuje se za velmi moderní a osvícené </a:t>
            </a:r>
            <a:r>
              <a:rPr lang="cs-CZ" b="1" baseline="0" dirty="0" smtClean="0"/>
              <a:t>doplnit chybějící komponenty v dietě</a:t>
            </a:r>
            <a:r>
              <a:rPr lang="cs-CZ" baseline="0" dirty="0" smtClean="0"/>
              <a:t> a nebo takové, které jsou považovány za žádoucí a nejsou přijímány v dostatečné míře </a:t>
            </a:r>
            <a:r>
              <a:rPr lang="cs-CZ" dirty="0" smtClean="0"/>
              <a:t>– </a:t>
            </a:r>
            <a:r>
              <a:rPr lang="cs-CZ" dirty="0" err="1" smtClean="0"/>
              <a:t>řešdní</a:t>
            </a:r>
            <a:r>
              <a:rPr lang="cs-CZ" dirty="0" smtClean="0"/>
              <a:t> - doplňky stravy.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4670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b="0" dirty="0" smtClean="0">
                <a:solidFill>
                  <a:schemeClr val="bg1"/>
                </a:solidFill>
              </a:rPr>
              <a:t>V</a:t>
            </a:r>
            <a:r>
              <a:rPr lang="cs-CZ" b="0" baseline="0" dirty="0" smtClean="0">
                <a:solidFill>
                  <a:schemeClr val="bg1"/>
                </a:solidFill>
              </a:rPr>
              <a:t> minulostí – epidemiologická studie – těžcí kuřáci (</a:t>
            </a:r>
            <a:r>
              <a:rPr lang="cs-CZ" b="0" baseline="0" dirty="0" err="1" smtClean="0">
                <a:solidFill>
                  <a:schemeClr val="bg1"/>
                </a:solidFill>
              </a:rPr>
              <a:t>aleson</a:t>
            </a:r>
            <a:r>
              <a:rPr lang="cs-CZ" b="0" baseline="0" dirty="0" smtClean="0">
                <a:solidFill>
                  <a:schemeClr val="bg1"/>
                </a:solidFill>
              </a:rPr>
              <a:t> 1 krabičku denně po 30 let života) – zvýšený výskyt rakoviny plic při současném příjmu 20 mg </a:t>
            </a:r>
            <a:r>
              <a:rPr lang="cs-CZ" b="0" baseline="0" dirty="0" err="1" smtClean="0">
                <a:solidFill>
                  <a:schemeClr val="bg1"/>
                </a:solidFill>
              </a:rPr>
              <a:t>betakarotenu</a:t>
            </a:r>
            <a:r>
              <a:rPr lang="cs-CZ" b="0" baseline="0" dirty="0" smtClean="0">
                <a:solidFill>
                  <a:schemeClr val="bg1"/>
                </a:solidFill>
              </a:rPr>
              <a:t> denně. Nicméně, Panel </a:t>
            </a:r>
            <a:r>
              <a:rPr lang="cs-CZ" b="0" baseline="0" dirty="0" err="1" smtClean="0">
                <a:solidFill>
                  <a:schemeClr val="bg1"/>
                </a:solidFill>
              </a:rPr>
              <a:t>for</a:t>
            </a:r>
            <a:r>
              <a:rPr lang="cs-CZ" b="0" baseline="0" dirty="0" smtClean="0">
                <a:solidFill>
                  <a:schemeClr val="bg1"/>
                </a:solidFill>
              </a:rPr>
              <a:t> </a:t>
            </a:r>
            <a:r>
              <a:rPr lang="cs-CZ" b="0" baseline="0" dirty="0" err="1" smtClean="0">
                <a:solidFill>
                  <a:schemeClr val="bg1"/>
                </a:solidFill>
              </a:rPr>
              <a:t>Food</a:t>
            </a:r>
            <a:r>
              <a:rPr lang="cs-CZ" b="0" baseline="0" dirty="0" smtClean="0">
                <a:solidFill>
                  <a:schemeClr val="bg1"/>
                </a:solidFill>
              </a:rPr>
              <a:t> </a:t>
            </a:r>
            <a:r>
              <a:rPr lang="cs-CZ" b="0" baseline="0" dirty="0" err="1" smtClean="0">
                <a:solidFill>
                  <a:schemeClr val="bg1"/>
                </a:solidFill>
              </a:rPr>
              <a:t>Aditives</a:t>
            </a:r>
            <a:r>
              <a:rPr lang="cs-CZ" b="0" baseline="0" dirty="0" smtClean="0">
                <a:solidFill>
                  <a:schemeClr val="bg1"/>
                </a:solidFill>
              </a:rPr>
              <a:t> and </a:t>
            </a:r>
            <a:r>
              <a:rPr lang="cs-CZ" b="0" baseline="0" dirty="0" err="1" smtClean="0">
                <a:solidFill>
                  <a:schemeClr val="bg1"/>
                </a:solidFill>
              </a:rPr>
              <a:t>Nutrient</a:t>
            </a:r>
            <a:r>
              <a:rPr lang="cs-CZ" b="0" baseline="0" dirty="0" smtClean="0">
                <a:solidFill>
                  <a:schemeClr val="bg1"/>
                </a:solidFill>
              </a:rPr>
              <a:t> </a:t>
            </a:r>
            <a:r>
              <a:rPr lang="cs-CZ" b="0" baseline="0" dirty="0" err="1" smtClean="0">
                <a:solidFill>
                  <a:schemeClr val="bg1"/>
                </a:solidFill>
              </a:rPr>
              <a:t>Sources</a:t>
            </a:r>
            <a:r>
              <a:rPr lang="cs-CZ" b="0" baseline="0" dirty="0" smtClean="0">
                <a:solidFill>
                  <a:schemeClr val="bg1"/>
                </a:solidFill>
              </a:rPr>
              <a:t> zhodnotil, že příjem od 6 do 15 mg beta-karotenu nemá škodlivý vliv ani pro těžké kuřáky.</a:t>
            </a:r>
          </a:p>
          <a:p>
            <a:endParaRPr lang="cs-CZ" b="0" baseline="0" dirty="0" smtClean="0">
              <a:solidFill>
                <a:schemeClr val="bg1"/>
              </a:solidFill>
            </a:endParaRPr>
          </a:p>
          <a:p>
            <a:r>
              <a:rPr lang="cs-CZ" b="0" baseline="0" dirty="0" smtClean="0">
                <a:solidFill>
                  <a:schemeClr val="bg1"/>
                </a:solidFill>
              </a:rPr>
              <a:t>EPA/DHA/DPA – EFSA byla požádána o názor na </a:t>
            </a:r>
            <a:r>
              <a:rPr lang="cs-CZ" b="0" u="sng" baseline="0" dirty="0" smtClean="0">
                <a:solidFill>
                  <a:schemeClr val="bg1"/>
                </a:solidFill>
              </a:rPr>
              <a:t>horní tolerovatelný denní příjem </a:t>
            </a:r>
            <a:r>
              <a:rPr lang="cs-CZ" b="0" baseline="0" dirty="0" smtClean="0">
                <a:solidFill>
                  <a:schemeClr val="bg1"/>
                </a:solidFill>
              </a:rPr>
              <a:t>těchto kyselin z </a:t>
            </a:r>
            <a:r>
              <a:rPr lang="cs-CZ" b="0" baseline="0" dirty="0" err="1" smtClean="0">
                <a:solidFill>
                  <a:schemeClr val="bg1"/>
                </a:solidFill>
              </a:rPr>
              <a:t>důvovu</a:t>
            </a:r>
            <a:r>
              <a:rPr lang="cs-CZ" b="0" baseline="0" dirty="0" smtClean="0">
                <a:solidFill>
                  <a:schemeClr val="bg1"/>
                </a:solidFill>
              </a:rPr>
              <a:t> obav o zdraví (obavy, že EPA/DHA mohou způsobovat zvýšenou krvácivost, </a:t>
            </a:r>
            <a:r>
              <a:rPr lang="cs-CZ" b="0" baseline="0" dirty="0" err="1" smtClean="0">
                <a:solidFill>
                  <a:schemeClr val="bg1"/>
                </a:solidFill>
              </a:rPr>
              <a:t>imunosupresi</a:t>
            </a:r>
            <a:r>
              <a:rPr lang="cs-CZ" b="0" baseline="0" dirty="0" smtClean="0">
                <a:solidFill>
                  <a:schemeClr val="bg1"/>
                </a:solidFill>
              </a:rPr>
              <a:t>, nebo oxidaci LDL cholesterolu). Bylo vyhodnoceno, že příjem až do 5 g denně neznamená žádné zdravotní riziko.</a:t>
            </a:r>
            <a:endParaRPr lang="cs-CZ" b="0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62D7-E652-4A6F-A6C8-ECCF1F45977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2880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8088577-8872-487A-9DF2-B879F615AD11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03285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21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9D6A2-3911-4B72-9A84-D7CDABBE1D18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21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11934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D6487A2-7361-4532-846D-AF5EBE49B04B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852098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8A26F0A-4B01-4D4B-9EA4-066390924CE6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72053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3CD6D89-E464-407D-AB37-C8D9ADC8AB6A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15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96078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14D3C56-1622-4B50-8E22-D851225BEA37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16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1946219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BE49D62-AB25-4103-9DDF-A6F5045BBABE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364485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3D97510-9C53-4271-9FAA-55ACC5BA3B29}" type="slidenum">
              <a:rPr lang="cs-CZ" altLang="cs-CZ" sz="1200">
                <a:solidFill>
                  <a:prstClr val="black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cs-CZ" altLang="cs-CZ" sz="120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="" xmlns:p14="http://schemas.microsoft.com/office/powerpoint/2010/main" val="41790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173" indent="-285836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343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680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017" indent="-228669" defTabSz="9321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354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2692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029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66" indent="-228669" defTabSz="9321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D2D41D-82D8-455D-9546-436CDB194B76}" type="slidenum">
              <a:rPr lang="cs-CZ" altLang="cs-CZ" sz="1200"/>
              <a:pPr/>
              <a:t>25</a:t>
            </a:fld>
            <a:endParaRPr lang="cs-CZ" altLang="cs-CZ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5491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57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28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45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38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247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967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5440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95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101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167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91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831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cs-CZ" sz="48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1480" y="3886200"/>
            <a:ext cx="64008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cs-CZ" sz="24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pic>
        <p:nvPicPr>
          <p:cNvPr id="9" name="Picture 8" descr="C:\Users\pulkrabj\Documents\JANA\RUZNE\LogoCzCervenePosterTisk\cz_cervena_tisk_poster_2_radky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428625"/>
            <a:ext cx="72548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0078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14" y="298152"/>
            <a:ext cx="8317558" cy="646331"/>
          </a:xfrm>
          <a:noFill/>
        </p:spPr>
        <p:txBody>
          <a:bodyPr wrap="square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/>
            </a:lvl2pPr>
            <a:lvl3pPr>
              <a:buClr>
                <a:srgbClr val="FF0000"/>
              </a:buClr>
              <a:buSzPct val="100000"/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008751" y="6525344"/>
            <a:ext cx="8135249" cy="261610"/>
          </a:xfrm>
        </p:spPr>
        <p:txBody>
          <a:bodyPr wrap="square">
            <a:spAutoFit/>
          </a:bodyPr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cs-CZ" sz="11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466725"/>
          </a:xfrm>
          <a:prstGeom prst="rect">
            <a:avLst/>
          </a:prstGeom>
          <a:solidFill>
            <a:srgbClr val="F51313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19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pPr/>
              <a:t>16.10.2018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DF9CE-666C-408E-9D93-9130BBBE1E2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6AC0C-9168-4740-BF58-3AE2B80AD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50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00C32-C3C5-4335-995B-BB852CE0F30F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16.10.2018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053A2-2E3D-49F1-872A-1EFF434DFC2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18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era.schulzova@vscht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nuhclaims/" TargetMode="External"/><Relationship Id="rId2" Type="http://schemas.openxmlformats.org/officeDocument/2006/relationships/hyperlink" Target="http://web.vscht.cz/~kocourev/files/Reg_432-2012-Zdravotni%20tvrzeni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szu.cz/tema/bezpecnost-potravin/zdravotni-tvrzen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zu.cz/tema/bezpecnost-potravin/doplnky-stravy-1" TargetMode="External"/><Relationship Id="rId2" Type="http://schemas.openxmlformats.org/officeDocument/2006/relationships/hyperlink" Target="http://www.szu.cz/tema/bezpecnost-potravin/odborna-stanovi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hyperlink" Target="http://www.szu.cz/tema/bezpecnost-potravin/rostliny-v-doplncich-stravy" TargetMode="External"/><Relationship Id="rId4" Type="http://schemas.openxmlformats.org/officeDocument/2006/relationships/hyperlink" Target="http://www.szu.cz/tema/bezpecnost-potravin/zdravotni-tvrzen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szpi.gov.cz/docDetail.aspx?docid=1002819&amp;docType=ART&amp;nid=11414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bezpecnostpotravin.cz/stranka/system-rychleho-varovani-pro-potraviny-a-krmiva-(rasff)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eb.vscht.cz/~kocourev/files/Reg_1169-2011-Informace.pdf" TargetMode="External"/><Relationship Id="rId3" Type="http://schemas.openxmlformats.org/officeDocument/2006/relationships/hyperlink" Target="http://web.vscht.cz/~kocourev/files/Reg_178-02_konsolidovany.pdf" TargetMode="External"/><Relationship Id="rId7" Type="http://schemas.openxmlformats.org/officeDocument/2006/relationships/hyperlink" Target="http://web.vscht.cz/~kocourev/files/Reg_609-13_zvlastni%20vyziva.pdf" TargetMode="External"/><Relationship Id="rId2" Type="http://schemas.openxmlformats.org/officeDocument/2006/relationships/hyperlink" Target="http://web.vscht.cz/~kocourev/files/Zak_110-97-ver20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vscht.cz/~kocourev/files/Vyhl_54-04_zvlastni%20vyziva.pdf" TargetMode="External"/><Relationship Id="rId5" Type="http://schemas.openxmlformats.org/officeDocument/2006/relationships/hyperlink" Target="http://web.vscht.cz/~kocourev/files/Reg_1925-06_fortification.pdf" TargetMode="External"/><Relationship Id="rId10" Type="http://schemas.openxmlformats.org/officeDocument/2006/relationships/hyperlink" Target="http://web.vscht.cz/~kocourev/files/Reg_432-2012-Zdravotni%20tvrzeni.pdf" TargetMode="External"/><Relationship Id="rId4" Type="http://schemas.openxmlformats.org/officeDocument/2006/relationships/hyperlink" Target="http://web.vscht.cz/~kocourev/files/Vyhl_58-2018_doplnky%20stravy%20a%20slozeni.pdf" TargetMode="External"/><Relationship Id="rId9" Type="http://schemas.openxmlformats.org/officeDocument/2006/relationships/hyperlink" Target="http://web.vscht.cz/~kocourev/files/Reg_1924_06_oznacovaniCZ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28330" y="1643742"/>
            <a:ext cx="7772400" cy="2553213"/>
          </a:xfrm>
        </p:spPr>
        <p:txBody>
          <a:bodyPr>
            <a:normAutofit/>
          </a:bodyPr>
          <a:lstStyle/>
          <a:p>
            <a:r>
              <a:rPr lang="cs-CZ" sz="5400" dirty="0"/>
              <a:t>Pojmy </a:t>
            </a:r>
            <a:r>
              <a:rPr lang="cs-CZ" sz="5400" dirty="0" smtClean="0"/>
              <a:t>- </a:t>
            </a:r>
            <a:r>
              <a:rPr lang="cs-CZ" sz="5400" dirty="0"/>
              <a:t>potraviny, funkční potraviny, potraviny pro zvl. výživu, </a:t>
            </a:r>
            <a:r>
              <a:rPr lang="cs-CZ" sz="5400" dirty="0" err="1"/>
              <a:t>nutraceutika</a:t>
            </a:r>
            <a:r>
              <a:rPr lang="cs-CZ" sz="5400" dirty="0"/>
              <a:t>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44586" y="4894291"/>
            <a:ext cx="6858000" cy="165576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Věra Schulzová a kol</a:t>
            </a:r>
            <a:r>
              <a:rPr lang="cs-CZ" sz="3200" b="1" dirty="0" smtClean="0"/>
              <a:t>.</a:t>
            </a:r>
          </a:p>
          <a:p>
            <a:r>
              <a:rPr lang="en-US" b="1" dirty="0" smtClean="0">
                <a:hlinkClick r:id="rId3"/>
              </a:rPr>
              <a:t>v</a:t>
            </a:r>
            <a:r>
              <a:rPr lang="cs-CZ" b="1" dirty="0" err="1" smtClean="0">
                <a:hlinkClick r:id="rId3"/>
              </a:rPr>
              <a:t>era.schulzova</a:t>
            </a:r>
            <a:r>
              <a:rPr lang="en-US" b="1" dirty="0" smtClean="0">
                <a:hlinkClick r:id="rId3"/>
              </a:rPr>
              <a:t>@</a:t>
            </a:r>
            <a:r>
              <a:rPr lang="en-US" b="1" dirty="0" err="1" smtClean="0">
                <a:hlinkClick r:id="rId3"/>
              </a:rPr>
              <a:t>vscht.cz</a:t>
            </a:r>
            <a:endParaRPr lang="en-US" b="1" dirty="0" smtClean="0"/>
          </a:p>
          <a:p>
            <a:endParaRPr lang="cs-CZ" b="1" dirty="0" smtClean="0"/>
          </a:p>
        </p:txBody>
      </p:sp>
      <p:pic>
        <p:nvPicPr>
          <p:cNvPr id="7" name="Picture 5" descr="devon-foo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613" y="5194300"/>
            <a:ext cx="233838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920" y="4675502"/>
            <a:ext cx="6005080" cy="28226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1" y="387996"/>
            <a:ext cx="8270800" cy="900148"/>
          </a:xfrm>
        </p:spPr>
        <p:txBody>
          <a:bodyPr>
            <a:normAutofit/>
          </a:bodyPr>
          <a:lstStyle/>
          <a:p>
            <a:r>
              <a:rPr lang="cs-CZ" dirty="0"/>
              <a:t>Potraviny pro zvláštní výživu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166" y="1181819"/>
            <a:ext cx="8773064" cy="4891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Vyhláška </a:t>
            </a:r>
            <a:r>
              <a:rPr lang="cs-CZ" sz="2000" b="1" dirty="0"/>
              <a:t>o potravinách určených pro zvláštní výživu a o způsobu jejich použití</a:t>
            </a:r>
          </a:p>
          <a:p>
            <a:pPr marL="0" indent="0">
              <a:buNone/>
            </a:pPr>
            <a:r>
              <a:rPr lang="cs-CZ" sz="2000" b="1" dirty="0" smtClean="0"/>
              <a:t>Pro účely této vyhlášky se rozlišují následující kategorie potravin:</a:t>
            </a:r>
          </a:p>
          <a:p>
            <a:pPr marL="0" indent="0">
              <a:buNone/>
            </a:pPr>
            <a:r>
              <a:rPr lang="cs-CZ" sz="2000" b="1" dirty="0" smtClean="0"/>
              <a:t>a)</a:t>
            </a:r>
            <a:r>
              <a:rPr lang="cs-CZ" sz="2000" dirty="0" smtClean="0"/>
              <a:t> počáteční a pokračovací kojenecká výživa a výživa malých dětí,</a:t>
            </a:r>
          </a:p>
          <a:p>
            <a:pPr marL="0" indent="0">
              <a:buNone/>
            </a:pPr>
            <a:r>
              <a:rPr lang="cs-CZ" sz="2000" b="1" dirty="0" smtClean="0"/>
              <a:t>b)</a:t>
            </a:r>
            <a:r>
              <a:rPr lang="cs-CZ" sz="2000" dirty="0" smtClean="0"/>
              <a:t> obilné příkrmy a potraviny pro malé děti,</a:t>
            </a:r>
          </a:p>
          <a:p>
            <a:pPr marL="0" indent="0">
              <a:buNone/>
            </a:pPr>
            <a:r>
              <a:rPr lang="cs-CZ" sz="2000" b="1" dirty="0" smtClean="0"/>
              <a:t>c)</a:t>
            </a:r>
            <a:r>
              <a:rPr lang="cs-CZ" sz="2000" dirty="0" smtClean="0"/>
              <a:t> náhrady celodenní stravy pro regulaci hmotnosti,</a:t>
            </a:r>
          </a:p>
          <a:p>
            <a:pPr marL="0" indent="0">
              <a:buNone/>
            </a:pPr>
            <a:r>
              <a:rPr lang="cs-CZ" sz="2000" b="1" dirty="0" smtClean="0"/>
              <a:t>d)</a:t>
            </a:r>
            <a:r>
              <a:rPr lang="cs-CZ" sz="2000" dirty="0" smtClean="0"/>
              <a:t> </a:t>
            </a:r>
            <a:r>
              <a:rPr lang="cs-CZ" sz="2000" b="1" dirty="0" smtClean="0"/>
              <a:t>potraviny pro zvláštní lékařské účely, </a:t>
            </a:r>
          </a:p>
          <a:p>
            <a:pPr marL="0" indent="0">
              <a:buNone/>
            </a:pPr>
            <a:r>
              <a:rPr lang="cs-CZ" sz="2000" b="1" dirty="0" smtClean="0"/>
              <a:t>e)</a:t>
            </a:r>
            <a:r>
              <a:rPr lang="cs-CZ" sz="2000" dirty="0" smtClean="0"/>
              <a:t> potraviny s nízkým obsahem laktózy nebo </a:t>
            </a:r>
            <a:r>
              <a:rPr lang="cs-CZ" sz="2000" dirty="0" err="1" smtClean="0"/>
              <a:t>bezlaktózové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i="1" dirty="0" smtClean="0">
                <a:solidFill>
                  <a:schemeClr val="bg1">
                    <a:lumMod val="50000"/>
                  </a:schemeClr>
                </a:solidFill>
              </a:rPr>
              <a:t>Potraviny pro zvýšený tělesný výkon (sport) - zrušeno</a:t>
            </a:r>
          </a:p>
          <a:p>
            <a:pPr>
              <a:buNone/>
            </a:pPr>
            <a:r>
              <a:rPr lang="cs-CZ" sz="2400" dirty="0" smtClean="0"/>
              <a:t>Vyhláška č. </a:t>
            </a:r>
            <a:r>
              <a:rPr lang="cs-CZ" sz="2400" b="1" dirty="0" smtClean="0">
                <a:solidFill>
                  <a:srgbClr val="FF0000"/>
                </a:solidFill>
              </a:rPr>
              <a:t>54/2004 </a:t>
            </a:r>
            <a:r>
              <a:rPr lang="cs-CZ" sz="2400" b="1" dirty="0" err="1" smtClean="0">
                <a:solidFill>
                  <a:srgbClr val="FF0000"/>
                </a:solidFill>
              </a:rPr>
              <a:t>Sb</a:t>
            </a:r>
            <a:endParaRPr lang="en-US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577778"/>
            <a:ext cx="8270801" cy="900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Potraviny</a:t>
            </a:r>
            <a:r>
              <a:rPr lang="cs-CZ" dirty="0"/>
              <a:t> pro zvláštní lékařské účely</a:t>
            </a:r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02327"/>
            <a:ext cx="8839200" cy="5112328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Složení musí odpovídat správným zdravotním a výživovým </a:t>
            </a:r>
            <a:r>
              <a:rPr lang="cs-CZ" sz="2400" dirty="0" smtClean="0"/>
              <a:t>zásadám</a:t>
            </a:r>
            <a:endParaRPr lang="cs-CZ" sz="2400" dirty="0" smtClean="0"/>
          </a:p>
          <a:p>
            <a:r>
              <a:rPr lang="cs-CZ" sz="2400" dirty="0" smtClean="0"/>
              <a:t>Musí být </a:t>
            </a:r>
            <a:r>
              <a:rPr lang="cs-CZ" sz="2400" dirty="0" smtClean="0"/>
              <a:t>bezpečné, prospěšné </a:t>
            </a:r>
            <a:r>
              <a:rPr lang="cs-CZ" sz="2400" dirty="0" smtClean="0"/>
              <a:t>a účinné při naplňování zvláštních výživových požadavků osob, pro které jsou určeny, </a:t>
            </a:r>
          </a:p>
          <a:p>
            <a:r>
              <a:rPr lang="cs-CZ" sz="2400" dirty="0" smtClean="0"/>
              <a:t>Vitaminy, minerální látky, aminokyseliny, karnitin a </a:t>
            </a:r>
            <a:r>
              <a:rPr lang="cs-CZ" sz="2400" dirty="0" err="1" smtClean="0"/>
              <a:t>taurin</a:t>
            </a:r>
            <a:r>
              <a:rPr lang="cs-CZ" sz="2400" dirty="0" smtClean="0"/>
              <a:t>, nukleotidy, cholin a inositol, které smějí být přidávány do potravin určených pro zvláštní lékařské účely, stanoví přímo použitelný předpis Evropské unie o látkách, které mohou být přidávány do potravin pro zvláštní výživu.</a:t>
            </a:r>
          </a:p>
          <a:p>
            <a:pPr marL="0" indent="0">
              <a:buNone/>
            </a:pPr>
            <a:r>
              <a:rPr lang="cs-CZ" sz="2400" dirty="0" smtClean="0"/>
              <a:t>- potraviny bezlepkové</a:t>
            </a:r>
          </a:p>
          <a:p>
            <a:pPr marL="0" indent="0">
              <a:buNone/>
            </a:pPr>
            <a:r>
              <a:rPr lang="cs-CZ" sz="2400" dirty="0" smtClean="0"/>
              <a:t>- potraviny </a:t>
            </a:r>
            <a:r>
              <a:rPr lang="cs-CZ" sz="2400" dirty="0" err="1" smtClean="0"/>
              <a:t>bezlaktozové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potraviny bez fenylalaninu</a:t>
            </a:r>
          </a:p>
          <a:p>
            <a:pPr marL="0" indent="0">
              <a:buNone/>
            </a:pPr>
            <a:r>
              <a:rPr lang="cs-CZ" sz="2400" dirty="0" smtClean="0"/>
              <a:t>- potraviny s nízkým obsahem Na …….</a:t>
            </a:r>
          </a:p>
          <a:p>
            <a:pPr marL="0" indent="0">
              <a:buNone/>
            </a:pPr>
            <a:r>
              <a:rPr lang="cs-CZ" sz="2400" dirty="0" smtClean="0"/>
              <a:t>Musí být uvedena energetická hodnota a obsah živin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6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Nutraceutika</a:t>
            </a:r>
            <a:r>
              <a:rPr lang="cs-CZ" dirty="0" smtClean="0"/>
              <a:t> - </a:t>
            </a:r>
            <a:r>
              <a:rPr lang="cs-CZ" i="1" dirty="0" err="1" smtClean="0"/>
              <a:t>nutraceuticals</a:t>
            </a:r>
            <a:endParaRPr lang="en-US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7818" y="1163782"/>
            <a:ext cx="8691633" cy="5013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Funkční potraviny či Doplňky stravy?</a:t>
            </a:r>
          </a:p>
          <a:p>
            <a:pPr marL="0" indent="0">
              <a:buNone/>
            </a:pPr>
            <a:r>
              <a:rPr lang="cs-CZ" sz="2400" dirty="0"/>
              <a:t>jednoznačná definice termínu </a:t>
            </a:r>
            <a:r>
              <a:rPr lang="cs-CZ" sz="2400" dirty="0" err="1" smtClean="0"/>
              <a:t>nutraceutika</a:t>
            </a:r>
            <a:r>
              <a:rPr lang="cs-CZ" sz="2400" dirty="0" smtClean="0"/>
              <a:t> neexistuje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potraviny nebo jejich extrakty – pozitivní vliv na lidské zdraví</a:t>
            </a:r>
          </a:p>
          <a:p>
            <a:pPr marL="0" indent="0">
              <a:buNone/>
            </a:pPr>
            <a:r>
              <a:rPr lang="cs-CZ" sz="2400" dirty="0" smtClean="0"/>
              <a:t>přípravky </a:t>
            </a:r>
            <a:r>
              <a:rPr lang="cs-CZ" sz="2400" dirty="0"/>
              <a:t>na </a:t>
            </a:r>
            <a:r>
              <a:rPr lang="cs-CZ" sz="2400" b="1" dirty="0"/>
              <a:t>pomezí mezi potravinami a léčivy</a:t>
            </a:r>
            <a:r>
              <a:rPr lang="cs-CZ" sz="2400" dirty="0"/>
              <a:t>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slovo </a:t>
            </a:r>
            <a:r>
              <a:rPr lang="cs-CZ" sz="2400" dirty="0"/>
              <a:t>´</a:t>
            </a:r>
            <a:r>
              <a:rPr lang="cs-CZ" sz="2400" dirty="0" err="1"/>
              <a:t>nutraceutical</a:t>
            </a:r>
            <a:r>
              <a:rPr lang="cs-CZ" sz="2400" dirty="0"/>
              <a:t>´ </a:t>
            </a:r>
            <a:r>
              <a:rPr lang="cs-CZ" sz="2400" dirty="0" smtClean="0"/>
              <a:t>vzniklo </a:t>
            </a:r>
            <a:r>
              <a:rPr lang="cs-CZ" sz="2400" dirty="0"/>
              <a:t>kombinací slov ´</a:t>
            </a:r>
            <a:r>
              <a:rPr lang="cs-CZ" sz="2400" dirty="0" err="1"/>
              <a:t>nutrition</a:t>
            </a:r>
            <a:r>
              <a:rPr lang="cs-CZ" sz="2400" dirty="0"/>
              <a:t>´ a ´</a:t>
            </a:r>
            <a:r>
              <a:rPr lang="cs-CZ" sz="2400" dirty="0" err="1"/>
              <a:t>pharmaceutical</a:t>
            </a:r>
            <a:r>
              <a:rPr lang="cs-CZ" sz="2400" dirty="0"/>
              <a:t>´ </a:t>
            </a:r>
            <a:r>
              <a:rPr lang="cs-CZ" sz="2400" dirty="0" smtClean="0"/>
              <a:t>(výživa a léčivý)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preventivně </a:t>
            </a:r>
            <a:r>
              <a:rPr lang="cs-CZ" sz="2400" dirty="0"/>
              <a:t>předcházet nemocem </a:t>
            </a:r>
            <a:r>
              <a:rPr lang="cs-CZ" sz="2400" dirty="0" smtClean="0"/>
              <a:t>- </a:t>
            </a:r>
            <a:r>
              <a:rPr lang="cs-CZ" sz="2400" b="1" dirty="0" smtClean="0"/>
              <a:t>nikoliv </a:t>
            </a:r>
            <a:r>
              <a:rPr lang="cs-CZ" sz="2400" b="1" dirty="0" smtClean="0"/>
              <a:t>léčit</a:t>
            </a:r>
            <a:endParaRPr lang="cs-CZ" sz="2400" b="1" dirty="0"/>
          </a:p>
          <a:p>
            <a:pPr marL="0" indent="0">
              <a:buNone/>
            </a:pPr>
            <a:r>
              <a:rPr lang="cs-CZ" sz="2400" dirty="0" smtClean="0"/>
              <a:t>Termín </a:t>
            </a:r>
            <a:r>
              <a:rPr lang="cs-CZ" sz="2400" dirty="0"/>
              <a:t>poprvé užit v USA 1989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3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2" y="4859043"/>
            <a:ext cx="5373674" cy="15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7173"/>
            <a:ext cx="2161049" cy="171831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5032" y="4731182"/>
            <a:ext cx="2018968" cy="1614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43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sz="4800" smtClean="0"/>
              <a:t>Význam nutraceutik</a:t>
            </a:r>
            <a:endParaRPr lang="en-US" altLang="cs-CZ" sz="48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54182" y="1477963"/>
            <a:ext cx="8345343" cy="4701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Vysoké nároky a lidský organizmus po fyzické i psychické stránce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Zhoršující se životní prostředí, nedostatek pohybu, špatné stravovací návyky, stres, poruchy spánku a mnoho dalších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Omezený přísun potřebných živin (často nejsou dostupné, lidské tělo s nimi špatně hospodaří)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Eliminace a potlačení negativních vlivů civilizačních faktorů současnosti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Vysoké nároky na každodenní upevňování zdraví a prevenci</a:t>
            </a:r>
          </a:p>
        </p:txBody>
      </p:sp>
    </p:spTree>
    <p:extLst>
      <p:ext uri="{BB962C8B-B14F-4D97-AF65-F5344CB8AC3E}">
        <p14:creationId xmlns="" xmlns:p14="http://schemas.microsoft.com/office/powerpoint/2010/main" val="10586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smtClean="0"/>
              <a:t>Prevence chorob</a:t>
            </a:r>
            <a:endParaRPr lang="en-GB" altLang="cs-CZ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77963"/>
            <a:ext cx="8270875" cy="4699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Civilizační choroby </a:t>
            </a:r>
            <a:r>
              <a:rPr lang="cs-CZ" altLang="cs-CZ" dirty="0"/>
              <a:t>výživou</a:t>
            </a:r>
          </a:p>
          <a:p>
            <a:pPr eaLnBrk="1" hangingPunct="1"/>
            <a:r>
              <a:rPr lang="cs-CZ" altLang="cs-CZ" dirty="0" smtClean="0"/>
              <a:t>Srdečně cévní (kardiovaskulární systém)</a:t>
            </a:r>
          </a:p>
          <a:p>
            <a:r>
              <a:rPr lang="cs-CZ" altLang="cs-CZ" dirty="0"/>
              <a:t>Látky ovlivňující metabolismus cholesterolu a </a:t>
            </a:r>
            <a:r>
              <a:rPr lang="cs-CZ" altLang="cs-CZ" dirty="0" smtClean="0"/>
              <a:t>tuků</a:t>
            </a:r>
          </a:p>
          <a:p>
            <a:pPr eaLnBrk="1" hangingPunct="1"/>
            <a:r>
              <a:rPr lang="cs-CZ" altLang="cs-CZ" dirty="0" smtClean="0"/>
              <a:t>Rakovina – </a:t>
            </a:r>
            <a:r>
              <a:rPr lang="cs-CZ" altLang="cs-CZ" dirty="0" err="1" smtClean="0"/>
              <a:t>antikarcinogeny</a:t>
            </a:r>
            <a:r>
              <a:rPr lang="cs-CZ" altLang="cs-CZ" dirty="0" smtClean="0"/>
              <a:t> (tlusté střevo, konečník, prostata, prsa)</a:t>
            </a:r>
          </a:p>
          <a:p>
            <a:pPr eaLnBrk="1" hangingPunct="1"/>
            <a:r>
              <a:rPr lang="cs-CZ" altLang="cs-CZ" dirty="0" smtClean="0"/>
              <a:t>Osteoporóza</a:t>
            </a:r>
          </a:p>
          <a:p>
            <a:pPr eaLnBrk="1" hangingPunct="1"/>
            <a:r>
              <a:rPr lang="cs-CZ" altLang="cs-CZ" dirty="0" smtClean="0"/>
              <a:t>Poruchy trávení</a:t>
            </a:r>
          </a:p>
          <a:p>
            <a:pPr eaLnBrk="1" hangingPunct="1"/>
            <a:r>
              <a:rPr lang="cs-CZ" altLang="cs-CZ" dirty="0" smtClean="0"/>
              <a:t>Ovlivnění imunitního systému</a:t>
            </a:r>
          </a:p>
          <a:p>
            <a:r>
              <a:rPr lang="cs-CZ" altLang="cs-CZ" dirty="0"/>
              <a:t>Ovlivnění CNS – tlumivě x stimulačně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7085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Účinek </a:t>
            </a:r>
            <a:r>
              <a:rPr lang="cs-CZ" altLang="cs-CZ" dirty="0" err="1" smtClean="0"/>
              <a:t>nutraceutik</a:t>
            </a:r>
            <a:r>
              <a:rPr lang="cs-CZ" altLang="cs-CZ" dirty="0" smtClean="0"/>
              <a:t> </a:t>
            </a:r>
            <a:endParaRPr lang="en-GB" altLang="cs-CZ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24074" y="1484784"/>
            <a:ext cx="8270875" cy="4699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dirty="0" err="1" smtClean="0"/>
              <a:t>Antikarcinogeny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Antioxidanty</a:t>
            </a:r>
          </a:p>
          <a:p>
            <a:pPr eaLnBrk="1" hangingPunct="1"/>
            <a:r>
              <a:rPr lang="cs-CZ" altLang="cs-CZ" dirty="0" smtClean="0"/>
              <a:t>Vitaminy</a:t>
            </a:r>
          </a:p>
          <a:p>
            <a:pPr eaLnBrk="1" hangingPunct="1"/>
            <a:r>
              <a:rPr lang="cs-CZ" altLang="cs-CZ" dirty="0" smtClean="0"/>
              <a:t>Vláknina</a:t>
            </a:r>
          </a:p>
          <a:p>
            <a:pPr eaLnBrk="1" hangingPunct="1"/>
            <a:r>
              <a:rPr lang="cs-CZ" altLang="cs-CZ" dirty="0" err="1" smtClean="0"/>
              <a:t>Probiotika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prebioitika</a:t>
            </a:r>
            <a:r>
              <a:rPr lang="cs-CZ" altLang="cs-CZ" dirty="0" smtClean="0"/>
              <a:t> </a:t>
            </a:r>
          </a:p>
          <a:p>
            <a:pPr eaLnBrk="1" hangingPunct="1"/>
            <a:r>
              <a:rPr lang="cs-CZ" altLang="cs-CZ" dirty="0" smtClean="0"/>
              <a:t>Esenciální mastné kyseliny</a:t>
            </a:r>
          </a:p>
          <a:p>
            <a:pPr eaLnBrk="1" hangingPunct="1"/>
            <a:endParaRPr lang="cs-CZ" altLang="cs-CZ" dirty="0" smtClean="0"/>
          </a:p>
          <a:p>
            <a:pPr marL="0" indent="0" eaLnBrk="1" hangingPunct="1">
              <a:buNone/>
            </a:pPr>
            <a:r>
              <a:rPr lang="cs-CZ" altLang="cs-CZ" i="1" dirty="0" smtClean="0"/>
              <a:t>Účinky </a:t>
            </a:r>
            <a:r>
              <a:rPr lang="cs-CZ" altLang="cs-CZ" i="1" dirty="0"/>
              <a:t>některých skupin </a:t>
            </a:r>
            <a:r>
              <a:rPr lang="cs-CZ" altLang="cs-CZ" i="1" dirty="0" err="1"/>
              <a:t>nutraceutik</a:t>
            </a:r>
            <a:r>
              <a:rPr lang="cs-CZ" altLang="cs-CZ" i="1" dirty="0"/>
              <a:t> </a:t>
            </a:r>
            <a:r>
              <a:rPr lang="cs-CZ" altLang="cs-CZ" i="1" dirty="0" smtClean="0"/>
              <a:t>na imunitní </a:t>
            </a:r>
            <a:r>
              <a:rPr lang="cs-CZ" altLang="cs-CZ" i="1" dirty="0"/>
              <a:t>systém jsou potvrzeny klinickými studiemi, například účinek </a:t>
            </a:r>
            <a:r>
              <a:rPr lang="cs-CZ" altLang="cs-CZ" i="1" dirty="0" err="1"/>
              <a:t>probiotik</a:t>
            </a:r>
            <a:r>
              <a:rPr lang="cs-CZ" altLang="cs-CZ" i="1" dirty="0"/>
              <a:t>, </a:t>
            </a:r>
            <a:r>
              <a:rPr lang="cs-CZ" altLang="cs-CZ" i="1" dirty="0" err="1"/>
              <a:t>prebiotik</a:t>
            </a:r>
            <a:r>
              <a:rPr lang="cs-CZ" altLang="cs-CZ" i="1" dirty="0"/>
              <a:t>, esenciálních mastných </a:t>
            </a:r>
            <a:r>
              <a:rPr lang="cs-CZ" altLang="cs-CZ" i="1" dirty="0" smtClean="0"/>
              <a:t>kyselin</a:t>
            </a:r>
          </a:p>
          <a:p>
            <a:pPr marL="0" indent="0" eaLnBrk="1" hangingPunct="1">
              <a:buNone/>
            </a:pPr>
            <a:r>
              <a:rPr lang="cs-CZ" altLang="cs-CZ" i="1" dirty="0" smtClean="0"/>
              <a:t>U některých není prokázán prospěšný účinek</a:t>
            </a:r>
          </a:p>
          <a:p>
            <a:pPr eaLnBrk="1" hangingPunct="1"/>
            <a:endParaRPr lang="en-GB" altLang="cs-CZ" dirty="0" smtClean="0"/>
          </a:p>
        </p:txBody>
      </p:sp>
      <p:pic>
        <p:nvPicPr>
          <p:cNvPr id="4" name="Picture 2" descr="Nutraceutik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523" y="1401662"/>
            <a:ext cx="2985531" cy="1992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32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32656"/>
            <a:ext cx="8270875" cy="9001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800" dirty="0" smtClean="0"/>
              <a:t>Doplňky stravy – </a:t>
            </a:r>
            <a:r>
              <a:rPr lang="cs-CZ" altLang="cs-CZ" sz="3800" i="1" dirty="0" smtClean="0"/>
              <a:t>Food </a:t>
            </a:r>
            <a:r>
              <a:rPr lang="cs-CZ" altLang="cs-CZ" sz="3800" i="1" dirty="0" err="1" smtClean="0"/>
              <a:t>supplements</a:t>
            </a:r>
            <a:r>
              <a:rPr lang="cs-CZ" altLang="cs-CZ" sz="3800" i="1" dirty="0" smtClean="0"/>
              <a:t> </a:t>
            </a:r>
            <a:endParaRPr lang="en-US" altLang="cs-CZ" sz="3800" i="1" dirty="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36728" y="1364776"/>
            <a:ext cx="8462797" cy="48121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400" dirty="0" smtClean="0"/>
              <a:t>Použití legislativně vymezeno (</a:t>
            </a:r>
            <a:r>
              <a:rPr lang="cs-CZ" sz="2400" dirty="0" err="1" smtClean="0"/>
              <a:t>Vyhl</a:t>
            </a:r>
            <a:r>
              <a:rPr lang="cs-CZ" sz="2400" dirty="0" smtClean="0"/>
              <a:t>. </a:t>
            </a:r>
            <a:r>
              <a:rPr lang="cs-CZ" sz="2400" b="1" dirty="0" smtClean="0"/>
              <a:t>58/2018 </a:t>
            </a:r>
            <a:r>
              <a:rPr lang="cs-CZ" sz="2400" b="1" dirty="0" err="1" smtClean="0"/>
              <a:t>Sb</a:t>
            </a:r>
            <a:r>
              <a:rPr lang="cs-CZ" sz="2400" dirty="0" smtClean="0"/>
              <a:t>, </a:t>
            </a:r>
            <a:r>
              <a:rPr lang="cs-CZ" sz="2400" dirty="0" err="1" smtClean="0"/>
              <a:t>Nař</a:t>
            </a:r>
            <a:r>
              <a:rPr lang="cs-CZ" sz="2400" dirty="0" smtClean="0"/>
              <a:t>. 1925/2006/ES, Směrnice 2002/46/ES)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Obsahují koncentrované množství </a:t>
            </a:r>
            <a:r>
              <a:rPr lang="cs-CZ" sz="2400" dirty="0" err="1" smtClean="0"/>
              <a:t>nutrientů</a:t>
            </a:r>
            <a:r>
              <a:rPr lang="cs-CZ" sz="2400" dirty="0" smtClean="0"/>
              <a:t>, např. vitaminů, minerálních látek, případně extraktů bylin aj. </a:t>
            </a:r>
          </a:p>
          <a:p>
            <a:pPr>
              <a:lnSpc>
                <a:spcPct val="80000"/>
              </a:lnSpc>
            </a:pPr>
            <a:r>
              <a:rPr lang="cs-CZ" altLang="cs-CZ" sz="2000" b="1" dirty="0" smtClean="0"/>
              <a:t>100% přírodní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bioaktivní doplňky pro podporu zdraví a prevenci proti </a:t>
            </a:r>
            <a:r>
              <a:rPr lang="cs-CZ" altLang="cs-CZ" sz="2000" dirty="0" smtClean="0"/>
              <a:t>nemocem, </a:t>
            </a:r>
            <a:r>
              <a:rPr lang="cs-CZ" altLang="cs-CZ" sz="2000" b="1" dirty="0" smtClean="0"/>
              <a:t>výtažky </a:t>
            </a:r>
            <a:r>
              <a:rPr lang="cs-CZ" altLang="cs-CZ" sz="2000" dirty="0" smtClean="0"/>
              <a:t>z běžné potravy (např. ovoce, byliny atd.). Živiny jsou ze základního „nositele“ extrahovány a </a:t>
            </a:r>
            <a:r>
              <a:rPr lang="cs-CZ" sz="2000" dirty="0" smtClean="0"/>
              <a:t>konzumují se v malých, odměřených množstvích, jsou </a:t>
            </a:r>
            <a:r>
              <a:rPr lang="cs-CZ" altLang="cs-CZ" sz="2000" dirty="0" smtClean="0"/>
              <a:t>upravovány do </a:t>
            </a:r>
            <a:r>
              <a:rPr lang="cs-CZ" altLang="cs-CZ" sz="2000" b="1" dirty="0" smtClean="0"/>
              <a:t>formy tablet, </a:t>
            </a:r>
            <a:r>
              <a:rPr lang="cs-CZ" sz="2000" b="1" dirty="0" smtClean="0"/>
              <a:t>kapslí, pastilek, kapek </a:t>
            </a:r>
            <a:r>
              <a:rPr lang="cs-CZ" sz="2000" dirty="0" smtClean="0"/>
              <a:t>apod.</a:t>
            </a:r>
          </a:p>
          <a:p>
            <a:pPr>
              <a:lnSpc>
                <a:spcPct val="80000"/>
              </a:lnSpc>
            </a:pPr>
            <a:endParaRPr lang="cs-CZ" sz="2000" dirty="0" smtClean="0"/>
          </a:p>
          <a:p>
            <a:pPr marL="0" indent="1612900">
              <a:lnSpc>
                <a:spcPct val="80000"/>
              </a:lnSpc>
              <a:buNone/>
            </a:pPr>
            <a:r>
              <a:rPr lang="cs-CZ" sz="2000" dirty="0" smtClean="0"/>
              <a:t>Formy vitaminů a minerálních látek</a:t>
            </a:r>
          </a:p>
          <a:p>
            <a:pPr marL="0" indent="1612900">
              <a:lnSpc>
                <a:spcPct val="80000"/>
              </a:lnSpc>
              <a:buNone/>
            </a:pPr>
            <a:r>
              <a:rPr lang="cs-CZ" sz="2000" dirty="0" smtClean="0"/>
              <a:t>Podmínky použití některých rostlin</a:t>
            </a:r>
          </a:p>
          <a:p>
            <a:pPr marL="0" indent="1612900">
              <a:lnSpc>
                <a:spcPct val="80000"/>
              </a:lnSpc>
              <a:buNone/>
            </a:pPr>
            <a:r>
              <a:rPr lang="cs-CZ" sz="2000" dirty="0" smtClean="0"/>
              <a:t>Podmínky použití některých dalších látek jiných než rostliny</a:t>
            </a:r>
          </a:p>
          <a:p>
            <a:pPr marL="0" indent="1612900">
              <a:lnSpc>
                <a:spcPct val="80000"/>
              </a:lnSpc>
              <a:buNone/>
            </a:pPr>
            <a:r>
              <a:rPr lang="cs-CZ" sz="2000" dirty="0" smtClean="0"/>
              <a:t>Rostliny zakázané při výrobě potravin</a:t>
            </a:r>
          </a:p>
          <a:p>
            <a:pPr marL="0" indent="1612900">
              <a:lnSpc>
                <a:spcPct val="80000"/>
              </a:lnSpc>
              <a:buNone/>
            </a:pPr>
            <a:r>
              <a:rPr lang="cs-CZ" sz="2000" dirty="0" smtClean="0"/>
              <a:t>Další látky zakázané při výrobě potravin</a:t>
            </a:r>
          </a:p>
          <a:p>
            <a:pPr>
              <a:lnSpc>
                <a:spcPct val="80000"/>
              </a:lnSpc>
            </a:pPr>
            <a:endParaRPr 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50925">
            <a:off x="-284790" y="4706090"/>
            <a:ext cx="2743438" cy="106689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724128" y="6158781"/>
            <a:ext cx="233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+mn-lt"/>
              </a:rPr>
              <a:t>Vyhl</a:t>
            </a:r>
            <a:r>
              <a:rPr lang="cs-CZ" dirty="0">
                <a:latin typeface="+mn-lt"/>
              </a:rPr>
              <a:t>. 58/2018 </a:t>
            </a:r>
            <a:r>
              <a:rPr lang="cs-CZ" dirty="0" err="1">
                <a:latin typeface="+mn-lt"/>
              </a:rPr>
              <a:t>Sb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Doplňky </a:t>
            </a:r>
            <a:r>
              <a:rPr lang="cs-CZ" dirty="0"/>
              <a:t>stravy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Doplnění </a:t>
            </a:r>
            <a:r>
              <a:rPr lang="cs-CZ" dirty="0"/>
              <a:t>příjmu </a:t>
            </a:r>
            <a:r>
              <a:rPr lang="cs-CZ" dirty="0" smtClean="0"/>
              <a:t> </a:t>
            </a:r>
            <a:r>
              <a:rPr lang="cs-CZ" dirty="0"/>
              <a:t>živin z běžné stravy, přičemž požadované biologicky aktivní složky a jejich zdroje musí být bezpečné a pro organismus využitelné. </a:t>
            </a: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Poskytují prokázané fyziologické přednosti či snižují riziko chronických chorob nad rámec základních výživových funkcí.</a:t>
            </a:r>
          </a:p>
          <a:p>
            <a:r>
              <a:rPr lang="en-US" dirty="0" err="1" smtClean="0"/>
              <a:t>Koncentrovaný</a:t>
            </a:r>
            <a:r>
              <a:rPr lang="en-US" dirty="0" smtClean="0"/>
              <a:t> </a:t>
            </a:r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vitaminů</a:t>
            </a:r>
            <a:r>
              <a:rPr lang="en-US" dirty="0"/>
              <a:t> a </a:t>
            </a:r>
            <a:r>
              <a:rPr lang="en-US" dirty="0" err="1"/>
              <a:t>minerálních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dalších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s </a:t>
            </a:r>
            <a:r>
              <a:rPr lang="en-US" dirty="0" err="1"/>
              <a:t>nutričním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fyziologickým</a:t>
            </a:r>
            <a:r>
              <a:rPr lang="en-US" dirty="0"/>
              <a:t> </a:t>
            </a:r>
            <a:r>
              <a:rPr lang="en-US" dirty="0" err="1"/>
              <a:t>účinkem</a:t>
            </a:r>
            <a:r>
              <a:rPr lang="en-US" dirty="0"/>
              <a:t>, </a:t>
            </a:r>
            <a:r>
              <a:rPr lang="en-US" dirty="0" err="1"/>
              <a:t>obsažených</a:t>
            </a:r>
            <a:r>
              <a:rPr lang="en-US" dirty="0"/>
              <a:t> v </a:t>
            </a:r>
            <a:r>
              <a:rPr lang="en-US" dirty="0" err="1"/>
              <a:t>potravině</a:t>
            </a:r>
            <a:r>
              <a:rPr lang="en-US" dirty="0"/>
              <a:t> </a:t>
            </a:r>
            <a:r>
              <a:rPr lang="en-US" dirty="0" err="1"/>
              <a:t>samostatně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v </a:t>
            </a:r>
            <a:r>
              <a:rPr lang="en-US" dirty="0" err="1"/>
              <a:t>kombinaci</a:t>
            </a:r>
            <a:r>
              <a:rPr lang="en-US" dirty="0"/>
              <a:t>, </a:t>
            </a:r>
            <a:r>
              <a:rPr lang="en-US" dirty="0" err="1"/>
              <a:t>určený</a:t>
            </a:r>
            <a:r>
              <a:rPr lang="en-US" dirty="0"/>
              <a:t> k </a:t>
            </a:r>
            <a:r>
              <a:rPr lang="en-US" dirty="0" err="1"/>
              <a:t>přímé</a:t>
            </a:r>
            <a:r>
              <a:rPr lang="en-US" dirty="0"/>
              <a:t> </a:t>
            </a:r>
            <a:r>
              <a:rPr lang="en-US" dirty="0" err="1"/>
              <a:t>spotřebě</a:t>
            </a:r>
            <a:r>
              <a:rPr lang="en-US" dirty="0"/>
              <a:t> v </a:t>
            </a:r>
            <a:r>
              <a:rPr lang="en-US" dirty="0" err="1"/>
              <a:t>malých</a:t>
            </a:r>
            <a:r>
              <a:rPr lang="en-US" dirty="0"/>
              <a:t> </a:t>
            </a:r>
            <a:r>
              <a:rPr lang="en-US" dirty="0" err="1"/>
              <a:t>odměřených</a:t>
            </a:r>
            <a:r>
              <a:rPr lang="en-US" dirty="0"/>
              <a:t> </a:t>
            </a:r>
            <a:r>
              <a:rPr lang="en-US" dirty="0" err="1" smtClean="0"/>
              <a:t>množstvích</a:t>
            </a:r>
            <a:endParaRPr lang="cs-CZ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89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329238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85248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9028" name="Obdélník 1"/>
          <p:cNvSpPr>
            <a:spLocks noChangeArrowheads="1"/>
          </p:cNvSpPr>
          <p:nvPr/>
        </p:nvSpPr>
        <p:spPr bwMode="auto">
          <a:xfrm rot="-5400000">
            <a:off x="-1573212" y="2706688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Doporučené denní dávky vitaminů a minerálních látek (DDD)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366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476672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Příjem vitaminů a minerálních látek</a:t>
            </a:r>
            <a:br>
              <a:rPr lang="cs-CZ" dirty="0" smtClean="0"/>
            </a:br>
            <a:r>
              <a:rPr lang="cs-CZ" dirty="0" smtClean="0"/>
              <a:t>z doplňků stravy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270801" cy="469903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Vyšší příjem doplňků stravy </a:t>
            </a:r>
          </a:p>
          <a:p>
            <a:r>
              <a:rPr lang="cs-CZ" dirty="0" smtClean="0"/>
              <a:t>Vyšší vzdělání</a:t>
            </a:r>
          </a:p>
          <a:p>
            <a:r>
              <a:rPr lang="cs-CZ" dirty="0" smtClean="0"/>
              <a:t>Více ženy</a:t>
            </a:r>
          </a:p>
          <a:p>
            <a:r>
              <a:rPr lang="cs-CZ" dirty="0" smtClean="0"/>
              <a:t>Lidé s vyšším příjmem  </a:t>
            </a:r>
          </a:p>
          <a:p>
            <a:pPr marL="0" lvl="0" indent="0">
              <a:buNone/>
            </a:pPr>
            <a:endParaRPr lang="cs-CZ" b="1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cs-CZ" b="1" dirty="0" smtClean="0">
                <a:solidFill>
                  <a:prstClr val="black"/>
                </a:solidFill>
              </a:rPr>
              <a:t>Nižší </a:t>
            </a:r>
            <a:r>
              <a:rPr lang="cs-CZ" b="1" dirty="0">
                <a:solidFill>
                  <a:prstClr val="black"/>
                </a:solidFill>
              </a:rPr>
              <a:t>příjem doplňků stravy </a:t>
            </a: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Lidé se základním vzděláním</a:t>
            </a: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cs-CZ" dirty="0" smtClean="0">
                <a:solidFill>
                  <a:prstClr val="black"/>
                </a:solidFill>
              </a:rPr>
              <a:t>Méně muži</a:t>
            </a:r>
            <a:endParaRPr lang="cs-CZ" dirty="0">
              <a:solidFill>
                <a:prstClr val="black"/>
              </a:solidFill>
            </a:endParaRPr>
          </a:p>
          <a:p>
            <a:pPr lvl="0"/>
            <a:r>
              <a:rPr lang="cs-CZ" dirty="0">
                <a:solidFill>
                  <a:prstClr val="black"/>
                </a:solidFill>
              </a:rPr>
              <a:t>Lidé </a:t>
            </a:r>
            <a:r>
              <a:rPr lang="cs-CZ" dirty="0" smtClean="0">
                <a:solidFill>
                  <a:prstClr val="black"/>
                </a:solidFill>
              </a:rPr>
              <a:t>ze zemědělského sektoru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4362856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99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785" y="2439615"/>
            <a:ext cx="2800215" cy="26602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8763" y="1568663"/>
            <a:ext cx="8435426" cy="5289337"/>
          </a:xfrm>
        </p:spPr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  <a:p>
            <a:r>
              <a:rPr lang="cs-CZ" dirty="0" smtClean="0"/>
              <a:t>Legislativní </a:t>
            </a:r>
            <a:r>
              <a:rPr lang="cs-CZ" dirty="0"/>
              <a:t>rámec</a:t>
            </a:r>
          </a:p>
          <a:p>
            <a:r>
              <a:rPr lang="cs-CZ" dirty="0" smtClean="0"/>
              <a:t>Potraviny pro zvláštní výživu</a:t>
            </a:r>
          </a:p>
          <a:p>
            <a:r>
              <a:rPr lang="cs-CZ" dirty="0" err="1"/>
              <a:t>Nutraceutika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a) </a:t>
            </a:r>
            <a:r>
              <a:rPr lang="cs-CZ" dirty="0"/>
              <a:t>doplňky stravy</a:t>
            </a:r>
          </a:p>
          <a:p>
            <a:pPr marL="0" indent="0">
              <a:buNone/>
            </a:pPr>
            <a:r>
              <a:rPr lang="cs-CZ" dirty="0" smtClean="0"/>
              <a:t>                  b) funkční potraviny</a:t>
            </a:r>
          </a:p>
          <a:p>
            <a:r>
              <a:rPr lang="cs-CZ" dirty="0" smtClean="0"/>
              <a:t>Kvalita a bezpečnost </a:t>
            </a:r>
            <a:r>
              <a:rPr lang="cs-CZ" dirty="0" err="1" smtClean="0"/>
              <a:t>nutraceutik</a:t>
            </a:r>
            <a:r>
              <a:rPr lang="cs-CZ" dirty="0" smtClean="0"/>
              <a:t>  – přírodní </a:t>
            </a:r>
            <a:r>
              <a:rPr lang="en-US" dirty="0" smtClean="0"/>
              <a:t>= </a:t>
            </a:r>
            <a:r>
              <a:rPr lang="cs-CZ" dirty="0" smtClean="0"/>
              <a:t>zdravé? </a:t>
            </a:r>
          </a:p>
          <a:p>
            <a:pPr indent="1116013">
              <a:buNone/>
            </a:pPr>
            <a:r>
              <a:rPr lang="cs-CZ" dirty="0" smtClean="0"/>
              <a:t>Autenticita a falšování</a:t>
            </a:r>
          </a:p>
          <a:p>
            <a:pPr indent="1116013">
              <a:buNone/>
            </a:pPr>
            <a:r>
              <a:rPr lang="cs-CZ" dirty="0" smtClean="0"/>
              <a:t>Kontrola bezpečnosti – SZPI, EFSA, RASFF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8905" y="0"/>
            <a:ext cx="3775095" cy="2081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</a:t>
            </a:r>
            <a:r>
              <a:rPr lang="cs-CZ" dirty="0"/>
              <a:t>na označování obalu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/>
              <a:t>v názvu potraviny slovo „doplněk stravy“,</a:t>
            </a:r>
          </a:p>
          <a:p>
            <a:pPr lvl="0"/>
            <a:r>
              <a:rPr lang="cs-CZ" dirty="0"/>
              <a:t>název vitaminů, minerálních látek nebo dalších látek charakterizujících výrobek a jejich množství vztažené na referenční hodnotu příjmu, </a:t>
            </a:r>
          </a:p>
          <a:p>
            <a:pPr lvl="0"/>
            <a:r>
              <a:rPr lang="cs-CZ" dirty="0"/>
              <a:t>doporučené denní dávkování, varování a popřípadě další podmínky použití,</a:t>
            </a:r>
          </a:p>
          <a:p>
            <a:pPr lvl="0"/>
            <a:r>
              <a:rPr lang="cs-CZ" dirty="0"/>
              <a:t>upozornění, aby byly výrobky uloženy mimo dosah dětí,</a:t>
            </a:r>
          </a:p>
          <a:p>
            <a:pPr lvl="0"/>
            <a:r>
              <a:rPr lang="cs-CZ" dirty="0"/>
              <a:t>upozornění, že doplňky stravy nejsou náhradou pestré stravy,</a:t>
            </a:r>
          </a:p>
          <a:p>
            <a:r>
              <a:rPr lang="cs-CZ" dirty="0"/>
              <a:t>další specifická upozornění při obsahu některých složek nebo skupin populace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724128" y="6158781"/>
            <a:ext cx="2330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>
                <a:latin typeface="+mn-lt"/>
              </a:rPr>
              <a:t>Vyhl</a:t>
            </a:r>
            <a:r>
              <a:rPr lang="cs-CZ" dirty="0">
                <a:latin typeface="+mn-lt"/>
              </a:rPr>
              <a:t>. 58/2018 </a:t>
            </a:r>
            <a:r>
              <a:rPr lang="cs-CZ" dirty="0" err="1">
                <a:latin typeface="+mn-lt"/>
              </a:rPr>
              <a:t>Sb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9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smtClean="0"/>
              <a:t>Z</a:t>
            </a:r>
            <a:r>
              <a:rPr lang="cs-CZ" altLang="cs-CZ" smtClean="0"/>
              <a:t>dravotní tvrzení </a:t>
            </a:r>
            <a:r>
              <a:rPr lang="cs-CZ" altLang="cs-CZ" smtClean="0"/>
              <a:t>- </a:t>
            </a:r>
            <a:r>
              <a:rPr lang="cs-CZ" altLang="cs-CZ" i="1" smtClean="0"/>
              <a:t>health </a:t>
            </a:r>
            <a:r>
              <a:rPr lang="cs-CZ" altLang="cs-CZ" i="1" smtClean="0"/>
              <a:t>claims </a:t>
            </a:r>
            <a:endParaRPr lang="cs-CZ" altLang="cs-CZ" i="1" smtClean="0"/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>
          <a:xfrm>
            <a:off x="498764" y="1345721"/>
            <a:ext cx="8400761" cy="488882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Seznam zdravotních tvrzení – </a:t>
            </a:r>
            <a:r>
              <a:rPr lang="cs-CZ" altLang="cs-CZ" dirty="0" smtClean="0">
                <a:hlinkClick r:id="rId2"/>
              </a:rPr>
              <a:t>Nařízení 432/2012/ES</a:t>
            </a:r>
            <a:endParaRPr lang="cs-CZ" altLang="cs-CZ" dirty="0" smtClean="0"/>
          </a:p>
          <a:p>
            <a:r>
              <a:rPr lang="cs-CZ" altLang="cs-CZ" dirty="0" smtClean="0"/>
              <a:t>Seznam schválených zdravotních tvrzení </a:t>
            </a:r>
            <a:r>
              <a:rPr lang="cs-CZ" altLang="cs-CZ" dirty="0" smtClean="0"/>
              <a:t>a </a:t>
            </a:r>
            <a:r>
              <a:rPr lang="cs-CZ" altLang="cs-CZ" dirty="0"/>
              <a:t>podmínky pro jejich používání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EFSA prověřování a schvalování </a:t>
            </a:r>
            <a:r>
              <a:rPr lang="cs-CZ" altLang="cs-CZ" dirty="0" err="1" smtClean="0"/>
              <a:t>nutraceutických</a:t>
            </a:r>
            <a:r>
              <a:rPr lang="cs-CZ" altLang="cs-CZ" dirty="0" smtClean="0"/>
              <a:t> účinků</a:t>
            </a:r>
          </a:p>
          <a:p>
            <a:pPr eaLnBrk="1" hangingPunct="1"/>
            <a:r>
              <a:rPr lang="cs-CZ" b="1" dirty="0" smtClean="0"/>
              <a:t>EU </a:t>
            </a:r>
            <a:r>
              <a:rPr lang="cs-CZ" b="1" dirty="0" err="1" smtClean="0"/>
              <a:t>Register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nutrition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health</a:t>
            </a:r>
            <a:r>
              <a:rPr lang="cs-CZ" b="1" dirty="0" smtClean="0"/>
              <a:t> </a:t>
            </a:r>
            <a:r>
              <a:rPr lang="cs-CZ" b="1" dirty="0" err="1" smtClean="0"/>
              <a:t>claims</a:t>
            </a:r>
            <a:r>
              <a:rPr lang="cs-CZ" b="1" dirty="0" smtClean="0"/>
              <a:t> </a:t>
            </a:r>
            <a:r>
              <a:rPr lang="cs-CZ" altLang="cs-CZ" dirty="0" smtClean="0">
                <a:hlinkClick r:id="rId3"/>
              </a:rPr>
              <a:t>http://ec.europa.eu/nuhclaims/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Přehled průběžně aktualizován a doplňován </a:t>
            </a:r>
            <a:r>
              <a:rPr lang="cs-CZ" altLang="cs-CZ" sz="2000" dirty="0" smtClean="0">
                <a:hlinkClick r:id="rId4"/>
              </a:rPr>
              <a:t>http://www.</a:t>
            </a:r>
            <a:r>
              <a:rPr lang="cs-CZ" altLang="cs-CZ" sz="2000" dirty="0" err="1" smtClean="0">
                <a:hlinkClick r:id="rId4"/>
              </a:rPr>
              <a:t>szu.cz</a:t>
            </a:r>
            <a:r>
              <a:rPr lang="cs-CZ" altLang="cs-CZ" sz="2000" dirty="0" smtClean="0">
                <a:hlinkClick r:id="rId4"/>
              </a:rPr>
              <a:t>/</a:t>
            </a:r>
            <a:r>
              <a:rPr lang="cs-CZ" altLang="cs-CZ" sz="2000" dirty="0" err="1" smtClean="0">
                <a:hlinkClick r:id="rId4"/>
              </a:rPr>
              <a:t>tema</a:t>
            </a:r>
            <a:r>
              <a:rPr lang="cs-CZ" altLang="cs-CZ" sz="2000" dirty="0" smtClean="0">
                <a:hlinkClick r:id="rId4"/>
              </a:rPr>
              <a:t>/</a:t>
            </a:r>
            <a:r>
              <a:rPr lang="cs-CZ" altLang="cs-CZ" sz="2000" dirty="0" err="1" smtClean="0">
                <a:hlinkClick r:id="rId4"/>
              </a:rPr>
              <a:t>bezpecnost</a:t>
            </a:r>
            <a:r>
              <a:rPr lang="cs-CZ" altLang="cs-CZ" sz="2000" dirty="0" smtClean="0">
                <a:hlinkClick r:id="rId4"/>
              </a:rPr>
              <a:t>-potravin/</a:t>
            </a:r>
            <a:r>
              <a:rPr lang="cs-CZ" altLang="cs-CZ" sz="2000" dirty="0" err="1" smtClean="0">
                <a:hlinkClick r:id="rId4"/>
              </a:rPr>
              <a:t>zdravotni</a:t>
            </a:r>
            <a:r>
              <a:rPr lang="cs-CZ" altLang="cs-CZ" sz="2000" dirty="0" smtClean="0">
                <a:hlinkClick r:id="rId4"/>
              </a:rPr>
              <a:t>-tvrzeni</a:t>
            </a:r>
            <a:endParaRPr lang="cs-CZ" altLang="cs-CZ" sz="2000" dirty="0" smtClean="0"/>
          </a:p>
          <a:p>
            <a:r>
              <a:rPr lang="cs-CZ" altLang="cs-CZ" sz="2000" dirty="0" smtClean="0"/>
              <a:t>Tvrzení </a:t>
            </a:r>
            <a:r>
              <a:rPr lang="cs-CZ" altLang="cs-CZ" sz="2000" dirty="0"/>
              <a:t>o zdravotní prospěšnosti složek potravních doplňků, která neschválil Evropský úřad pro bezpečnost potravin (</a:t>
            </a:r>
            <a:r>
              <a:rPr lang="cs-CZ" altLang="cs-CZ" sz="2000" dirty="0" err="1"/>
              <a:t>European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Food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Safety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Authority</a:t>
            </a:r>
            <a:r>
              <a:rPr lang="cs-CZ" altLang="cs-CZ" sz="2000" dirty="0"/>
              <a:t>, EFSA), nesmí být </a:t>
            </a:r>
            <a:r>
              <a:rPr lang="cs-CZ" altLang="cs-CZ" sz="2000" dirty="0" smtClean="0"/>
              <a:t>používána (2012!!!). Vědecká stanoviska EFSA - oficiální evropský registr. </a:t>
            </a:r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9568" y="5876459"/>
            <a:ext cx="1853345" cy="981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7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Státní zdravotní ústav SZU</a:t>
            </a:r>
            <a:endParaRPr lang="en-GB" altLang="cs-CZ" dirty="0" smtClean="0"/>
          </a:p>
        </p:txBody>
      </p:sp>
      <p:sp>
        <p:nvSpPr>
          <p:cNvPr id="124931" name="Zástupný symbol pro obsah 2"/>
          <p:cNvSpPr>
            <a:spLocks noGrp="1"/>
          </p:cNvSpPr>
          <p:nvPr>
            <p:ph idx="1"/>
          </p:nvPr>
        </p:nvSpPr>
        <p:spPr>
          <a:xfrm>
            <a:off x="414068" y="1265238"/>
            <a:ext cx="8393501" cy="4218767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hlinkClick r:id="rId2"/>
              </a:rPr>
              <a:t>Odborná stanoviska</a:t>
            </a:r>
            <a:endParaRPr lang="cs-CZ" altLang="cs-CZ" b="1" dirty="0" smtClean="0"/>
          </a:p>
          <a:p>
            <a:pPr eaLnBrk="1" hangingPunct="1"/>
            <a:r>
              <a:rPr lang="cs-CZ" altLang="cs-CZ" b="1" dirty="0" smtClean="0">
                <a:hlinkClick r:id="rId3"/>
              </a:rPr>
              <a:t>Uvádění doplňků stravy do oběhu</a:t>
            </a:r>
            <a:endParaRPr lang="cs-CZ" altLang="cs-CZ" b="1" dirty="0" smtClean="0"/>
          </a:p>
          <a:p>
            <a:r>
              <a:rPr lang="cs-CZ" altLang="cs-CZ" b="1" dirty="0" smtClean="0">
                <a:hlinkClick r:id="rId4"/>
              </a:rPr>
              <a:t>Zdravotní tvrzení</a:t>
            </a:r>
            <a:r>
              <a:rPr lang="cs-CZ" altLang="cs-CZ" b="1" dirty="0" smtClean="0"/>
              <a:t> </a:t>
            </a:r>
            <a:r>
              <a:rPr lang="cs-CZ" altLang="cs-CZ" sz="2000" dirty="0" smtClean="0"/>
              <a:t>(Základní informace k používání zdravotních tvrzení na obalech potravin a v reklamě na potraviny)   </a:t>
            </a:r>
            <a:r>
              <a:rPr lang="cs-CZ" altLang="cs-CZ" sz="2000" dirty="0"/>
              <a:t>pouze taková tvrzení o příznivých účincích na lidské zdraví, která jsou vědecky podložena a nejsou zavádějící.</a:t>
            </a:r>
          </a:p>
          <a:p>
            <a:pPr eaLnBrk="1" hangingPunct="1"/>
            <a:r>
              <a:rPr lang="cs-CZ" altLang="cs-CZ" b="1" dirty="0" smtClean="0">
                <a:hlinkClick r:id="rId5"/>
              </a:rPr>
              <a:t>Rostliny v doplňcích stravy</a:t>
            </a:r>
            <a:r>
              <a:rPr lang="cs-CZ" altLang="cs-CZ" b="1" dirty="0" smtClean="0"/>
              <a:t> </a:t>
            </a:r>
            <a:r>
              <a:rPr lang="cs-CZ" altLang="cs-CZ" sz="2000" dirty="0" smtClean="0"/>
              <a:t>(Zdravotní, toxikologické a další informace k některým rostlinám vyskytujících se v doplňcích stravy) </a:t>
            </a:r>
          </a:p>
          <a:p>
            <a:pPr eaLnBrk="1" hangingPunct="1"/>
            <a:endParaRPr lang="en-GB" altLang="cs-CZ" dirty="0" smtClean="0"/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5095875"/>
            <a:ext cx="66198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43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cs-CZ" dirty="0" smtClean="0">
                <a:latin typeface="Arial" charset="0"/>
              </a:rPr>
              <a:t>Funkční potravina </a:t>
            </a:r>
            <a:r>
              <a:rPr lang="cs-CZ" altLang="cs-CZ" b="0" i="1" dirty="0" err="1" smtClean="0">
                <a:latin typeface="Arial" charset="0"/>
              </a:rPr>
              <a:t>Functional</a:t>
            </a:r>
            <a:r>
              <a:rPr lang="cs-CZ" altLang="cs-CZ" b="0" i="1" dirty="0" smtClean="0">
                <a:latin typeface="Arial" charset="0"/>
              </a:rPr>
              <a:t> food</a:t>
            </a:r>
            <a:r>
              <a:rPr altLang="cs-CZ" b="0" i="1" dirty="0" smtClean="0">
                <a:latin typeface="Arial" charset="0"/>
              </a:rPr>
              <a:t> </a:t>
            </a:r>
            <a:endParaRPr lang="en-US" altLang="cs-CZ" b="0" i="1" dirty="0" smtClean="0">
              <a:latin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90945" y="1343892"/>
            <a:ext cx="8853055" cy="5031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600" dirty="0" smtClean="0"/>
              <a:t>Potravina (ne tableta, tobolka nebo kapsle) vyrobená z přirozeně se vyskytujících složek, vykazují zvýšený fyziologický účinek </a:t>
            </a:r>
          </a:p>
          <a:p>
            <a:pPr marL="0" indent="0" eaLnBrk="1" hangingPunct="1">
              <a:buNone/>
            </a:pPr>
            <a:r>
              <a:rPr lang="cs-CZ" altLang="cs-CZ" sz="2600" dirty="0" smtClean="0"/>
              <a:t>Potraviny </a:t>
            </a:r>
            <a:r>
              <a:rPr lang="cs-CZ" altLang="cs-CZ" sz="2600" b="1" dirty="0" smtClean="0"/>
              <a:t>obohacené</a:t>
            </a:r>
            <a:r>
              <a:rPr lang="cs-CZ" altLang="cs-CZ" sz="2600" dirty="0" smtClean="0"/>
              <a:t> o větší množství biologicky aktivních látek, než se nachází v jejich standardní podobě. Většinou obsahují určité vitaminy nebo minerály. Dodává organismu  procentní část doporučeného denního příjmu.</a:t>
            </a:r>
          </a:p>
          <a:p>
            <a:pPr marL="0" indent="0" eaLnBrk="1" hangingPunct="1">
              <a:buNone/>
            </a:pPr>
            <a:r>
              <a:rPr lang="cs-CZ" altLang="cs-CZ" sz="2600" b="1" dirty="0" smtClean="0"/>
              <a:t>Kladný vliv na zdraví, fyzickou výkonnost nebo duševní stav</a:t>
            </a:r>
          </a:p>
          <a:p>
            <a:pPr marL="0" indent="0">
              <a:buNone/>
            </a:pPr>
            <a:r>
              <a:rPr lang="cs-CZ" altLang="cs-CZ" sz="2600" b="1" dirty="0" smtClean="0">
                <a:solidFill>
                  <a:srgbClr val="FF0000"/>
                </a:solidFill>
              </a:rPr>
              <a:t>Základní </a:t>
            </a:r>
            <a:r>
              <a:rPr lang="cs-CZ" altLang="cs-CZ" sz="2600" b="1" dirty="0">
                <a:solidFill>
                  <a:srgbClr val="FF0000"/>
                </a:solidFill>
              </a:rPr>
              <a:t>poslání: preventivní působení, součást denní stravy</a:t>
            </a:r>
          </a:p>
          <a:p>
            <a:pPr marL="0" indent="0">
              <a:buNone/>
            </a:pPr>
            <a:r>
              <a:rPr lang="cs-CZ" altLang="cs-CZ" sz="2600" dirty="0" smtClean="0"/>
              <a:t>Potraviny </a:t>
            </a:r>
            <a:r>
              <a:rPr lang="cs-CZ" altLang="cs-CZ" sz="2600" dirty="0"/>
              <a:t>a ne léky – nesmí </a:t>
            </a:r>
            <a:r>
              <a:rPr lang="cs-CZ" altLang="cs-CZ" sz="2600" dirty="0" smtClean="0"/>
              <a:t>být uváděno, </a:t>
            </a:r>
            <a:r>
              <a:rPr lang="cs-CZ" altLang="cs-CZ" sz="2600" dirty="0"/>
              <a:t>že jsou „účinné v prevenci“ nebo v „léčení“ </a:t>
            </a:r>
            <a:r>
              <a:rPr lang="cs-CZ" altLang="cs-CZ" sz="2600" dirty="0" smtClean="0"/>
              <a:t>chorob</a:t>
            </a:r>
            <a:r>
              <a:rPr lang="cs-CZ" altLang="cs-CZ" sz="2600" dirty="0"/>
              <a:t>. </a:t>
            </a:r>
            <a:endParaRPr lang="cs-CZ" altLang="cs-CZ" sz="2600" dirty="0" smtClean="0"/>
          </a:p>
          <a:p>
            <a:pPr marL="0" indent="0">
              <a:buNone/>
            </a:pPr>
            <a:r>
              <a:rPr lang="cs-CZ" altLang="cs-CZ" sz="2600" dirty="0"/>
              <a:t>SZPI </a:t>
            </a:r>
            <a:r>
              <a:rPr lang="cs-CZ" altLang="cs-CZ" sz="2600" dirty="0" smtClean="0"/>
              <a:t>kontrola </a:t>
            </a:r>
            <a:r>
              <a:rPr lang="cs-CZ" altLang="cs-CZ" sz="2600" dirty="0"/>
              <a:t>klamání spotřebitele: potravinu nelze označit tvrzením, že její pravidelná konzumace vede k prevenci </a:t>
            </a:r>
            <a:r>
              <a:rPr lang="cs-CZ" altLang="cs-CZ" sz="2600" dirty="0" smtClean="0"/>
              <a:t>choroby</a:t>
            </a:r>
            <a:r>
              <a:rPr lang="cs-CZ" altLang="cs-CZ" sz="2600" dirty="0"/>
              <a:t>. </a:t>
            </a:r>
          </a:p>
          <a:p>
            <a:pPr marL="0" indent="0">
              <a:buNone/>
            </a:pPr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30041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smtClean="0"/>
              <a:t>Funkční potravina</a:t>
            </a:r>
            <a:endParaRPr lang="en-GB" altLang="cs-CZ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15660" y="1265238"/>
            <a:ext cx="8928340" cy="546336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2400" b="1" dirty="0" smtClean="0"/>
              <a:t>Výživová hodnota + příznivý účinek na zdraví konzumenta</a:t>
            </a: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</a:rPr>
              <a:t>Účinky </a:t>
            </a:r>
            <a:r>
              <a:rPr lang="cs-CZ" altLang="cs-CZ" sz="2400" b="1" dirty="0">
                <a:solidFill>
                  <a:schemeClr val="accent6">
                    <a:lumMod val="50000"/>
                  </a:schemeClr>
                </a:solidFill>
              </a:rPr>
              <a:t>funkčních </a:t>
            </a: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</a:rPr>
              <a:t>potravin</a:t>
            </a:r>
          </a:p>
          <a:p>
            <a:pPr marL="0" indent="1698625">
              <a:buNone/>
            </a:pPr>
            <a:r>
              <a:rPr lang="cs-CZ" altLang="cs-CZ" sz="2400" dirty="0"/>
              <a:t>Krátkodobá účinnost (týdny)</a:t>
            </a:r>
          </a:p>
          <a:p>
            <a:pPr marL="0" indent="1698625">
              <a:buNone/>
            </a:pPr>
            <a:r>
              <a:rPr lang="cs-CZ" altLang="cs-CZ" sz="2400" dirty="0"/>
              <a:t>Střednědobá (měsíce až roky)</a:t>
            </a:r>
          </a:p>
          <a:p>
            <a:pPr marL="0" indent="1698625">
              <a:buNone/>
            </a:pPr>
            <a:r>
              <a:rPr lang="cs-CZ" altLang="cs-CZ" sz="2400" dirty="0"/>
              <a:t>Dlouhodobá (20-30 roků)</a:t>
            </a:r>
          </a:p>
          <a:p>
            <a:pPr marL="0" indent="0">
              <a:buNone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</a:rPr>
              <a:t>Součást denní stavy - celoživotní konzumace</a:t>
            </a:r>
          </a:p>
          <a:p>
            <a:pPr marL="0" indent="0" eaLnBrk="1" hangingPunct="1">
              <a:buNone/>
            </a:pPr>
            <a:r>
              <a:rPr lang="cs-CZ" altLang="cs-CZ" sz="2400" b="1" dirty="0" smtClean="0">
                <a:solidFill>
                  <a:schemeClr val="accent6">
                    <a:lumMod val="50000"/>
                  </a:schemeClr>
                </a:solidFill>
              </a:rPr>
              <a:t>Funkce v organismu</a:t>
            </a:r>
          </a:p>
          <a:p>
            <a:pPr marL="0" indent="1435100">
              <a:buNone/>
            </a:pPr>
            <a:r>
              <a:rPr lang="en-GB" altLang="cs-CZ" sz="2400" dirty="0" err="1"/>
              <a:t>Posilování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imunity</a:t>
            </a:r>
            <a:r>
              <a:rPr lang="en-GB" altLang="cs-CZ" sz="2400" dirty="0"/>
              <a:t> </a:t>
            </a:r>
          </a:p>
          <a:p>
            <a:pPr marL="0" indent="1435100">
              <a:buNone/>
            </a:pPr>
            <a:r>
              <a:rPr lang="en-GB" altLang="cs-CZ" sz="2400" dirty="0" err="1"/>
              <a:t>Prevence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proti</a:t>
            </a:r>
            <a:r>
              <a:rPr lang="en-GB" altLang="cs-CZ" sz="2400" dirty="0"/>
              <a:t> </a:t>
            </a:r>
            <a:r>
              <a:rPr lang="en-GB" altLang="cs-CZ" sz="2400" dirty="0" err="1"/>
              <a:t>nemocem</a:t>
            </a:r>
            <a:r>
              <a:rPr lang="en-GB" altLang="cs-CZ" sz="2400" dirty="0"/>
              <a:t> </a:t>
            </a:r>
          </a:p>
          <a:p>
            <a:pPr marL="0" indent="1435100">
              <a:buNone/>
            </a:pPr>
            <a:r>
              <a:rPr lang="en-GB" altLang="cs-CZ" sz="2400" dirty="0" err="1"/>
              <a:t>Příznivé</a:t>
            </a:r>
            <a:r>
              <a:rPr lang="en-GB" altLang="cs-CZ" sz="2400" dirty="0"/>
              <a:t> </a:t>
            </a:r>
            <a:r>
              <a:rPr lang="en-GB" altLang="cs-CZ" sz="2400" dirty="0" err="1"/>
              <a:t>ovlivnění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fyzického</a:t>
            </a:r>
            <a:r>
              <a:rPr lang="en-GB" altLang="cs-CZ" sz="2400" dirty="0"/>
              <a:t> a </a:t>
            </a:r>
            <a:r>
              <a:rPr lang="en-GB" altLang="cs-CZ" sz="2400" dirty="0" err="1"/>
              <a:t>duševního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stavu</a:t>
            </a:r>
            <a:r>
              <a:rPr lang="en-GB" altLang="cs-CZ" sz="2400" dirty="0"/>
              <a:t> </a:t>
            </a:r>
          </a:p>
          <a:p>
            <a:pPr marL="0" indent="1435100">
              <a:buNone/>
            </a:pPr>
            <a:r>
              <a:rPr lang="en-GB" altLang="cs-CZ" sz="2400" dirty="0" err="1" smtClean="0"/>
              <a:t>Zpomalení</a:t>
            </a:r>
            <a:r>
              <a:rPr lang="en-GB" altLang="cs-CZ" sz="2400" dirty="0" smtClean="0"/>
              <a:t> </a:t>
            </a:r>
            <a:r>
              <a:rPr lang="en-GB" altLang="cs-CZ" sz="2400" dirty="0" err="1"/>
              <a:t>procesu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stárnutí</a:t>
            </a:r>
            <a:r>
              <a:rPr lang="en-GB" altLang="cs-CZ" sz="2400" dirty="0"/>
              <a:t> </a:t>
            </a:r>
          </a:p>
          <a:p>
            <a:pPr marL="0" indent="1435100">
              <a:buNone/>
            </a:pPr>
            <a:r>
              <a:rPr lang="en-GB" altLang="cs-CZ" sz="2400" dirty="0" err="1"/>
              <a:t>Redukce</a:t>
            </a:r>
            <a:r>
              <a:rPr lang="en-GB" altLang="cs-CZ" sz="2400" dirty="0"/>
              <a:t> </a:t>
            </a:r>
            <a:r>
              <a:rPr lang="en-GB" altLang="cs-CZ" sz="2400" dirty="0" err="1"/>
              <a:t>rizikových</a:t>
            </a:r>
            <a:r>
              <a:rPr lang="en-GB" altLang="cs-CZ" sz="2400" dirty="0"/>
              <a:t> </a:t>
            </a:r>
            <a:r>
              <a:rPr lang="en-GB" altLang="cs-CZ" sz="2400" dirty="0" err="1"/>
              <a:t>faktorů</a:t>
            </a:r>
            <a:r>
              <a:rPr lang="en-GB" altLang="cs-CZ" sz="2400" dirty="0"/>
              <a:t> pro </a:t>
            </a:r>
            <a:r>
              <a:rPr lang="en-GB" altLang="cs-CZ" sz="2400" dirty="0" err="1"/>
              <a:t>chronické</a:t>
            </a:r>
            <a:r>
              <a:rPr lang="en-GB" altLang="cs-CZ" sz="2400" dirty="0"/>
              <a:t> </a:t>
            </a:r>
            <a:r>
              <a:rPr lang="en-GB" altLang="cs-CZ" sz="2400" dirty="0" err="1" smtClean="0"/>
              <a:t>nemoci</a:t>
            </a:r>
            <a:endParaRPr lang="cs-CZ" alt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9367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r>
              <a:rPr lang="cs-CZ" altLang="cs-CZ" sz="4000" dirty="0"/>
              <a:t>Příklady funkčních potravin</a:t>
            </a:r>
            <a:endParaRPr lang="en-US" altLang="cs-CZ" sz="4000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439948" y="1380226"/>
            <a:ext cx="8459578" cy="4796737"/>
          </a:xfrm>
        </p:spPr>
        <p:txBody>
          <a:bodyPr>
            <a:normAutofit fontScale="92500"/>
          </a:bodyPr>
          <a:lstStyle/>
          <a:p>
            <a:r>
              <a:rPr lang="en-GB" altLang="cs-CZ" dirty="0" err="1" smtClean="0"/>
              <a:t>Výrobky</a:t>
            </a:r>
            <a:r>
              <a:rPr lang="en-GB" altLang="cs-CZ" dirty="0" smtClean="0"/>
              <a:t> se </a:t>
            </a:r>
            <a:r>
              <a:rPr lang="en-GB" altLang="cs-CZ" dirty="0" err="1" smtClean="0"/>
              <a:t>zvýšeným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obsahem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vlákniny</a:t>
            </a:r>
            <a:endParaRPr lang="cs-CZ" altLang="cs-CZ" dirty="0" smtClean="0"/>
          </a:p>
          <a:p>
            <a:r>
              <a:rPr lang="cs-CZ" altLang="cs-CZ" dirty="0" smtClean="0"/>
              <a:t> Mléčné produkty s obsahem zdraví prospěšných bakterií – </a:t>
            </a:r>
            <a:r>
              <a:rPr lang="cs-CZ" altLang="cs-CZ" dirty="0" err="1" smtClean="0"/>
              <a:t>probiotika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prebiotika</a:t>
            </a:r>
            <a:endParaRPr lang="cs-CZ" altLang="cs-CZ" dirty="0" smtClean="0"/>
          </a:p>
          <a:p>
            <a:r>
              <a:rPr lang="en-GB" altLang="cs-CZ" dirty="0" err="1" smtClean="0"/>
              <a:t>Speciální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tuky</a:t>
            </a:r>
            <a:r>
              <a:rPr lang="cs-CZ" altLang="cs-CZ" dirty="0" smtClean="0"/>
              <a:t> – </a:t>
            </a:r>
            <a:r>
              <a:rPr lang="el-GR" altLang="cs-CZ" dirty="0" smtClean="0"/>
              <a:t>ω</a:t>
            </a:r>
            <a:r>
              <a:rPr lang="cs-CZ" altLang="cs-CZ" dirty="0" smtClean="0"/>
              <a:t>-3 a 6 MK </a:t>
            </a:r>
          </a:p>
          <a:p>
            <a:r>
              <a:rPr lang="en-GB" altLang="cs-CZ" dirty="0" err="1" smtClean="0"/>
              <a:t>Funkční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potraviny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vhodné</a:t>
            </a:r>
            <a:r>
              <a:rPr lang="en-GB" altLang="cs-CZ" dirty="0" smtClean="0"/>
              <a:t> pro </a:t>
            </a:r>
            <a:r>
              <a:rPr lang="en-GB" altLang="cs-CZ" dirty="0" err="1" smtClean="0"/>
              <a:t>snižování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nadváhy</a:t>
            </a:r>
            <a:r>
              <a:rPr lang="cs-CZ" altLang="cs-CZ" dirty="0" smtClean="0"/>
              <a:t> - nízkoenergetické</a:t>
            </a:r>
            <a:endParaRPr lang="en-US" altLang="cs-CZ" dirty="0" smtClean="0"/>
          </a:p>
          <a:p>
            <a:pPr eaLnBrk="1" hangingPunct="1"/>
            <a:r>
              <a:rPr lang="cs-CZ" altLang="cs-CZ" dirty="0" smtClean="0"/>
              <a:t>Pečivo obohacené o kyselinu listovou (pomáhá v prevenci srdečního onemocnění a defektů páteře u novorozenců)</a:t>
            </a:r>
          </a:p>
          <a:p>
            <a:pPr eaLnBrk="1" hangingPunct="1"/>
            <a:r>
              <a:rPr lang="cs-CZ" altLang="cs-CZ" dirty="0" smtClean="0"/>
              <a:t>Pomazánkové tuky s přídavkem rybího tuku popř. rostlinných </a:t>
            </a:r>
            <a:r>
              <a:rPr lang="cs-CZ" altLang="cs-CZ" dirty="0" err="1" smtClean="0"/>
              <a:t>fytosterolů</a:t>
            </a:r>
            <a:r>
              <a:rPr lang="cs-CZ" altLang="cs-CZ" dirty="0" smtClean="0"/>
              <a:t> snižující cholesterol</a:t>
            </a:r>
          </a:p>
          <a:p>
            <a:r>
              <a:rPr lang="cs-CZ" altLang="cs-CZ" dirty="0" smtClean="0"/>
              <a:t>M</a:t>
            </a:r>
            <a:r>
              <a:rPr lang="en-US" altLang="cs-CZ" dirty="0" err="1" smtClean="0"/>
              <a:t>inerální</a:t>
            </a:r>
            <a:r>
              <a:rPr lang="en-US" altLang="cs-CZ" dirty="0" smtClean="0"/>
              <a:t> </a:t>
            </a:r>
            <a:r>
              <a:rPr lang="en-US" altLang="cs-CZ" dirty="0" err="1"/>
              <a:t>vody</a:t>
            </a:r>
            <a:r>
              <a:rPr lang="en-US" altLang="cs-CZ" dirty="0"/>
              <a:t> </a:t>
            </a:r>
            <a:r>
              <a:rPr lang="cs-CZ" altLang="cs-CZ" dirty="0" smtClean="0"/>
              <a:t>- </a:t>
            </a:r>
            <a:r>
              <a:rPr lang="en-US" altLang="cs-CZ" dirty="0" err="1" smtClean="0"/>
              <a:t>složení</a:t>
            </a:r>
            <a:r>
              <a:rPr lang="en-US" altLang="cs-CZ" dirty="0" smtClean="0"/>
              <a:t> </a:t>
            </a:r>
            <a:r>
              <a:rPr lang="en-US" altLang="cs-CZ" dirty="0" err="1"/>
              <a:t>minerálních</a:t>
            </a:r>
            <a:r>
              <a:rPr lang="en-US" altLang="cs-CZ" dirty="0"/>
              <a:t> </a:t>
            </a:r>
            <a:r>
              <a:rPr lang="en-US" altLang="cs-CZ" dirty="0" err="1"/>
              <a:t>látek</a:t>
            </a:r>
            <a:r>
              <a:rPr lang="en-US" altLang="cs-CZ" dirty="0"/>
              <a:t> </a:t>
            </a:r>
            <a:r>
              <a:rPr lang="cs-CZ" altLang="cs-CZ" dirty="0" smtClean="0"/>
              <a:t>př. </a:t>
            </a:r>
            <a:r>
              <a:rPr lang="en-US" altLang="cs-CZ" dirty="0" smtClean="0"/>
              <a:t>Magnesia</a:t>
            </a:r>
            <a:endParaRPr lang="cs-CZ" altLang="cs-CZ" dirty="0"/>
          </a:p>
          <a:p>
            <a:pPr eaLnBrk="1" hangingPunct="1"/>
            <a:endParaRPr lang="cs-CZ" altLang="cs-CZ" dirty="0" smtClean="0"/>
          </a:p>
          <a:p>
            <a:pPr eaLnBrk="1" hangingPunct="1"/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Výroba funkčních potravin</a:t>
            </a:r>
            <a:endParaRPr lang="en-US" altLang="cs-CZ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63236" y="1246909"/>
            <a:ext cx="8880764" cy="515389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100" dirty="0" smtClean="0"/>
              <a:t>Významně vyšší obsah příznivě působících látek (speciálních typů vlákniny, </a:t>
            </a:r>
            <a:r>
              <a:rPr lang="cs-CZ" altLang="cs-CZ" sz="3100" dirty="0" err="1" smtClean="0"/>
              <a:t>izoflavonů</a:t>
            </a:r>
            <a:r>
              <a:rPr lang="cs-CZ" altLang="cs-CZ" sz="3100" dirty="0" smtClean="0"/>
              <a:t>, </a:t>
            </a:r>
            <a:r>
              <a:rPr lang="cs-CZ" altLang="cs-CZ" sz="3100" dirty="0" err="1" smtClean="0"/>
              <a:t>probiotik</a:t>
            </a:r>
            <a:r>
              <a:rPr lang="cs-CZ" altLang="cs-CZ" sz="3100" dirty="0" smtClean="0"/>
              <a:t> nebo </a:t>
            </a:r>
            <a:r>
              <a:rPr lang="cs-CZ" altLang="cs-CZ" sz="3100" dirty="0" err="1" smtClean="0"/>
              <a:t>prebiotik</a:t>
            </a:r>
            <a:r>
              <a:rPr lang="cs-CZ" altLang="cs-CZ" sz="3100" dirty="0" smtClean="0"/>
              <a:t> atd.) nebo je použita surovina, v níž je vyšší obsah žádoucí látky dosažen např. šlechtěním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100" dirty="0" smtClean="0"/>
              <a:t>Může také vzniknout odstraněním nežádoucí složky (například alergizující)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100" dirty="0" smtClean="0"/>
              <a:t>Pokud chce výrobce použít úplně </a:t>
            </a:r>
            <a:r>
              <a:rPr lang="cs-CZ" altLang="cs-CZ" sz="3100" b="1" dirty="0" smtClean="0"/>
              <a:t>novou látku </a:t>
            </a:r>
            <a:r>
              <a:rPr lang="cs-CZ" altLang="cs-CZ" sz="3100" dirty="0" smtClean="0"/>
              <a:t>- funkční přísadu- se kterou nejsou dlouhodobé zkušenosti, musí projít </a:t>
            </a:r>
            <a:r>
              <a:rPr lang="cs-CZ" altLang="cs-CZ" sz="3100" b="1" dirty="0" smtClean="0"/>
              <a:t>schvalovacím procesem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3100" b="1" dirty="0" smtClean="0">
                <a:solidFill>
                  <a:srgbClr val="FF0000"/>
                </a:solidFill>
              </a:rPr>
              <a:t>Ani přírodní látky </a:t>
            </a:r>
            <a:r>
              <a:rPr lang="cs-CZ" altLang="cs-CZ" sz="3100" b="1" dirty="0" smtClean="0">
                <a:solidFill>
                  <a:srgbClr val="FF0000"/>
                </a:solidFill>
              </a:rPr>
              <a:t>nemusí </a:t>
            </a:r>
            <a:r>
              <a:rPr lang="cs-CZ" altLang="cs-CZ" sz="3100" b="1" dirty="0" smtClean="0">
                <a:solidFill>
                  <a:srgbClr val="FF0000"/>
                </a:solidFill>
              </a:rPr>
              <a:t>být automaticky neškodné</a:t>
            </a:r>
            <a:endParaRPr lang="cs-CZ" altLang="cs-CZ" sz="31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altLang="cs-CZ" sz="3100" u="sng" dirty="0" smtClean="0"/>
              <a:t>Musí </a:t>
            </a:r>
            <a:r>
              <a:rPr lang="cs-CZ" altLang="cs-CZ" sz="3100" u="sng" dirty="0"/>
              <a:t>být prokázáno</a:t>
            </a:r>
            <a:r>
              <a:rPr lang="cs-CZ" altLang="cs-CZ" sz="3100" dirty="0"/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cs-CZ" altLang="cs-CZ" sz="3100" dirty="0" smtClean="0"/>
              <a:t>-   účinná </a:t>
            </a:r>
            <a:r>
              <a:rPr lang="cs-CZ" altLang="cs-CZ" sz="3100" dirty="0"/>
              <a:t>látka je </a:t>
            </a:r>
            <a:r>
              <a:rPr lang="cs-CZ" altLang="cs-CZ" sz="3100" dirty="0" smtClean="0"/>
              <a:t>absorbována</a:t>
            </a:r>
            <a:r>
              <a:rPr lang="cs-CZ" altLang="cs-CZ" sz="3100" dirty="0"/>
              <a:t>, </a:t>
            </a:r>
            <a:r>
              <a:rPr lang="cs-CZ" altLang="cs-CZ" sz="3100" dirty="0" smtClean="0"/>
              <a:t>dostává se </a:t>
            </a:r>
            <a:r>
              <a:rPr lang="cs-CZ" altLang="cs-CZ" sz="3100" dirty="0" smtClean="0"/>
              <a:t>tam kde </a:t>
            </a:r>
            <a:r>
              <a:rPr lang="cs-CZ" altLang="cs-CZ" sz="3100" dirty="0"/>
              <a:t>má účinkovat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altLang="cs-CZ" sz="3100" dirty="0" smtClean="0"/>
              <a:t>příznivě </a:t>
            </a:r>
            <a:r>
              <a:rPr lang="cs-CZ" altLang="cs-CZ" sz="3100" dirty="0"/>
              <a:t>ovlivňuje fyziologické funkce, např. snížení tlaku krve nebo snížení hladiny cholesterolu v </a:t>
            </a:r>
            <a:r>
              <a:rPr lang="cs-CZ" altLang="cs-CZ" sz="3100" dirty="0" smtClean="0"/>
              <a:t>krvi pokud </a:t>
            </a:r>
            <a:r>
              <a:rPr lang="cs-CZ" altLang="cs-CZ" sz="3100" dirty="0"/>
              <a:t>se </a:t>
            </a:r>
            <a:r>
              <a:rPr lang="cs-CZ" altLang="cs-CZ" sz="3100" dirty="0" smtClean="0"/>
              <a:t>konzumuje </a:t>
            </a:r>
            <a:r>
              <a:rPr lang="cs-CZ" altLang="cs-CZ" sz="3100" dirty="0"/>
              <a:t>v </a:t>
            </a:r>
            <a:r>
              <a:rPr lang="cs-CZ" altLang="cs-CZ" sz="3100" b="1" dirty="0"/>
              <a:t>normálním</a:t>
            </a:r>
            <a:r>
              <a:rPr lang="cs-CZ" altLang="cs-CZ" sz="3100" dirty="0"/>
              <a:t> </a:t>
            </a:r>
            <a:r>
              <a:rPr lang="cs-CZ" altLang="cs-CZ" sz="3100" b="1" dirty="0" smtClean="0"/>
              <a:t>množství</a:t>
            </a:r>
          </a:p>
          <a:p>
            <a:pPr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cs-CZ" altLang="cs-CZ" sz="3100" dirty="0" smtClean="0"/>
              <a:t>pozitivní</a:t>
            </a:r>
            <a:r>
              <a:rPr lang="cs-CZ" altLang="cs-CZ" sz="3100" dirty="0"/>
              <a:t>, zdraví podporující součást </a:t>
            </a:r>
            <a:r>
              <a:rPr lang="cs-CZ" altLang="cs-CZ" sz="3100" b="1" dirty="0"/>
              <a:t>vyvážené stravy </a:t>
            </a:r>
            <a:r>
              <a:rPr lang="cs-CZ" altLang="cs-CZ" sz="3100" dirty="0"/>
              <a:t>a aktivního životního stylu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31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0724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Další používané termíny</a:t>
            </a:r>
            <a:endParaRPr lang="en-US" altLang="cs-CZ" sz="4000" dirty="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77963"/>
            <a:ext cx="8270875" cy="4699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/>
              <a:t>N</a:t>
            </a:r>
            <a:r>
              <a:rPr lang="en-GB" altLang="cs-CZ" b="1" dirty="0" err="1"/>
              <a:t>ovelizované</a:t>
            </a:r>
            <a:r>
              <a:rPr lang="en-GB" altLang="cs-CZ" b="1" dirty="0"/>
              <a:t> </a:t>
            </a:r>
            <a:r>
              <a:rPr lang="en-GB" altLang="cs-CZ" b="1" dirty="0" err="1"/>
              <a:t>potraviny</a:t>
            </a:r>
            <a:r>
              <a:rPr lang="cs-CZ" altLang="cs-CZ" b="1" dirty="0"/>
              <a:t> - </a:t>
            </a:r>
            <a:r>
              <a:rPr lang="cs-CZ" altLang="cs-CZ" b="1" i="1" dirty="0"/>
              <a:t>Novel </a:t>
            </a:r>
            <a:r>
              <a:rPr lang="cs-CZ" altLang="cs-CZ" b="1" i="1" dirty="0" err="1"/>
              <a:t>Foods</a:t>
            </a:r>
            <a:endParaRPr lang="en-US" altLang="cs-CZ" b="1" i="1" dirty="0"/>
          </a:p>
          <a:p>
            <a:pPr marL="0" indent="0" eaLnBrk="1" hangingPunct="1">
              <a:buNone/>
            </a:pPr>
            <a:r>
              <a:rPr lang="cs-CZ" altLang="cs-CZ" dirty="0" smtClean="0"/>
              <a:t> - m</a:t>
            </a:r>
            <a:r>
              <a:rPr lang="en-GB" altLang="cs-CZ" dirty="0" err="1" smtClean="0"/>
              <a:t>ohou</a:t>
            </a:r>
            <a:r>
              <a:rPr lang="en-GB" altLang="cs-CZ" dirty="0" smtClean="0"/>
              <a:t> </a:t>
            </a:r>
            <a:r>
              <a:rPr lang="cs-CZ" altLang="cs-CZ" dirty="0" smtClean="0"/>
              <a:t>to </a:t>
            </a:r>
            <a:r>
              <a:rPr lang="en-GB" altLang="cs-CZ" dirty="0" err="1" smtClean="0"/>
              <a:t>být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potraviny</a:t>
            </a:r>
            <a:r>
              <a:rPr lang="en-GB" altLang="cs-CZ" dirty="0" smtClean="0"/>
              <a:t>, </a:t>
            </a:r>
            <a:r>
              <a:rPr lang="en-GB" altLang="cs-CZ" dirty="0" err="1" smtClean="0"/>
              <a:t>které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pocházejí</a:t>
            </a:r>
            <a:r>
              <a:rPr lang="en-GB" altLang="cs-CZ" dirty="0" smtClean="0"/>
              <a:t> z </a:t>
            </a:r>
            <a:r>
              <a:rPr lang="en-GB" altLang="cs-CZ" dirty="0" err="1" smtClean="0"/>
              <a:t>řas</a:t>
            </a:r>
            <a:r>
              <a:rPr lang="en-GB" altLang="cs-CZ" dirty="0" smtClean="0"/>
              <a:t>, hub a </a:t>
            </a:r>
            <a:r>
              <a:rPr lang="en-GB" altLang="cs-CZ" dirty="0" err="1" smtClean="0"/>
              <a:t>ostatních</a:t>
            </a:r>
            <a:r>
              <a:rPr lang="en-GB" altLang="cs-CZ" dirty="0" smtClean="0"/>
              <a:t> </a:t>
            </a:r>
            <a:r>
              <a:rPr lang="en-GB" altLang="cs-CZ" dirty="0" err="1" smtClean="0"/>
              <a:t>mikroorganismů</a:t>
            </a:r>
            <a:r>
              <a:rPr lang="en-GB" altLang="cs-CZ" dirty="0" smtClean="0"/>
              <a:t> </a:t>
            </a: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/>
              <a:t>Přírodní </a:t>
            </a:r>
            <a:r>
              <a:rPr lang="cs-CZ" altLang="cs-CZ" b="1" dirty="0" smtClean="0"/>
              <a:t>prostředky</a:t>
            </a:r>
          </a:p>
          <a:p>
            <a:pPr marL="0" indent="0">
              <a:buNone/>
            </a:pPr>
            <a:r>
              <a:rPr lang="cs-CZ" altLang="cs-CZ" dirty="0" smtClean="0"/>
              <a:t> -léčivé </a:t>
            </a:r>
            <a:r>
              <a:rPr lang="cs-CZ" altLang="cs-CZ" dirty="0"/>
              <a:t>látky rostlinného, živočišného nebo nerostného </a:t>
            </a:r>
            <a:r>
              <a:rPr lang="cs-CZ" altLang="cs-CZ" dirty="0" smtClean="0"/>
              <a:t>původu, </a:t>
            </a:r>
            <a:r>
              <a:rPr lang="cs-CZ" altLang="cs-CZ" dirty="0"/>
              <a:t>jejichž aktivní složky pocházejí z přírody. </a:t>
            </a:r>
          </a:p>
          <a:p>
            <a:pPr marL="0" indent="0">
              <a:buNone/>
            </a:pPr>
            <a:endParaRPr lang="cs-CZ" altLang="cs-CZ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20439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476" y="202291"/>
            <a:ext cx="8531524" cy="1200329"/>
          </a:xfrm>
        </p:spPr>
        <p:txBody>
          <a:bodyPr>
            <a:norm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3600" dirty="0" smtClean="0"/>
              <a:t>Požadavky na jakost potravin a doplňků stravy </a:t>
            </a:r>
            <a:endParaRPr lang="cs-CZ" sz="36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47713" y="1843088"/>
            <a:ext cx="161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583" tIns="41292" rIns="82583" bIns="41292">
            <a:spAutoFit/>
          </a:bodyPr>
          <a:lstStyle>
            <a:lvl1pPr defTabSz="825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5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5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5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55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GB" altLang="cs-CZ" sz="2200">
              <a:latin typeface="Calibri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5683" y="1085281"/>
            <a:ext cx="7920037" cy="3003550"/>
          </a:xfrm>
          <a:prstGeom prst="rect">
            <a:avLst/>
          </a:prstGeom>
          <a:solidFill>
            <a:srgbClr val="FFFF99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82583" tIns="41292" rIns="82583" bIns="41292">
            <a:spAutoFit/>
          </a:bodyPr>
          <a:lstStyle/>
          <a:p>
            <a:pPr defTabSz="825500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čerstvost</a:t>
            </a:r>
            <a:endParaRPr lang="cs-CZ" sz="2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defTabSz="825500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atraktivní vzhled a </a:t>
            </a:r>
            <a:r>
              <a:rPr lang="cs-CZ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chuť</a:t>
            </a:r>
            <a:endParaRPr lang="cs-CZ" sz="2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  <a:p>
            <a:pPr defTabSz="825500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„přírodní“ původ =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„ŽÁDNÁ CHEMIE“</a:t>
            </a:r>
          </a:p>
          <a:p>
            <a:pPr defTabSz="825500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prospěšnost zdraví</a:t>
            </a:r>
          </a:p>
          <a:p>
            <a:pPr defTabSz="825500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požadovaná energetická hodnota</a:t>
            </a:r>
          </a:p>
          <a:p>
            <a:pPr defTabSz="825500" eaLnBrk="0" fontAlgn="auto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Tx/>
              <a:buBlip>
                <a:blip r:embed="rId2"/>
              </a:buBlip>
              <a:defRPr/>
            </a:pPr>
            <a:r>
              <a:rPr lang="cs-CZ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  nízká cena</a:t>
            </a:r>
            <a:endParaRPr lang="en-GB" sz="2400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pic>
        <p:nvPicPr>
          <p:cNvPr id="8" name="Picture 5" descr="devon-foo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363" y="1082025"/>
            <a:ext cx="233838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73296"/>
            <a:ext cx="1969179" cy="13107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6587" y="3400859"/>
            <a:ext cx="5796130" cy="3668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27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7" y="404664"/>
            <a:ext cx="8497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Autenticita (pravost, původ) a falšování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95536" y="1052736"/>
            <a:ext cx="8497639" cy="17912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None/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Předmětem falšování jsou zejména cenově nákladné potraviny a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nutraceutika</a:t>
            </a:r>
            <a:endParaRPr kumimoji="0" 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Náhrada levnější přísadou / surovinou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Nesprávně uvedený geografický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původ, neznámý původ</a:t>
            </a:r>
          </a:p>
          <a:p>
            <a:pPr marL="342900" lvl="0" indent="-342900">
              <a:lnSpc>
                <a:spcPct val="120000"/>
              </a:lnSpc>
              <a:buClr>
                <a:srgbClr val="F51313"/>
              </a:buClr>
              <a:buSzPct val="90000"/>
              <a:buBlip>
                <a:blip r:embed="rId2"/>
              </a:buBlip>
              <a:tabLst>
                <a:tab pos="261938" algn="l"/>
              </a:tabLst>
              <a:defRPr/>
            </a:pPr>
            <a:r>
              <a:rPr lang="cs-CZ" b="1" dirty="0" smtClean="0">
                <a:solidFill>
                  <a:prstClr val="black"/>
                </a:solidFill>
                <a:cs typeface="Arial" pitchFamily="34" charset="0"/>
              </a:rPr>
              <a:t> Nedeklarované komponenty</a:t>
            </a:r>
            <a:endParaRPr lang="cs-CZ" b="1" dirty="0">
              <a:solidFill>
                <a:prstClr val="black"/>
              </a:solidFill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51313"/>
              </a:buClr>
              <a:buSzPct val="90000"/>
              <a:buFontTx/>
              <a:buBlip>
                <a:blip r:embed="rId2"/>
              </a:buBlip>
              <a:tabLst>
                <a:tab pos="261938" algn="l"/>
              </a:tabLst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Použití nedeklarovaného způsobu výroby /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zpracování /skladování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343" name="Oval 9"/>
          <p:cNvSpPr>
            <a:spLocks noChangeArrowheads="1"/>
          </p:cNvSpPr>
          <p:nvPr/>
        </p:nvSpPr>
        <p:spPr bwMode="auto">
          <a:xfrm>
            <a:off x="142346" y="2970996"/>
            <a:ext cx="2880320" cy="129614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Ekonomické aspekty,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destrukce trhu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344" name="Oval 10"/>
          <p:cNvSpPr>
            <a:spLocks noChangeArrowheads="1"/>
          </p:cNvSpPr>
          <p:nvPr/>
        </p:nvSpPr>
        <p:spPr bwMode="auto">
          <a:xfrm>
            <a:off x="2988494" y="3429000"/>
            <a:ext cx="2663626" cy="1152526"/>
          </a:xfrm>
          <a:prstGeom prst="ellipse">
            <a:avLst/>
          </a:prstGeom>
          <a:solidFill>
            <a:srgbClr val="99CC00">
              <a:alpha val="72156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Ztráta důvěry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konzumentů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4345" name="Oval 11"/>
          <p:cNvSpPr>
            <a:spLocks noChangeArrowheads="1"/>
          </p:cNvSpPr>
          <p:nvPr/>
        </p:nvSpPr>
        <p:spPr bwMode="auto">
          <a:xfrm>
            <a:off x="5604980" y="2970996"/>
            <a:ext cx="3457078" cy="1187189"/>
          </a:xfrm>
          <a:prstGeom prst="ellipse">
            <a:avLst/>
          </a:prstGeom>
          <a:solidFill>
            <a:srgbClr val="FFCC99">
              <a:alpha val="85097"/>
            </a:srgbClr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Nebezpečí pro zdraví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konzumentů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383115" y="4808669"/>
            <a:ext cx="6544396" cy="1473262"/>
            <a:chOff x="1967" y="3111"/>
            <a:chExt cx="4088" cy="729"/>
          </a:xfrm>
        </p:grpSpPr>
        <p:pic>
          <p:nvPicPr>
            <p:cNvPr id="14348" name="Picture 14" descr="imagesCA6HJ7Q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8" y="3142"/>
              <a:ext cx="702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1" descr="oliv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67" y="3130"/>
              <a:ext cx="799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7" descr="COFFE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1" y="3138"/>
              <a:ext cx="862" cy="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9" descr="imagesCATZ46QJ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36" y="3130"/>
              <a:ext cx="722" cy="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22" descr="untitl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0" y="3111"/>
              <a:ext cx="805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3" y="4808671"/>
            <a:ext cx="2014661" cy="14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07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6364" y="1357746"/>
            <a:ext cx="8603671" cy="4835236"/>
          </a:xfrm>
        </p:spPr>
        <p:txBody>
          <a:bodyPr>
            <a:normAutofit fontScale="92500" lnSpcReduction="20000"/>
          </a:bodyPr>
          <a:lstStyle/>
          <a:p>
            <a:pPr marL="630238" indent="-630238">
              <a:buNone/>
            </a:pPr>
            <a:r>
              <a:rPr lang="cs-CZ" sz="2600" b="1" dirty="0" smtClean="0">
                <a:solidFill>
                  <a:srgbClr val="FF0000"/>
                </a:solidFill>
              </a:rPr>
              <a:t>Potraviny</a:t>
            </a:r>
          </a:p>
          <a:p>
            <a:pPr marL="630238" indent="-630238">
              <a:buNone/>
            </a:pPr>
            <a:r>
              <a:rPr lang="cs-CZ" sz="2400" dirty="0" smtClean="0"/>
              <a:t>          hlavní </a:t>
            </a:r>
            <a:r>
              <a:rPr lang="cs-CZ" sz="2400" dirty="0"/>
              <a:t>funkce – dodávání živin a energie organismu</a:t>
            </a:r>
          </a:p>
          <a:p>
            <a:pPr marL="630238" indent="-630238">
              <a:buNone/>
            </a:pPr>
            <a:r>
              <a:rPr lang="cs-CZ" sz="2400" dirty="0" smtClean="0"/>
              <a:t>          mají </a:t>
            </a:r>
            <a:r>
              <a:rPr lang="cs-CZ" sz="2400" dirty="0"/>
              <a:t>výživovou (nutriční) hodnotu a energetickou </a:t>
            </a:r>
            <a:r>
              <a:rPr lang="cs-CZ" sz="2400" dirty="0" smtClean="0"/>
              <a:t>hodnotu</a:t>
            </a:r>
          </a:p>
          <a:p>
            <a:pPr marL="630238" indent="-630238">
              <a:buNone/>
            </a:pPr>
            <a:endParaRPr lang="cs-CZ" sz="2400" dirty="0"/>
          </a:p>
          <a:p>
            <a:pPr marL="630238" indent="-630238">
              <a:buNone/>
            </a:pPr>
            <a:r>
              <a:rPr lang="cs-CZ" sz="2600" b="1" dirty="0" err="1" smtClean="0">
                <a:solidFill>
                  <a:srgbClr val="FF0000"/>
                </a:solidFill>
              </a:rPr>
              <a:t>Nutraceutika</a:t>
            </a:r>
            <a:r>
              <a:rPr lang="cs-CZ" sz="2400" dirty="0" smtClean="0"/>
              <a:t> =  doplňky stravy + funkční </a:t>
            </a:r>
            <a:r>
              <a:rPr lang="cs-CZ" sz="2400" dirty="0"/>
              <a:t>potraviny </a:t>
            </a:r>
          </a:p>
          <a:p>
            <a:pPr marL="630238" indent="-630238">
              <a:buNone/>
            </a:pPr>
            <a:r>
              <a:rPr lang="cs-CZ" sz="2400" dirty="0" smtClean="0"/>
              <a:t>          jednoznačná </a:t>
            </a:r>
            <a:r>
              <a:rPr lang="cs-CZ" sz="2400" dirty="0"/>
              <a:t>definice termínu </a:t>
            </a:r>
            <a:r>
              <a:rPr lang="cs-CZ" sz="2400" dirty="0" err="1"/>
              <a:t>nutraceutika</a:t>
            </a:r>
            <a:r>
              <a:rPr lang="cs-CZ" sz="2400" dirty="0"/>
              <a:t> neexistuje</a:t>
            </a:r>
          </a:p>
          <a:p>
            <a:pPr marL="630238" indent="-630238">
              <a:buNone/>
            </a:pPr>
            <a:r>
              <a:rPr lang="cs-CZ" sz="2400" dirty="0" smtClean="0"/>
              <a:t>          potraviny </a:t>
            </a:r>
            <a:r>
              <a:rPr lang="cs-CZ" sz="2400" dirty="0"/>
              <a:t>nebo jejich extrakty – pozitivní vliv na lidské </a:t>
            </a:r>
            <a:r>
              <a:rPr lang="cs-CZ" sz="2400" dirty="0" smtClean="0"/>
              <a:t>zdraví </a:t>
            </a:r>
            <a:r>
              <a:rPr lang="cs-CZ" sz="2400" b="1" dirty="0" smtClean="0"/>
              <a:t>předcházet nemocem, ne léčit</a:t>
            </a:r>
            <a:endParaRPr lang="cs-CZ" sz="2400" b="1" dirty="0"/>
          </a:p>
          <a:p>
            <a:pPr marL="630238" indent="-630238">
              <a:buNone/>
            </a:pPr>
            <a:endParaRPr lang="cs-CZ" sz="2400" dirty="0"/>
          </a:p>
          <a:p>
            <a:pPr marL="630238" indent="-630238">
              <a:buNone/>
            </a:pPr>
            <a:r>
              <a:rPr lang="cs-CZ" sz="2400" b="1" dirty="0"/>
              <a:t>Doplněk stravy  </a:t>
            </a:r>
            <a:r>
              <a:rPr lang="cs-CZ" sz="2400" dirty="0"/>
              <a:t>- účelem je doplňovat běžnou </a:t>
            </a:r>
            <a:r>
              <a:rPr lang="cs-CZ" sz="2400" dirty="0" smtClean="0"/>
              <a:t>stravu, koncentrované množství </a:t>
            </a:r>
            <a:r>
              <a:rPr lang="cs-CZ" sz="2400" dirty="0" err="1" smtClean="0"/>
              <a:t>nutrientů</a:t>
            </a:r>
            <a:endParaRPr lang="cs-CZ" sz="2400" dirty="0"/>
          </a:p>
          <a:p>
            <a:pPr marL="630238" indent="-630238">
              <a:buNone/>
            </a:pPr>
            <a:r>
              <a:rPr lang="cs-CZ" sz="2400" b="1" dirty="0"/>
              <a:t>Funkční potraviny </a:t>
            </a:r>
            <a:r>
              <a:rPr lang="cs-CZ" sz="2400" b="1" dirty="0" smtClean="0"/>
              <a:t>-</a:t>
            </a:r>
            <a:r>
              <a:rPr lang="cs-CZ" sz="2400" dirty="0" smtClean="0"/>
              <a:t> kromě nutriční hodnoty kladný vliv na zdraví, výkonost nebo duševní stav, není legislativně stanovena</a:t>
            </a:r>
          </a:p>
          <a:p>
            <a:pPr marL="630238" indent="-630238">
              <a:buNone/>
            </a:pPr>
            <a:r>
              <a:rPr lang="cs-CZ" sz="2400" b="1" dirty="0" smtClean="0"/>
              <a:t>Potraviny pro zvláštní výživu </a:t>
            </a:r>
            <a:r>
              <a:rPr lang="cs-CZ" sz="2400" dirty="0" smtClean="0"/>
              <a:t>– vhodné pro definované výživové účely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224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-377825" y="-6350"/>
            <a:ext cx="10044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68116" y="1735525"/>
            <a:ext cx="9144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Vysoké hladiny mykotoxinů, alergeny, 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Zakázaná barviva, melamin, rezidua pesticidů …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Mikrobiální kontaminace 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(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Salmonella,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Listeria, E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.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coli</a:t>
            </a:r>
            <a:r>
              <a:rPr kumimoji="0" lang="cs-CZ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)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Nemoci (BSE, ptačí chřipka…)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Zakázaná farmaka, hormony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Blip>
                <a:blip r:embed="rId2"/>
              </a:buBlip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Látky s nežádoucími biologickými efekty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0356" name="Rectangle 10"/>
          <p:cNvSpPr>
            <a:spLocks noChangeArrowheads="1"/>
          </p:cNvSpPr>
          <p:nvPr/>
        </p:nvSpPr>
        <p:spPr bwMode="auto">
          <a:xfrm>
            <a:off x="374650" y="4652963"/>
            <a:ext cx="87693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				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00546" y="202868"/>
            <a:ext cx="8317558" cy="1323439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Může falšování </a:t>
            </a:r>
            <a:r>
              <a:rPr lang="cs-CZ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potravin a potravních doplňků ohrozit </a:t>
            </a:r>
            <a:r>
              <a:rPr lang="cs-CZ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zdraví konzumentů?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510" y="4871054"/>
            <a:ext cx="8644877" cy="1975275"/>
          </a:xfrm>
          <a:prstGeom prst="rect">
            <a:avLst/>
          </a:prstGeom>
        </p:spPr>
      </p:pic>
      <p:pic>
        <p:nvPicPr>
          <p:cNvPr id="14" name="Picture 4" descr="vitami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29" y="3544995"/>
            <a:ext cx="2261267" cy="258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25267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6657616" y="3488840"/>
            <a:ext cx="2295525" cy="7159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Rezidua pesticidů / veterinárních léčiv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657616" y="2678750"/>
            <a:ext cx="2295525" cy="714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Environmentální kontaminanty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218063" y="5559070"/>
            <a:ext cx="3187600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+mj-lt"/>
              </a:rPr>
              <a:t>Procesní kontaminanty</a:t>
            </a:r>
            <a:endParaRPr lang="cs-CZ" sz="2000" b="1" dirty="0">
              <a:latin typeface="+mj-lt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57616" y="4343935"/>
            <a:ext cx="2295525" cy="407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Migranty z plastů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102828" y="618914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latin typeface="+mj-lt"/>
              </a:rPr>
              <a:t>Aditivní látky </a:t>
            </a:r>
            <a:endParaRPr lang="cs-CZ" sz="2000" dirty="0"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932698" y="2768759"/>
            <a:ext cx="1935252" cy="15751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Hlavní živiny</a:t>
            </a:r>
            <a:endParaRPr lang="cs-CZ" sz="20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cs-CZ" sz="8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bílkoviny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lipidy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sacharidy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6657616" y="4883995"/>
            <a:ext cx="2295525" cy="4095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Toxické kovy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7543" y="4478950"/>
            <a:ext cx="1725613" cy="7150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Senzoricky  </a:t>
            </a: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aktivní </a:t>
            </a:r>
            <a:r>
              <a:rPr lang="cs-CZ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látky</a:t>
            </a: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57523" y="3263815"/>
            <a:ext cx="1873250" cy="10215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Antioxidanty</a:t>
            </a: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 a jiné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biologicky aktivní látky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6973258" y="2003675"/>
            <a:ext cx="1684337" cy="4086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Přírodní </a:t>
            </a:r>
            <a:r>
              <a:rPr lang="cs-CZ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toxiny</a:t>
            </a:r>
            <a:endParaRPr lang="cs-CZ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1302628" y="5469060"/>
            <a:ext cx="3084306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Produkty biotechnologií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296525" y="413665"/>
            <a:ext cx="135015" cy="63007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2652778" y="4703975"/>
            <a:ext cx="1665185" cy="44267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latin typeface="+mj-lt"/>
              </a:rPr>
              <a:t>Vláknina</a:t>
            </a:r>
          </a:p>
        </p:txBody>
      </p:sp>
      <p:sp>
        <p:nvSpPr>
          <p:cNvPr id="24" name="Zaoblený obdélník 23"/>
          <p:cNvSpPr/>
          <p:nvPr/>
        </p:nvSpPr>
        <p:spPr>
          <a:xfrm>
            <a:off x="357523" y="2183695"/>
            <a:ext cx="1710190" cy="9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Minerální látky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Vitamíny </a:t>
            </a:r>
            <a:endParaRPr lang="cs-CZ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149378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Látky s pozitivním biologickým efektem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95120" y="1268760"/>
            <a:ext cx="314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Rizikové komponenty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2652778" y="4703975"/>
            <a:ext cx="1665185" cy="442674"/>
          </a:xfrm>
          <a:prstGeom prst="roundRect">
            <a:avLst/>
          </a:prstGeom>
          <a:solidFill>
            <a:srgbClr val="6BA42C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2000" b="1" dirty="0">
                <a:solidFill>
                  <a:schemeClr val="bg1"/>
                </a:solidFill>
                <a:latin typeface="+mj-lt"/>
              </a:rPr>
              <a:t>Vláknina</a:t>
            </a:r>
          </a:p>
        </p:txBody>
      </p:sp>
      <p:sp>
        <p:nvSpPr>
          <p:cNvPr id="27" name="Zaoblený obdélník 26"/>
          <p:cNvSpPr/>
          <p:nvPr/>
        </p:nvSpPr>
        <p:spPr>
          <a:xfrm>
            <a:off x="357523" y="2183695"/>
            <a:ext cx="1710190" cy="900100"/>
          </a:xfrm>
          <a:prstGeom prst="roundRect">
            <a:avLst/>
          </a:prstGeom>
          <a:solidFill>
            <a:srgbClr val="6BA42C"/>
          </a:solidFill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Minerální látky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</a:rPr>
              <a:t>Vitamíny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41530" y="3248980"/>
            <a:ext cx="1873250" cy="1021556"/>
          </a:xfrm>
          <a:prstGeom prst="roundRect">
            <a:avLst/>
          </a:prstGeom>
          <a:solidFill>
            <a:srgbClr val="6BA42C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Antioxidanty </a:t>
            </a:r>
            <a:r>
              <a:rPr lang="cs-CZ" dirty="0">
                <a:solidFill>
                  <a:schemeClr val="bg1"/>
                </a:solidFill>
                <a:latin typeface="+mj-lt"/>
              </a:rPr>
              <a:t>a jiné </a:t>
            </a:r>
            <a:r>
              <a:rPr lang="cs-CZ" dirty="0" smtClean="0">
                <a:solidFill>
                  <a:schemeClr val="bg1"/>
                </a:solidFill>
                <a:latin typeface="+mj-lt"/>
              </a:rPr>
              <a:t>biologicky aktivní látky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6147175" y="1752058"/>
            <a:ext cx="2712153" cy="868323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Přírodní </a:t>
            </a:r>
            <a:r>
              <a:rPr lang="cs-CZ" b="1" dirty="0" smtClean="0">
                <a:solidFill>
                  <a:schemeClr val="bg1"/>
                </a:solidFill>
                <a:latin typeface="+mj-lt"/>
              </a:rPr>
              <a:t>toxiny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bg1"/>
                </a:solidFill>
                <a:latin typeface="+mj-lt"/>
              </a:rPr>
              <a:t>Mykotoxiny, alkaloidy</a:t>
            </a:r>
            <a:endParaRPr lang="cs-CZ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6642230" y="2663915"/>
            <a:ext cx="2295525" cy="714375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Environmentální kontaminanty</a:t>
            </a:r>
          </a:p>
        </p:txBody>
      </p:sp>
      <p:sp>
        <p:nvSpPr>
          <p:cNvPr id="31" name="Oval 4"/>
          <p:cNvSpPr>
            <a:spLocks noChangeArrowheads="1"/>
          </p:cNvSpPr>
          <p:nvPr/>
        </p:nvSpPr>
        <p:spPr bwMode="auto">
          <a:xfrm>
            <a:off x="6678960" y="3477714"/>
            <a:ext cx="2295525" cy="71508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Rezidua </a:t>
            </a:r>
            <a:r>
              <a:rPr lang="cs-CZ" b="1" dirty="0" smtClean="0">
                <a:solidFill>
                  <a:schemeClr val="bg1"/>
                </a:solidFill>
                <a:latin typeface="+mj-lt"/>
              </a:rPr>
              <a:t>pesticidů       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.</a:t>
            </a:r>
            <a:endParaRPr lang="cs-CZ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6642230" y="4869160"/>
            <a:ext cx="2295525" cy="409575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  <a:latin typeface="+mj-lt"/>
              </a:rPr>
              <a:t> Toxické kovy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6955" y="2528900"/>
            <a:ext cx="1980220" cy="17693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2060" y="4599130"/>
            <a:ext cx="1069319" cy="4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ovéPole 34"/>
          <p:cNvSpPr txBox="1"/>
          <p:nvPr/>
        </p:nvSpPr>
        <p:spPr>
          <a:xfrm>
            <a:off x="566555" y="413665"/>
            <a:ext cx="7290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cap="small" dirty="0" err="1" smtClean="0">
                <a:latin typeface="Arial" pitchFamily="34" charset="0"/>
                <a:cs typeface="Arial" pitchFamily="34" charset="0"/>
              </a:rPr>
              <a:t>Herbální</a:t>
            </a:r>
            <a:r>
              <a:rPr lang="cs-CZ" sz="4000" b="1" cap="small" dirty="0" smtClean="0">
                <a:latin typeface="Arial" pitchFamily="34" charset="0"/>
                <a:cs typeface="Arial" pitchFamily="34" charset="0"/>
              </a:rPr>
              <a:t> doplňky stravy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bezpečnosti - SZPI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2529" y="1186275"/>
            <a:ext cx="8911086" cy="50382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 smtClean="0"/>
              <a:t>Principy </a:t>
            </a:r>
            <a:r>
              <a:rPr lang="cs-CZ" sz="2000" dirty="0"/>
              <a:t>kontroly </a:t>
            </a:r>
            <a:r>
              <a:rPr lang="cs-CZ" sz="2000" dirty="0" smtClean="0"/>
              <a:t>uplatňované </a:t>
            </a:r>
            <a:r>
              <a:rPr lang="cs-CZ" sz="2000" dirty="0"/>
              <a:t>ve státech Evropské </a:t>
            </a:r>
            <a:r>
              <a:rPr lang="cs-CZ" sz="2000" dirty="0" smtClean="0"/>
              <a:t>unie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Priority </a:t>
            </a:r>
            <a:r>
              <a:rPr lang="cs-CZ" sz="2000" dirty="0"/>
              <a:t>a </a:t>
            </a:r>
            <a:r>
              <a:rPr lang="en-US" sz="2000" dirty="0" err="1"/>
              <a:t>hodnocení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 (Risk Assessment)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K</a:t>
            </a:r>
            <a:r>
              <a:rPr lang="en-US" sz="2000" b="1" dirty="0" err="1" smtClean="0"/>
              <a:t>ontrola</a:t>
            </a:r>
            <a:r>
              <a:rPr lang="en-US" sz="2000" b="1" dirty="0" smtClean="0"/>
              <a:t> </a:t>
            </a:r>
            <a:r>
              <a:rPr lang="en-US" sz="2000" b="1" dirty="0" err="1"/>
              <a:t>bezpečnosti</a:t>
            </a:r>
            <a:r>
              <a:rPr lang="en-US" sz="2000" b="1" dirty="0"/>
              <a:t> </a:t>
            </a:r>
            <a:r>
              <a:rPr lang="cs-CZ" sz="2000" b="1" dirty="0" smtClean="0"/>
              <a:t>  </a:t>
            </a:r>
            <a:r>
              <a:rPr lang="cs-CZ" sz="2000" dirty="0" smtClean="0"/>
              <a:t>-  </a:t>
            </a:r>
            <a:r>
              <a:rPr lang="en-US" sz="2000" dirty="0" err="1" smtClean="0"/>
              <a:t>kontrola</a:t>
            </a:r>
            <a:r>
              <a:rPr lang="en-US" sz="2000" dirty="0" smtClean="0"/>
              <a:t> </a:t>
            </a:r>
            <a:r>
              <a:rPr lang="en-US" sz="2000" dirty="0" err="1"/>
              <a:t>mikrobiologických</a:t>
            </a:r>
            <a:r>
              <a:rPr lang="en-US" sz="2000" dirty="0"/>
              <a:t> </a:t>
            </a:r>
            <a:r>
              <a:rPr lang="en-US" sz="2000" dirty="0" err="1"/>
              <a:t>požadavků</a:t>
            </a:r>
            <a:r>
              <a:rPr lang="en-US" sz="2000" dirty="0"/>
              <a:t> a </a:t>
            </a:r>
            <a:r>
              <a:rPr lang="en-US" sz="2000" dirty="0" err="1" smtClean="0"/>
              <a:t>obsahu</a:t>
            </a:r>
            <a:r>
              <a:rPr lang="en-US" sz="2000" dirty="0" smtClean="0"/>
              <a:t> </a:t>
            </a:r>
            <a:r>
              <a:rPr lang="en-US" sz="2000" dirty="0" err="1"/>
              <a:t>cizorodých</a:t>
            </a:r>
            <a:r>
              <a:rPr lang="en-US" sz="2000" dirty="0"/>
              <a:t> </a:t>
            </a:r>
            <a:r>
              <a:rPr lang="en-US" sz="2000" dirty="0" err="1"/>
              <a:t>látek</a:t>
            </a:r>
            <a:r>
              <a:rPr lang="en-US" sz="2000" dirty="0"/>
              <a:t> (</a:t>
            </a:r>
            <a:r>
              <a:rPr lang="en-US" sz="2000" dirty="0" err="1"/>
              <a:t>tedy</a:t>
            </a:r>
            <a:r>
              <a:rPr lang="en-US" sz="2000" dirty="0"/>
              <a:t>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chemických</a:t>
            </a:r>
            <a:r>
              <a:rPr lang="en-US" sz="2000" dirty="0"/>
              <a:t> </a:t>
            </a:r>
            <a:r>
              <a:rPr lang="en-US" sz="2000" dirty="0" err="1"/>
              <a:t>prvků</a:t>
            </a:r>
            <a:r>
              <a:rPr lang="en-US" sz="2000" dirty="0"/>
              <a:t>, </a:t>
            </a:r>
            <a:r>
              <a:rPr lang="en-US" sz="2000" dirty="0" err="1"/>
              <a:t>aditiv</a:t>
            </a:r>
            <a:r>
              <a:rPr lang="en-US" sz="2000" dirty="0"/>
              <a:t>, </a:t>
            </a:r>
            <a:r>
              <a:rPr lang="en-US" sz="2000" dirty="0" err="1"/>
              <a:t>reziduí</a:t>
            </a:r>
            <a:r>
              <a:rPr lang="en-US" sz="2000" dirty="0"/>
              <a:t> </a:t>
            </a:r>
            <a:r>
              <a:rPr lang="en-US" sz="2000" dirty="0" err="1"/>
              <a:t>pesticidů</a:t>
            </a:r>
            <a:r>
              <a:rPr lang="en-US" sz="2000" dirty="0"/>
              <a:t> </a:t>
            </a:r>
            <a:r>
              <a:rPr lang="en-US" sz="2000" dirty="0" err="1"/>
              <a:t>atd</a:t>
            </a:r>
            <a:r>
              <a:rPr lang="en-US" sz="2000" dirty="0"/>
              <a:t>.).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 smtClean="0"/>
              <a:t>K</a:t>
            </a:r>
            <a:r>
              <a:rPr lang="en-US" sz="2000" b="1" dirty="0" err="1" smtClean="0"/>
              <a:t>ontrola</a:t>
            </a:r>
            <a:r>
              <a:rPr lang="en-US" sz="2000" b="1" dirty="0" smtClean="0"/>
              <a:t> </a:t>
            </a:r>
            <a:r>
              <a:rPr lang="en-US" sz="2000" b="1" dirty="0" err="1"/>
              <a:t>jakosti</a:t>
            </a:r>
            <a:r>
              <a:rPr lang="en-US" sz="2000" b="1" dirty="0"/>
              <a:t> </a:t>
            </a:r>
            <a:r>
              <a:rPr lang="cs-CZ" sz="2000" b="1" dirty="0" smtClean="0"/>
              <a:t> </a:t>
            </a:r>
            <a:r>
              <a:rPr lang="cs-CZ" sz="2000" dirty="0" smtClean="0"/>
              <a:t>- </a:t>
            </a:r>
            <a:r>
              <a:rPr lang="en-US" sz="2000" dirty="0" err="1" smtClean="0"/>
              <a:t>kontrola</a:t>
            </a:r>
            <a:r>
              <a:rPr lang="en-US" sz="2000" dirty="0" smtClean="0"/>
              <a:t> </a:t>
            </a:r>
            <a:r>
              <a:rPr lang="en-US" sz="2000" dirty="0" err="1"/>
              <a:t>analytických</a:t>
            </a:r>
            <a:r>
              <a:rPr lang="en-US" sz="2000" dirty="0"/>
              <a:t> </a:t>
            </a:r>
            <a:r>
              <a:rPr lang="en-US" sz="2000" dirty="0" err="1"/>
              <a:t>znaků</a:t>
            </a:r>
            <a:r>
              <a:rPr lang="en-US" sz="2000" dirty="0"/>
              <a:t> (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obsah</a:t>
            </a:r>
            <a:r>
              <a:rPr lang="en-US" sz="2000" dirty="0"/>
              <a:t> </a:t>
            </a:r>
            <a:r>
              <a:rPr lang="en-US" sz="2000" dirty="0" err="1"/>
              <a:t>tuku</a:t>
            </a:r>
            <a:r>
              <a:rPr lang="en-US" sz="2000" dirty="0"/>
              <a:t>, </a:t>
            </a:r>
            <a:r>
              <a:rPr lang="en-US" sz="2000" dirty="0" err="1"/>
              <a:t>obsah</a:t>
            </a:r>
            <a:r>
              <a:rPr lang="en-US" sz="2000" dirty="0"/>
              <a:t> </a:t>
            </a:r>
            <a:r>
              <a:rPr lang="en-US" sz="2000" dirty="0" err="1"/>
              <a:t>cukru</a:t>
            </a:r>
            <a:r>
              <a:rPr lang="en-US" sz="2000" dirty="0"/>
              <a:t>, </a:t>
            </a:r>
            <a:r>
              <a:rPr lang="en-US" sz="2000" dirty="0" err="1"/>
              <a:t>vlhkost</a:t>
            </a:r>
            <a:r>
              <a:rPr lang="en-US" sz="2000" dirty="0"/>
              <a:t> </a:t>
            </a:r>
            <a:r>
              <a:rPr lang="en-US" sz="2000" dirty="0" err="1"/>
              <a:t>apod</a:t>
            </a:r>
            <a:r>
              <a:rPr lang="en-US" sz="2000" dirty="0"/>
              <a:t>.), </a:t>
            </a:r>
            <a:r>
              <a:rPr lang="en-US" sz="2000" dirty="0" err="1" smtClean="0"/>
              <a:t>senzorických</a:t>
            </a:r>
            <a:r>
              <a:rPr lang="en-US" sz="2000" dirty="0" smtClean="0"/>
              <a:t> </a:t>
            </a:r>
            <a:r>
              <a:rPr lang="en-US" sz="2000" dirty="0" err="1" smtClean="0"/>
              <a:t>znaků</a:t>
            </a:r>
            <a:r>
              <a:rPr lang="cs-CZ" sz="2000" dirty="0" smtClean="0"/>
              <a:t>, </a:t>
            </a:r>
            <a:r>
              <a:rPr lang="en-US" sz="2000" dirty="0" err="1" smtClean="0"/>
              <a:t>správnost</a:t>
            </a:r>
            <a:r>
              <a:rPr lang="cs-CZ" sz="2000" dirty="0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označování</a:t>
            </a:r>
            <a:r>
              <a:rPr lang="en-US" sz="2000" dirty="0"/>
              <a:t> </a:t>
            </a:r>
            <a:r>
              <a:rPr lang="en-US" sz="2000" dirty="0" err="1"/>
              <a:t>výrobku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3383" y="350796"/>
            <a:ext cx="944962" cy="9144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225" y="3783052"/>
            <a:ext cx="5543775" cy="307494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92050" y="3870968"/>
            <a:ext cx="34081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Kritéria pro rozhodování o kontrole </a:t>
            </a:r>
            <a:endParaRPr lang="cs-CZ" sz="1600" b="1" dirty="0" smtClean="0"/>
          </a:p>
          <a:p>
            <a:pPr marL="85725" indent="-85725"/>
            <a:r>
              <a:rPr lang="cs-CZ" sz="1600" dirty="0" smtClean="0"/>
              <a:t>- </a:t>
            </a:r>
            <a:r>
              <a:rPr lang="cs-CZ" sz="1600" dirty="0"/>
              <a:t>zjištění partnerských organizací v zahraničí, např. DGCCRF, FIS, FDA;</a:t>
            </a:r>
          </a:p>
          <a:p>
            <a:pPr marL="85725" indent="-85725"/>
            <a:r>
              <a:rPr lang="cs-CZ" sz="1600" dirty="0"/>
              <a:t>- doporučení Evropské komise;</a:t>
            </a:r>
          </a:p>
          <a:p>
            <a:pPr marL="85725" indent="-85725"/>
            <a:r>
              <a:rPr lang="cs-CZ" sz="1600" dirty="0"/>
              <a:t>- informace ze systému rychlého varování RASFF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8425" y="5461478"/>
            <a:ext cx="2101754" cy="11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5274"/>
            <a:ext cx="9144000" cy="65890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8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79780" y="1530113"/>
          <a:ext cx="8229600" cy="476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19918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Komodita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Podíl</a:t>
                      </a:r>
                      <a:r>
                        <a:rPr lang="cs-CZ" sz="2800" baseline="0" dirty="0" smtClean="0"/>
                        <a:t> nevyhovujících šarží z kontrolovaných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Med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dirty="0" smtClean="0"/>
                        <a:t>51%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Masné výrobky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18%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Ryby, vodní živočichové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18%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4530">
                <a:tc>
                  <a:txBody>
                    <a:bodyPr/>
                    <a:lstStyle/>
                    <a:p>
                      <a:pPr algn="l"/>
                      <a:r>
                        <a:rPr lang="cs-CZ" sz="2800" dirty="0" smtClean="0"/>
                        <a:t>Víno (vč. ČZHM)</a:t>
                      </a:r>
                      <a:endParaRPr lang="cs-CZ" sz="2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18%</a:t>
                      </a:r>
                      <a:endParaRPr lang="cs-CZ" sz="2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84">
                <a:tc>
                  <a:txBody>
                    <a:bodyPr/>
                    <a:lstStyle/>
                    <a:p>
                      <a:pPr algn="l"/>
                      <a:r>
                        <a:rPr lang="cs-CZ" sz="3000" dirty="0" smtClean="0"/>
                        <a:t>Čerstvé ovoce</a:t>
                      </a:r>
                      <a:endParaRPr lang="cs-CZ" sz="3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17%</a:t>
                      </a:r>
                      <a:endParaRPr lang="cs-CZ" sz="3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8684">
                <a:tc>
                  <a:txBody>
                    <a:bodyPr/>
                    <a:lstStyle/>
                    <a:p>
                      <a:pPr algn="l"/>
                      <a:r>
                        <a:rPr lang="cs-CZ" sz="3000" dirty="0" smtClean="0"/>
                        <a:t>Mléčné výrobky</a:t>
                      </a:r>
                      <a:endParaRPr lang="cs-CZ" sz="30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 smtClean="0"/>
                        <a:t>14%</a:t>
                      </a:r>
                      <a:endParaRPr lang="cs-CZ" sz="30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48684">
                <a:tc>
                  <a:txBody>
                    <a:bodyPr/>
                    <a:lstStyle/>
                    <a:p>
                      <a:pPr algn="l"/>
                      <a:r>
                        <a:rPr lang="cs-CZ" sz="3000" b="1" dirty="0" smtClean="0"/>
                        <a:t>Doplňky stravy</a:t>
                      </a:r>
                      <a:endParaRPr lang="cs-CZ" sz="3000" b="1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b="1" dirty="0" smtClean="0"/>
                        <a:t>12%</a:t>
                      </a:r>
                      <a:endParaRPr lang="cs-CZ" sz="3000" b="1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415" name="Nadpis 2"/>
          <p:cNvSpPr>
            <a:spLocks noGrp="1"/>
          </p:cNvSpPr>
          <p:nvPr>
            <p:ph type="title"/>
          </p:nvPr>
        </p:nvSpPr>
        <p:spPr>
          <a:xfrm>
            <a:off x="566382" y="0"/>
            <a:ext cx="7472149" cy="1282700"/>
          </a:xfrm>
        </p:spPr>
        <p:txBody>
          <a:bodyPr>
            <a:normAutofit fontScale="90000"/>
          </a:bodyPr>
          <a:lstStyle/>
          <a:p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Problematické komodity dle výsledků kontrol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29204" y="0"/>
            <a:ext cx="1414796" cy="1366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75515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SZPI - zákaz doplňku stravy z USA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422" y="1378423"/>
            <a:ext cx="8966578" cy="519979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3300" b="1" dirty="0" smtClean="0"/>
              <a:t>6 nepovolených látek včetně anabolických steroidů a léčiv</a:t>
            </a:r>
          </a:p>
          <a:p>
            <a:pPr lvl="0"/>
            <a:r>
              <a:rPr lang="cs-CZ" sz="2600" dirty="0" smtClean="0"/>
              <a:t>testosteron v koncentraci 2403 miligramů na kilogram (mg/kg),</a:t>
            </a:r>
          </a:p>
          <a:p>
            <a:pPr lvl="0"/>
            <a:r>
              <a:rPr lang="cs-CZ" sz="2600" dirty="0" smtClean="0"/>
              <a:t>4,6-</a:t>
            </a:r>
            <a:r>
              <a:rPr lang="cs-CZ" sz="2600" dirty="0" err="1" smtClean="0"/>
              <a:t>androstadien</a:t>
            </a:r>
            <a:r>
              <a:rPr lang="cs-CZ" sz="2600" dirty="0" smtClean="0"/>
              <a:t>-17-</a:t>
            </a:r>
            <a:r>
              <a:rPr lang="cs-CZ" sz="2600" dirty="0" err="1" smtClean="0"/>
              <a:t>ol</a:t>
            </a:r>
            <a:r>
              <a:rPr lang="cs-CZ" sz="2600" dirty="0" smtClean="0"/>
              <a:t>-3-</a:t>
            </a:r>
            <a:r>
              <a:rPr lang="cs-CZ" sz="2600" dirty="0" err="1" smtClean="0"/>
              <a:t>one</a:t>
            </a:r>
            <a:r>
              <a:rPr lang="cs-CZ" sz="2600" dirty="0" smtClean="0"/>
              <a:t> v koncentraci 5142 mg/kg,</a:t>
            </a:r>
          </a:p>
          <a:p>
            <a:pPr lvl="0"/>
            <a:r>
              <a:rPr lang="cs-CZ" sz="2600" dirty="0" smtClean="0"/>
              <a:t>4,6-</a:t>
            </a:r>
            <a:r>
              <a:rPr lang="cs-CZ" sz="2600" dirty="0" err="1" smtClean="0"/>
              <a:t>androstadien</a:t>
            </a:r>
            <a:r>
              <a:rPr lang="cs-CZ" sz="2600" dirty="0" smtClean="0"/>
              <a:t>-3,17-</a:t>
            </a:r>
            <a:r>
              <a:rPr lang="cs-CZ" sz="2600" dirty="0" err="1" smtClean="0"/>
              <a:t>dione</a:t>
            </a:r>
            <a:r>
              <a:rPr lang="cs-CZ" sz="2600" dirty="0" smtClean="0"/>
              <a:t> v koncentraci 199 mg/kg,</a:t>
            </a:r>
          </a:p>
          <a:p>
            <a:pPr lvl="0"/>
            <a:r>
              <a:rPr lang="cs-CZ" sz="2600" dirty="0" smtClean="0"/>
              <a:t>5-</a:t>
            </a:r>
            <a:r>
              <a:rPr lang="cs-CZ" sz="2600" dirty="0" err="1" smtClean="0"/>
              <a:t>androsten</a:t>
            </a:r>
            <a:r>
              <a:rPr lang="cs-CZ" sz="2600" dirty="0" smtClean="0"/>
              <a:t>-17-</a:t>
            </a:r>
            <a:r>
              <a:rPr lang="cs-CZ" sz="2600" dirty="0" err="1" smtClean="0"/>
              <a:t>ol</a:t>
            </a:r>
            <a:r>
              <a:rPr lang="cs-CZ" sz="2600" dirty="0" smtClean="0"/>
              <a:t>-3-</a:t>
            </a:r>
            <a:r>
              <a:rPr lang="cs-CZ" sz="2600" dirty="0" err="1" smtClean="0"/>
              <a:t>one</a:t>
            </a:r>
            <a:r>
              <a:rPr lang="cs-CZ" sz="2600" dirty="0" smtClean="0"/>
              <a:t> v koncentraci 6327 mg/kg,</a:t>
            </a:r>
          </a:p>
          <a:p>
            <a:pPr lvl="0"/>
            <a:r>
              <a:rPr lang="cs-CZ" sz="2600" dirty="0" err="1" smtClean="0"/>
              <a:t>clostebol</a:t>
            </a:r>
            <a:r>
              <a:rPr lang="cs-CZ" sz="2600" dirty="0" smtClean="0"/>
              <a:t> v koncentraci 69,4 mg/kg,</a:t>
            </a:r>
          </a:p>
          <a:p>
            <a:pPr lvl="0"/>
            <a:r>
              <a:rPr lang="cs-CZ" sz="2600" dirty="0" err="1" smtClean="0"/>
              <a:t>stanozolol</a:t>
            </a:r>
            <a:r>
              <a:rPr lang="cs-CZ" sz="2600" dirty="0" smtClean="0"/>
              <a:t> v koncentraci 1,7 mg/kg.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>
              <a:buNone/>
            </a:pPr>
            <a:r>
              <a:rPr lang="cs-CZ" dirty="0" smtClean="0"/>
              <a:t>Prodej prostřednictvím e-</a:t>
            </a:r>
            <a:r>
              <a:rPr lang="cs-CZ" dirty="0" err="1" smtClean="0"/>
              <a:t>shopu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Potravina škodlivá pro zdraví  - nařízení (ES) 178/2002 SZPI - </a:t>
            </a:r>
            <a:r>
              <a:rPr lang="cs-CZ" dirty="0" smtClean="0">
                <a:hlinkClick r:id="rId2"/>
              </a:rPr>
              <a:t>RASFF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 rot="2322095">
            <a:off x="7398285" y="511704"/>
            <a:ext cx="179889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cs-CZ" sz="2400" b="1" dirty="0" smtClean="0"/>
              <a:t>02. 10. 2018</a:t>
            </a:r>
            <a:r>
              <a:rPr lang="cs-CZ" sz="2400" dirty="0" smtClean="0"/>
              <a:t> </a:t>
            </a:r>
          </a:p>
        </p:txBody>
      </p:sp>
      <p:pic>
        <p:nvPicPr>
          <p:cNvPr id="6" name="fancybox-img" descr="1 DS_Spartan_00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32" y="2825086"/>
            <a:ext cx="2156347" cy="2852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Kontroly doplňků stravy SZPI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1102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419" y="1621738"/>
            <a:ext cx="14683016" cy="67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8063" y="0"/>
            <a:ext cx="945937" cy="913872"/>
          </a:xfrm>
          <a:prstGeom prst="rect">
            <a:avLst/>
          </a:prstGeom>
        </p:spPr>
      </p:pic>
      <p:pic>
        <p:nvPicPr>
          <p:cNvPr id="131117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3411"/>
            <a:ext cx="10800877" cy="40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Obdélník 51"/>
          <p:cNvSpPr/>
          <p:nvPr/>
        </p:nvSpPr>
        <p:spPr>
          <a:xfrm>
            <a:off x="1899138" y="6301433"/>
            <a:ext cx="7121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Autenticita x Falšování  Food </a:t>
            </a:r>
            <a:r>
              <a:rPr lang="cs-CZ" b="1" dirty="0" err="1" smtClean="0"/>
              <a:t>supplements</a:t>
            </a:r>
            <a:r>
              <a:rPr lang="cs-CZ" b="1" dirty="0" smtClean="0"/>
              <a:t> </a:t>
            </a:r>
            <a:r>
              <a:rPr lang="cs-CZ" b="1" dirty="0" err="1" smtClean="0"/>
              <a:t>quality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8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SZPI - Rizikové webové stránky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Seznam rizikových webových stránek a výrobků</a:t>
            </a:r>
            <a:endParaRPr lang="cs-CZ" sz="2400" dirty="0"/>
          </a:p>
          <a:p>
            <a:pPr marL="0" indent="0">
              <a:buNone/>
            </a:pPr>
            <a:r>
              <a:rPr lang="cs-CZ" sz="2000" b="1" dirty="0"/>
              <a:t>24. 09. 2018</a:t>
            </a:r>
            <a:r>
              <a:rPr lang="cs-CZ" sz="2000" dirty="0"/>
              <a:t> </a:t>
            </a:r>
          </a:p>
          <a:p>
            <a:r>
              <a:rPr lang="cs-CZ" sz="2000" dirty="0"/>
              <a:t> </a:t>
            </a:r>
            <a:r>
              <a:rPr lang="cs-CZ" sz="2000" b="1" dirty="0" smtClean="0"/>
              <a:t>Základní </a:t>
            </a:r>
            <a:r>
              <a:rPr lang="cs-CZ" sz="2000" b="1" dirty="0"/>
              <a:t>pravidla bezpečnějšího nakupování potravin na internetu </a:t>
            </a:r>
            <a:endParaRPr lang="cs-CZ" sz="2000" b="1" dirty="0" smtClean="0"/>
          </a:p>
          <a:p>
            <a:r>
              <a:rPr lang="cs-CZ" sz="2000" b="1" dirty="0" smtClean="0"/>
              <a:t>Na </a:t>
            </a:r>
            <a:r>
              <a:rPr lang="cs-CZ" sz="2000" b="1" dirty="0"/>
              <a:t>co si dát pozor při nákupu přes telefon – telemarketingu</a:t>
            </a:r>
            <a:r>
              <a:rPr lang="cs-CZ" sz="2000" b="1" dirty="0" smtClean="0"/>
              <a:t>?</a:t>
            </a:r>
          </a:p>
          <a:p>
            <a:pPr marL="0" indent="0">
              <a:buNone/>
            </a:pPr>
            <a:r>
              <a:rPr lang="cs-CZ" sz="2000" b="1" dirty="0" smtClean="0"/>
              <a:t> </a:t>
            </a:r>
            <a:r>
              <a:rPr lang="cs-CZ" sz="2000" dirty="0" smtClean="0"/>
              <a:t>Týdenní </a:t>
            </a:r>
            <a:r>
              <a:rPr lang="cs-CZ" sz="2000" dirty="0" smtClean="0"/>
              <a:t>hlášení RASFF</a:t>
            </a:r>
          </a:p>
          <a:p>
            <a:pPr marL="0" indent="0">
              <a:buNone/>
            </a:pPr>
            <a:r>
              <a:rPr lang="cs-CZ" sz="2000" dirty="0">
                <a:hlinkClick r:id="rId2"/>
              </a:rPr>
              <a:t>http://www.bezpecnostpotravin.cz/stranka/system-rychleho-varovani-pro-potraviny-a-krmiva-(rasff).</a:t>
            </a:r>
            <a:r>
              <a:rPr lang="cs-CZ" sz="2000" dirty="0" smtClean="0">
                <a:hlinkClick r:id="rId2"/>
              </a:rPr>
              <a:t>aspx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6907" y="688790"/>
            <a:ext cx="1414395" cy="136562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39524" y="4286713"/>
            <a:ext cx="1322947" cy="230448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0010" y="3802671"/>
            <a:ext cx="3633990" cy="3055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63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RASFF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073" y="1246909"/>
            <a:ext cx="8525377" cy="50984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/>
              <a:t>Systém rychlého varování pro potraviny a krmiva </a:t>
            </a:r>
          </a:p>
          <a:p>
            <a:r>
              <a:rPr lang="cs-CZ" dirty="0" smtClean="0"/>
              <a:t>Spojuje </a:t>
            </a:r>
            <a:r>
              <a:rPr lang="cs-CZ" dirty="0"/>
              <a:t>členské země Evropské unie (EU) s Evropskou komisí (EK) a Evropským úřadem pro bezpečnost potravin (EFSA). </a:t>
            </a:r>
            <a:endParaRPr lang="cs-CZ" dirty="0" smtClean="0"/>
          </a:p>
          <a:p>
            <a:r>
              <a:rPr lang="cs-CZ" dirty="0" smtClean="0"/>
              <a:t>Cílem </a:t>
            </a:r>
            <a:r>
              <a:rPr lang="cs-CZ" dirty="0"/>
              <a:t>tohoto </a:t>
            </a:r>
            <a:r>
              <a:rPr lang="cs-CZ" dirty="0" smtClean="0"/>
              <a:t>sytému </a:t>
            </a:r>
            <a:r>
              <a:rPr lang="cs-CZ" dirty="0"/>
              <a:t>je zabránit ohrožení </a:t>
            </a:r>
            <a:r>
              <a:rPr lang="cs-CZ" dirty="0" smtClean="0"/>
              <a:t>spotřebitele</a:t>
            </a:r>
            <a:endParaRPr lang="cs-CZ" dirty="0"/>
          </a:p>
          <a:p>
            <a:r>
              <a:rPr lang="cs-CZ" dirty="0" smtClean="0"/>
              <a:t>SZPI národní kontaktní místo </a:t>
            </a:r>
            <a:r>
              <a:rPr lang="cs-CZ" dirty="0"/>
              <a:t>systému rychlého varování. </a:t>
            </a:r>
            <a:endParaRPr lang="cs-CZ" dirty="0" smtClean="0"/>
          </a:p>
          <a:p>
            <a:r>
              <a:rPr lang="cs-CZ" dirty="0" smtClean="0"/>
              <a:t>Varuje </a:t>
            </a:r>
            <a:r>
              <a:rPr lang="cs-CZ" dirty="0"/>
              <a:t>před nebezpečnými produkty, které </a:t>
            </a:r>
            <a:r>
              <a:rPr lang="cs-CZ" dirty="0" smtClean="0"/>
              <a:t>obsahují </a:t>
            </a:r>
            <a:r>
              <a:rPr lang="cs-CZ" dirty="0"/>
              <a:t>environmentální kontaminanty, toxické </a:t>
            </a:r>
            <a:r>
              <a:rPr lang="cs-CZ" dirty="0" smtClean="0"/>
              <a:t>látky</a:t>
            </a:r>
            <a:r>
              <a:rPr lang="cs-CZ" dirty="0"/>
              <a:t>, rezidua pesticidů či mykotoxiny, v množstvích překračujících maximální limity nebo </a:t>
            </a:r>
            <a:r>
              <a:rPr lang="cs-CZ" dirty="0" smtClean="0"/>
              <a:t>vzbuzujících </a:t>
            </a:r>
            <a:r>
              <a:rPr lang="cs-CZ" dirty="0"/>
              <a:t>pochybnosti o bezpečnosti. </a:t>
            </a:r>
          </a:p>
          <a:p>
            <a:r>
              <a:rPr lang="cs-CZ" dirty="0" smtClean="0"/>
              <a:t>Výskyt rostlinných toxinů (tropanové </a:t>
            </a:r>
            <a:r>
              <a:rPr lang="cs-CZ" dirty="0"/>
              <a:t>či </a:t>
            </a:r>
            <a:r>
              <a:rPr lang="cs-CZ" dirty="0" err="1"/>
              <a:t>pyrrolizidinové</a:t>
            </a:r>
            <a:r>
              <a:rPr lang="cs-CZ" dirty="0"/>
              <a:t> </a:t>
            </a:r>
            <a:r>
              <a:rPr lang="cs-CZ" dirty="0" smtClean="0"/>
              <a:t>alkaloidy), přítomnost </a:t>
            </a:r>
            <a:r>
              <a:rPr lang="cs-CZ" dirty="0"/>
              <a:t>psychotropních látek </a:t>
            </a:r>
            <a:r>
              <a:rPr lang="cs-CZ" dirty="0" smtClean="0"/>
              <a:t>(THC </a:t>
            </a:r>
            <a:r>
              <a:rPr lang="cs-CZ" dirty="0"/>
              <a:t>či </a:t>
            </a:r>
            <a:r>
              <a:rPr lang="cs-CZ" dirty="0" smtClean="0"/>
              <a:t>morfin), látky </a:t>
            </a:r>
            <a:r>
              <a:rPr lang="cs-CZ" dirty="0"/>
              <a:t>s hormonálním účinkem, erektilní látky (inhibitory </a:t>
            </a:r>
            <a:r>
              <a:rPr lang="cs-CZ" dirty="0" err="1"/>
              <a:t>fosfodiesteráz</a:t>
            </a:r>
            <a:r>
              <a:rPr lang="cs-CZ" dirty="0"/>
              <a:t>) </a:t>
            </a:r>
          </a:p>
          <a:p>
            <a:pPr>
              <a:buNone/>
            </a:pPr>
            <a:r>
              <a:rPr lang="cs-CZ" b="1" dirty="0" smtClean="0"/>
              <a:t>Chemická bezpečnost </a:t>
            </a:r>
            <a:r>
              <a:rPr lang="cs-CZ" b="1" dirty="0"/>
              <a:t>doplňků stravy a jejich </a:t>
            </a:r>
            <a:r>
              <a:rPr lang="cs-CZ" b="1" dirty="0" err="1" smtClean="0"/>
              <a:t>autentikace</a:t>
            </a: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1873" y="-51247"/>
            <a:ext cx="2202127" cy="948565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50800" dist="203200" dir="2700000" algn="tl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="" xmlns:p14="http://schemas.microsoft.com/office/powerpoint/2010/main" val="11793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Právní texty a normy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6430" y="1265275"/>
            <a:ext cx="8563021" cy="5748000"/>
          </a:xfrm>
        </p:spPr>
        <p:txBody>
          <a:bodyPr>
            <a:normAutofit/>
          </a:bodyPr>
          <a:lstStyle/>
          <a:p>
            <a:pPr fontAlgn="base"/>
            <a:r>
              <a:rPr lang="cs-CZ" sz="2400" b="1" dirty="0" smtClean="0"/>
              <a:t>Zákon o potravinách </a:t>
            </a:r>
            <a:r>
              <a:rPr lang="cs-CZ" sz="2400" dirty="0" smtClean="0"/>
              <a:t>a tabákových výrobcích (budoucí </a:t>
            </a:r>
            <a:r>
              <a:rPr lang="cs-CZ" sz="2400" i="1" dirty="0" smtClean="0"/>
              <a:t>verze od r. 2020</a:t>
            </a:r>
            <a:r>
              <a:rPr lang="cs-CZ" sz="2400" dirty="0" smtClean="0"/>
              <a:t>) – </a:t>
            </a:r>
            <a:r>
              <a:rPr lang="cs-CZ" sz="2400" dirty="0" smtClean="0">
                <a:hlinkClick r:id="rId2"/>
              </a:rPr>
              <a:t>Zákon 110/1997 Sb.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Zásady evropského potravinového práva</a:t>
            </a:r>
            <a:r>
              <a:rPr lang="cs-CZ" sz="2400" dirty="0" smtClean="0"/>
              <a:t> – </a:t>
            </a:r>
            <a:r>
              <a:rPr lang="cs-CZ" sz="2400" dirty="0" smtClean="0">
                <a:hlinkClick r:id="rId3"/>
              </a:rPr>
              <a:t>Nařízení 178/2002/ES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Požadavky na doplňky stravy a na obohacování </a:t>
            </a:r>
            <a:r>
              <a:rPr lang="cs-CZ" sz="2400" dirty="0" smtClean="0"/>
              <a:t>– </a:t>
            </a:r>
            <a:r>
              <a:rPr lang="cs-CZ" sz="2400" dirty="0" smtClean="0">
                <a:hlinkClick r:id="rId4"/>
              </a:rPr>
              <a:t>Vyhláška 58/2018 Sb.</a:t>
            </a:r>
            <a:r>
              <a:rPr lang="cs-CZ" sz="2400" dirty="0" smtClean="0"/>
              <a:t> </a:t>
            </a:r>
            <a:r>
              <a:rPr lang="cs-CZ" sz="2400" dirty="0" smtClean="0">
                <a:hlinkClick r:id="rId5"/>
              </a:rPr>
              <a:t>a Nařízení 1925/2006 ES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Potraviny pro zvláštní výživu </a:t>
            </a:r>
            <a:r>
              <a:rPr lang="cs-CZ" sz="2400" dirty="0" smtClean="0"/>
              <a:t>– </a:t>
            </a:r>
            <a:r>
              <a:rPr lang="cs-CZ" sz="2400" dirty="0" smtClean="0">
                <a:hlinkClick r:id="rId6"/>
              </a:rPr>
              <a:t>Vyhláška 54/2004 Sb.</a:t>
            </a:r>
            <a:r>
              <a:rPr lang="cs-CZ" sz="2400" dirty="0" smtClean="0"/>
              <a:t> a </a:t>
            </a:r>
            <a:r>
              <a:rPr lang="cs-CZ" sz="2400" dirty="0" smtClean="0">
                <a:hlinkClick r:id="rId7"/>
              </a:rPr>
              <a:t>Nařízení 609/2013/ES</a:t>
            </a:r>
            <a:r>
              <a:rPr lang="cs-CZ" sz="2400" dirty="0" smtClean="0"/>
              <a:t>.</a:t>
            </a:r>
          </a:p>
          <a:p>
            <a:pPr fontAlgn="base"/>
            <a:r>
              <a:rPr lang="cs-CZ" sz="2400" dirty="0" smtClean="0"/>
              <a:t>Označování potravin a informace o potravinách </a:t>
            </a:r>
            <a:r>
              <a:rPr lang="cs-CZ" sz="2400" dirty="0" smtClean="0">
                <a:hlinkClick r:id="rId8"/>
              </a:rPr>
              <a:t>Nařízení 1169/2011/EU</a:t>
            </a:r>
            <a:endParaRPr lang="cs-CZ" sz="2400" dirty="0" smtClean="0"/>
          </a:p>
          <a:p>
            <a:pPr fontAlgn="base"/>
            <a:r>
              <a:rPr lang="cs-CZ" sz="2400" dirty="0" smtClean="0"/>
              <a:t>Označování výživové hodnoty – </a:t>
            </a:r>
            <a:r>
              <a:rPr lang="cs-CZ" sz="2400" dirty="0" smtClean="0">
                <a:hlinkClick r:id="rId9"/>
              </a:rPr>
              <a:t>Nařízení 1924/2006 ES</a:t>
            </a:r>
            <a:endParaRPr lang="cs-CZ" sz="2400" dirty="0" smtClean="0"/>
          </a:p>
          <a:p>
            <a:pPr fontAlgn="base"/>
            <a:r>
              <a:rPr lang="cs-CZ" sz="2400" dirty="0" smtClean="0"/>
              <a:t>Seznam zdravotních tvrzení – </a:t>
            </a:r>
            <a:r>
              <a:rPr lang="cs-CZ" sz="2400" dirty="0" smtClean="0">
                <a:hlinkClick r:id="rId10"/>
              </a:rPr>
              <a:t>Nařízení 432/2012/ES</a:t>
            </a:r>
            <a:endParaRPr lang="cs-CZ" sz="2400" dirty="0" smtClean="0"/>
          </a:p>
          <a:p>
            <a:pPr fontAlgn="base"/>
            <a:r>
              <a:rPr lang="cs-CZ" sz="2400" b="1" dirty="0" smtClean="0"/>
              <a:t>Zákon </a:t>
            </a:r>
            <a:r>
              <a:rPr lang="cs-CZ" sz="2400" b="1" dirty="0"/>
              <a:t>o Státní zemědělské a potravinářské </a:t>
            </a:r>
            <a:r>
              <a:rPr lang="cs-CZ" sz="2400" b="1" dirty="0" smtClean="0"/>
              <a:t>inspekci  </a:t>
            </a:r>
            <a:r>
              <a:rPr lang="cs-CZ" sz="2400" dirty="0" smtClean="0"/>
              <a:t>- </a:t>
            </a:r>
            <a:r>
              <a:rPr lang="cs-CZ" sz="2400" u="sng" dirty="0" smtClean="0">
                <a:solidFill>
                  <a:schemeClr val="accent1">
                    <a:lumMod val="75000"/>
                  </a:schemeClr>
                </a:solidFill>
              </a:rPr>
              <a:t>Zákon </a:t>
            </a:r>
            <a:r>
              <a:rPr lang="cs-CZ" sz="2400" u="sng" dirty="0">
                <a:solidFill>
                  <a:schemeClr val="accent1">
                    <a:lumMod val="75000"/>
                  </a:schemeClr>
                </a:solidFill>
              </a:rPr>
              <a:t>č. 146/2002 Sb.</a:t>
            </a:r>
          </a:p>
          <a:p>
            <a:pPr fontAlgn="base"/>
            <a:endParaRPr lang="cs-CZ" dirty="0" smtClean="0"/>
          </a:p>
          <a:p>
            <a:pPr fontAlgn="base"/>
            <a:endParaRPr lang="cs-CZ" dirty="0" smtClean="0"/>
          </a:p>
          <a:p>
            <a:pPr fontAlgn="base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132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54590" y="467979"/>
            <a:ext cx="3629025" cy="595313"/>
          </a:xfrm>
        </p:spPr>
        <p:txBody>
          <a:bodyPr>
            <a:normAutofit fontScale="90000"/>
          </a:bodyPr>
          <a:lstStyle/>
          <a:p>
            <a:pPr defTabSz="1012825"/>
            <a:r>
              <a:rPr lang="nl-NL" sz="4000" dirty="0">
                <a:solidFill>
                  <a:srgbClr val="FF0000"/>
                </a:solidFill>
                <a:latin typeface="Arial Black" pitchFamily="34" charset="0"/>
              </a:rPr>
              <a:t>RASFF </a:t>
            </a:r>
            <a:r>
              <a:rPr lang="cs-CZ" sz="4000" dirty="0">
                <a:solidFill>
                  <a:srgbClr val="FF0000"/>
                </a:solidFill>
                <a:latin typeface="Arial Black" pitchFamily="34" charset="0"/>
              </a:rPr>
              <a:t>v </a:t>
            </a:r>
            <a:r>
              <a:rPr lang="nl-NL" sz="4000" dirty="0">
                <a:solidFill>
                  <a:srgbClr val="FF0000"/>
                </a:solidFill>
                <a:latin typeface="Arial Black" pitchFamily="34" charset="0"/>
              </a:rPr>
              <a:t>EU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76057" y="1394046"/>
            <a:ext cx="3925982" cy="3893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Systém rychlého varování</a:t>
            </a:r>
          </a:p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Rychlá výměna informací o riziku pro zdraví člověka</a:t>
            </a:r>
            <a:endParaRPr lang="nl-NL" sz="2200" dirty="0">
              <a:solidFill>
                <a:srgbClr val="ED7D3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Identifikace potenciálních problémů a jejich </a:t>
            </a: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řešení</a:t>
            </a:r>
          </a:p>
          <a:p>
            <a:pPr defTabSz="82391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nl-NL" sz="2200" b="1" dirty="0">
              <a:solidFill>
                <a:srgbClr val="ED7D3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defTabSz="823913" eaLnBrk="0" fontAlgn="base" hangingPunct="0">
              <a:spcAft>
                <a:spcPct val="0"/>
              </a:spcAft>
            </a:pPr>
            <a:r>
              <a:rPr lang="cs-CZ" sz="2200" b="1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Oznámení:</a:t>
            </a:r>
          </a:p>
          <a:p>
            <a:pPr defTabSz="823913" eaLnBrk="0" fontAlgn="base" hangingPunct="0">
              <a:spcAft>
                <a:spcPct val="0"/>
              </a:spcAft>
            </a:pPr>
            <a: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My</a:t>
            </a: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k</a:t>
            </a:r>
            <a: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otox</a:t>
            </a:r>
            <a:r>
              <a:rPr lang="cs-CZ" sz="2200" dirty="0" err="1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iny</a:t>
            </a:r>
            <a:endParaRPr lang="cs-CZ" sz="2200" dirty="0" smtClean="0">
              <a:solidFill>
                <a:srgbClr val="ED7D31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defTabSz="823913" eaLnBrk="0" fontAlgn="base" hangingPunct="0">
              <a:spcAft>
                <a:spcPct val="0"/>
              </a:spcAft>
            </a:pP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Pesticidy </a:t>
            </a:r>
            <a: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/>
            </a:r>
            <a:br>
              <a:rPr lang="nl-NL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</a:b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Přírodní </a:t>
            </a:r>
            <a:r>
              <a:rPr lang="cs-CZ" sz="2200" dirty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toxiny, např. </a:t>
            </a:r>
            <a:r>
              <a:rPr lang="cs-CZ" sz="2200" dirty="0" smtClean="0">
                <a:solidFill>
                  <a:srgbClr val="ED7D31"/>
                </a:solidFill>
                <a:latin typeface="Arial" charset="0"/>
                <a:ea typeface="MS PGothic" pitchFamily="34" charset="-128"/>
                <a:cs typeface="Arial" charset="0"/>
              </a:rPr>
              <a:t>alkaloidy</a:t>
            </a:r>
            <a:endParaRPr lang="en-US" sz="2200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745288">
            <a:off x="5068793" y="5733925"/>
            <a:ext cx="3713162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Arial" charset="0"/>
              </a:rPr>
              <a:t>http://ec.europa.eu/food/food/index_en.htm</a:t>
            </a:r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214313"/>
          </a:xfrm>
          <a:prstGeom prst="rect">
            <a:avLst/>
          </a:prstGeom>
          <a:solidFill>
            <a:srgbClr val="F51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68748" y="6117106"/>
            <a:ext cx="86065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Systém rychlého </a:t>
            </a:r>
            <a:r>
              <a:rPr lang="cs-CZ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varování pro potraviny a krmiva</a:t>
            </a:r>
            <a:endParaRPr lang="cs-CZ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7706" y="3717032"/>
            <a:ext cx="1956986" cy="755970"/>
          </a:xfrm>
          <a:prstGeom prst="rect">
            <a:avLst/>
          </a:prstGeom>
        </p:spPr>
      </p:pic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35" y="517620"/>
            <a:ext cx="40195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37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561" y="300896"/>
            <a:ext cx="8028878" cy="15789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608" y="1928746"/>
            <a:ext cx="7754784" cy="46577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Zaoblený obdélník 5"/>
          <p:cNvSpPr/>
          <p:nvPr/>
        </p:nvSpPr>
        <p:spPr>
          <a:xfrm>
            <a:off x="557560" y="5572663"/>
            <a:ext cx="7891831" cy="5089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3367" y="0"/>
            <a:ext cx="6460633" cy="474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11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59" y="413665"/>
            <a:ext cx="85324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cap="small" dirty="0" smtClean="0">
                <a:latin typeface="Arial" pitchFamily="34" charset="0"/>
                <a:cs typeface="Arial" pitchFamily="34" charset="0"/>
              </a:rPr>
              <a:t>Možná zdravotní rizika spojená s užíváním doplňků stravy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96525" y="458670"/>
            <a:ext cx="135015" cy="94510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431800" y="1898830"/>
            <a:ext cx="832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Nadměrná konzumace přirozených biologicky aktivních složek   </a:t>
            </a:r>
            <a:r>
              <a:rPr lang="cs-CZ" sz="2400" dirty="0" smtClean="0"/>
              <a:t>doplňků stravy</a:t>
            </a:r>
            <a:endParaRPr lang="en-US" sz="24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341313" y="1795056"/>
            <a:ext cx="8371147" cy="1395154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998730"/>
            <a:ext cx="1847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ovéPole 8"/>
          <p:cNvSpPr txBox="1"/>
          <p:nvPr/>
        </p:nvSpPr>
        <p:spPr>
          <a:xfrm>
            <a:off x="502489" y="4131035"/>
            <a:ext cx="814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Kontaminanty suroviny</a:t>
            </a:r>
            <a:endParaRPr lang="en-US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9834" y="3315844"/>
            <a:ext cx="81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Nepovolené / nedeklarované látky (léčiva)</a:t>
            </a:r>
            <a:r>
              <a:rPr lang="cs-CZ" sz="2400" dirty="0" smtClean="0"/>
              <a:t> </a:t>
            </a:r>
          </a:p>
          <a:p>
            <a:pPr>
              <a:buBlip>
                <a:blip r:embed="rId3"/>
              </a:buBlip>
            </a:pPr>
            <a:r>
              <a:rPr lang="cs-CZ" sz="2400" b="1" dirty="0" smtClean="0"/>
              <a:t> Toxické látky v rostlinách použitých k falšování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98764" y="4652444"/>
            <a:ext cx="8127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i="1" dirty="0" smtClean="0"/>
              <a:t> </a:t>
            </a:r>
            <a:r>
              <a:rPr lang="cs-CZ" sz="2200" i="1" dirty="0" smtClean="0"/>
              <a:t>přirozené </a:t>
            </a:r>
            <a:r>
              <a:rPr lang="cs-CZ" sz="2200" i="1" dirty="0" smtClean="0"/>
              <a:t>(mykotoxiny, toxické alkaloidy), environmentální  (polycyklické aromatické uhlovodíky), rezidua pesticidů, těžké kovy, aj.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241107" y="2986295"/>
            <a:ext cx="8551167" cy="2700301"/>
          </a:xfrm>
          <a:prstGeom prst="roundRect">
            <a:avLst/>
          </a:prstGeom>
          <a:noFill/>
          <a:ln>
            <a:solidFill>
              <a:schemeClr val="bg1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véPole 15"/>
          <p:cNvSpPr txBox="1"/>
          <p:nvPr/>
        </p:nvSpPr>
        <p:spPr>
          <a:xfrm>
            <a:off x="4572108" y="5513253"/>
            <a:ext cx="5310590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32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Nutná kontrola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3524" y="2576248"/>
            <a:ext cx="944962" cy="91447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5820" y="6138180"/>
            <a:ext cx="7017104" cy="89619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87014" y="3827868"/>
            <a:ext cx="1956986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Na závěr ?</a:t>
            </a:r>
            <a:endParaRPr lang="en-US" altLang="cs-CZ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5442" y="1477963"/>
            <a:ext cx="8494083" cy="4699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b="1" dirty="0"/>
              <a:t>Trh s </a:t>
            </a:r>
            <a:r>
              <a:rPr lang="cs-CZ" b="1" dirty="0" smtClean="0"/>
              <a:t>doplňky stravy a funkčními potravinami</a:t>
            </a:r>
            <a:endParaRPr lang="cs-CZ" altLang="cs-CZ" b="1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Stále vzrůstá podíl populace užívající </a:t>
            </a:r>
            <a:r>
              <a:rPr lang="cs-CZ" altLang="cs-CZ" dirty="0" err="1" smtClean="0"/>
              <a:t>nutraceutika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Vyspělé státy výrazný nárůst trhu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Konzumenti se více zajímají o své zdraví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jíst zdravě = žít zdravě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3200" b="1" dirty="0" smtClean="0"/>
              <a:t>Nutná kontrola kvality a bezpečnosti </a:t>
            </a:r>
            <a:r>
              <a:rPr lang="cs-CZ" altLang="cs-CZ" sz="3200" b="1" dirty="0" err="1" smtClean="0"/>
              <a:t>nutraceutik</a:t>
            </a:r>
            <a:r>
              <a:rPr lang="cs-CZ" altLang="cs-CZ" sz="3200" b="1" dirty="0" smtClean="0"/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cs-CZ" sz="3200" b="1" dirty="0" smtClean="0"/>
              <a:t>           doplňky </a:t>
            </a:r>
            <a:r>
              <a:rPr lang="cs-CZ" sz="3200" b="1" dirty="0" smtClean="0"/>
              <a:t>stravy a </a:t>
            </a:r>
            <a:r>
              <a:rPr lang="cs-CZ" sz="3200" b="1" dirty="0" smtClean="0"/>
              <a:t>funkční potraviny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sz="3200" b="1" smtClean="0"/>
              <a:t>                 spolu </a:t>
            </a:r>
            <a:r>
              <a:rPr lang="cs-CZ" altLang="cs-CZ" sz="3200" b="1" dirty="0" smtClean="0"/>
              <a:t>s kontrolou potravin</a:t>
            </a:r>
            <a:endParaRPr lang="cs-CZ" altLang="cs-CZ" sz="3200" b="1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GB" altLang="cs-CZ" sz="2400" dirty="0" smtClean="0"/>
          </a:p>
          <a:p>
            <a:pPr eaLnBrk="1" hangingPunct="1">
              <a:lnSpc>
                <a:spcPct val="80000"/>
              </a:lnSpc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</a:pPr>
            <a:endParaRPr lang="en-US" altLang="cs-CZ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7518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Harmonizace s legislativou </a:t>
            </a:r>
            <a:r>
              <a:rPr lang="cs-CZ" dirty="0" smtClean="0"/>
              <a:t>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b="1" u="sng" dirty="0" smtClean="0">
                <a:solidFill>
                  <a:srgbClr val="FF0000"/>
                </a:solidFill>
              </a:rPr>
              <a:t>Cíle evropského potravinového práva</a:t>
            </a:r>
          </a:p>
          <a:p>
            <a:r>
              <a:rPr lang="cs-CZ" dirty="0" smtClean="0"/>
              <a:t>Ochrana před zdravotně závadnými potravinami a doplňky stravy a onemocněním z nich</a:t>
            </a:r>
          </a:p>
          <a:p>
            <a:r>
              <a:rPr lang="cs-CZ" dirty="0" smtClean="0"/>
              <a:t>Ochrana spotřebitelů / konzumentů před klamáním a falšováním</a:t>
            </a:r>
          </a:p>
          <a:p>
            <a:r>
              <a:rPr lang="cs-CZ" dirty="0" smtClean="0"/>
              <a:t>Ochrana tržního prostředí a </a:t>
            </a:r>
            <a:r>
              <a:rPr lang="cs-CZ" dirty="0" smtClean="0"/>
              <a:t>podnikatel</a:t>
            </a:r>
            <a:r>
              <a:rPr lang="cs-CZ" dirty="0" smtClean="0"/>
              <a:t>ů</a:t>
            </a:r>
            <a:r>
              <a:rPr lang="cs-CZ" dirty="0" smtClean="0"/>
              <a:t> </a:t>
            </a:r>
            <a:r>
              <a:rPr lang="cs-CZ" dirty="0" smtClean="0"/>
              <a:t>před nekalými praktikami</a:t>
            </a:r>
          </a:p>
          <a:p>
            <a:r>
              <a:rPr lang="cs-CZ" dirty="0" smtClean="0"/>
              <a:t>Usnadnění volného pohybu potravin a doplňků stravy v rámci EU</a:t>
            </a:r>
          </a:p>
          <a:p>
            <a:r>
              <a:rPr lang="cs-CZ" dirty="0" smtClean="0"/>
              <a:t>….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562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0717" y="365127"/>
            <a:ext cx="8488391" cy="900148"/>
          </a:xfrm>
        </p:spPr>
        <p:txBody>
          <a:bodyPr>
            <a:noAutofit/>
          </a:bodyPr>
          <a:lstStyle/>
          <a:p>
            <a:r>
              <a:rPr lang="cs-CZ" sz="4000" dirty="0" smtClean="0"/>
              <a:t>Zákon o potravinách a tabákových výrobcích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Zákon</a:t>
            </a:r>
            <a:r>
              <a:rPr lang="cs-CZ" sz="2400" dirty="0"/>
              <a:t> </a:t>
            </a:r>
            <a:r>
              <a:rPr lang="cs-CZ" sz="2400" b="1" dirty="0">
                <a:solidFill>
                  <a:srgbClr val="FF0000"/>
                </a:solidFill>
              </a:rPr>
              <a:t>110/1997 Sb</a:t>
            </a:r>
            <a:r>
              <a:rPr lang="cs-CZ" sz="2400" b="1" dirty="0" smtClean="0">
                <a:solidFill>
                  <a:srgbClr val="FF0000"/>
                </a:solidFill>
              </a:rPr>
              <a:t>.</a:t>
            </a:r>
            <a:r>
              <a:rPr lang="cs-CZ" sz="2400" dirty="0"/>
              <a:t> </a:t>
            </a:r>
            <a:r>
              <a:rPr lang="cs-CZ" sz="2400" dirty="0" smtClean="0"/>
              <a:t>budoucí</a:t>
            </a:r>
            <a:r>
              <a:rPr lang="cs-CZ" sz="2400" dirty="0"/>
              <a:t> verze od r. </a:t>
            </a:r>
            <a:r>
              <a:rPr lang="cs-CZ" sz="2400" dirty="0" smtClean="0"/>
              <a:t>2020 </a:t>
            </a:r>
            <a:endParaRPr lang="cs-CZ" sz="2400" b="1" dirty="0">
              <a:solidFill>
                <a:srgbClr val="FF0000"/>
              </a:solidFill>
            </a:endParaRPr>
          </a:p>
          <a:p>
            <a:pPr marL="0" indent="0" fontAlgn="t">
              <a:buNone/>
            </a:pPr>
            <a:r>
              <a:rPr lang="cs-CZ" sz="2400" dirty="0" smtClean="0"/>
              <a:t>Účinnost od 01.09.1997, Aktuální znění 01.01.2018 </a:t>
            </a:r>
          </a:p>
          <a:p>
            <a:pPr marL="0" indent="0">
              <a:buNone/>
            </a:pPr>
            <a:r>
              <a:rPr lang="cs-CZ" sz="2400" dirty="0" smtClean="0"/>
              <a:t>Prováděcí vyhlášky pro státní dozor - </a:t>
            </a:r>
            <a:r>
              <a:rPr lang="cs-CZ" sz="2400" dirty="0" err="1" smtClean="0"/>
              <a:t>MZe</a:t>
            </a:r>
            <a:r>
              <a:rPr lang="cs-CZ" sz="2400" dirty="0" smtClean="0"/>
              <a:t> a </a:t>
            </a:r>
            <a:r>
              <a:rPr lang="cs-CZ" sz="2400" dirty="0" err="1" smtClean="0"/>
              <a:t>MZdrav</a:t>
            </a:r>
            <a:r>
              <a:rPr lang="cs-CZ" sz="2400" dirty="0" smtClean="0"/>
              <a:t> </a:t>
            </a:r>
          </a:p>
          <a:p>
            <a:r>
              <a:rPr lang="cs-CZ" sz="2400" b="1" dirty="0"/>
              <a:t>Potraviny</a:t>
            </a:r>
            <a:r>
              <a:rPr lang="cs-CZ" sz="2400" dirty="0"/>
              <a:t>  - </a:t>
            </a:r>
            <a:r>
              <a:rPr lang="cs-CZ" sz="2400" b="1" dirty="0"/>
              <a:t>látky určené ke spotřebě člověkem v nezměněném nebo upraveném stavu </a:t>
            </a:r>
            <a:r>
              <a:rPr lang="cs-CZ" sz="2400" dirty="0"/>
              <a:t>jako jídlo nebo nápoj, </a:t>
            </a:r>
            <a:r>
              <a:rPr lang="cs-CZ" sz="2400" dirty="0" smtClean="0"/>
              <a:t>nejde </a:t>
            </a:r>
            <a:r>
              <a:rPr lang="cs-CZ" sz="2400" dirty="0"/>
              <a:t>o léčiva a omamné nebo psychotropní látky, </a:t>
            </a:r>
            <a:r>
              <a:rPr lang="cs-CZ" sz="2400" dirty="0" smtClean="0"/>
              <a:t>vodu, pokrmy</a:t>
            </a:r>
            <a:endParaRPr lang="en-US" sz="2400" dirty="0"/>
          </a:p>
          <a:p>
            <a:r>
              <a:rPr lang="cs-CZ" sz="2400" b="1" dirty="0" smtClean="0"/>
              <a:t>Doplněk stravy  - látky s fyziologickým účinkem, konzumují se samostatně  - </a:t>
            </a:r>
            <a:r>
              <a:rPr lang="cs-CZ" sz="2400" dirty="0" smtClean="0"/>
              <a:t>účelem je doplňovat běžnou stravu, koncentrovaný zdroj vitaminů a minerálních látek nebo dalších látek s nutričním nebo fyziologickým účinkem, obsažených v potravině samostatně nebo v kombinaci, určená k přímé spotřebě v malých odměřených množstvích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19" y="382380"/>
            <a:ext cx="8420459" cy="900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Zákon o potravinách – národní legislativa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1840"/>
            <a:ext cx="9247517" cy="398440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68863" y="5239778"/>
            <a:ext cx="516561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Povinnosti provozovatelů potravinářského podniku při výrobě potravin a jejich uvádění na trh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830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155" y="468644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Vyhláška o doplňcích stravy a složení potravin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8483" y="1477926"/>
            <a:ext cx="8270801" cy="4699037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Vyhláška č. </a:t>
            </a:r>
            <a:r>
              <a:rPr lang="cs-CZ" sz="2400" b="1" dirty="0" smtClean="0">
                <a:solidFill>
                  <a:srgbClr val="FF0000"/>
                </a:solidFill>
              </a:rPr>
              <a:t>58/2018 Sb</a:t>
            </a:r>
            <a:r>
              <a:rPr lang="cs-CZ" sz="2400" dirty="0" smtClean="0"/>
              <a:t>. </a:t>
            </a:r>
          </a:p>
          <a:p>
            <a:pPr marL="0" indent="0">
              <a:buNone/>
            </a:pPr>
            <a:r>
              <a:rPr lang="cs-CZ" sz="2400" dirty="0" smtClean="0"/>
              <a:t>Platnost od 12.04.2018    Účinnost od  01.11.2018 (</a:t>
            </a:r>
            <a:r>
              <a:rPr lang="cs-CZ" sz="2400" u="sng" dirty="0" smtClean="0"/>
              <a:t>za 14 dní</a:t>
            </a:r>
            <a:r>
              <a:rPr lang="cs-CZ" sz="2400" dirty="0" smtClean="0"/>
              <a:t>)</a:t>
            </a:r>
          </a:p>
          <a:p>
            <a:pPr marL="0" indent="0" fontAlgn="t">
              <a:buNone/>
            </a:pPr>
            <a:r>
              <a:rPr lang="cs-CZ" sz="2400" dirty="0" smtClean="0"/>
              <a:t>V návaznosti na předpisy Evropské unie upravuje:</a:t>
            </a:r>
          </a:p>
          <a:p>
            <a:pPr marL="360363" indent="-360363">
              <a:buNone/>
            </a:pPr>
            <a:r>
              <a:rPr lang="cs-CZ" sz="2400" b="1" dirty="0" smtClean="0"/>
              <a:t>a)</a:t>
            </a:r>
            <a:r>
              <a:rPr lang="cs-CZ" sz="2400" dirty="0" smtClean="0"/>
              <a:t> požadavky na složení doplňků stravy, jejich označování a způsob použití doplňků stravy</a:t>
            </a:r>
          </a:p>
          <a:p>
            <a:pPr marL="0" indent="0">
              <a:buNone/>
            </a:pPr>
            <a:r>
              <a:rPr lang="cs-CZ" sz="2400" b="1" dirty="0" smtClean="0"/>
              <a:t>b)</a:t>
            </a:r>
            <a:r>
              <a:rPr lang="cs-CZ" sz="2400" dirty="0" smtClean="0"/>
              <a:t> požadavky na složení potravin</a:t>
            </a:r>
          </a:p>
          <a:p>
            <a:pPr fontAlgn="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8928" y="3913377"/>
            <a:ext cx="4615072" cy="29446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483" y="4468207"/>
            <a:ext cx="3816427" cy="20118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7" name="Obdélník 6"/>
          <p:cNvSpPr/>
          <p:nvPr/>
        </p:nvSpPr>
        <p:spPr>
          <a:xfrm>
            <a:off x="326090" y="4200297"/>
            <a:ext cx="402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Provozovatelé potravinářského podniku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8270875" cy="90011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smtClean="0"/>
              <a:t>Potraviny</a:t>
            </a:r>
            <a:r>
              <a:rPr lang="cs-CZ" altLang="cs-CZ" sz="4000" smtClean="0"/>
              <a:t> </a:t>
            </a:r>
            <a:r>
              <a:rPr lang="cs-CZ" altLang="cs-CZ" sz="4000" smtClean="0"/>
              <a:t>pro </a:t>
            </a:r>
            <a:r>
              <a:rPr lang="cs-CZ" altLang="cs-CZ" sz="4000" smtClean="0"/>
              <a:t>zvláštní </a:t>
            </a:r>
            <a:r>
              <a:rPr lang="cs-CZ" altLang="cs-CZ" sz="4000" smtClean="0"/>
              <a:t>výživu</a:t>
            </a:r>
            <a:endParaRPr lang="cs-CZ" altLang="cs-CZ" sz="400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22694" y="1265238"/>
            <a:ext cx="8476831" cy="49117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b="1" dirty="0" smtClean="0"/>
              <a:t>Nařízení 609/2013/EU </a:t>
            </a:r>
            <a:r>
              <a:rPr lang="cs-CZ" altLang="cs-CZ" dirty="0" smtClean="0"/>
              <a:t>a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Vyhl</a:t>
            </a:r>
            <a:r>
              <a:rPr lang="cs-CZ" altLang="cs-CZ" b="1" dirty="0" smtClean="0">
                <a:solidFill>
                  <a:srgbClr val="FF0000"/>
                </a:solidFill>
              </a:rPr>
              <a:t>. 54/2004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Sb</a:t>
            </a:r>
            <a:r>
              <a:rPr lang="cs-CZ" altLang="cs-CZ" dirty="0" smtClean="0"/>
              <a:t>, aktuální znění 2018</a:t>
            </a:r>
          </a:p>
          <a:p>
            <a:pPr>
              <a:lnSpc>
                <a:spcPct val="80000"/>
              </a:lnSpc>
              <a:buNone/>
            </a:pPr>
            <a:r>
              <a:rPr lang="cs-CZ" altLang="cs-CZ" dirty="0" smtClean="0"/>
              <a:t>Potraviny se zvláštním složením nebo výrobním postupem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cs-CZ" altLang="cs-CZ" dirty="0" smtClean="0"/>
              <a:t/>
            </a:r>
            <a:br>
              <a:rPr lang="cs-CZ" altLang="cs-CZ" dirty="0" smtClean="0"/>
            </a:br>
            <a:r>
              <a:rPr lang="cs-CZ" altLang="cs-CZ" dirty="0" smtClean="0"/>
              <a:t>Výrobky určené pro spotřebitele se speciálními požadavky, danými: </a:t>
            </a: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věkem (potraviny pro kojence </a:t>
            </a:r>
            <a:r>
              <a:rPr lang="cs-CZ" altLang="cs-CZ" dirty="0" smtClean="0"/>
              <a:t>a </a:t>
            </a:r>
            <a:r>
              <a:rPr lang="cs-CZ" altLang="cs-CZ" dirty="0"/>
              <a:t>malé </a:t>
            </a:r>
            <a:r>
              <a:rPr lang="cs-CZ" altLang="cs-CZ" dirty="0" smtClean="0"/>
              <a:t>děti, mládež</a:t>
            </a:r>
            <a:r>
              <a:rPr lang="cs-CZ" altLang="cs-CZ" dirty="0"/>
              <a:t>, </a:t>
            </a:r>
            <a:r>
              <a:rPr lang="cs-CZ" altLang="cs-CZ" dirty="0" smtClean="0"/>
              <a:t>staré…)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zdravotními problémy či onemocněním – pro diabetiky (výrobky bez cukru), alergiky (výrobky bez glutenu), jedince </a:t>
            </a:r>
            <a:r>
              <a:rPr lang="cs-CZ" altLang="cs-CZ" dirty="0"/>
              <a:t>s narušeným trávením nebo metabolismem (laktosová intolerance, </a:t>
            </a:r>
            <a:r>
              <a:rPr lang="cs-CZ" altLang="cs-CZ" dirty="0" err="1"/>
              <a:t>celiakie</a:t>
            </a:r>
            <a:r>
              <a:rPr lang="cs-CZ" altLang="cs-CZ" dirty="0"/>
              <a:t>, fenylketonurie, diabetes)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jedince </a:t>
            </a:r>
            <a:r>
              <a:rPr lang="cs-CZ" altLang="cs-CZ" dirty="0"/>
              <a:t>ve zvláštním fyziologickém stavu (zvýšený tělesný výkon, redukční </a:t>
            </a:r>
            <a:r>
              <a:rPr lang="cs-CZ" altLang="cs-CZ" dirty="0" smtClean="0"/>
              <a:t>dieta) </a:t>
            </a: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 smtClean="0"/>
              <a:t>různé skupiny osob: těhotné, </a:t>
            </a:r>
            <a:r>
              <a:rPr lang="cs-CZ" altLang="cs-CZ" dirty="0"/>
              <a:t>kojící matky …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smtClean="0"/>
              <a:t>pro osoby obézní (výrobky na hubnutí)</a:t>
            </a:r>
          </a:p>
          <a:p>
            <a:pPr eaLnBrk="1" hangingPunct="1">
              <a:lnSpc>
                <a:spcPct val="80000"/>
              </a:lnSpc>
            </a:pPr>
            <a:endParaRPr lang="cs-CZ" altLang="cs-CZ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Složení</a:t>
            </a:r>
            <a:r>
              <a:rPr lang="cs-CZ" altLang="cs-CZ" dirty="0" smtClean="0"/>
              <a:t> – striktně definováno přílohou k Vyhlášce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endParaRPr lang="cs-CZ" alt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16775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29977</TotalTime>
  <Words>2118</Words>
  <Application>Microsoft Office PowerPoint</Application>
  <PresentationFormat>Předvádění na obrazovce (4:3)</PresentationFormat>
  <Paragraphs>387</Paragraphs>
  <Slides>43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43</vt:i4>
      </vt:variant>
    </vt:vector>
  </HeadingPairs>
  <TitlesOfParts>
    <vt:vector size="46" baseType="lpstr">
      <vt:lpstr>Motiv Office</vt:lpstr>
      <vt:lpstr>1_Motiv systému Office</vt:lpstr>
      <vt:lpstr>1_Motiv sady Office</vt:lpstr>
      <vt:lpstr>Pojmy - potraviny, funkční potraviny, potraviny pro zvl. výživu, nutraceutika </vt:lpstr>
      <vt:lpstr>Obsah přednášky</vt:lpstr>
      <vt:lpstr>Základní pojmy</vt:lpstr>
      <vt:lpstr>Právní texty a normy </vt:lpstr>
      <vt:lpstr>Harmonizace s legislativou EU</vt:lpstr>
      <vt:lpstr>Zákon o potravinách a tabákových výrobcích</vt:lpstr>
      <vt:lpstr>Zákon o potravinách – národní legislativa</vt:lpstr>
      <vt:lpstr>Vyhláška o doplňcích stravy a složení potravin</vt:lpstr>
      <vt:lpstr>Potraviny pro zvláštní výživu</vt:lpstr>
      <vt:lpstr>Potraviny pro zvláštní výživu </vt:lpstr>
      <vt:lpstr>Potraviny pro zvláštní lékařské účely </vt:lpstr>
      <vt:lpstr>Nutraceutika - nutraceuticals</vt:lpstr>
      <vt:lpstr>Význam nutraceutik</vt:lpstr>
      <vt:lpstr>Prevence chorob</vt:lpstr>
      <vt:lpstr>Účinek nutraceutik </vt:lpstr>
      <vt:lpstr>Doplňky stravy – Food supplements </vt:lpstr>
      <vt:lpstr>Doplňky stravy</vt:lpstr>
      <vt:lpstr>Snímek 18</vt:lpstr>
      <vt:lpstr>Příjem vitaminů a minerálních látek z doplňků stravy </vt:lpstr>
      <vt:lpstr>Požadavky na označování obalu </vt:lpstr>
      <vt:lpstr>Zdravotní tvrzení - health claims </vt:lpstr>
      <vt:lpstr>Státní zdravotní ústav SZU</vt:lpstr>
      <vt:lpstr>Funkční potravina Functional food </vt:lpstr>
      <vt:lpstr>Funkční potravina</vt:lpstr>
      <vt:lpstr>Příklady funkčních potravin</vt:lpstr>
      <vt:lpstr>Výroba funkčních potravin</vt:lpstr>
      <vt:lpstr>Další používané termíny</vt:lpstr>
      <vt:lpstr>Požadavky na jakost potravin a doplňků stravy </vt:lpstr>
      <vt:lpstr>Snímek 29</vt:lpstr>
      <vt:lpstr>Může falšování potravin a potravních doplňků ohrozit zdraví konzumentů?</vt:lpstr>
      <vt:lpstr>Snímek 31</vt:lpstr>
      <vt:lpstr>Kontrola bezpečnosti - SZPI </vt:lpstr>
      <vt:lpstr>Snímek 33</vt:lpstr>
      <vt:lpstr> Problematické komodity dle výsledků kontrol</vt:lpstr>
      <vt:lpstr>SZPI - zákaz doplňku stravy z USA</vt:lpstr>
      <vt:lpstr>Kontroly doplňků stravy SZPI</vt:lpstr>
      <vt:lpstr>Snímek 37</vt:lpstr>
      <vt:lpstr>SZPI - Rizikové webové stránky </vt:lpstr>
      <vt:lpstr>RASFF</vt:lpstr>
      <vt:lpstr>RASFF v EU </vt:lpstr>
      <vt:lpstr>Snímek 41</vt:lpstr>
      <vt:lpstr>Snímek 42</vt:lpstr>
      <vt:lpstr>Na závěr 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Týnka</cp:lastModifiedBy>
  <cp:revision>585</cp:revision>
  <cp:lastPrinted>2018-10-16T15:13:51Z</cp:lastPrinted>
  <dcterms:created xsi:type="dcterms:W3CDTF">2014-09-16T12:28:36Z</dcterms:created>
  <dcterms:modified xsi:type="dcterms:W3CDTF">2018-10-16T20:07:03Z</dcterms:modified>
</cp:coreProperties>
</file>