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86" r:id="rId3"/>
    <p:sldId id="289" r:id="rId4"/>
    <p:sldId id="293" r:id="rId5"/>
    <p:sldId id="297" r:id="rId6"/>
    <p:sldId id="292" r:id="rId7"/>
    <p:sldId id="306" r:id="rId8"/>
    <p:sldId id="294" r:id="rId9"/>
    <p:sldId id="298" r:id="rId10"/>
    <p:sldId id="316" r:id="rId11"/>
    <p:sldId id="319" r:id="rId12"/>
    <p:sldId id="318" r:id="rId13"/>
    <p:sldId id="317" r:id="rId14"/>
    <p:sldId id="308" r:id="rId15"/>
    <p:sldId id="310" r:id="rId16"/>
    <p:sldId id="311" r:id="rId17"/>
    <p:sldId id="312" r:id="rId18"/>
    <p:sldId id="314" r:id="rId19"/>
    <p:sldId id="313" r:id="rId20"/>
  </p:sldIdLst>
  <p:sldSz cx="12192000" cy="6858000"/>
  <p:notesSz cx="6858000" cy="9144000"/>
  <p:custDataLst>
    <p:tags r:id="rId2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04674-C0DF-47AB-8EF5-00E0B70B3217}" v="16" dt="2019-11-28T14:30:38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2" autoAdjust="0"/>
    <p:restoredTop sz="93817" autoAdjust="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nerova Denisa" userId="7519a7cd-c228-4ef0-a4c5-15392e64684b" providerId="ADAL" clId="{0BA04674-C0DF-47AB-8EF5-00E0B70B3217}"/>
    <pc:docChg chg="undo custSel addSld delSld modSld">
      <pc:chgData name="Turnerova Denisa" userId="7519a7cd-c228-4ef0-a4c5-15392e64684b" providerId="ADAL" clId="{0BA04674-C0DF-47AB-8EF5-00E0B70B3217}" dt="2019-11-28T14:43:27.933" v="386" actId="113"/>
      <pc:docMkLst>
        <pc:docMk/>
      </pc:docMkLst>
      <pc:sldChg chg="modSp">
        <pc:chgData name="Turnerova Denisa" userId="7519a7cd-c228-4ef0-a4c5-15392e64684b" providerId="ADAL" clId="{0BA04674-C0DF-47AB-8EF5-00E0B70B3217}" dt="2019-11-28T13:30:42.482" v="187" actId="14100"/>
        <pc:sldMkLst>
          <pc:docMk/>
          <pc:sldMk cId="108846135" sldId="286"/>
        </pc:sldMkLst>
        <pc:spChg chg="mod">
          <ac:chgData name="Turnerova Denisa" userId="7519a7cd-c228-4ef0-a4c5-15392e64684b" providerId="ADAL" clId="{0BA04674-C0DF-47AB-8EF5-00E0B70B3217}" dt="2019-11-28T13:30:42.482" v="187" actId="14100"/>
          <ac:spMkLst>
            <pc:docMk/>
            <pc:sldMk cId="108846135" sldId="286"/>
            <ac:spMk id="4" creationId="{00000000-0000-0000-0000-000000000000}"/>
          </ac:spMkLst>
        </pc:spChg>
      </pc:sldChg>
      <pc:sldChg chg="delSp modSp add setBg delDesignElem">
        <pc:chgData name="Turnerova Denisa" userId="7519a7cd-c228-4ef0-a4c5-15392e64684b" providerId="ADAL" clId="{0BA04674-C0DF-47AB-8EF5-00E0B70B3217}" dt="2019-11-28T13:59:37.888" v="212" actId="1076"/>
        <pc:sldMkLst>
          <pc:docMk/>
          <pc:sldMk cId="1218347536" sldId="289"/>
        </pc:sldMkLst>
        <pc:spChg chg="mod">
          <ac:chgData name="Turnerova Denisa" userId="7519a7cd-c228-4ef0-a4c5-15392e64684b" providerId="ADAL" clId="{0BA04674-C0DF-47AB-8EF5-00E0B70B3217}" dt="2019-11-28T13:59:37.888" v="212" actId="1076"/>
          <ac:spMkLst>
            <pc:docMk/>
            <pc:sldMk cId="1218347536" sldId="289"/>
            <ac:spMk id="2" creationId="{74A04B0F-A645-40EF-BDE4-D75633E4F50D}"/>
          </ac:spMkLst>
        </pc:spChg>
        <pc:spChg chg="mod">
          <ac:chgData name="Turnerova Denisa" userId="7519a7cd-c228-4ef0-a4c5-15392e64684b" providerId="ADAL" clId="{0BA04674-C0DF-47AB-8EF5-00E0B70B3217}" dt="2019-11-28T13:59:27.139" v="211" actId="1076"/>
          <ac:spMkLst>
            <pc:docMk/>
            <pc:sldMk cId="1218347536" sldId="289"/>
            <ac:spMk id="3" creationId="{EB746070-4EEC-402F-B990-EFE7220EF1F9}"/>
          </ac:spMkLst>
        </pc:spChg>
        <pc:picChg chg="mod">
          <ac:chgData name="Turnerova Denisa" userId="7519a7cd-c228-4ef0-a4c5-15392e64684b" providerId="ADAL" clId="{0BA04674-C0DF-47AB-8EF5-00E0B70B3217}" dt="2019-11-28T13:59:15.406" v="209" actId="1076"/>
          <ac:picMkLst>
            <pc:docMk/>
            <pc:sldMk cId="1218347536" sldId="289"/>
            <ac:picMk id="8" creationId="{14ACA479-95BC-43A8-AEB1-EF866C4C350E}"/>
          </ac:picMkLst>
        </pc:picChg>
        <pc:picChg chg="mod">
          <ac:chgData name="Turnerova Denisa" userId="7519a7cd-c228-4ef0-a4c5-15392e64684b" providerId="ADAL" clId="{0BA04674-C0DF-47AB-8EF5-00E0B70B3217}" dt="2019-11-28T13:59:19.697" v="210" actId="1076"/>
          <ac:picMkLst>
            <pc:docMk/>
            <pc:sldMk cId="1218347536" sldId="289"/>
            <ac:picMk id="10" creationId="{6F786525-C9F5-435C-85C1-BE9AEEF45DAC}"/>
          </ac:picMkLst>
        </pc:picChg>
        <pc:picChg chg="del">
          <ac:chgData name="Turnerova Denisa" userId="7519a7cd-c228-4ef0-a4c5-15392e64684b" providerId="ADAL" clId="{0BA04674-C0DF-47AB-8EF5-00E0B70B3217}" dt="2019-11-28T13:58:56.205" v="206"/>
          <ac:picMkLst>
            <pc:docMk/>
            <pc:sldMk cId="1218347536" sldId="289"/>
            <ac:picMk id="11" creationId="{22901FED-4FC9-4ED5-8123-C98BCD1616BA}"/>
          </ac:picMkLst>
        </pc:picChg>
      </pc:sldChg>
      <pc:sldChg chg="modSp">
        <pc:chgData name="Turnerova Denisa" userId="7519a7cd-c228-4ef0-a4c5-15392e64684b" providerId="ADAL" clId="{0BA04674-C0DF-47AB-8EF5-00E0B70B3217}" dt="2019-11-28T14:09:06.744" v="247" actId="20577"/>
        <pc:sldMkLst>
          <pc:docMk/>
          <pc:sldMk cId="2998931411" sldId="292"/>
        </pc:sldMkLst>
        <pc:spChg chg="mod">
          <ac:chgData name="Turnerova Denisa" userId="7519a7cd-c228-4ef0-a4c5-15392e64684b" providerId="ADAL" clId="{0BA04674-C0DF-47AB-8EF5-00E0B70B3217}" dt="2019-11-28T14:07:33.374" v="222" actId="1076"/>
          <ac:spMkLst>
            <pc:docMk/>
            <pc:sldMk cId="2998931411" sldId="292"/>
            <ac:spMk id="7" creationId="{FB10C81A-1876-44DD-9DFD-8458AA13854E}"/>
          </ac:spMkLst>
        </pc:spChg>
        <pc:spChg chg="mod">
          <ac:chgData name="Turnerova Denisa" userId="7519a7cd-c228-4ef0-a4c5-15392e64684b" providerId="ADAL" clId="{0BA04674-C0DF-47AB-8EF5-00E0B70B3217}" dt="2019-11-28T14:09:06.744" v="247" actId="20577"/>
          <ac:spMkLst>
            <pc:docMk/>
            <pc:sldMk cId="2998931411" sldId="292"/>
            <ac:spMk id="8" creationId="{60FADC88-11CE-48A1-971C-88296485F181}"/>
          </ac:spMkLst>
        </pc:spChg>
      </pc:sldChg>
      <pc:sldChg chg="modSp">
        <pc:chgData name="Turnerova Denisa" userId="7519a7cd-c228-4ef0-a4c5-15392e64684b" providerId="ADAL" clId="{0BA04674-C0DF-47AB-8EF5-00E0B70B3217}" dt="2019-11-28T14:01:26.933" v="215" actId="1076"/>
        <pc:sldMkLst>
          <pc:docMk/>
          <pc:sldMk cId="2247952772" sldId="293"/>
        </pc:sldMkLst>
        <pc:spChg chg="mod">
          <ac:chgData name="Turnerova Denisa" userId="7519a7cd-c228-4ef0-a4c5-15392e64684b" providerId="ADAL" clId="{0BA04674-C0DF-47AB-8EF5-00E0B70B3217}" dt="2019-11-28T14:01:26.933" v="215" actId="1076"/>
          <ac:spMkLst>
            <pc:docMk/>
            <pc:sldMk cId="2247952772" sldId="293"/>
            <ac:spMk id="7" creationId="{4962ED92-E4B8-4D33-BDE8-A41D9F1994E2}"/>
          </ac:spMkLst>
        </pc:spChg>
        <pc:picChg chg="mod">
          <ac:chgData name="Turnerova Denisa" userId="7519a7cd-c228-4ef0-a4c5-15392e64684b" providerId="ADAL" clId="{0BA04674-C0DF-47AB-8EF5-00E0B70B3217}" dt="2019-11-28T14:01:22.106" v="214" actId="1076"/>
          <ac:picMkLst>
            <pc:docMk/>
            <pc:sldMk cId="2247952772" sldId="293"/>
            <ac:picMk id="8" creationId="{3635C289-BCD8-47E6-8B35-08AB1171C82C}"/>
          </ac:picMkLst>
        </pc:picChg>
      </pc:sldChg>
      <pc:sldChg chg="modSp">
        <pc:chgData name="Turnerova Denisa" userId="7519a7cd-c228-4ef0-a4c5-15392e64684b" providerId="ADAL" clId="{0BA04674-C0DF-47AB-8EF5-00E0B70B3217}" dt="2019-11-28T14:09:35.592" v="264" actId="20577"/>
        <pc:sldMkLst>
          <pc:docMk/>
          <pc:sldMk cId="1698804315" sldId="294"/>
        </pc:sldMkLst>
        <pc:spChg chg="mod">
          <ac:chgData name="Turnerova Denisa" userId="7519a7cd-c228-4ef0-a4c5-15392e64684b" providerId="ADAL" clId="{0BA04674-C0DF-47AB-8EF5-00E0B70B3217}" dt="2019-11-28T14:09:29.593" v="259" actId="20577"/>
          <ac:spMkLst>
            <pc:docMk/>
            <pc:sldMk cId="1698804315" sldId="294"/>
            <ac:spMk id="5" creationId="{8F8580B0-3A9E-4825-99AF-2DCC7B969EF8}"/>
          </ac:spMkLst>
        </pc:spChg>
        <pc:spChg chg="mod">
          <ac:chgData name="Turnerova Denisa" userId="7519a7cd-c228-4ef0-a4c5-15392e64684b" providerId="ADAL" clId="{0BA04674-C0DF-47AB-8EF5-00E0B70B3217}" dt="2019-11-28T14:09:35.592" v="264" actId="20577"/>
          <ac:spMkLst>
            <pc:docMk/>
            <pc:sldMk cId="1698804315" sldId="294"/>
            <ac:spMk id="8" creationId="{581B859B-46FC-42A0-ABC4-0C85A05D5E8F}"/>
          </ac:spMkLst>
        </pc:spChg>
      </pc:sldChg>
      <pc:sldChg chg="modNotesTx">
        <pc:chgData name="Turnerova Denisa" userId="7519a7cd-c228-4ef0-a4c5-15392e64684b" providerId="ADAL" clId="{0BA04674-C0DF-47AB-8EF5-00E0B70B3217}" dt="2019-11-28T14:42:12.189" v="385" actId="20577"/>
        <pc:sldMkLst>
          <pc:docMk/>
          <pc:sldMk cId="1936099604" sldId="297"/>
        </pc:sldMkLst>
      </pc:sldChg>
      <pc:sldChg chg="addSp delSp modSp">
        <pc:chgData name="Turnerova Denisa" userId="7519a7cd-c228-4ef0-a4c5-15392e64684b" providerId="ADAL" clId="{0BA04674-C0DF-47AB-8EF5-00E0B70B3217}" dt="2019-11-28T14:31:30.907" v="338" actId="20577"/>
        <pc:sldMkLst>
          <pc:docMk/>
          <pc:sldMk cId="393818774" sldId="298"/>
        </pc:sldMkLst>
        <pc:spChg chg="del">
          <ac:chgData name="Turnerova Denisa" userId="7519a7cd-c228-4ef0-a4c5-15392e64684b" providerId="ADAL" clId="{0BA04674-C0DF-47AB-8EF5-00E0B70B3217}" dt="2019-11-28T14:29:57.112" v="276" actId="478"/>
          <ac:spMkLst>
            <pc:docMk/>
            <pc:sldMk cId="393818774" sldId="298"/>
            <ac:spMk id="2" creationId="{F9C88682-513C-4870-BE60-CD64386C40C4}"/>
          </ac:spMkLst>
        </pc:spChg>
        <pc:spChg chg="del">
          <ac:chgData name="Turnerova Denisa" userId="7519a7cd-c228-4ef0-a4c5-15392e64684b" providerId="ADAL" clId="{0BA04674-C0DF-47AB-8EF5-00E0B70B3217}" dt="2019-11-28T14:29:59.346" v="279" actId="478"/>
          <ac:spMkLst>
            <pc:docMk/>
            <pc:sldMk cId="393818774" sldId="298"/>
            <ac:spMk id="3" creationId="{95A6573B-AC69-42E4-B18E-5308198195BE}"/>
          </ac:spMkLst>
        </pc:spChg>
        <pc:spChg chg="del mod">
          <ac:chgData name="Turnerova Denisa" userId="7519a7cd-c228-4ef0-a4c5-15392e64684b" providerId="ADAL" clId="{0BA04674-C0DF-47AB-8EF5-00E0B70B3217}" dt="2019-11-28T14:29:57.112" v="278"/>
          <ac:spMkLst>
            <pc:docMk/>
            <pc:sldMk cId="393818774" sldId="298"/>
            <ac:spMk id="10" creationId="{265F422A-5969-4351-B2D0-73B31379F492}"/>
          </ac:spMkLst>
        </pc:spChg>
        <pc:spChg chg="del">
          <ac:chgData name="Turnerova Denisa" userId="7519a7cd-c228-4ef0-a4c5-15392e64684b" providerId="ADAL" clId="{0BA04674-C0DF-47AB-8EF5-00E0B70B3217}" dt="2019-11-28T14:30:01.752" v="280" actId="478"/>
          <ac:spMkLst>
            <pc:docMk/>
            <pc:sldMk cId="393818774" sldId="298"/>
            <ac:spMk id="11" creationId="{D87D1672-9A6B-40AD-A763-A366A934A2CF}"/>
          </ac:spMkLst>
        </pc:spChg>
        <pc:spChg chg="del">
          <ac:chgData name="Turnerova Denisa" userId="7519a7cd-c228-4ef0-a4c5-15392e64684b" providerId="ADAL" clId="{0BA04674-C0DF-47AB-8EF5-00E0B70B3217}" dt="2019-11-28T14:30:04.752" v="281" actId="478"/>
          <ac:spMkLst>
            <pc:docMk/>
            <pc:sldMk cId="393818774" sldId="298"/>
            <ac:spMk id="12" creationId="{A8560ED5-F78E-4E96-8D5B-1CFFF51F1A53}"/>
          </ac:spMkLst>
        </pc:spChg>
        <pc:spChg chg="del">
          <ac:chgData name="Turnerova Denisa" userId="7519a7cd-c228-4ef0-a4c5-15392e64684b" providerId="ADAL" clId="{0BA04674-C0DF-47AB-8EF5-00E0B70B3217}" dt="2019-11-28T14:30:08.189" v="282" actId="478"/>
          <ac:spMkLst>
            <pc:docMk/>
            <pc:sldMk cId="393818774" sldId="298"/>
            <ac:spMk id="13" creationId="{4544DFD5-E89F-453C-AB68-17590D40DA92}"/>
          </ac:spMkLst>
        </pc:spChg>
        <pc:spChg chg="add mod">
          <ac:chgData name="Turnerova Denisa" userId="7519a7cd-c228-4ef0-a4c5-15392e64684b" providerId="ADAL" clId="{0BA04674-C0DF-47AB-8EF5-00E0B70B3217}" dt="2019-11-28T14:30:29.141" v="285" actId="13822"/>
          <ac:spMkLst>
            <pc:docMk/>
            <pc:sldMk cId="393818774" sldId="298"/>
            <ac:spMk id="14" creationId="{B5591661-233A-425C-BA37-FDF7AFB5CC38}"/>
          </ac:spMkLst>
        </pc:spChg>
        <pc:spChg chg="add mod">
          <ac:chgData name="Turnerova Denisa" userId="7519a7cd-c228-4ef0-a4c5-15392e64684b" providerId="ADAL" clId="{0BA04674-C0DF-47AB-8EF5-00E0B70B3217}" dt="2019-11-28T14:31:30.907" v="338" actId="20577"/>
          <ac:spMkLst>
            <pc:docMk/>
            <pc:sldMk cId="393818774" sldId="298"/>
            <ac:spMk id="15" creationId="{1B221375-099D-4DA6-8224-0714A724B794}"/>
          </ac:spMkLst>
        </pc:spChg>
      </pc:sldChg>
      <pc:sldChg chg="modSp">
        <pc:chgData name="Turnerova Denisa" userId="7519a7cd-c228-4ef0-a4c5-15392e64684b" providerId="ADAL" clId="{0BA04674-C0DF-47AB-8EF5-00E0B70B3217}" dt="2019-11-28T14:43:27.933" v="386" actId="113"/>
        <pc:sldMkLst>
          <pc:docMk/>
          <pc:sldMk cId="4195071384" sldId="306"/>
        </pc:sldMkLst>
        <pc:spChg chg="mod">
          <ac:chgData name="Turnerova Denisa" userId="7519a7cd-c228-4ef0-a4c5-15392e64684b" providerId="ADAL" clId="{0BA04674-C0DF-47AB-8EF5-00E0B70B3217}" dt="2019-11-28T14:09:12.431" v="249" actId="20577"/>
          <ac:spMkLst>
            <pc:docMk/>
            <pc:sldMk cId="4195071384" sldId="306"/>
            <ac:spMk id="6" creationId="{9F258E9B-87CD-43DE-8080-D0BBE1828C28}"/>
          </ac:spMkLst>
        </pc:spChg>
        <pc:spChg chg="mod">
          <ac:chgData name="Turnerova Denisa" userId="7519a7cd-c228-4ef0-a4c5-15392e64684b" providerId="ADAL" clId="{0BA04674-C0DF-47AB-8EF5-00E0B70B3217}" dt="2019-11-28T14:43:27.933" v="386" actId="113"/>
          <ac:spMkLst>
            <pc:docMk/>
            <pc:sldMk cId="4195071384" sldId="306"/>
            <ac:spMk id="7" creationId="{18571F71-307E-45D5-A99C-45B8ED104C5B}"/>
          </ac:spMkLst>
        </pc:spChg>
        <pc:spChg chg="mod">
          <ac:chgData name="Turnerova Denisa" userId="7519a7cd-c228-4ef0-a4c5-15392e64684b" providerId="ADAL" clId="{0BA04674-C0DF-47AB-8EF5-00E0B70B3217}" dt="2019-11-28T14:09:20.372" v="254" actId="20577"/>
          <ac:spMkLst>
            <pc:docMk/>
            <pc:sldMk cId="4195071384" sldId="306"/>
            <ac:spMk id="9" creationId="{C0401E04-9769-4452-BFB5-AF8DD676BFB2}"/>
          </ac:spMkLst>
        </pc:spChg>
      </pc:sldChg>
      <pc:sldChg chg="addSp">
        <pc:chgData name="Turnerova Denisa" userId="7519a7cd-c228-4ef0-a4c5-15392e64684b" providerId="ADAL" clId="{0BA04674-C0DF-47AB-8EF5-00E0B70B3217}" dt="2019-11-28T14:14:40.264" v="267"/>
        <pc:sldMkLst>
          <pc:docMk/>
          <pc:sldMk cId="3082809304" sldId="313"/>
        </pc:sldMkLst>
        <pc:spChg chg="add">
          <ac:chgData name="Turnerova Denisa" userId="7519a7cd-c228-4ef0-a4c5-15392e64684b" providerId="ADAL" clId="{0BA04674-C0DF-47AB-8EF5-00E0B70B3217}" dt="2019-11-28T14:14:40.264" v="267"/>
          <ac:spMkLst>
            <pc:docMk/>
            <pc:sldMk cId="3082809304" sldId="313"/>
            <ac:spMk id="5" creationId="{57D87C6C-8C16-4A3D-94E3-7C74446C6ED7}"/>
          </ac:spMkLst>
        </pc:spChg>
      </pc:sldChg>
      <pc:sldChg chg="addSp modSp">
        <pc:chgData name="Turnerova Denisa" userId="7519a7cd-c228-4ef0-a4c5-15392e64684b" providerId="ADAL" clId="{0BA04674-C0DF-47AB-8EF5-00E0B70B3217}" dt="2019-11-28T14:15:20.699" v="270" actId="2164"/>
        <pc:sldMkLst>
          <pc:docMk/>
          <pc:sldMk cId="3112781411" sldId="314"/>
        </pc:sldMkLst>
        <pc:spChg chg="add mod">
          <ac:chgData name="Turnerova Denisa" userId="7519a7cd-c228-4ef0-a4c5-15392e64684b" providerId="ADAL" clId="{0BA04674-C0DF-47AB-8EF5-00E0B70B3217}" dt="2019-11-28T13:29:55.054" v="186" actId="20577"/>
          <ac:spMkLst>
            <pc:docMk/>
            <pc:sldMk cId="3112781411" sldId="314"/>
            <ac:spMk id="3" creationId="{D7C2AF29-0F1D-4FAB-A938-A64F2EB66BA3}"/>
          </ac:spMkLst>
        </pc:spChg>
        <pc:graphicFrameChg chg="add mod modGraphic">
          <ac:chgData name="Turnerova Denisa" userId="7519a7cd-c228-4ef0-a4c5-15392e64684b" providerId="ADAL" clId="{0BA04674-C0DF-47AB-8EF5-00E0B70B3217}" dt="2019-11-28T14:15:20.699" v="270" actId="2164"/>
          <ac:graphicFrameMkLst>
            <pc:docMk/>
            <pc:sldMk cId="3112781411" sldId="314"/>
            <ac:graphicFrameMk id="5" creationId="{C3AF9F40-D2A1-493E-8688-9545E570F4FC}"/>
          </ac:graphicFrameMkLst>
        </pc:graphicFrameChg>
      </pc:sldChg>
      <pc:sldChg chg="modSp">
        <pc:chgData name="Turnerova Denisa" userId="7519a7cd-c228-4ef0-a4c5-15392e64684b" providerId="ADAL" clId="{0BA04674-C0DF-47AB-8EF5-00E0B70B3217}" dt="2019-11-28T14:33:17.457" v="341" actId="14100"/>
        <pc:sldMkLst>
          <pc:docMk/>
          <pc:sldMk cId="2469542609" sldId="317"/>
        </pc:sldMkLst>
        <pc:picChg chg="mod">
          <ac:chgData name="Turnerova Denisa" userId="7519a7cd-c228-4ef0-a4c5-15392e64684b" providerId="ADAL" clId="{0BA04674-C0DF-47AB-8EF5-00E0B70B3217}" dt="2019-11-28T14:33:17.457" v="341" actId="14100"/>
          <ac:picMkLst>
            <pc:docMk/>
            <pc:sldMk cId="2469542609" sldId="317"/>
            <ac:picMk id="5" creationId="{C1F4BF22-A545-4BA1-BCE0-4A3C325BDA66}"/>
          </ac:picMkLst>
        </pc:picChg>
      </pc:sldChg>
      <pc:sldChg chg="modSp">
        <pc:chgData name="Turnerova Denisa" userId="7519a7cd-c228-4ef0-a4c5-15392e64684b" providerId="ADAL" clId="{0BA04674-C0DF-47AB-8EF5-00E0B70B3217}" dt="2019-11-28T14:33:10.692" v="340" actId="14100"/>
        <pc:sldMkLst>
          <pc:docMk/>
          <pc:sldMk cId="2137189569" sldId="318"/>
        </pc:sldMkLst>
        <pc:picChg chg="mod">
          <ac:chgData name="Turnerova Denisa" userId="7519a7cd-c228-4ef0-a4c5-15392e64684b" providerId="ADAL" clId="{0BA04674-C0DF-47AB-8EF5-00E0B70B3217}" dt="2019-11-28T14:33:10.692" v="340" actId="14100"/>
          <ac:picMkLst>
            <pc:docMk/>
            <pc:sldMk cId="2137189569" sldId="318"/>
            <ac:picMk id="5" creationId="{C8091F03-21CF-4772-94F2-9FDA92819D4C}"/>
          </ac:picMkLst>
        </pc:picChg>
      </pc:sldChg>
      <pc:sldChg chg="modSp">
        <pc:chgData name="Turnerova Denisa" userId="7519a7cd-c228-4ef0-a4c5-15392e64684b" providerId="ADAL" clId="{0BA04674-C0DF-47AB-8EF5-00E0B70B3217}" dt="2019-11-28T14:32:58.307" v="339" actId="14100"/>
        <pc:sldMkLst>
          <pc:docMk/>
          <pc:sldMk cId="330391229" sldId="319"/>
        </pc:sldMkLst>
        <pc:picChg chg="mod">
          <ac:chgData name="Turnerova Denisa" userId="7519a7cd-c228-4ef0-a4c5-15392e64684b" providerId="ADAL" clId="{0BA04674-C0DF-47AB-8EF5-00E0B70B3217}" dt="2019-11-28T14:32:58.307" v="339" actId="14100"/>
          <ac:picMkLst>
            <pc:docMk/>
            <pc:sldMk cId="330391229" sldId="319"/>
            <ac:picMk id="5" creationId="{D1B280CD-D636-4DC6-BB2E-41C61F82FD9A}"/>
          </ac:picMkLst>
        </pc:picChg>
      </pc:sldChg>
      <pc:sldChg chg="addSp delSp modSp add">
        <pc:chgData name="Turnerova Denisa" userId="7519a7cd-c228-4ef0-a4c5-15392e64684b" providerId="ADAL" clId="{0BA04674-C0DF-47AB-8EF5-00E0B70B3217}" dt="2019-11-28T14:15:47.869" v="274" actId="20577"/>
        <pc:sldMkLst>
          <pc:docMk/>
          <pc:sldMk cId="3655250889" sldId="320"/>
        </pc:sldMkLst>
        <pc:spChg chg="add del mod">
          <ac:chgData name="Turnerova Denisa" userId="7519a7cd-c228-4ef0-a4c5-15392e64684b" providerId="ADAL" clId="{0BA04674-C0DF-47AB-8EF5-00E0B70B3217}" dt="2019-11-28T14:14:35.733" v="266"/>
          <ac:spMkLst>
            <pc:docMk/>
            <pc:sldMk cId="3655250889" sldId="320"/>
            <ac:spMk id="3" creationId="{27371715-EE5D-4005-9217-7BD1016B5414}"/>
          </ac:spMkLst>
        </pc:spChg>
        <pc:spChg chg="add mod">
          <ac:chgData name="Turnerova Denisa" userId="7519a7cd-c228-4ef0-a4c5-15392e64684b" providerId="ADAL" clId="{0BA04674-C0DF-47AB-8EF5-00E0B70B3217}" dt="2019-11-28T14:15:47.869" v="274" actId="20577"/>
          <ac:spMkLst>
            <pc:docMk/>
            <pc:sldMk cId="3655250889" sldId="320"/>
            <ac:spMk id="5" creationId="{BCAB2783-2D44-44FB-90E9-A1DAB0FDF934}"/>
          </ac:spMkLst>
        </pc:spChg>
        <pc:graphicFrameChg chg="add">
          <ac:chgData name="Turnerova Denisa" userId="7519a7cd-c228-4ef0-a4c5-15392e64684b" providerId="ADAL" clId="{0BA04674-C0DF-47AB-8EF5-00E0B70B3217}" dt="2019-11-28T14:15:30.667" v="271"/>
          <ac:graphicFrameMkLst>
            <pc:docMk/>
            <pc:sldMk cId="3655250889" sldId="320"/>
            <ac:graphicFrameMk id="6" creationId="{3B32F75E-D3F5-4284-81AB-17B7B3164FE9}"/>
          </ac:graphicFrameMkLst>
        </pc:graphicFrameChg>
      </pc:sldChg>
      <pc:sldChg chg="add del">
        <pc:chgData name="Turnerova Denisa" userId="7519a7cd-c228-4ef0-a4c5-15392e64684b" providerId="ADAL" clId="{0BA04674-C0DF-47AB-8EF5-00E0B70B3217}" dt="2019-11-28T13:56:33.446" v="189"/>
        <pc:sldMkLst>
          <pc:docMk/>
          <pc:sldMk cId="315525061" sldId="321"/>
        </pc:sldMkLst>
      </pc:sldChg>
      <pc:sldChg chg="modSp add del">
        <pc:chgData name="Turnerova Denisa" userId="7519a7cd-c228-4ef0-a4c5-15392e64684b" providerId="ADAL" clId="{0BA04674-C0DF-47AB-8EF5-00E0B70B3217}" dt="2019-11-28T13:59:01.501" v="207" actId="2696"/>
        <pc:sldMkLst>
          <pc:docMk/>
          <pc:sldMk cId="2612854326" sldId="321"/>
        </pc:sldMkLst>
        <pc:spChg chg="mod">
          <ac:chgData name="Turnerova Denisa" userId="7519a7cd-c228-4ef0-a4c5-15392e64684b" providerId="ADAL" clId="{0BA04674-C0DF-47AB-8EF5-00E0B70B3217}" dt="2019-11-28T13:56:49.826" v="204" actId="20577"/>
          <ac:spMkLst>
            <pc:docMk/>
            <pc:sldMk cId="2612854326" sldId="321"/>
            <ac:spMk id="2" creationId="{25A9B79C-6941-405F-A7B3-C5222A3A2C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2EF1-F998-42AF-AA95-4642FD67F005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AEE3-140B-4C77-9F40-7E933CF7D7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2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10 a napsat </a:t>
            </a:r>
            <a:r>
              <a:rPr lang="cs-CZ" dirty="0" err="1"/>
              <a:t>kolikáte</a:t>
            </a:r>
            <a:r>
              <a:rPr lang="cs-CZ" dirty="0"/>
              <a:t> jsou doplňky stravy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8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70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Největší podíl nevyhovujících potravin se vyskytoval v kategorii ovoce a zelenina, kdy byly zjištěny zejména nálezy reziduí pesticidů v čerstvém či sušeném ovoci </a:t>
            </a:r>
            <a:br>
              <a:rPr lang="cs-CZ" dirty="0"/>
            </a:br>
            <a:r>
              <a:rPr lang="cs-CZ" dirty="0"/>
              <a:t>a v čerstvé zelenině a dále nálezy patogenních mikroorganismů v mraženém ovoci a zelenině. </a:t>
            </a:r>
          </a:p>
          <a:p>
            <a:pPr algn="just"/>
            <a:r>
              <a:rPr lang="cs-CZ" dirty="0"/>
              <a:t>Další významnou skupinu nevyhovujících výrobků představuje </a:t>
            </a:r>
            <a:r>
              <a:rPr lang="cs-CZ" b="1" dirty="0"/>
              <a:t>kategorie doplňků stravy</a:t>
            </a:r>
            <a:r>
              <a:rPr lang="cs-CZ" dirty="0"/>
              <a:t>, kdy nejčastější pochybení v této kategorii se týkalo obsahu nepovolených látek (nedeklarovaných konzervačních látek, nepovolených chemických látek a nepovolených nových potravin (PNT)). </a:t>
            </a:r>
          </a:p>
          <a:p>
            <a:pPr algn="just"/>
            <a:r>
              <a:rPr lang="cs-CZ" dirty="0"/>
              <a:t>Třetí v pořadí, co do počtu přijatých oznámení, byly kategorie FCM (migrace látek) a maso a masné výrobky (přítomnost patogenních mikroorganismů)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kůra stromu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Pausinystalia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(afrického stromu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bujarník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Obsahuje řadu farmakologicky aktivních látek. Hlavní složkou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alkaloid </a:t>
            </a:r>
            <a:r>
              <a:rPr lang="cs-CZ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yohimbin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způsobuje roztažení cév, čímž dochází ke snížení krevního tlaku.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Yohimbin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může být složkou některých léků na předpis, např. v USA.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73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 err="1"/>
              <a:t>Monakolin</a:t>
            </a:r>
            <a:r>
              <a:rPr lang="cs-CZ" dirty="0"/>
              <a:t> K</a:t>
            </a:r>
          </a:p>
          <a:p>
            <a:pPr fontAlgn="base"/>
            <a:r>
              <a:rPr lang="cs-CZ" b="1" dirty="0" err="1"/>
              <a:t>Monakolin</a:t>
            </a:r>
            <a:r>
              <a:rPr lang="cs-CZ" b="1" dirty="0"/>
              <a:t> K </a:t>
            </a:r>
            <a:r>
              <a:rPr lang="cs-CZ" dirty="0"/>
              <a:t>je produkt plísně </a:t>
            </a:r>
            <a:r>
              <a:rPr lang="cs-CZ" i="1" dirty="0" err="1"/>
              <a:t>Monascus</a:t>
            </a:r>
            <a:r>
              <a:rPr lang="cs-CZ" i="1" dirty="0"/>
              <a:t> </a:t>
            </a:r>
            <a:r>
              <a:rPr lang="cs-CZ" i="1" dirty="0" err="1"/>
              <a:t>purpureus</a:t>
            </a:r>
            <a:r>
              <a:rPr lang="cs-CZ" dirty="0"/>
              <a:t>, která zbarvuje substrát (obvykle rýži) do červena. Extrakt získaný ze substrátu je rovněž červený a obsahuje především </a:t>
            </a:r>
            <a:r>
              <a:rPr lang="cs-CZ" dirty="0" err="1"/>
              <a:t>monakolin</a:t>
            </a:r>
            <a:r>
              <a:rPr lang="cs-CZ" dirty="0"/>
              <a:t> K. </a:t>
            </a:r>
            <a:r>
              <a:rPr lang="cs-CZ" dirty="0" err="1"/>
              <a:t>Monakolin</a:t>
            </a:r>
            <a:r>
              <a:rPr lang="cs-CZ" dirty="0"/>
              <a:t> K je </a:t>
            </a:r>
            <a:r>
              <a:rPr lang="cs-CZ" dirty="0" err="1"/>
              <a:t>statin</a:t>
            </a:r>
            <a:r>
              <a:rPr lang="cs-CZ" dirty="0"/>
              <a:t> chemicky identický s </a:t>
            </a:r>
            <a:r>
              <a:rPr lang="cs-CZ" dirty="0" err="1"/>
              <a:t>lovastatinem</a:t>
            </a:r>
            <a:r>
              <a:rPr lang="cs-CZ" dirty="0"/>
              <a:t>, který inhibuje syntézu cholesterolu. </a:t>
            </a:r>
            <a:r>
              <a:rPr lang="cs-CZ" i="1" dirty="0"/>
              <a:t>(Pozn: </a:t>
            </a:r>
            <a:r>
              <a:rPr lang="cs-CZ" i="1" dirty="0" err="1"/>
              <a:t>Statiny</a:t>
            </a:r>
            <a:r>
              <a:rPr lang="cs-CZ" i="1" dirty="0"/>
              <a:t> jsou léčiva fungující jako </a:t>
            </a:r>
            <a:r>
              <a:rPr lang="cs-CZ" i="1" dirty="0" err="1"/>
              <a:t>hypolipidemika</a:t>
            </a:r>
            <a:r>
              <a:rPr lang="cs-CZ" i="1" dirty="0"/>
              <a:t>, léčí se jimi tedy zvýšená hladina některých lipidů v krvi.)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7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9FAF3B-D1D6-4BDD-9837-B5A08E2B6E0C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95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6"/>
          <p:cNvSpPr/>
          <p:nvPr userDrawn="1"/>
        </p:nvSpPr>
        <p:spPr>
          <a:xfrm>
            <a:off x="2592918" y="-7938"/>
            <a:ext cx="699558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7</a:t>
            </a:r>
            <a:r>
              <a:rPr lang="en-US" sz="1000" baseline="30000" dirty="0" err="1">
                <a:solidFill>
                  <a:schemeClr val="bg1"/>
                </a:solidFill>
                <a:latin typeface="Humanst521 CE" pitchFamily="34" charset="0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Humanst521 CE" pitchFamily="34" charset="0"/>
              </a:rPr>
              <a:t>Interntional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 Conference on </a:t>
            </a:r>
            <a:endParaRPr lang="cs-CZ" sz="1000" dirty="0">
              <a:solidFill>
                <a:schemeClr val="bg1"/>
              </a:solidFill>
              <a:latin typeface="Humanst521 CE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baseline="0" dirty="0">
                <a:solidFill>
                  <a:schemeClr val="bg1"/>
                </a:solidFill>
                <a:latin typeface="Humanst521 CE" pitchFamily="34" charset="0"/>
              </a:rPr>
              <a:t>Chemical Reactions in Foods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November 1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4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–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16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, 201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2 ● 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Prague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,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Czech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Republic</a:t>
            </a:r>
            <a:endParaRPr lang="cs-CZ" sz="1000" dirty="0">
              <a:solidFill>
                <a:schemeClr val="bg1"/>
              </a:solidFill>
              <a:latin typeface="Humanst521 CE" pitchFamily="34" charset="0"/>
            </a:endParaRP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  <a:latin typeface="Humanst521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8659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37074-25DB-4153-8141-D311B7BA72A8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25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9D3A-E88E-47A9-B354-225E39E1932A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5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50BD60-CDD6-4152-9489-FC1F883F95FC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0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232BF4-445C-4A38-BE95-E09C46F91E25}" type="datetime1">
              <a:rPr lang="cs-CZ" smtClean="0"/>
              <a:t>14.09.2020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5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3CE38-1A3B-4580-A59C-C7A74B7BDBDB}" type="datetime1">
              <a:rPr lang="cs-CZ" smtClean="0"/>
              <a:t>14.09.2020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1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354879" y="6379313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05"/>
            <a:ext cx="1784350" cy="4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2811B-B816-4B68-A0B2-0F65E5E0C79D}" type="datetime1">
              <a:rPr lang="cs-CZ" smtClean="0"/>
              <a:t>14.09.2020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01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20821A-DE75-460F-93F6-2796C8561D6D}" type="datetime1">
              <a:rPr lang="cs-CZ" smtClean="0"/>
              <a:t>14.09.2020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9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530659"/>
            <a:ext cx="12192001" cy="3273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8" y="341520"/>
            <a:ext cx="10085218" cy="12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9E8F18-1AB1-4FB7-AE2F-5C6CB3664580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F9D481-3A95-49AC-9583-33E2F002C93B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53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40B5A-BAE2-45E9-BA13-103A49802F22}" type="datetime1">
              <a:rPr lang="cs-CZ" smtClean="0"/>
              <a:t>14.09.2020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7A991-BDF2-4F03-AE1D-854D8694ADC6}" type="datetime1">
              <a:rPr lang="cs-CZ" smtClean="0"/>
              <a:t>14.09.2020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0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354879" y="6379313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05"/>
            <a:ext cx="1784350" cy="4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DB7EE5-79F5-476C-A806-2E310EB59511}" type="datetime1">
              <a:rPr lang="cs-CZ" smtClean="0"/>
              <a:t>14.09.2020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68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926BAE-C027-4711-947C-48C8F87BE812}" type="datetime1">
              <a:rPr lang="cs-CZ" smtClean="0"/>
              <a:t>14.09.2020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1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530659"/>
            <a:ext cx="12192001" cy="3273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8" y="341520"/>
            <a:ext cx="10085218" cy="12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199" y="1488558"/>
            <a:ext cx="10985205" cy="468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349173" y="6482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97466" cy="822694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3C09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3C0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199" y="1488558"/>
            <a:ext cx="10985205" cy="468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349173" y="6482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D06E-711A-4F51-A3C9-8BD73F9EA84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3C09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3C0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pi.gov.cz/clanek/zprava-o-cinnosti-szpi-za-rok-2018.aspx" TargetMode="External"/><Relationship Id="rId2" Type="http://schemas.openxmlformats.org/officeDocument/2006/relationships/hyperlink" Target="http://eagri.cz/public/web/file/633507/RASFF_201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travinynapranyri.cz/ESearch.aspx?lang=cs&amp;design=default&amp;archive=actual&amp;listtype=tiles&amp;page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1883379"/>
          </a:xfrm>
        </p:spPr>
        <p:txBody>
          <a:bodyPr/>
          <a:lstStyle/>
          <a:p>
            <a:r>
              <a:rPr lang="cs-CZ" dirty="0"/>
              <a:t>Bezpečnost doplňků stravy 2018/2019 – hlášení SZPI, RASFF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/>
              <a:t>Nutraceutika</a:t>
            </a:r>
            <a:r>
              <a:rPr lang="cs-CZ" b="1" dirty="0"/>
              <a:t> a funkční </a:t>
            </a:r>
            <a:r>
              <a:rPr lang="cs-CZ" b="1" dirty="0" smtClean="0"/>
              <a:t>potraviny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884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075F7D9-04A6-4130-AA7D-66E278BCB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" y="2102989"/>
            <a:ext cx="4018215" cy="265202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3A85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1B280CD-D636-4DC6-BB2E-41C61F82F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5" y="1848859"/>
            <a:ext cx="7274957" cy="371022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862C34-C474-4863-90B4-33A3CAF7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E2D06E-711A-4F51-A3C9-8BD73F9EA84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1731681-5DD2-4C5D-819E-3E653FE2112B}"/>
              </a:ext>
            </a:extLst>
          </p:cNvPr>
          <p:cNvCxnSpPr/>
          <p:nvPr/>
        </p:nvCxnSpPr>
        <p:spPr>
          <a:xfrm>
            <a:off x="6551875" y="4325510"/>
            <a:ext cx="5486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6C610EF-167B-4D66-A902-2944AFC31276}"/>
              </a:ext>
            </a:extLst>
          </p:cNvPr>
          <p:cNvCxnSpPr/>
          <p:nvPr/>
        </p:nvCxnSpPr>
        <p:spPr>
          <a:xfrm>
            <a:off x="4993419" y="4476584"/>
            <a:ext cx="8030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6C18E6E-EFBA-4FD8-AC38-7E854D39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39452"/>
            <a:ext cx="3292524" cy="4572950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4A7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C8091F03-21CF-4772-94F2-9FDA9281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5" y="2212203"/>
            <a:ext cx="7197459" cy="282500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39D8CC-0785-4A95-9239-B1C6B1BC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E2D06E-711A-4F51-A3C9-8BD73F9EA84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27639EF-C918-4EAF-AEAC-EB1AAC6BF714}"/>
              </a:ext>
            </a:extLst>
          </p:cNvPr>
          <p:cNvCxnSpPr>
            <a:cxnSpLocks/>
          </p:cNvCxnSpPr>
          <p:nvPr/>
        </p:nvCxnSpPr>
        <p:spPr>
          <a:xfrm>
            <a:off x="8436334" y="4110824"/>
            <a:ext cx="3647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E89B01-A44D-42CB-92DA-40B8876D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2" y="1709714"/>
            <a:ext cx="3737577" cy="34385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CED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C1F4BF22-A545-4BA1-BCE0-4A3C325B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5" y="1964820"/>
            <a:ext cx="7024963" cy="3319294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7BA75-266F-4EA2-83F0-5997D621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E2D06E-711A-4F51-A3C9-8BD73F9EA84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4A718CC-8643-4871-93F8-6EA7C272AE73}"/>
              </a:ext>
            </a:extLst>
          </p:cNvPr>
          <p:cNvCxnSpPr>
            <a:cxnSpLocks/>
          </p:cNvCxnSpPr>
          <p:nvPr/>
        </p:nvCxnSpPr>
        <p:spPr>
          <a:xfrm>
            <a:off x="6822219" y="4317559"/>
            <a:ext cx="49536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4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47E34-820A-4CC2-B2CD-B22E77D7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RASFF za rok 2018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A56D0-95AD-4148-845E-85F4638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928B2F-9D3D-44FA-BF17-DFDCFC42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95" y="1126652"/>
            <a:ext cx="11388905" cy="54516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0E92686-7B71-4BE9-B4C7-668928BE1FE6}"/>
              </a:ext>
            </a:extLst>
          </p:cNvPr>
          <p:cNvSpPr/>
          <p:nvPr/>
        </p:nvSpPr>
        <p:spPr>
          <a:xfrm>
            <a:off x="7504386" y="5969304"/>
            <a:ext cx="1597573" cy="283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8E9CE55-C58A-44CB-A83E-569C48F28C37}"/>
              </a:ext>
            </a:extLst>
          </p:cNvPr>
          <p:cNvSpPr txBox="1"/>
          <p:nvPr/>
        </p:nvSpPr>
        <p:spPr>
          <a:xfrm>
            <a:off x="9649609" y="6482242"/>
            <a:ext cx="18165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PNT: potraviny nového typu </a:t>
            </a:r>
          </a:p>
        </p:txBody>
      </p:sp>
    </p:spTree>
    <p:extLst>
      <p:ext uri="{BB962C8B-B14F-4D97-AF65-F5344CB8AC3E}">
        <p14:creationId xmlns:p14="http://schemas.microsoft.com/office/powerpoint/2010/main" val="342874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A56D0-95AD-4148-845E-85F4638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14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EFE2F9-2003-49A3-9055-C0873139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7" y="1279763"/>
            <a:ext cx="12004312" cy="5213112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CDDA90F2-07FA-4783-9B1A-2991CD30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</p:spPr>
        <p:txBody>
          <a:bodyPr>
            <a:noAutofit/>
          </a:bodyPr>
          <a:lstStyle/>
          <a:p>
            <a:r>
              <a:rPr lang="cs-CZ" sz="3000" dirty="0"/>
              <a:t>Přehled hlášení RASFF podle země původu za rok 2018 – doplňky stravy</a:t>
            </a:r>
          </a:p>
        </p:txBody>
      </p:sp>
    </p:spTree>
    <p:extLst>
      <p:ext uri="{BB962C8B-B14F-4D97-AF65-F5344CB8AC3E}">
        <p14:creationId xmlns:p14="http://schemas.microsoft.com/office/powerpoint/2010/main" val="313862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A56D0-95AD-4148-845E-85F4638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15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EF57D5-AC10-4183-A333-5C7252BF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5" y="1323394"/>
            <a:ext cx="11616255" cy="5066237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7D78EE7-AC01-4E68-B0FD-1BA79016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</p:spPr>
        <p:txBody>
          <a:bodyPr>
            <a:noAutofit/>
          </a:bodyPr>
          <a:lstStyle/>
          <a:p>
            <a:r>
              <a:rPr lang="cs-CZ" sz="3000" dirty="0"/>
              <a:t>Oznámení přijatá systémem RASFF v ČR v roce 2018 – doplňky stravy </a:t>
            </a:r>
          </a:p>
        </p:txBody>
      </p:sp>
    </p:spTree>
    <p:extLst>
      <p:ext uri="{BB962C8B-B14F-4D97-AF65-F5344CB8AC3E}">
        <p14:creationId xmlns:p14="http://schemas.microsoft.com/office/powerpoint/2010/main" val="412259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47E34-820A-4CC2-B2CD-B22E77D7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000" dirty="0"/>
              <a:t>Oznámení odeslaná systémem RASFF v ČR na základě  kontroly trhu v roce 2018 – doplňky stravy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FA56D0-95AD-4148-845E-85F4638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73" y="6482242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t>16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8F3A64-C039-4BB9-AFD8-FF516346A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667360"/>
            <a:ext cx="11906250" cy="950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0C811AD-CF4E-407B-B287-958B38B29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3725927"/>
            <a:ext cx="11725276" cy="2321441"/>
          </a:xfrm>
        </p:spPr>
        <p:txBody>
          <a:bodyPr>
            <a:normAutofit/>
          </a:bodyPr>
          <a:lstStyle/>
          <a:p>
            <a:pPr algn="just"/>
            <a:r>
              <a:rPr lang="cs-CZ" sz="1800" dirty="0"/>
              <a:t>V roce 2018 byl v ČR systémem RASFF z celkového počtu 191 oznámení zaznamenán největší podíl oznámení </a:t>
            </a:r>
            <a:br>
              <a:rPr lang="cs-CZ" sz="1800" dirty="0"/>
            </a:br>
            <a:r>
              <a:rPr lang="cs-CZ" sz="1800" dirty="0"/>
              <a:t>v těchto kategoriích: ovoce a zelenina (36), předměty a materiály určené pro styk s potravinami (22) a </a:t>
            </a:r>
            <a:r>
              <a:rPr lang="cs-CZ" sz="1800" b="1" dirty="0"/>
              <a:t>doplňky stravy (18 oznámení)</a:t>
            </a:r>
          </a:p>
          <a:p>
            <a:pPr algn="just"/>
            <a:r>
              <a:rPr lang="cs-CZ" sz="1800" b="1" dirty="0"/>
              <a:t>V roce 2018 SZPI řešila 18 případů týkajících se doplňků stravy a PNT </a:t>
            </a:r>
            <a:r>
              <a:rPr lang="cs-CZ" sz="1800" dirty="0"/>
              <a:t>– nejvíce pochybení v této kategorii tvořila přítomnost nepovolených chemických látek a nepovolených PNT – jednalo se zejména o výskyt </a:t>
            </a:r>
            <a:r>
              <a:rPr lang="cs-CZ" sz="1800" dirty="0" err="1"/>
              <a:t>sildenafilu</a:t>
            </a:r>
            <a:r>
              <a:rPr lang="cs-CZ" sz="1800" dirty="0"/>
              <a:t>, anabolických steroidů, kofeinu, </a:t>
            </a:r>
            <a:r>
              <a:rPr lang="cs-CZ" sz="1800" dirty="0" err="1"/>
              <a:t>synefrinu</a:t>
            </a:r>
            <a:r>
              <a:rPr lang="cs-CZ" sz="1800" dirty="0"/>
              <a:t>, THC či </a:t>
            </a:r>
            <a:r>
              <a:rPr lang="cs-CZ" sz="1800" dirty="0" err="1"/>
              <a:t>yohimbinu</a:t>
            </a:r>
            <a:r>
              <a:rPr lang="cs-CZ" sz="1800" dirty="0"/>
              <a:t> </a:t>
            </a:r>
          </a:p>
          <a:p>
            <a:pPr algn="just"/>
            <a:r>
              <a:rPr lang="cs-CZ" sz="1800" dirty="0"/>
              <a:t>Dále byla zjištěna v této kategorii např. přítomnost nedeklarovaného oxidu siřičitého, či vysoký obsah kyseliny </a:t>
            </a:r>
            <a:r>
              <a:rPr lang="cs-CZ" sz="1800" dirty="0" err="1"/>
              <a:t>sorbové</a:t>
            </a:r>
            <a:r>
              <a:rPr lang="cs-CZ" sz="1800" dirty="0"/>
              <a:t> nebo zinku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F046218-47CB-4EFA-BB8F-861D7E094BF4}"/>
              </a:ext>
            </a:extLst>
          </p:cNvPr>
          <p:cNvSpPr txBox="1"/>
          <p:nvPr/>
        </p:nvSpPr>
        <p:spPr>
          <a:xfrm>
            <a:off x="214312" y="3228945"/>
            <a:ext cx="254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RASFF za rok 2018</a:t>
            </a:r>
          </a:p>
        </p:txBody>
      </p:sp>
    </p:spTree>
    <p:extLst>
      <p:ext uri="{BB962C8B-B14F-4D97-AF65-F5344CB8AC3E}">
        <p14:creationId xmlns:p14="http://schemas.microsoft.com/office/powerpoint/2010/main" val="361969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5E638-011D-47A5-BC01-88627D03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RASFF od roku 2019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21AECE-1382-4895-B7FE-BBB9D65C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17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C2AF29-0F1D-4FAB-A938-A64F2EB66BA3}"/>
              </a:ext>
            </a:extLst>
          </p:cNvPr>
          <p:cNvSpPr txBox="1"/>
          <p:nvPr/>
        </p:nvSpPr>
        <p:spPr>
          <a:xfrm>
            <a:off x="489059" y="3847099"/>
            <a:ext cx="1083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95 hlášení celkem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23 hlášení na přítomnost </a:t>
            </a:r>
            <a:r>
              <a:rPr lang="cs-CZ" dirty="0" err="1">
                <a:latin typeface="+mj-lt"/>
              </a:rPr>
              <a:t>Monakolinu</a:t>
            </a:r>
            <a:r>
              <a:rPr lang="cs-CZ" dirty="0">
                <a:latin typeface="+mj-lt"/>
              </a:rPr>
              <a:t> K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1 hlášení na přítomnost </a:t>
            </a:r>
            <a:r>
              <a:rPr lang="cs-CZ" dirty="0" err="1">
                <a:latin typeface="+mj-lt"/>
              </a:rPr>
              <a:t>pyrrolizidinových</a:t>
            </a:r>
            <a:r>
              <a:rPr lang="cs-CZ" dirty="0">
                <a:latin typeface="+mj-lt"/>
              </a:rPr>
              <a:t> alkaloidů ve výrobku původem z ČR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AF9F40-D2A1-493E-8688-9545E570F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63581"/>
              </p:ext>
            </p:extLst>
          </p:nvPr>
        </p:nvGraphicFramePr>
        <p:xfrm>
          <a:off x="603398" y="1222744"/>
          <a:ext cx="10985204" cy="23799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1859">
                  <a:extLst>
                    <a:ext uri="{9D8B030D-6E8A-4147-A177-3AD203B41FA5}">
                      <a16:colId xmlns:a16="http://schemas.microsoft.com/office/drawing/2014/main" val="2258908606"/>
                    </a:ext>
                  </a:extLst>
                </a:gridCol>
                <a:gridCol w="1740229">
                  <a:extLst>
                    <a:ext uri="{9D8B030D-6E8A-4147-A177-3AD203B41FA5}">
                      <a16:colId xmlns:a16="http://schemas.microsoft.com/office/drawing/2014/main" val="3156285070"/>
                    </a:ext>
                  </a:extLst>
                </a:gridCol>
                <a:gridCol w="4792432">
                  <a:extLst>
                    <a:ext uri="{9D8B030D-6E8A-4147-A177-3AD203B41FA5}">
                      <a16:colId xmlns:a16="http://schemas.microsoft.com/office/drawing/2014/main" val="2037259402"/>
                    </a:ext>
                  </a:extLst>
                </a:gridCol>
                <a:gridCol w="2800684">
                  <a:extLst>
                    <a:ext uri="{9D8B030D-6E8A-4147-A177-3AD203B41FA5}">
                      <a16:colId xmlns:a16="http://schemas.microsoft.com/office/drawing/2014/main" val="3661394985"/>
                    </a:ext>
                  </a:extLst>
                </a:gridCol>
              </a:tblGrid>
              <a:tr h="209758">
                <a:tc gridSpan="3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7200425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Datum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Oznamuje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Nebezpečí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Země původu výrobku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863322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11.01.2019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Rumunsko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ochratoxin A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vyrobeno v Indii, přes Bulharsko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022475"/>
                  </a:ext>
                </a:extLst>
              </a:tr>
              <a:tr h="3522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11.01.2019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Německo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salmonella v doplňku stravy z moringy v tobolkách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Filipíny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42735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29.01.2019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Maďarsko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možná přítomnost lepku a vysoký obsah kofeinu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Čína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896932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01.02.2019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Německo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nepovolená látka chlorečnan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Německo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0388431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05.02.2019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Irsko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nepovolená látka orotát hořečnatý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Spojené království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785483"/>
                  </a:ext>
                </a:extLst>
              </a:tr>
              <a:tr h="3396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07.02.2019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Rakousko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nepovolená složka nové potraviny kanabidiol (CBD)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Rakousko, vyrobeno v Nizozemsku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856550"/>
                  </a:ext>
                </a:extLst>
              </a:tr>
              <a:tr h="199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15.02.2019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Chorvatsko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nepovolené látky sildenafil a tadalafil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Indonésie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60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78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06A7A-DA11-4B00-9467-DE4EA6CE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F7115-73F0-4DD9-86EA-4E448BD4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558"/>
            <a:ext cx="10620376" cy="1492767"/>
          </a:xfrm>
        </p:spPr>
        <p:txBody>
          <a:bodyPr>
            <a:normAutofit/>
          </a:bodyPr>
          <a:lstStyle/>
          <a:p>
            <a:r>
              <a:rPr lang="cs-CZ" sz="1800" dirty="0">
                <a:hlinkClick r:id="rId2"/>
              </a:rPr>
              <a:t>http://eagri.cz/public/web/file/633507/RASFF_2018.pdf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https://www.szpi.gov.cz/clanek/zprava-o-cinnosti-szpi-za-rok-2018.aspx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A5EBDD-F00E-46C0-BC35-15CAA31B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80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04B0F-A645-40EF-BDE4-D75633E4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39" y="170364"/>
            <a:ext cx="4803636" cy="131166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00"/>
                </a:solidFill>
              </a:rPr>
              <a:t>Doplňky stravy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746070-4EEC-402F-B990-EFE7220E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21" y="1306286"/>
            <a:ext cx="7024914" cy="5231483"/>
          </a:xfrm>
        </p:spPr>
        <p:txBody>
          <a:bodyPr anchor="ctr">
            <a:normAutofit/>
          </a:bodyPr>
          <a:lstStyle/>
          <a:p>
            <a:pPr algn="just"/>
            <a:r>
              <a:rPr lang="cs-CZ" sz="2000" b="1" dirty="0">
                <a:solidFill>
                  <a:srgbClr val="000000"/>
                </a:solidFill>
              </a:rPr>
              <a:t>Koncentrované zdroje živin nebo jiných látek s výživovým nebo fyziologickým účinkem, které mají doplňovat běžnou stravu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</a:rPr>
              <a:t>Nabízeny pro doplnění příjmu těchto živin z běžné stravy</a:t>
            </a:r>
          </a:p>
          <a:p>
            <a:pPr algn="just"/>
            <a:r>
              <a:rPr lang="cs-CZ" sz="2000" b="1" dirty="0">
                <a:solidFill>
                  <a:srgbClr val="000000"/>
                </a:solidFill>
              </a:rPr>
              <a:t>Látky používané jako zdroje vitaminů a minerálních látek v doplňcích stravy musí být bezpečné a pro organismus využitelné</a:t>
            </a:r>
          </a:p>
          <a:p>
            <a:pPr algn="just"/>
            <a:r>
              <a:rPr lang="cs-CZ" sz="2100" b="1" dirty="0"/>
              <a:t>Za bezpečnost výrobku včetně splnění požadavků právních předpisů a označování plně odpovídá podle článku 14 nařízení Evropského parlamentu a Rady (ES) č. 178/2002 PPP uvádějící doplněk stravy na trh</a:t>
            </a:r>
            <a:endParaRPr lang="cs-CZ" sz="2100" b="1" dirty="0">
              <a:solidFill>
                <a:srgbClr val="000000"/>
              </a:solidFill>
            </a:endParaRPr>
          </a:p>
          <a:p>
            <a:pPr algn="just"/>
            <a:r>
              <a:rPr lang="cs-CZ" sz="2100" b="1" u="sng" dirty="0" err="1">
                <a:solidFill>
                  <a:srgbClr val="000000"/>
                </a:solidFill>
              </a:rPr>
              <a:t>Nutraceutika</a:t>
            </a:r>
            <a:r>
              <a:rPr lang="cs-CZ" sz="2100" b="1" u="sng" dirty="0">
                <a:solidFill>
                  <a:srgbClr val="000000"/>
                </a:solidFill>
              </a:rPr>
              <a:t>:</a:t>
            </a:r>
            <a:endParaRPr lang="cs-CZ" sz="2100" b="1" dirty="0">
              <a:solidFill>
                <a:srgbClr val="000000"/>
              </a:solidFill>
            </a:endParaRP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Termín „</a:t>
            </a:r>
            <a:r>
              <a:rPr lang="cs-CZ" sz="2000" dirty="0" err="1">
                <a:solidFill>
                  <a:srgbClr val="000000"/>
                </a:solidFill>
              </a:rPr>
              <a:t>nutraceutical</a:t>
            </a:r>
            <a:r>
              <a:rPr lang="cs-CZ" sz="2000" dirty="0">
                <a:solidFill>
                  <a:srgbClr val="000000"/>
                </a:solidFill>
              </a:rPr>
              <a:t>“ – kombinace slov "</a:t>
            </a:r>
            <a:r>
              <a:rPr lang="cs-CZ" sz="2000" dirty="0" err="1">
                <a:solidFill>
                  <a:srgbClr val="000000"/>
                </a:solidFill>
              </a:rPr>
              <a:t>nutrition</a:t>
            </a:r>
            <a:r>
              <a:rPr lang="cs-CZ" sz="2000" dirty="0">
                <a:solidFill>
                  <a:srgbClr val="000000"/>
                </a:solidFill>
              </a:rPr>
              <a:t> " a " </a:t>
            </a:r>
            <a:r>
              <a:rPr lang="cs-CZ" sz="2000" dirty="0" err="1">
                <a:solidFill>
                  <a:srgbClr val="000000"/>
                </a:solidFill>
              </a:rPr>
              <a:t>pharmaceutical</a:t>
            </a:r>
            <a:r>
              <a:rPr lang="cs-CZ" sz="2000" dirty="0">
                <a:solidFill>
                  <a:srgbClr val="000000"/>
                </a:solidFill>
              </a:rPr>
              <a:t>. " Přípravky existující na pomezí mezi potravinami a léčivy</a:t>
            </a:r>
          </a:p>
          <a:p>
            <a:pPr lvl="1" algn="just"/>
            <a:r>
              <a:rPr lang="cs-CZ" sz="2000" dirty="0">
                <a:solidFill>
                  <a:srgbClr val="000000"/>
                </a:solidFill>
              </a:rPr>
              <a:t>Cílem </a:t>
            </a:r>
            <a:r>
              <a:rPr lang="cs-CZ" sz="2000" dirty="0" err="1">
                <a:solidFill>
                  <a:srgbClr val="000000"/>
                </a:solidFill>
              </a:rPr>
              <a:t>nutraceutik</a:t>
            </a:r>
            <a:r>
              <a:rPr lang="cs-CZ" sz="2000" dirty="0">
                <a:solidFill>
                  <a:srgbClr val="000000"/>
                </a:solidFill>
              </a:rPr>
              <a:t> je doplňování stravy preventivně předcházet nemocem - nikoliv léčit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7318F8-EB68-4B03-9B82-9B524F9F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E2D06E-711A-4F51-A3C9-8BD73F9EA84F}" type="slidenum">
              <a:rPr lang="cs-CZ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cs-CZ" sz="1100">
              <a:solidFill>
                <a:srgbClr val="898989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4ACA479-95BC-43A8-AEB1-EF866C4C3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1" y="696959"/>
            <a:ext cx="5049519" cy="21640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F786525-C9F5-435C-85C1-BE9AEEF4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36594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635C289-BCD8-47E6-8B35-08AB1171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83" y="1643460"/>
            <a:ext cx="3512885" cy="521454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BE23CE-5FB9-4489-8522-08F0523A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73" y="6482242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t>3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1F7CB03-6DB1-40AF-AC41-73F64222F1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SZPI za rok 2018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62ED92-E4B8-4D33-BDE8-A41D9F1994E2}"/>
              </a:ext>
            </a:extLst>
          </p:cNvPr>
          <p:cNvSpPr txBox="1"/>
          <p:nvPr/>
        </p:nvSpPr>
        <p:spPr>
          <a:xfrm>
            <a:off x="603398" y="1422446"/>
            <a:ext cx="10985204" cy="4480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 roce 2018 provedli inspektoři SZPI celkem </a:t>
            </a:r>
            <a:r>
              <a:rPr lang="cs-CZ" b="1" dirty="0">
                <a:latin typeface="+mj-lt"/>
              </a:rPr>
              <a:t>43401</a:t>
            </a:r>
            <a:r>
              <a:rPr lang="cs-CZ" dirty="0">
                <a:latin typeface="+mj-lt"/>
              </a:rPr>
              <a:t> vstupů do provozoven potravinářských podniků, provozoven společného stravování, celních skladů a internetových obchodů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Provedeno: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25067 kontrol v maloobchodní síti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14290 v provozovnách společného stravování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5868 ve výrobě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1876 ve velkoskladech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599 v prvovýrobě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1041 v ostatních místech (např. při přepravě, v celních skladech apod.)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Zjištěno celkem </a:t>
            </a:r>
            <a:r>
              <a:rPr lang="cs-CZ" b="1" dirty="0">
                <a:latin typeface="+mj-lt"/>
              </a:rPr>
              <a:t>3514</a:t>
            </a:r>
            <a:r>
              <a:rPr lang="cs-CZ" dirty="0">
                <a:latin typeface="+mj-lt"/>
              </a:rPr>
              <a:t> nevyhovujících šarží potravin a ostatních výrobků: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/>
              <a:t>	</a:t>
            </a:r>
            <a:r>
              <a:rPr lang="cs-CZ" dirty="0">
                <a:latin typeface="+mj-lt"/>
              </a:rPr>
              <a:t>v maloobchodní síti bylo zjištěno 2744 šarží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	ve výrobě nevyhovělo 126 šarží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	ve velkoobchodě 99 šarží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	na ostatních místech 545 šarží</a:t>
            </a:r>
          </a:p>
        </p:txBody>
      </p:sp>
    </p:spTree>
    <p:extLst>
      <p:ext uri="{BB962C8B-B14F-4D97-AF65-F5344CB8AC3E}">
        <p14:creationId xmlns:p14="http://schemas.microsoft.com/office/powerpoint/2010/main" val="224795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3208F679-0F1F-49BF-821F-803FA9F92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01" y="342175"/>
            <a:ext cx="5000625" cy="641985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1E7AED-35A2-4986-9764-CC128C48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4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0F5FFFB4-D84A-42A6-A1AE-46B74BCBA28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SZPI za rok 2018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C4DC72BB-0809-4420-84AA-07697EDB9143}"/>
              </a:ext>
            </a:extLst>
          </p:cNvPr>
          <p:cNvSpPr txBox="1">
            <a:spLocks/>
          </p:cNvSpPr>
          <p:nvPr/>
        </p:nvSpPr>
        <p:spPr>
          <a:xfrm>
            <a:off x="9349173" y="6482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E2D06E-711A-4F51-A3C9-8BD73F9EA84F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3FDC0C-4BB0-45FD-8BE9-F1637ABCC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802" y="6366845"/>
            <a:ext cx="9877425" cy="36195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3DEA58D-F790-48FE-89EE-650BA5DB8926}"/>
              </a:ext>
            </a:extLst>
          </p:cNvPr>
          <p:cNvSpPr/>
          <p:nvPr/>
        </p:nvSpPr>
        <p:spPr>
          <a:xfrm>
            <a:off x="1866736" y="6333262"/>
            <a:ext cx="9785130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9210B066-BD4F-4C91-B19A-E6DE37ED620C}"/>
              </a:ext>
            </a:extLst>
          </p:cNvPr>
          <p:cNvSpPr txBox="1">
            <a:spLocks/>
          </p:cNvSpPr>
          <p:nvPr/>
        </p:nvSpPr>
        <p:spPr>
          <a:xfrm>
            <a:off x="172123" y="1355464"/>
            <a:ext cx="6790242" cy="5040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40 komodit </a:t>
            </a:r>
          </a:p>
          <a:p>
            <a:pPr marL="0" indent="0">
              <a:buNone/>
            </a:pPr>
            <a:r>
              <a:rPr lang="cs-CZ" sz="1600" dirty="0"/>
              <a:t>1. čokolády a cukrovinky (53,9 %)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2. med (46,3 %)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3. škrob a škrobové výrobky (45,5 %)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4. dehydratované výrobky, tekutá ochucovadla, dresinky, sůl a hořčice (44,3 %)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5. ostatní potraviny včetně potravin zmrazených (43,8 %)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6. přídatné a aromatické látky (37,5 %)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7. káva, kávoviny a čaje (34 %)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8. nealkoholické nápoje (31,6 %)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9. vejce a vaječné výrobky (30,3 %)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dirty="0"/>
              <a:t>10. zmrzlina a mražené krémy (29,5 %)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cs-CZ" sz="1600" dirty="0"/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cs-CZ" sz="1600" b="1" dirty="0"/>
              <a:t>28. Zvláštní výživa, doplňky stravy (14 %)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5AC6D2B-6E88-42F4-8997-4368156ADCF9}"/>
              </a:ext>
            </a:extLst>
          </p:cNvPr>
          <p:cNvCxnSpPr/>
          <p:nvPr/>
        </p:nvCxnSpPr>
        <p:spPr>
          <a:xfrm>
            <a:off x="355002" y="5109882"/>
            <a:ext cx="0" cy="374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09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B7252C-6A90-4421-88D2-D03BDE7E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5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D187B5B-A2B7-49C4-A3F9-A82F8929D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SZPI za rok 2018 – Přehledy výsledků kontroly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B10C81A-1876-44DD-9DFD-8458AA13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04" y="1818042"/>
            <a:ext cx="9435866" cy="467483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1800" dirty="0"/>
              <a:t>Cílem kontroly – ověřit, zda nejsou na trhu v ČR nabízeny doplňky stravy určené pro muže na podporu sexuální výkonnosti obsahující nepovolené farmakologicky účinné látky 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Kontrola primárně zaměřena na přítomnost </a:t>
            </a:r>
            <a:r>
              <a:rPr lang="cs-CZ" sz="1800" b="1" dirty="0" err="1"/>
              <a:t>tadalafilu</a:t>
            </a:r>
            <a:r>
              <a:rPr lang="cs-CZ" sz="1800" dirty="0"/>
              <a:t>, </a:t>
            </a:r>
            <a:r>
              <a:rPr lang="cs-CZ" sz="1800" b="1" dirty="0" err="1"/>
              <a:t>sildenafilu</a:t>
            </a:r>
            <a:r>
              <a:rPr lang="cs-CZ" sz="1800" dirty="0"/>
              <a:t> a jejich derivátů (účinné látky používané k léčbě erektilní dysfunkce, které jsou vázány na lékařský předpis)</a:t>
            </a:r>
          </a:p>
          <a:p>
            <a:pPr algn="just">
              <a:lnSpc>
                <a:spcPct val="100000"/>
              </a:lnSpc>
            </a:pP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 dirty="0"/>
              <a:t>Odebráno celkem </a:t>
            </a:r>
            <a:r>
              <a:rPr lang="cs-CZ" sz="1800" b="1" dirty="0"/>
              <a:t>14</a:t>
            </a:r>
            <a:r>
              <a:rPr lang="cs-CZ" sz="1800" dirty="0"/>
              <a:t> </a:t>
            </a:r>
            <a:r>
              <a:rPr lang="cs-CZ" sz="1800" b="1" dirty="0"/>
              <a:t>vzorků doplňků stravy</a:t>
            </a:r>
          </a:p>
          <a:p>
            <a:pPr lvl="1">
              <a:lnSpc>
                <a:spcPct val="100000"/>
              </a:lnSpc>
            </a:pPr>
            <a:r>
              <a:rPr lang="cs-CZ" sz="1800" b="1" dirty="0"/>
              <a:t>Jako vyhovující bylo vyhodnoceno 13 vzorků doplňků stravy</a:t>
            </a:r>
          </a:p>
          <a:p>
            <a:pPr lvl="1" algn="just">
              <a:lnSpc>
                <a:spcPct val="100000"/>
              </a:lnSpc>
            </a:pPr>
            <a:r>
              <a:rPr lang="cs-CZ" sz="1800" dirty="0"/>
              <a:t>Přítomnost farmakologicky účinných látek byla prokázána pouze u jednoho z odebraných vzorků, u kterého byl analýzou zjištěn obsah látek </a:t>
            </a:r>
            <a:r>
              <a:rPr lang="cs-CZ" sz="1800" b="1" dirty="0" err="1"/>
              <a:t>dithiodesmethylcarbodenafil</a:t>
            </a:r>
            <a:r>
              <a:rPr lang="cs-CZ" sz="1800" dirty="0"/>
              <a:t> a </a:t>
            </a:r>
            <a:r>
              <a:rPr lang="cs-CZ" sz="1800" b="1" dirty="0" err="1"/>
              <a:t>imidazosagatriazinon</a:t>
            </a:r>
            <a:r>
              <a:rPr lang="cs-CZ" sz="1800" b="1" dirty="0"/>
              <a:t> </a:t>
            </a:r>
            <a:r>
              <a:rPr lang="cs-CZ" sz="1800" dirty="0"/>
              <a:t>(deriváty </a:t>
            </a:r>
            <a:r>
              <a:rPr lang="cs-CZ" sz="1800" dirty="0" err="1"/>
              <a:t>sildenafilu</a:t>
            </a:r>
            <a:r>
              <a:rPr lang="cs-CZ" sz="1800" dirty="0"/>
              <a:t>)</a:t>
            </a:r>
          </a:p>
          <a:p>
            <a:pPr lvl="1" algn="just">
              <a:lnSpc>
                <a:spcPct val="100000"/>
              </a:lnSpc>
            </a:pPr>
            <a:r>
              <a:rPr lang="cs-CZ" sz="1800" dirty="0"/>
              <a:t>Bylo zjištěno, že relativně častým nedostatkem u PPP je nesplnění příslušné informační povinnosti – oznámit zahájení své činnosti či nahlásit dovoz doplňků stravy z ostatních zemí EU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FADC88-11CE-48A1-971C-88296485F181}"/>
              </a:ext>
            </a:extLst>
          </p:cNvPr>
          <p:cNvSpPr txBox="1"/>
          <p:nvPr/>
        </p:nvSpPr>
        <p:spPr>
          <a:xfrm>
            <a:off x="704193" y="1316735"/>
            <a:ext cx="10985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 Kontrola povinností při nabízení doplňků stravy podporujících sexuální výkonnost včetně internetového prodeje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</p:txBody>
      </p:sp>
      <p:pic>
        <p:nvPicPr>
          <p:cNvPr id="1028" name="Picture 4" descr="Výsledek obrázku pro medical receipt image">
            <a:extLst>
              <a:ext uri="{FF2B5EF4-FFF2-40B4-BE49-F238E27FC236}">
                <a16:creationId xmlns:a16="http://schemas.microsoft.com/office/drawing/2014/main" id="{1ADDDE9D-868F-4168-975F-96A657E8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14" y="4936052"/>
            <a:ext cx="1546190" cy="15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sildenafil structure">
            <a:extLst>
              <a:ext uri="{FF2B5EF4-FFF2-40B4-BE49-F238E27FC236}">
                <a16:creationId xmlns:a16="http://schemas.microsoft.com/office/drawing/2014/main" id="{81F869E1-8E1D-42DF-92CE-7ADFBD16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73" y="2492146"/>
            <a:ext cx="2701797" cy="15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0B7EA0D-76BF-496F-A6A4-8434B8F26FBF}"/>
              </a:ext>
            </a:extLst>
          </p:cNvPr>
          <p:cNvSpPr txBox="1"/>
          <p:nvPr/>
        </p:nvSpPr>
        <p:spPr>
          <a:xfrm>
            <a:off x="9856778" y="3789596"/>
            <a:ext cx="840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sildenafil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989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A53D5-7043-4ABC-9EEC-2D0CA265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6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5510920-582E-4E93-98A1-8AA5E69CD2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SZPI za rok 2018 – Přehledy výsledků kontroly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F258E9B-87CD-43DE-8080-D0BBE1828C28}"/>
              </a:ext>
            </a:extLst>
          </p:cNvPr>
          <p:cNvSpPr txBox="1"/>
          <p:nvPr/>
        </p:nvSpPr>
        <p:spPr>
          <a:xfrm>
            <a:off x="704193" y="1316735"/>
            <a:ext cx="1098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pPr algn="just"/>
            <a:r>
              <a:rPr lang="cs-CZ" dirty="0"/>
              <a:t>Přehled kontroly vybraných skupin cizorodých látek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571F71-307E-45D5-A99C-45B8ED10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80" y="1752223"/>
            <a:ext cx="10623451" cy="18287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1800" dirty="0"/>
              <a:t>Zkontrolováno celkem 4449 šarží potravin, z nichž 161 bylo nevyhovujících</a:t>
            </a:r>
          </a:p>
          <a:p>
            <a:pPr algn="just">
              <a:lnSpc>
                <a:spcPct val="100000"/>
              </a:lnSpc>
            </a:pPr>
            <a:r>
              <a:rPr lang="cs-CZ" sz="1800" dirty="0"/>
              <a:t>Skupina </a:t>
            </a:r>
            <a:r>
              <a:rPr lang="cs-CZ" sz="1800" b="1" dirty="0"/>
              <a:t>chemických prvků </a:t>
            </a:r>
            <a:r>
              <a:rPr lang="cs-CZ" sz="1800" dirty="0"/>
              <a:t>- zařazení jak minerálních </a:t>
            </a:r>
            <a:r>
              <a:rPr lang="cs-CZ" sz="1800" dirty="0" err="1"/>
              <a:t>látkek</a:t>
            </a:r>
            <a:r>
              <a:rPr lang="cs-CZ" sz="1800" dirty="0"/>
              <a:t> jako sodík, draslík, hořčík, selen, vápník, zinek atp., tak i chemických prvků kontaminujících (arzen, cín, olovo, kadmium, měď, rtuť atp.)</a:t>
            </a:r>
          </a:p>
          <a:p>
            <a:pPr lvl="1" algn="just">
              <a:lnSpc>
                <a:spcPct val="100000"/>
              </a:lnSpc>
            </a:pPr>
            <a:r>
              <a:rPr lang="cs-CZ" sz="1600" dirty="0"/>
              <a:t>Celkem bylo zkontrolováno 353 šarží, z nichž tři šarže byly nevyhovující</a:t>
            </a:r>
          </a:p>
          <a:p>
            <a:pPr lvl="1" algn="just">
              <a:lnSpc>
                <a:spcPct val="100000"/>
              </a:lnSpc>
            </a:pPr>
            <a:r>
              <a:rPr lang="cs-CZ" sz="1600" b="1" dirty="0"/>
              <a:t>Identifikován kovový hořčík ve vzorku doplňku stravy</a:t>
            </a:r>
          </a:p>
          <a:p>
            <a:pPr algn="just"/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0401E04-9769-4452-BFB5-AF8DD676BFB2}"/>
              </a:ext>
            </a:extLst>
          </p:cNvPr>
          <p:cNvSpPr txBox="1"/>
          <p:nvPr/>
        </p:nvSpPr>
        <p:spPr>
          <a:xfrm>
            <a:off x="704192" y="3519398"/>
            <a:ext cx="1098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pPr algn="just"/>
            <a:r>
              <a:rPr lang="cs-CZ" dirty="0"/>
              <a:t>Kontrola informační povinnosti dle vyhlášky č. 172/2015 Sb.</a:t>
            </a: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7518BA4A-76DF-4E8E-98C1-9AF8557D4289}"/>
              </a:ext>
            </a:extLst>
          </p:cNvPr>
          <p:cNvSpPr txBox="1">
            <a:spLocks/>
          </p:cNvSpPr>
          <p:nvPr/>
        </p:nvSpPr>
        <p:spPr>
          <a:xfrm>
            <a:off x="757580" y="4018257"/>
            <a:ext cx="10676839" cy="265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PPP mají </a:t>
            </a:r>
            <a:r>
              <a:rPr lang="en-US" sz="1800" dirty="0"/>
              <a:t>v </a:t>
            </a:r>
            <a:r>
              <a:rPr lang="en-US" sz="1800" dirty="0" err="1"/>
              <a:t>místě</a:t>
            </a:r>
            <a:r>
              <a:rPr lang="en-US" sz="1800" dirty="0"/>
              <a:t> </a:t>
            </a:r>
            <a:r>
              <a:rPr lang="en-US" sz="1800" dirty="0" err="1"/>
              <a:t>prvního</a:t>
            </a:r>
            <a:r>
              <a:rPr lang="en-US" sz="1800" dirty="0"/>
              <a:t> </a:t>
            </a:r>
            <a:r>
              <a:rPr lang="en-US" sz="1800" dirty="0" err="1"/>
              <a:t>příjmu</a:t>
            </a:r>
            <a:r>
              <a:rPr lang="en-US" sz="1800" dirty="0"/>
              <a:t>, </a:t>
            </a:r>
            <a:r>
              <a:rPr lang="en-US" sz="1800" dirty="0" err="1"/>
              <a:t>zacházení</a:t>
            </a:r>
            <a:r>
              <a:rPr lang="en-US" sz="1800" dirty="0"/>
              <a:t> </a:t>
            </a:r>
            <a:r>
              <a:rPr lang="en-US" sz="1800" dirty="0" err="1"/>
              <a:t>nebo</a:t>
            </a:r>
            <a:r>
              <a:rPr lang="en-US" sz="1800" dirty="0"/>
              <a:t> </a:t>
            </a:r>
            <a:r>
              <a:rPr lang="en-US" sz="1800" dirty="0" err="1"/>
              <a:t>manipulace</a:t>
            </a:r>
            <a:r>
              <a:rPr lang="en-US" sz="1800" dirty="0"/>
              <a:t> s </a:t>
            </a:r>
            <a:r>
              <a:rPr lang="en-US" sz="1800" dirty="0" err="1"/>
              <a:t>vybranými</a:t>
            </a:r>
            <a:r>
              <a:rPr lang="en-US" sz="1800" dirty="0"/>
              <a:t> </a:t>
            </a:r>
            <a:r>
              <a:rPr lang="en-US" sz="1800" dirty="0" err="1"/>
              <a:t>druhy</a:t>
            </a:r>
            <a:r>
              <a:rPr lang="en-US" sz="1800" dirty="0"/>
              <a:t> </a:t>
            </a:r>
            <a:r>
              <a:rPr lang="en-US" sz="1800" dirty="0" err="1"/>
              <a:t>čerstvého</a:t>
            </a:r>
            <a:r>
              <a:rPr lang="en-US" sz="1800" dirty="0"/>
              <a:t> </a:t>
            </a:r>
            <a:r>
              <a:rPr lang="en-US" sz="1800" dirty="0" err="1"/>
              <a:t>ovoce</a:t>
            </a:r>
            <a:r>
              <a:rPr lang="en-US" sz="1800" dirty="0"/>
              <a:t>, </a:t>
            </a:r>
            <a:r>
              <a:rPr lang="en-US" sz="1800" dirty="0" err="1"/>
              <a:t>zeleniny</a:t>
            </a:r>
            <a:r>
              <a:rPr lang="en-US" sz="1800" dirty="0"/>
              <a:t> a </a:t>
            </a:r>
            <a:r>
              <a:rPr lang="en-US" sz="1800" dirty="0" err="1"/>
              <a:t>brambor</a:t>
            </a:r>
            <a:r>
              <a:rPr lang="en-US" sz="1800" dirty="0"/>
              <a:t>, </a:t>
            </a:r>
            <a:r>
              <a:rPr lang="en-US" sz="1800" dirty="0" err="1"/>
              <a:t>doplňků</a:t>
            </a:r>
            <a:r>
              <a:rPr lang="en-US" sz="1800" dirty="0"/>
              <a:t> </a:t>
            </a:r>
            <a:r>
              <a:rPr lang="en-US" sz="1800" dirty="0" err="1"/>
              <a:t>stravy</a:t>
            </a:r>
            <a:r>
              <a:rPr lang="en-US" sz="1800" dirty="0"/>
              <a:t> a </a:t>
            </a:r>
            <a:r>
              <a:rPr lang="en-US" sz="1800" dirty="0" err="1"/>
              <a:t>máku</a:t>
            </a:r>
            <a:r>
              <a:rPr lang="en-US" sz="1800" dirty="0"/>
              <a:t> </a:t>
            </a:r>
            <a:r>
              <a:rPr lang="en-US" sz="1800" dirty="0" err="1"/>
              <a:t>setého</a:t>
            </a:r>
            <a:r>
              <a:rPr lang="en-US" sz="1800" dirty="0"/>
              <a:t> </a:t>
            </a:r>
            <a:r>
              <a:rPr lang="en-US" sz="1800" dirty="0" err="1"/>
              <a:t>povinnost</a:t>
            </a:r>
            <a:r>
              <a:rPr lang="en-US" sz="1800" dirty="0"/>
              <a:t> </a:t>
            </a:r>
            <a:r>
              <a:rPr lang="en-US" sz="1800" dirty="0" err="1"/>
              <a:t>podat</a:t>
            </a:r>
            <a:r>
              <a:rPr lang="en-US" sz="1800" dirty="0"/>
              <a:t> o </a:t>
            </a:r>
            <a:r>
              <a:rPr lang="en-US" sz="1800" dirty="0" err="1"/>
              <a:t>těchto</a:t>
            </a:r>
            <a:r>
              <a:rPr lang="cs-CZ" sz="1800" dirty="0"/>
              <a:t> potravinách hlášení na SZPI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U doplňků stravy byl laboratorně prokazován soulad obsahu jednotlivých funkčních látek s deklarací na obalu u doplňků stravy</a:t>
            </a:r>
          </a:p>
          <a:p>
            <a:pPr algn="just"/>
            <a:r>
              <a:rPr lang="cs-CZ" sz="1800" dirty="0"/>
              <a:t>214 vzorků, z toho 11 nevyhovujících šarží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b="1" dirty="0"/>
              <a:t>3× doplňky stravy z důvodu </a:t>
            </a:r>
            <a:r>
              <a:rPr lang="cs-CZ" sz="1800" b="1" dirty="0"/>
              <a:t>deklarace na obalu, která neodpovídala skutečnosti</a:t>
            </a:r>
          </a:p>
          <a:p>
            <a:pPr lvl="1" algn="just"/>
            <a:endParaRPr lang="cs-CZ" sz="1600" dirty="0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95C72BBA-04A3-42B5-8A0D-C008289C8206}"/>
              </a:ext>
            </a:extLst>
          </p:cNvPr>
          <p:cNvSpPr/>
          <p:nvPr/>
        </p:nvSpPr>
        <p:spPr>
          <a:xfrm>
            <a:off x="502604" y="4005101"/>
            <a:ext cx="10985204" cy="652960"/>
          </a:xfrm>
          <a:prstGeom prst="wedgeRoundRectCallout">
            <a:avLst>
              <a:gd name="adj1" fmla="val 4409"/>
              <a:gd name="adj2" fmla="val -4904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07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F7755-2388-4BFF-9C00-248CB681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" y="1825556"/>
            <a:ext cx="10878207" cy="2305009"/>
          </a:xfrm>
        </p:spPr>
        <p:txBody>
          <a:bodyPr>
            <a:noAutofit/>
          </a:bodyPr>
          <a:lstStyle/>
          <a:p>
            <a:pPr algn="just"/>
            <a:r>
              <a:rPr lang="cs-CZ" sz="1800" dirty="0"/>
              <a:t>Na konci roku 2018 bylo v informačním systému SZPI registrováno 1656 PPP nabízejících potraviny prostřednictvím internetového obchodu, ať už se skladem, nebo bez skladu </a:t>
            </a:r>
          </a:p>
          <a:p>
            <a:pPr algn="just"/>
            <a:r>
              <a:rPr lang="cs-CZ" sz="1800" dirty="0"/>
              <a:t>Provedeno 668 kontrol přímo zaměřených na internetový prodej </a:t>
            </a:r>
          </a:p>
          <a:p>
            <a:pPr lvl="1" algn="just"/>
            <a:r>
              <a:rPr lang="cs-CZ" sz="1800" dirty="0"/>
              <a:t>Z tohoto počtu byla v 90 případech kontrola realizována včetně kontrolního nákupu z příslušných e-shopů nebo sociálních sítí </a:t>
            </a:r>
          </a:p>
          <a:p>
            <a:pPr lvl="1" algn="just"/>
            <a:r>
              <a:rPr lang="cs-CZ" sz="1800" dirty="0"/>
              <a:t>Velká pozornost je věnována kontrole uváděných informací o potravinách včetně nepovolených zdravotních a výživových tvrzení a kontrole nekalých obchodních praktik </a:t>
            </a:r>
          </a:p>
          <a:p>
            <a:pPr lvl="1" algn="just"/>
            <a:r>
              <a:rPr lang="cs-CZ" sz="1800" b="1" dirty="0"/>
              <a:t>Největší zastoupení při kontrole internetového prodeje měly v roce 2018 doplňky stravy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D54BB9-CCE7-4B5E-B15F-2FD317A1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8580B0-3A9E-4825-99AF-2DCC7B969EF8}"/>
              </a:ext>
            </a:extLst>
          </p:cNvPr>
          <p:cNvSpPr txBox="1"/>
          <p:nvPr/>
        </p:nvSpPr>
        <p:spPr>
          <a:xfrm>
            <a:off x="704193" y="1316735"/>
            <a:ext cx="10985204" cy="6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Kontrola internetového obchodu</a:t>
            </a:r>
          </a:p>
          <a:p>
            <a:pPr algn="just"/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98E44B0-0C1D-4E32-A9E6-EE3F21A0F3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SZPI za rok 2018 – Přehledy výsledků kontroly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7F0FA470-18ED-4839-BCDB-322CB2241E36}"/>
              </a:ext>
            </a:extLst>
          </p:cNvPr>
          <p:cNvSpPr txBox="1">
            <a:spLocks/>
          </p:cNvSpPr>
          <p:nvPr/>
        </p:nvSpPr>
        <p:spPr>
          <a:xfrm>
            <a:off x="838200" y="4798466"/>
            <a:ext cx="10851197" cy="929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dirty="0"/>
              <a:t>V roce 2018 uskutečnila SZPI 73 kontrol reklamy u 53 kontrolovaných osob </a:t>
            </a:r>
          </a:p>
          <a:p>
            <a:pPr lvl="1" algn="just">
              <a:lnSpc>
                <a:spcPct val="100000"/>
              </a:lnSpc>
            </a:pPr>
            <a:r>
              <a:rPr lang="cs-CZ" sz="1800" b="1" dirty="0"/>
              <a:t>Zjištěno šíření 94 nevyhovujících reklamních sdělení – nejvíce kontrol reklamy (a také nejvíce nevyhovujících zjištění) se týkalo doplňků stravy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1B859B-46FC-42A0-ABC4-0C85A05D5E8F}"/>
              </a:ext>
            </a:extLst>
          </p:cNvPr>
          <p:cNvSpPr txBox="1"/>
          <p:nvPr/>
        </p:nvSpPr>
        <p:spPr>
          <a:xfrm>
            <a:off x="704193" y="4304765"/>
            <a:ext cx="10985204" cy="6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/>
              <a:t>Kontrola reklamy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80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1D6EA7-E936-4D0B-A18A-745622A8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51AD8D-B330-4B3F-BBE9-50B4AAFF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419" y="338621"/>
            <a:ext cx="8713954" cy="62608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17FE5E6-088F-49D5-B800-65F71BFB4C90}"/>
              </a:ext>
            </a:extLst>
          </p:cNvPr>
          <p:cNvSpPr txBox="1"/>
          <p:nvPr/>
        </p:nvSpPr>
        <p:spPr>
          <a:xfrm>
            <a:off x="1624288" y="6599424"/>
            <a:ext cx="8828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3"/>
              </a:rPr>
              <a:t>https://www.potravinynapranyri.cz/ESearch.aspx?lang=cs&amp;design=default&amp;archive=actual&amp;listtype=tiles&amp;page=1</a:t>
            </a:r>
            <a:endParaRPr lang="cs-CZ" sz="105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C308F22-E34A-46F1-8806-15A33FDC4C34}"/>
              </a:ext>
            </a:extLst>
          </p:cNvPr>
          <p:cNvSpPr txBox="1"/>
          <p:nvPr/>
        </p:nvSpPr>
        <p:spPr>
          <a:xfrm>
            <a:off x="331806" y="1778083"/>
            <a:ext cx="196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200" b="1"/>
            </a:lvl1pPr>
          </a:lstStyle>
          <a:p>
            <a:pPr algn="ctr"/>
            <a:r>
              <a:rPr lang="cs-CZ" b="0" dirty="0"/>
              <a:t>Výrobek </a:t>
            </a:r>
            <a:r>
              <a:rPr lang="cs-CZ" b="0" dirty="0" err="1"/>
              <a:t>Varicosen</a:t>
            </a:r>
            <a:r>
              <a:rPr lang="cs-CZ" b="0" dirty="0"/>
              <a:t> určený k údajnému odstranění křečových žil a navrácení správného krevního oběhu v žilách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2B911D-7FBA-4726-9143-2F0D97E378B3}"/>
              </a:ext>
            </a:extLst>
          </p:cNvPr>
          <p:cNvSpPr txBox="1"/>
          <p:nvPr/>
        </p:nvSpPr>
        <p:spPr>
          <a:xfrm>
            <a:off x="631638" y="685800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Potraviny na pranýři</a:t>
            </a:r>
          </a:p>
        </p:txBody>
      </p:sp>
      <p:sp>
        <p:nvSpPr>
          <p:cNvPr id="14" name="Levá složená závorka 13">
            <a:extLst>
              <a:ext uri="{FF2B5EF4-FFF2-40B4-BE49-F238E27FC236}">
                <a16:creationId xmlns:a16="http://schemas.microsoft.com/office/drawing/2014/main" id="{B5591661-233A-425C-BA37-FDF7AFB5CC38}"/>
              </a:ext>
            </a:extLst>
          </p:cNvPr>
          <p:cNvSpPr/>
          <p:nvPr/>
        </p:nvSpPr>
        <p:spPr>
          <a:xfrm>
            <a:off x="2689412" y="1645920"/>
            <a:ext cx="385345" cy="44805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221375-099D-4DA6-8224-0714A724B794}"/>
              </a:ext>
            </a:extLst>
          </p:cNvPr>
          <p:cNvSpPr txBox="1"/>
          <p:nvPr/>
        </p:nvSpPr>
        <p:spPr>
          <a:xfrm>
            <a:off x="1029424" y="3424364"/>
            <a:ext cx="165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Výrobky určené k redukci hmotnosti 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2AB1868-EAF1-4138-8B5D-C35C15496FB0}"/>
              </a:ext>
            </a:extLst>
          </p:cNvPr>
          <p:cNvSpPr/>
          <p:nvPr/>
        </p:nvSpPr>
        <p:spPr>
          <a:xfrm>
            <a:off x="331806" y="1645551"/>
            <a:ext cx="1968432" cy="11481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C9E6ECC-9131-4C3E-A241-9B03DC3E3ABB}"/>
              </a:ext>
            </a:extLst>
          </p:cNvPr>
          <p:cNvSpPr/>
          <p:nvPr/>
        </p:nvSpPr>
        <p:spPr>
          <a:xfrm>
            <a:off x="9251576" y="1494644"/>
            <a:ext cx="710005" cy="2834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1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46B86D-CD7E-4882-B975-E73A10C9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8223" y="6458555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15F9BD-A94A-4392-A2BD-79BF6587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038" y="279580"/>
            <a:ext cx="7998012" cy="65784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1CDBCF-0C93-45A5-9F34-D3AD8D06AC84}"/>
              </a:ext>
            </a:extLst>
          </p:cNvPr>
          <p:cNvSpPr/>
          <p:nvPr/>
        </p:nvSpPr>
        <p:spPr>
          <a:xfrm>
            <a:off x="5183296" y="2468698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37759A-642E-4F9D-AE5D-06ED2AB7F2D3}"/>
              </a:ext>
            </a:extLst>
          </p:cNvPr>
          <p:cNvSpPr/>
          <p:nvPr/>
        </p:nvSpPr>
        <p:spPr>
          <a:xfrm>
            <a:off x="5183296" y="3745663"/>
            <a:ext cx="2643182" cy="443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78D1FB6-58B3-4143-972D-2C4C1A6BB4B5}"/>
              </a:ext>
            </a:extLst>
          </p:cNvPr>
          <p:cNvSpPr/>
          <p:nvPr/>
        </p:nvSpPr>
        <p:spPr>
          <a:xfrm>
            <a:off x="5202961" y="5114805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BD05A6D-6529-41C3-8FE7-DC5A2A63EA24}"/>
              </a:ext>
            </a:extLst>
          </p:cNvPr>
          <p:cNvSpPr/>
          <p:nvPr/>
        </p:nvSpPr>
        <p:spPr>
          <a:xfrm>
            <a:off x="9177736" y="2468698"/>
            <a:ext cx="2532483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5D82796-4892-461E-93E4-FFC488EB3D1E}"/>
              </a:ext>
            </a:extLst>
          </p:cNvPr>
          <p:cNvSpPr/>
          <p:nvPr/>
        </p:nvSpPr>
        <p:spPr>
          <a:xfrm>
            <a:off x="9122386" y="3791751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337633C-7F15-4952-9BA0-3382E8613C7B}"/>
              </a:ext>
            </a:extLst>
          </p:cNvPr>
          <p:cNvSpPr/>
          <p:nvPr/>
        </p:nvSpPr>
        <p:spPr>
          <a:xfrm>
            <a:off x="9122386" y="5114804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F867AA0-EDEB-40D4-AF70-16284DF452C3}"/>
              </a:ext>
            </a:extLst>
          </p:cNvPr>
          <p:cNvSpPr/>
          <p:nvPr/>
        </p:nvSpPr>
        <p:spPr>
          <a:xfrm>
            <a:off x="9122386" y="6437857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8C492C3-D97A-47EA-B06F-A98DFEA2BA7E}"/>
              </a:ext>
            </a:extLst>
          </p:cNvPr>
          <p:cNvSpPr/>
          <p:nvPr/>
        </p:nvSpPr>
        <p:spPr>
          <a:xfrm>
            <a:off x="5183296" y="6423934"/>
            <a:ext cx="2643182" cy="351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312CAAC-5A11-458D-AAB1-32B9FE10AC76}"/>
              </a:ext>
            </a:extLst>
          </p:cNvPr>
          <p:cNvSpPr txBox="1"/>
          <p:nvPr/>
        </p:nvSpPr>
        <p:spPr>
          <a:xfrm>
            <a:off x="631638" y="685800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Potraviny na pranýři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62DED68-2059-462A-9AC9-11FD95E18CBC}"/>
              </a:ext>
            </a:extLst>
          </p:cNvPr>
          <p:cNvSpPr txBox="1"/>
          <p:nvPr/>
        </p:nvSpPr>
        <p:spPr>
          <a:xfrm>
            <a:off x="61143" y="1736519"/>
            <a:ext cx="3701231" cy="1216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/>
              <a:t>O tomto výrobku již SZPI informovala </a:t>
            </a:r>
            <a:br>
              <a:rPr lang="cs-CZ" sz="1200" dirty="0"/>
            </a:br>
            <a:r>
              <a:rPr lang="cs-CZ" sz="1200" dirty="0"/>
              <a:t>v tiskové zprávě "</a:t>
            </a:r>
            <a:r>
              <a:rPr lang="cs-CZ" sz="1200" i="1" dirty="0"/>
              <a:t>SZPI varuje před zdraví ohrožujícími doplňky stravy z Indie nabízenými přes eBay s cca 1,5 milion x překročeným limitem pro obsah rtuti</a:t>
            </a:r>
            <a:r>
              <a:rPr lang="cs-CZ" sz="1200" dirty="0"/>
              <a:t>" ze dne 30.8.2019</a:t>
            </a:r>
          </a:p>
          <a:p>
            <a:pPr algn="just"/>
            <a:endParaRPr lang="cs-CZ" sz="1200" dirty="0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92A09A24-ECF4-4F42-A057-11CA7C34B9C4}"/>
              </a:ext>
            </a:extLst>
          </p:cNvPr>
          <p:cNvCxnSpPr>
            <a:cxnSpLocks/>
          </p:cNvCxnSpPr>
          <p:nvPr/>
        </p:nvCxnSpPr>
        <p:spPr>
          <a:xfrm flipH="1">
            <a:off x="3832038" y="2028825"/>
            <a:ext cx="1463863" cy="6156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530D1B3-3967-4B9E-9CAD-46614F6796AE}"/>
              </a:ext>
            </a:extLst>
          </p:cNvPr>
          <p:cNvCxnSpPr>
            <a:cxnSpLocks/>
          </p:cNvCxnSpPr>
          <p:nvPr/>
        </p:nvCxnSpPr>
        <p:spPr>
          <a:xfrm flipH="1">
            <a:off x="3762374" y="2219886"/>
            <a:ext cx="5651315" cy="4907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DE6D303B-CBA0-471A-8A68-D43E98C2E8E6}"/>
              </a:ext>
            </a:extLst>
          </p:cNvPr>
          <p:cNvSpPr/>
          <p:nvPr/>
        </p:nvSpPr>
        <p:spPr>
          <a:xfrm>
            <a:off x="61143" y="1755782"/>
            <a:ext cx="3701231" cy="108736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5D07EA66-696E-4CBE-9DD3-A9CAFD3B713B}"/>
              </a:ext>
            </a:extLst>
          </p:cNvPr>
          <p:cNvSpPr/>
          <p:nvPr/>
        </p:nvSpPr>
        <p:spPr>
          <a:xfrm>
            <a:off x="113454" y="4746871"/>
            <a:ext cx="3524250" cy="4982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5E06C10-7DEF-43C6-849B-FA7B3D296DD0}"/>
              </a:ext>
            </a:extLst>
          </p:cNvPr>
          <p:cNvSpPr txBox="1"/>
          <p:nvPr/>
        </p:nvSpPr>
        <p:spPr>
          <a:xfrm>
            <a:off x="145696" y="4767826"/>
            <a:ext cx="352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just">
              <a:defRPr sz="1200"/>
            </a:lvl1pPr>
          </a:lstStyle>
          <a:p>
            <a:r>
              <a:rPr lang="cs-CZ" dirty="0"/>
              <a:t>Ve výrobku byla zjištěna nepovolená forma kovového hořčíku</a:t>
            </a:r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6A297928-09DE-488F-A5E5-FD3B5B18DD08}"/>
              </a:ext>
            </a:extLst>
          </p:cNvPr>
          <p:cNvCxnSpPr>
            <a:cxnSpLocks/>
          </p:cNvCxnSpPr>
          <p:nvPr/>
        </p:nvCxnSpPr>
        <p:spPr>
          <a:xfrm flipH="1">
            <a:off x="3702188" y="4716255"/>
            <a:ext cx="5711501" cy="4270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DF03CE6B-B2D3-4B6D-899E-E1F18DEE84D3}"/>
              </a:ext>
            </a:extLst>
          </p:cNvPr>
          <p:cNvCxnSpPr>
            <a:cxnSpLocks/>
          </p:cNvCxnSpPr>
          <p:nvPr/>
        </p:nvCxnSpPr>
        <p:spPr>
          <a:xfrm flipH="1" flipV="1">
            <a:off x="3799795" y="5189479"/>
            <a:ext cx="1683534" cy="6307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F256906C-5C99-44E0-9F4C-6C4F19ED802D}"/>
              </a:ext>
            </a:extLst>
          </p:cNvPr>
          <p:cNvSpPr txBox="1"/>
          <p:nvPr/>
        </p:nvSpPr>
        <p:spPr>
          <a:xfrm>
            <a:off x="113454" y="5582369"/>
            <a:ext cx="345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/>
              <a:t>O tomto výrobku již SZPI informovala v tiskové zprávě ze dne 11. 6. 2019 Varování spotřebitelům: Potravinářská inspekce zjistila zdraví nebezpečný doplněk stravy s kovovým hořčíkem.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8E7583C0-308D-493E-8938-396EBADC6345}"/>
              </a:ext>
            </a:extLst>
          </p:cNvPr>
          <p:cNvSpPr/>
          <p:nvPr/>
        </p:nvSpPr>
        <p:spPr>
          <a:xfrm>
            <a:off x="137163" y="5554399"/>
            <a:ext cx="3427585" cy="8695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C5AF36F4-69E0-4551-8190-C395DF1C3762}"/>
              </a:ext>
            </a:extLst>
          </p:cNvPr>
          <p:cNvCxnSpPr>
            <a:cxnSpLocks/>
          </p:cNvCxnSpPr>
          <p:nvPr/>
        </p:nvCxnSpPr>
        <p:spPr>
          <a:xfrm flipH="1" flipV="1">
            <a:off x="3605834" y="6087634"/>
            <a:ext cx="667192" cy="1143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00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49cd0ebe-6088-4b60-8f2a-38857d5879cf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1467</Words>
  <Application>Microsoft Office PowerPoint</Application>
  <PresentationFormat>Širokoúhlá obrazovka</PresentationFormat>
  <Paragraphs>155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Humanst521 CE</vt:lpstr>
      <vt:lpstr>Wingdings</vt:lpstr>
      <vt:lpstr>Motiv Office</vt:lpstr>
      <vt:lpstr>1_Motiv Office</vt:lpstr>
      <vt:lpstr>Bezpečnost doplňků stravy 2018/2019 – hlášení SZPI, RASFF</vt:lpstr>
      <vt:lpstr>Doplňky stravy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RASFF za rok 2018</vt:lpstr>
      <vt:lpstr>Přehled hlášení RASFF podle země původu za rok 2018 – doplňky stravy</vt:lpstr>
      <vt:lpstr>Oznámení přijatá systémem RASFF v ČR v roce 2018 – doplňky stravy </vt:lpstr>
      <vt:lpstr>Oznámení odeslaná systémem RASFF v ČR na základě  kontroly trhu v roce 2018 – doplňky stravy </vt:lpstr>
      <vt:lpstr>RASFF od roku 2019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doplňků stravy 2018/2019 – hlášení SZPI, RASFF</dc:title>
  <dc:creator>Alena Ziegelbauerová</dc:creator>
  <cp:lastModifiedBy>Schulzova Vera</cp:lastModifiedBy>
  <cp:revision>17</cp:revision>
  <dcterms:created xsi:type="dcterms:W3CDTF">2019-11-24T09:40:37Z</dcterms:created>
  <dcterms:modified xsi:type="dcterms:W3CDTF">2020-09-14T09:44:01Z</dcterms:modified>
</cp:coreProperties>
</file>