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310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C09"/>
    <a:srgbClr val="F73609"/>
    <a:srgbClr val="F73C09"/>
    <a:srgbClr val="F74409"/>
    <a:srgbClr val="FF2700"/>
    <a:srgbClr val="E12700"/>
    <a:srgbClr val="EE2E00"/>
    <a:srgbClr val="EE3712"/>
    <a:srgbClr val="FF2600"/>
    <a:srgbClr val="FF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499D8-B9E8-4C8C-821B-BB575528ADE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280B-2318-4A3F-8202-989A9C43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6608558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2050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33" y="588555"/>
            <a:ext cx="7151730" cy="88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1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376863" y="1524000"/>
            <a:ext cx="3724275" cy="22812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376863" y="3957638"/>
            <a:ext cx="3724275" cy="22812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90FC-9FCE-4715-973E-0A2DE08E9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376863" y="1524000"/>
            <a:ext cx="3724275" cy="22812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376863" y="3957638"/>
            <a:ext cx="3724275" cy="22812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B4A5A-D30D-4036-9731-8919BDD754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6863" y="1524000"/>
            <a:ext cx="3724275" cy="47148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6A59D-B939-4CCA-9604-55037A34EA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23528" y="400050"/>
            <a:ext cx="179387" cy="703536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4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3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4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3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081D-E8E7-4222-ABB3-0A2A93151179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Nutraceutika</a:t>
            </a:r>
            <a:r>
              <a:rPr lang="cs-CZ" dirty="0"/>
              <a:t> – témata pro samostatné projekty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7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279839"/>
            <a:ext cx="914400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tabLst>
                <a:tab pos="361950" algn="l"/>
              </a:tabLst>
            </a:pPr>
            <a:r>
              <a:rPr lang="en-US" dirty="0"/>
              <a:t>1.	</a:t>
            </a:r>
            <a:r>
              <a:rPr lang="en-US" sz="1700" dirty="0" err="1"/>
              <a:t>Askorbová</a:t>
            </a:r>
            <a:r>
              <a:rPr lang="en-US" sz="1700" dirty="0"/>
              <a:t> </a:t>
            </a:r>
            <a:r>
              <a:rPr lang="en-US" sz="1700" dirty="0" err="1"/>
              <a:t>kyselina</a:t>
            </a:r>
            <a:r>
              <a:rPr lang="en-US" sz="1700" dirty="0"/>
              <a:t> –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farmaceutické</a:t>
            </a:r>
            <a:r>
              <a:rPr lang="en-US" sz="1700" dirty="0"/>
              <a:t> </a:t>
            </a:r>
            <a:r>
              <a:rPr lang="en-US" sz="1700" dirty="0" err="1"/>
              <a:t>formulace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2.	</a:t>
            </a:r>
            <a:r>
              <a:rPr lang="en-US" sz="1700" dirty="0" err="1"/>
              <a:t>Listová</a:t>
            </a:r>
            <a:r>
              <a:rPr lang="en-US" sz="1700" dirty="0"/>
              <a:t> </a:t>
            </a:r>
            <a:r>
              <a:rPr lang="en-US" sz="1700" dirty="0" err="1"/>
              <a:t>kyselina</a:t>
            </a:r>
            <a:r>
              <a:rPr lang="en-US" sz="1700" dirty="0"/>
              <a:t> (</a:t>
            </a:r>
            <a:r>
              <a:rPr lang="en-US" sz="1700" dirty="0" err="1"/>
              <a:t>folacin</a:t>
            </a:r>
            <a:r>
              <a:rPr lang="en-US" sz="1700" dirty="0"/>
              <a:t>, B9) –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problematika</a:t>
            </a:r>
            <a:r>
              <a:rPr lang="en-US" sz="1700" dirty="0"/>
              <a:t> </a:t>
            </a:r>
            <a:r>
              <a:rPr lang="en-US" sz="1700" dirty="0" err="1"/>
              <a:t>homocysteinu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3.	</a:t>
            </a:r>
            <a:r>
              <a:rPr lang="en-US" sz="1700" dirty="0" err="1"/>
              <a:t>Využití</a:t>
            </a:r>
            <a:r>
              <a:rPr lang="en-US" sz="1700" dirty="0"/>
              <a:t> </a:t>
            </a:r>
            <a:r>
              <a:rPr lang="en-US" sz="1700" dirty="0" err="1"/>
              <a:t>Maillardovy</a:t>
            </a:r>
            <a:r>
              <a:rPr lang="en-US" sz="1700" dirty="0"/>
              <a:t> </a:t>
            </a:r>
            <a:r>
              <a:rPr lang="en-US" sz="1700" dirty="0" err="1"/>
              <a:t>reakce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fyziologický</a:t>
            </a:r>
            <a:r>
              <a:rPr lang="en-US" sz="1700" dirty="0"/>
              <a:t> </a:t>
            </a:r>
            <a:r>
              <a:rPr lang="en-US" sz="1700" dirty="0" err="1"/>
              <a:t>efekt</a:t>
            </a:r>
            <a:r>
              <a:rPr lang="en-US" sz="1700" dirty="0"/>
              <a:t> </a:t>
            </a:r>
            <a:r>
              <a:rPr lang="en-US" sz="1700" dirty="0" err="1"/>
              <a:t>glykací</a:t>
            </a:r>
            <a:r>
              <a:rPr lang="en-US" sz="1700" dirty="0"/>
              <a:t> v </a:t>
            </a:r>
            <a:r>
              <a:rPr lang="en-US" sz="1700" dirty="0" err="1"/>
              <a:t>organismu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4.	</a:t>
            </a:r>
            <a:r>
              <a:rPr lang="en-US" sz="1700" dirty="0" err="1"/>
              <a:t>Neproteinogenní</a:t>
            </a:r>
            <a:r>
              <a:rPr lang="en-US" sz="1700" dirty="0"/>
              <a:t> </a:t>
            </a:r>
            <a:r>
              <a:rPr lang="en-US" sz="1700" dirty="0" err="1"/>
              <a:t>aminokyseliny</a:t>
            </a:r>
            <a:r>
              <a:rPr lang="en-US" sz="1700" dirty="0"/>
              <a:t>, </a:t>
            </a:r>
            <a:r>
              <a:rPr lang="en-US" sz="1700" dirty="0" err="1"/>
              <a:t>jejich</a:t>
            </a:r>
            <a:r>
              <a:rPr lang="en-US" sz="1700" dirty="0"/>
              <a:t> </a:t>
            </a:r>
            <a:r>
              <a:rPr lang="en-US" sz="1700" dirty="0" err="1"/>
              <a:t>funkce</a:t>
            </a:r>
            <a:r>
              <a:rPr lang="en-US" sz="1700" dirty="0"/>
              <a:t> v </a:t>
            </a:r>
            <a:r>
              <a:rPr lang="en-US" sz="1700" dirty="0" err="1"/>
              <a:t>organismu</a:t>
            </a:r>
            <a:r>
              <a:rPr lang="en-US" sz="1700" dirty="0"/>
              <a:t> a </a:t>
            </a:r>
            <a:r>
              <a:rPr lang="en-US" sz="1700" dirty="0" err="1"/>
              <a:t>případné</a:t>
            </a:r>
            <a:r>
              <a:rPr lang="en-US" sz="1700" dirty="0"/>
              <a:t> </a:t>
            </a:r>
            <a:r>
              <a:rPr lang="en-US" sz="1700" dirty="0" err="1"/>
              <a:t>využití</a:t>
            </a:r>
            <a:r>
              <a:rPr lang="en-US" sz="1700" dirty="0"/>
              <a:t> </a:t>
            </a:r>
            <a:r>
              <a:rPr lang="en-US" sz="1700" dirty="0" err="1"/>
              <a:t>ve</a:t>
            </a:r>
            <a:r>
              <a:rPr lang="en-US" sz="1700" dirty="0"/>
              <a:t> </a:t>
            </a:r>
            <a:r>
              <a:rPr lang="en-US" sz="1700" dirty="0" err="1"/>
              <a:t>výživě</a:t>
            </a:r>
            <a:r>
              <a:rPr lang="en-US" sz="1700" dirty="0"/>
              <a:t> (</a:t>
            </a:r>
            <a:r>
              <a:rPr lang="en-US" sz="1700" dirty="0" err="1"/>
              <a:t>včetně</a:t>
            </a:r>
            <a:r>
              <a:rPr lang="en-US" sz="1700" dirty="0"/>
              <a:t> </a:t>
            </a:r>
            <a:r>
              <a:rPr lang="en-US" sz="1700" dirty="0" err="1"/>
              <a:t>sportovní</a:t>
            </a:r>
            <a:r>
              <a:rPr lang="en-US" sz="1700" dirty="0"/>
              <a:t> </a:t>
            </a:r>
            <a:r>
              <a:rPr lang="en-US" sz="1700" dirty="0" err="1"/>
              <a:t>výživy</a:t>
            </a:r>
            <a:r>
              <a:rPr lang="en-US" sz="1700" dirty="0"/>
              <a:t>)</a:t>
            </a:r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5.	</a:t>
            </a:r>
            <a:r>
              <a:rPr lang="en-US" sz="1700" dirty="0" err="1"/>
              <a:t>Iontové</a:t>
            </a:r>
            <a:r>
              <a:rPr lang="en-US" sz="1700" dirty="0"/>
              <a:t> </a:t>
            </a:r>
            <a:r>
              <a:rPr lang="en-US" sz="1700" dirty="0" err="1"/>
              <a:t>nápoje</a:t>
            </a:r>
            <a:r>
              <a:rPr lang="en-US" sz="1700" dirty="0"/>
              <a:t> – </a:t>
            </a:r>
            <a:r>
              <a:rPr lang="en-US" sz="1700" dirty="0" err="1"/>
              <a:t>složení</a:t>
            </a:r>
            <a:r>
              <a:rPr lang="en-US" sz="1700" dirty="0"/>
              <a:t>, </a:t>
            </a:r>
            <a:r>
              <a:rPr lang="en-US" sz="1700" dirty="0" err="1"/>
              <a:t>problematika</a:t>
            </a:r>
            <a:r>
              <a:rPr lang="en-US" sz="1700" dirty="0"/>
              <a:t> </a:t>
            </a:r>
            <a:r>
              <a:rPr lang="en-US" sz="1700" dirty="0" err="1"/>
              <a:t>koncentrace</a:t>
            </a:r>
            <a:r>
              <a:rPr lang="en-US" sz="1700" dirty="0"/>
              <a:t> </a:t>
            </a:r>
            <a:r>
              <a:rPr lang="en-US" sz="1700" dirty="0" err="1"/>
              <a:t>glukosy</a:t>
            </a:r>
            <a:r>
              <a:rPr lang="en-US" sz="1700" dirty="0"/>
              <a:t> a </a:t>
            </a:r>
            <a:r>
              <a:rPr lang="en-US" sz="1700" dirty="0" err="1"/>
              <a:t>minerálních</a:t>
            </a:r>
            <a:r>
              <a:rPr lang="en-US" sz="1700" dirty="0"/>
              <a:t> </a:t>
            </a:r>
            <a:r>
              <a:rPr lang="en-US" sz="1700" dirty="0" err="1"/>
              <a:t>látek</a:t>
            </a:r>
            <a:r>
              <a:rPr lang="en-US" sz="1700" dirty="0"/>
              <a:t> v </a:t>
            </a:r>
            <a:r>
              <a:rPr lang="en-US" sz="1700" dirty="0" err="1"/>
              <a:t>iontových</a:t>
            </a:r>
            <a:r>
              <a:rPr lang="en-US" sz="1700" dirty="0"/>
              <a:t> </a:t>
            </a:r>
            <a:r>
              <a:rPr lang="en-US" sz="1700" dirty="0" err="1"/>
              <a:t>nápojích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6.	</a:t>
            </a:r>
            <a:r>
              <a:rPr lang="en-US" sz="1700" dirty="0" err="1"/>
              <a:t>Maltodextriny</a:t>
            </a:r>
            <a:r>
              <a:rPr lang="en-US" sz="1700" dirty="0"/>
              <a:t> a </a:t>
            </a:r>
            <a:r>
              <a:rPr lang="en-US" sz="1700" dirty="0" err="1"/>
              <a:t>jejich</a:t>
            </a:r>
            <a:r>
              <a:rPr lang="en-US" sz="1700" dirty="0"/>
              <a:t> </a:t>
            </a:r>
            <a:r>
              <a:rPr lang="en-US" sz="1700" dirty="0" err="1"/>
              <a:t>nutriční</a:t>
            </a:r>
            <a:r>
              <a:rPr lang="en-US" sz="1700" dirty="0"/>
              <a:t> a </a:t>
            </a:r>
            <a:r>
              <a:rPr lang="en-US" sz="1700" dirty="0" err="1"/>
              <a:t>technologické</a:t>
            </a:r>
            <a:r>
              <a:rPr lang="en-US" sz="1700" dirty="0"/>
              <a:t> </a:t>
            </a:r>
            <a:r>
              <a:rPr lang="en-US" sz="1700" dirty="0" err="1"/>
              <a:t>využití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7.	</a:t>
            </a:r>
            <a:r>
              <a:rPr lang="el-GR" sz="1700" dirty="0"/>
              <a:t>β-</a:t>
            </a:r>
            <a:r>
              <a:rPr lang="en-US" sz="1700" dirty="0" err="1"/>
              <a:t>glukany</a:t>
            </a:r>
            <a:r>
              <a:rPr lang="en-US" sz="1700" dirty="0"/>
              <a:t> – </a:t>
            </a:r>
            <a:r>
              <a:rPr lang="en-US" sz="1700" dirty="0" err="1"/>
              <a:t>struktury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potravní</a:t>
            </a:r>
            <a:r>
              <a:rPr lang="en-US" sz="1700" dirty="0"/>
              <a:t> </a:t>
            </a:r>
            <a:r>
              <a:rPr lang="en-US" sz="1700" dirty="0" err="1"/>
              <a:t>zdroje</a:t>
            </a:r>
            <a:r>
              <a:rPr lang="en-US" sz="1700" dirty="0"/>
              <a:t>, </a:t>
            </a:r>
            <a:r>
              <a:rPr lang="en-US" sz="1700" dirty="0" err="1"/>
              <a:t>využití</a:t>
            </a:r>
            <a:r>
              <a:rPr lang="en-US" sz="1700" dirty="0"/>
              <a:t> v </a:t>
            </a:r>
            <a:r>
              <a:rPr lang="en-US" sz="1700" dirty="0" err="1"/>
              <a:t>doplňcích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8.	</a:t>
            </a:r>
            <a:r>
              <a:rPr lang="en-US" sz="1700" dirty="0" err="1"/>
              <a:t>Arabinoxylany</a:t>
            </a:r>
            <a:r>
              <a:rPr lang="en-US" sz="1700" dirty="0"/>
              <a:t> - </a:t>
            </a:r>
            <a:r>
              <a:rPr lang="en-US" sz="1700" dirty="0" err="1"/>
              <a:t>struktury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potravní</a:t>
            </a:r>
            <a:r>
              <a:rPr lang="en-US" sz="1700" dirty="0"/>
              <a:t> </a:t>
            </a:r>
            <a:r>
              <a:rPr lang="en-US" sz="1700" dirty="0" err="1"/>
              <a:t>zdroje</a:t>
            </a:r>
            <a:r>
              <a:rPr lang="en-US" sz="1700" dirty="0"/>
              <a:t>, </a:t>
            </a:r>
            <a:r>
              <a:rPr lang="en-US" sz="1700" dirty="0" err="1"/>
              <a:t>využití</a:t>
            </a:r>
            <a:r>
              <a:rPr lang="en-US" sz="1700" dirty="0"/>
              <a:t> v </a:t>
            </a:r>
            <a:r>
              <a:rPr lang="en-US" sz="1700" dirty="0" err="1"/>
              <a:t>doplňcích</a:t>
            </a:r>
            <a:r>
              <a:rPr lang="en-US" sz="1700" dirty="0"/>
              <a:t>, </a:t>
            </a:r>
            <a:r>
              <a:rPr lang="en-US" sz="1700" dirty="0" err="1"/>
              <a:t>technologický</a:t>
            </a:r>
            <a:r>
              <a:rPr lang="en-US" sz="1700" dirty="0"/>
              <a:t> </a:t>
            </a:r>
            <a:r>
              <a:rPr lang="en-US" sz="1700" dirty="0" err="1"/>
              <a:t>význam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9.	</a:t>
            </a:r>
            <a:r>
              <a:rPr lang="en-US" sz="1700" dirty="0" err="1"/>
              <a:t>Fosfolipidy</a:t>
            </a:r>
            <a:r>
              <a:rPr lang="en-US" sz="1700" dirty="0"/>
              <a:t> – </a:t>
            </a:r>
            <a:r>
              <a:rPr lang="en-US" sz="1700" dirty="0" err="1"/>
              <a:t>složení</a:t>
            </a:r>
            <a:r>
              <a:rPr lang="en-US" sz="1700" dirty="0"/>
              <a:t>, </a:t>
            </a:r>
            <a:r>
              <a:rPr lang="en-US" sz="1700" dirty="0" err="1"/>
              <a:t>vlastnosti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doplňky</a:t>
            </a:r>
            <a:r>
              <a:rPr lang="en-US" sz="1700" dirty="0"/>
              <a:t> </a:t>
            </a:r>
            <a:r>
              <a:rPr lang="en-US" sz="1700" dirty="0" err="1"/>
              <a:t>stravy</a:t>
            </a:r>
            <a:r>
              <a:rPr lang="en-US" sz="1700" dirty="0"/>
              <a:t>, </a:t>
            </a:r>
            <a:r>
              <a:rPr lang="en-US" sz="1700" dirty="0" err="1"/>
              <a:t>technologické</a:t>
            </a:r>
            <a:r>
              <a:rPr lang="en-US" sz="1700" dirty="0"/>
              <a:t> </a:t>
            </a:r>
            <a:r>
              <a:rPr lang="en-US" sz="1700" dirty="0" err="1"/>
              <a:t>využití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10.	</a:t>
            </a:r>
            <a:r>
              <a:rPr lang="en-US" sz="1700" dirty="0" err="1"/>
              <a:t>Furanové</a:t>
            </a:r>
            <a:r>
              <a:rPr lang="en-US" sz="1700" dirty="0"/>
              <a:t> </a:t>
            </a:r>
            <a:r>
              <a:rPr lang="en-US" sz="1700" dirty="0" err="1"/>
              <a:t>mastné</a:t>
            </a:r>
            <a:r>
              <a:rPr lang="en-US" sz="1700" dirty="0"/>
              <a:t> </a:t>
            </a:r>
            <a:r>
              <a:rPr lang="en-US" sz="1700" dirty="0" err="1"/>
              <a:t>kyseliny</a:t>
            </a:r>
            <a:r>
              <a:rPr lang="en-US" sz="1700" dirty="0"/>
              <a:t> v </a:t>
            </a:r>
            <a:r>
              <a:rPr lang="en-US" sz="1700" dirty="0" err="1"/>
              <a:t>potravě</a:t>
            </a:r>
            <a:r>
              <a:rPr lang="en-US" sz="1700" dirty="0"/>
              <a:t> – </a:t>
            </a:r>
            <a:r>
              <a:rPr lang="en-US" sz="1700" dirty="0" err="1"/>
              <a:t>výskyt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11.	</a:t>
            </a:r>
            <a:r>
              <a:rPr lang="en-US" sz="1700" dirty="0" err="1"/>
              <a:t>Bioaktivní</a:t>
            </a:r>
            <a:r>
              <a:rPr lang="en-US" sz="1700" dirty="0"/>
              <a:t> </a:t>
            </a:r>
            <a:r>
              <a:rPr lang="en-US" sz="1700" dirty="0" err="1"/>
              <a:t>látky</a:t>
            </a:r>
            <a:r>
              <a:rPr lang="en-US" sz="1700" dirty="0"/>
              <a:t> </a:t>
            </a:r>
            <a:r>
              <a:rPr lang="en-US" sz="1700" dirty="0" err="1"/>
              <a:t>mléka</a:t>
            </a:r>
            <a:r>
              <a:rPr lang="en-US" sz="1700" dirty="0"/>
              <a:t> a </a:t>
            </a:r>
            <a:r>
              <a:rPr lang="en-US" sz="1700" dirty="0" err="1"/>
              <a:t>výrobků</a:t>
            </a:r>
            <a:r>
              <a:rPr lang="en-US" sz="1700" dirty="0"/>
              <a:t> z </a:t>
            </a:r>
            <a:r>
              <a:rPr lang="en-US" sz="1700" dirty="0" err="1"/>
              <a:t>mléka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12.	</a:t>
            </a:r>
            <a:r>
              <a:rPr lang="en-US" sz="1700" dirty="0" err="1"/>
              <a:t>Vybrané</a:t>
            </a:r>
            <a:r>
              <a:rPr lang="en-US" sz="1700" dirty="0"/>
              <a:t> </a:t>
            </a:r>
            <a:r>
              <a:rPr lang="en-US" sz="1700" dirty="0" err="1"/>
              <a:t>přirozené</a:t>
            </a:r>
            <a:r>
              <a:rPr lang="en-US" sz="1700" dirty="0"/>
              <a:t> </a:t>
            </a:r>
            <a:r>
              <a:rPr lang="en-US" sz="1700" dirty="0" err="1"/>
              <a:t>složky</a:t>
            </a:r>
            <a:r>
              <a:rPr lang="en-US" sz="1700" dirty="0"/>
              <a:t> </a:t>
            </a:r>
            <a:r>
              <a:rPr lang="en-US" sz="1700" dirty="0" err="1"/>
              <a:t>potravin</a:t>
            </a:r>
            <a:r>
              <a:rPr lang="en-US" sz="1700" dirty="0"/>
              <a:t> s </a:t>
            </a:r>
            <a:r>
              <a:rPr lang="en-US" sz="1700" dirty="0" err="1"/>
              <a:t>antioxidační</a:t>
            </a:r>
            <a:r>
              <a:rPr lang="en-US" sz="1700" dirty="0"/>
              <a:t> </a:t>
            </a:r>
            <a:r>
              <a:rPr lang="en-US" sz="1700" dirty="0" err="1"/>
              <a:t>aktivitou</a:t>
            </a:r>
            <a:r>
              <a:rPr lang="en-US" sz="1700" dirty="0"/>
              <a:t>, </a:t>
            </a:r>
            <a:r>
              <a:rPr lang="en-US" sz="1700" dirty="0" err="1"/>
              <a:t>využití</a:t>
            </a:r>
            <a:r>
              <a:rPr lang="en-US" sz="1700" dirty="0"/>
              <a:t> v </a:t>
            </a:r>
            <a:r>
              <a:rPr lang="en-US" sz="1700" dirty="0" err="1"/>
              <a:t>doplňcích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13.	Vitamin D – </a:t>
            </a:r>
            <a:r>
              <a:rPr lang="en-US" sz="1700" dirty="0" err="1"/>
              <a:t>struktura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farmaceutické</a:t>
            </a:r>
            <a:r>
              <a:rPr lang="en-US" sz="1700" dirty="0"/>
              <a:t> </a:t>
            </a:r>
            <a:r>
              <a:rPr lang="en-US" sz="1700" dirty="0" err="1"/>
              <a:t>formulace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14.	Vitamin E – </a:t>
            </a:r>
            <a:r>
              <a:rPr lang="en-US" sz="1700" dirty="0" err="1"/>
              <a:t>struktura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farmaceutické</a:t>
            </a:r>
            <a:r>
              <a:rPr lang="en-US" sz="1700" dirty="0"/>
              <a:t> </a:t>
            </a:r>
            <a:r>
              <a:rPr lang="en-US" sz="1700" dirty="0" err="1"/>
              <a:t>formulace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15.	</a:t>
            </a:r>
            <a:r>
              <a:rPr lang="en-US" sz="1700" dirty="0" err="1"/>
              <a:t>Vybrané</a:t>
            </a:r>
            <a:r>
              <a:rPr lang="en-US" sz="1700" dirty="0"/>
              <a:t> </a:t>
            </a:r>
            <a:r>
              <a:rPr lang="en-US" sz="1700" dirty="0" err="1"/>
              <a:t>bioaktivní</a:t>
            </a:r>
            <a:r>
              <a:rPr lang="en-US" sz="1700" dirty="0"/>
              <a:t> </a:t>
            </a:r>
            <a:r>
              <a:rPr lang="en-US" sz="1700" dirty="0" err="1"/>
              <a:t>karotenoidy</a:t>
            </a:r>
            <a:r>
              <a:rPr lang="en-US" sz="1700" dirty="0"/>
              <a:t> -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farmaceutické</a:t>
            </a:r>
            <a:r>
              <a:rPr lang="en-US" sz="1700" dirty="0"/>
              <a:t> </a:t>
            </a:r>
            <a:r>
              <a:rPr lang="en-US" sz="1700" dirty="0" err="1"/>
              <a:t>formulace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16.	</a:t>
            </a:r>
            <a:r>
              <a:rPr lang="en-US" sz="1700" dirty="0" err="1"/>
              <a:t>Vybrané</a:t>
            </a:r>
            <a:r>
              <a:rPr lang="en-US" sz="1700" dirty="0"/>
              <a:t> poly- a </a:t>
            </a:r>
            <a:r>
              <a:rPr lang="en-US" sz="1700" dirty="0" err="1"/>
              <a:t>oligosacharidy</a:t>
            </a:r>
            <a:r>
              <a:rPr lang="en-US" sz="1700" dirty="0"/>
              <a:t> </a:t>
            </a:r>
            <a:r>
              <a:rPr lang="en-US" sz="1700" dirty="0" err="1"/>
              <a:t>jako</a:t>
            </a:r>
            <a:r>
              <a:rPr lang="en-US" sz="1700" dirty="0"/>
              <a:t> </a:t>
            </a:r>
            <a:r>
              <a:rPr lang="en-US" sz="1700" dirty="0" err="1"/>
              <a:t>prebiotika</a:t>
            </a:r>
            <a:r>
              <a:rPr lang="en-US" sz="1700" dirty="0"/>
              <a:t> – </a:t>
            </a:r>
            <a:r>
              <a:rPr lang="en-US" sz="1700" dirty="0" err="1"/>
              <a:t>funkční</a:t>
            </a:r>
            <a:r>
              <a:rPr lang="en-US" sz="1700" dirty="0"/>
              <a:t> </a:t>
            </a:r>
            <a:r>
              <a:rPr lang="en-US" sz="1700" dirty="0" err="1"/>
              <a:t>vlastnosti</a:t>
            </a:r>
            <a:r>
              <a:rPr lang="en-US" sz="1700" dirty="0"/>
              <a:t>, </a:t>
            </a:r>
            <a:r>
              <a:rPr lang="en-US" sz="1700" dirty="0" err="1"/>
              <a:t>fyziologické</a:t>
            </a:r>
            <a:r>
              <a:rPr lang="en-US" sz="1700" dirty="0"/>
              <a:t> </a:t>
            </a:r>
            <a:r>
              <a:rPr lang="en-US" sz="1700" dirty="0" err="1"/>
              <a:t>působení</a:t>
            </a:r>
            <a:r>
              <a:rPr lang="en-US" sz="1700" dirty="0"/>
              <a:t>, </a:t>
            </a:r>
            <a:r>
              <a:rPr lang="en-US" sz="1700" dirty="0" err="1"/>
              <a:t>zdroje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využití</a:t>
            </a:r>
            <a:r>
              <a:rPr lang="en-US" sz="1700" dirty="0"/>
              <a:t> </a:t>
            </a:r>
            <a:r>
              <a:rPr lang="en-US" sz="1700" dirty="0" err="1"/>
              <a:t>ve</a:t>
            </a:r>
            <a:r>
              <a:rPr lang="en-US" sz="1700" dirty="0"/>
              <a:t> </a:t>
            </a:r>
            <a:r>
              <a:rPr lang="en-US" sz="1700" dirty="0" err="1"/>
              <a:t>výživě</a:t>
            </a:r>
            <a:r>
              <a:rPr lang="en-US" sz="1700" dirty="0"/>
              <a:t>, </a:t>
            </a:r>
            <a:r>
              <a:rPr lang="en-US" sz="1700" dirty="0" err="1"/>
              <a:t>případné</a:t>
            </a:r>
            <a:r>
              <a:rPr lang="en-US" sz="1700" dirty="0"/>
              <a:t> </a:t>
            </a:r>
            <a:r>
              <a:rPr lang="en-US" sz="1700" dirty="0" err="1"/>
              <a:t>nežádoucí</a:t>
            </a:r>
            <a:r>
              <a:rPr lang="en-US" sz="1700" dirty="0"/>
              <a:t> </a:t>
            </a:r>
            <a:r>
              <a:rPr lang="en-US" sz="1700" dirty="0" err="1"/>
              <a:t>efekty</a:t>
            </a:r>
            <a:r>
              <a:rPr lang="en-US" sz="1700" dirty="0"/>
              <a:t> a </a:t>
            </a:r>
            <a:r>
              <a:rPr lang="en-US" sz="1700" dirty="0" err="1"/>
              <a:t>kontraindikace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17.	</a:t>
            </a:r>
            <a:r>
              <a:rPr lang="en-US" sz="1700" dirty="0" err="1"/>
              <a:t>Fosfor</a:t>
            </a:r>
            <a:r>
              <a:rPr lang="en-US" sz="1700" dirty="0"/>
              <a:t> – </a:t>
            </a:r>
            <a:r>
              <a:rPr lang="en-US" sz="1700" dirty="0" err="1"/>
              <a:t>výskyt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formy</a:t>
            </a:r>
            <a:r>
              <a:rPr lang="en-US" sz="1700" dirty="0"/>
              <a:t>, </a:t>
            </a:r>
            <a:r>
              <a:rPr lang="en-US" sz="1700" dirty="0" err="1"/>
              <a:t>problematika</a:t>
            </a:r>
            <a:r>
              <a:rPr lang="en-US" sz="1700" dirty="0"/>
              <a:t> </a:t>
            </a:r>
            <a:r>
              <a:rPr lang="en-US" sz="1700" dirty="0" err="1"/>
              <a:t>dietárního</a:t>
            </a:r>
            <a:r>
              <a:rPr lang="en-US" sz="1700" dirty="0"/>
              <a:t> </a:t>
            </a:r>
            <a:r>
              <a:rPr lang="en-US" sz="1700" dirty="0" err="1"/>
              <a:t>příjmu</a:t>
            </a:r>
            <a:r>
              <a:rPr lang="en-US" sz="1700" dirty="0"/>
              <a:t> </a:t>
            </a:r>
            <a:r>
              <a:rPr lang="en-US" sz="1700" dirty="0" err="1"/>
              <a:t>fosforu</a:t>
            </a:r>
            <a:endParaRPr lang="en-US" sz="1700" dirty="0"/>
          </a:p>
          <a:p>
            <a:pPr marL="361950" indent="-361950">
              <a:tabLst>
                <a:tab pos="361950" algn="l"/>
              </a:tabLst>
            </a:pPr>
            <a:r>
              <a:rPr lang="en-US" sz="1700" dirty="0"/>
              <a:t>18.	</a:t>
            </a:r>
            <a:r>
              <a:rPr lang="en-US" sz="1700" dirty="0" err="1"/>
              <a:t>Sodík</a:t>
            </a:r>
            <a:r>
              <a:rPr lang="en-US" sz="1700" dirty="0"/>
              <a:t> - </a:t>
            </a:r>
            <a:r>
              <a:rPr lang="en-US" sz="1700" dirty="0" err="1"/>
              <a:t>výskyt</a:t>
            </a:r>
            <a:r>
              <a:rPr lang="en-US" sz="1700" dirty="0"/>
              <a:t> v </a:t>
            </a:r>
            <a:r>
              <a:rPr lang="en-US" sz="1700" dirty="0" err="1"/>
              <a:t>potravinách</a:t>
            </a:r>
            <a:r>
              <a:rPr lang="en-US" sz="1700" dirty="0"/>
              <a:t>, </a:t>
            </a:r>
            <a:r>
              <a:rPr lang="en-US" sz="1700" dirty="0" err="1"/>
              <a:t>formy</a:t>
            </a:r>
            <a:r>
              <a:rPr lang="en-US" sz="1700" dirty="0"/>
              <a:t>, </a:t>
            </a:r>
            <a:r>
              <a:rPr lang="en-US" sz="1700" dirty="0" err="1"/>
              <a:t>problematika</a:t>
            </a:r>
            <a:r>
              <a:rPr lang="en-US" sz="1700" dirty="0"/>
              <a:t> </a:t>
            </a:r>
            <a:r>
              <a:rPr lang="en-US" sz="1700" dirty="0" err="1"/>
              <a:t>dietárního</a:t>
            </a:r>
            <a:r>
              <a:rPr lang="en-US" sz="1700" dirty="0"/>
              <a:t> </a:t>
            </a:r>
            <a:r>
              <a:rPr lang="en-US" sz="1700" dirty="0" err="1"/>
              <a:t>příjmu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57649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1393</TotalTime>
  <Words>8</Words>
  <Application>Microsoft Office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Motiv Office</vt:lpstr>
      <vt:lpstr>Nutraceutika – témata pro samostatné projekty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Pulkrabova Jana</dc:creator>
  <cp:lastModifiedBy>Schulzova Vera</cp:lastModifiedBy>
  <cp:revision>27</cp:revision>
  <dcterms:created xsi:type="dcterms:W3CDTF">2014-09-16T12:28:36Z</dcterms:created>
  <dcterms:modified xsi:type="dcterms:W3CDTF">2017-09-20T14:09:34Z</dcterms:modified>
</cp:coreProperties>
</file>