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375" r:id="rId2"/>
    <p:sldId id="256" r:id="rId3"/>
    <p:sldId id="290" r:id="rId4"/>
    <p:sldId id="363" r:id="rId5"/>
    <p:sldId id="316" r:id="rId6"/>
    <p:sldId id="348" r:id="rId7"/>
    <p:sldId id="366" r:id="rId8"/>
    <p:sldId id="356" r:id="rId9"/>
    <p:sldId id="332" r:id="rId10"/>
    <p:sldId id="298" r:id="rId11"/>
    <p:sldId id="368" r:id="rId12"/>
    <p:sldId id="276" r:id="rId13"/>
    <p:sldId id="299" r:id="rId14"/>
    <p:sldId id="364" r:id="rId15"/>
    <p:sldId id="369" r:id="rId16"/>
    <p:sldId id="370" r:id="rId17"/>
    <p:sldId id="371" r:id="rId18"/>
    <p:sldId id="372" r:id="rId19"/>
    <p:sldId id="373" r:id="rId20"/>
    <p:sldId id="374" r:id="rId21"/>
    <p:sldId id="301" r:id="rId22"/>
    <p:sldId id="359" r:id="rId23"/>
    <p:sldId id="358" r:id="rId24"/>
    <p:sldId id="360" r:id="rId25"/>
    <p:sldId id="379" r:id="rId26"/>
    <p:sldId id="380" r:id="rId27"/>
    <p:sldId id="381" r:id="rId28"/>
    <p:sldId id="382" r:id="rId29"/>
    <p:sldId id="383" r:id="rId30"/>
    <p:sldId id="384" r:id="rId31"/>
    <p:sldId id="385" r:id="rId32"/>
    <p:sldId id="386" r:id="rId33"/>
    <p:sldId id="303" r:id="rId34"/>
    <p:sldId id="361" r:id="rId35"/>
    <p:sldId id="279" r:id="rId36"/>
    <p:sldId id="321" r:id="rId37"/>
    <p:sldId id="350" r:id="rId38"/>
    <p:sldId id="323" r:id="rId39"/>
    <p:sldId id="324" r:id="rId40"/>
    <p:sldId id="327" r:id="rId41"/>
    <p:sldId id="325" r:id="rId42"/>
    <p:sldId id="328" r:id="rId43"/>
  </p:sldIdLst>
  <p:sldSz cx="9144000" cy="6858000" type="screen4x3"/>
  <p:notesSz cx="6669088" cy="9820275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CC6600"/>
    <a:srgbClr val="FF3300"/>
    <a:srgbClr val="336600"/>
    <a:srgbClr val="66FF33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E9639D4-E3E2-4D34-9284-5A2195B3D0D7}" styleName="Styl Světlá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58" autoAdjust="0"/>
  </p:normalViewPr>
  <p:slideViewPr>
    <p:cSldViewPr snapToObjects="1">
      <p:cViewPr varScale="1">
        <p:scale>
          <a:sx n="105" d="100"/>
          <a:sy n="105" d="100"/>
        </p:scale>
        <p:origin x="171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4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90838" cy="492125"/>
          </a:xfrm>
          <a:prstGeom prst="rect">
            <a:avLst/>
          </a:prstGeom>
        </p:spPr>
        <p:txBody>
          <a:bodyPr vert="horz" lIns="90178" tIns="45089" rIns="90178" bIns="45089" rtlCol="0"/>
          <a:lstStyle>
            <a:lvl1pPr algn="l">
              <a:defRPr sz="1200" dirty="0"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776663" y="0"/>
            <a:ext cx="2890837" cy="492125"/>
          </a:xfrm>
          <a:prstGeom prst="rect">
            <a:avLst/>
          </a:prstGeom>
        </p:spPr>
        <p:txBody>
          <a:bodyPr vert="horz" lIns="90178" tIns="45089" rIns="90178" bIns="45089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E55DD0C4-0AFB-4127-B2AD-E8DECA0DC32C}" type="datetimeFigureOut">
              <a:rPr lang="cs-CZ"/>
              <a:pPr>
                <a:defRPr/>
              </a:pPr>
              <a:t>31.10.2022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326563"/>
            <a:ext cx="2890838" cy="492125"/>
          </a:xfrm>
          <a:prstGeom prst="rect">
            <a:avLst/>
          </a:prstGeom>
        </p:spPr>
        <p:txBody>
          <a:bodyPr vert="horz" lIns="90178" tIns="45089" rIns="90178" bIns="45089" rtlCol="0" anchor="b"/>
          <a:lstStyle>
            <a:lvl1pPr algn="l">
              <a:defRPr sz="1200" dirty="0"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776663" y="9326563"/>
            <a:ext cx="2890837" cy="492125"/>
          </a:xfrm>
          <a:prstGeom prst="rect">
            <a:avLst/>
          </a:prstGeom>
        </p:spPr>
        <p:txBody>
          <a:bodyPr vert="horz" lIns="90178" tIns="45089" rIns="90178" bIns="45089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E38F2B2C-2230-48C2-B678-7F0AC3DEBD7D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90838" cy="492125"/>
          </a:xfrm>
          <a:prstGeom prst="rect">
            <a:avLst/>
          </a:prstGeom>
        </p:spPr>
        <p:txBody>
          <a:bodyPr vert="horz" lIns="90178" tIns="45089" rIns="90178" bIns="450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776663" y="0"/>
            <a:ext cx="2890837" cy="492125"/>
          </a:xfrm>
          <a:prstGeom prst="rect">
            <a:avLst/>
          </a:prstGeom>
        </p:spPr>
        <p:txBody>
          <a:bodyPr vert="horz" lIns="90178" tIns="45089" rIns="90178" bIns="450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C9B2BA8-BFD2-407B-8CFB-D55F18E598AE}" type="datetimeFigureOut">
              <a:rPr lang="cs-CZ"/>
              <a:pPr>
                <a:defRPr/>
              </a:pPr>
              <a:t>31.10.2022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881063" y="736600"/>
            <a:ext cx="4906962" cy="36814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178" tIns="45089" rIns="90178" bIns="45089" rtlCol="0" anchor="ctr"/>
          <a:lstStyle/>
          <a:p>
            <a:pPr lvl="0"/>
            <a:endParaRPr lang="cs-CZ" noProof="0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66750" y="4665663"/>
            <a:ext cx="5335588" cy="4418012"/>
          </a:xfrm>
          <a:prstGeom prst="rect">
            <a:avLst/>
          </a:prstGeom>
        </p:spPr>
        <p:txBody>
          <a:bodyPr vert="horz" lIns="90178" tIns="45089" rIns="90178" bIns="45089" rtlCol="0">
            <a:normAutofit/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  <a:endParaRPr lang="cs-CZ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326563"/>
            <a:ext cx="2890838" cy="492125"/>
          </a:xfrm>
          <a:prstGeom prst="rect">
            <a:avLst/>
          </a:prstGeom>
        </p:spPr>
        <p:txBody>
          <a:bodyPr vert="horz" lIns="90178" tIns="45089" rIns="90178" bIns="450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776663" y="9326563"/>
            <a:ext cx="2890837" cy="492125"/>
          </a:xfrm>
          <a:prstGeom prst="rect">
            <a:avLst/>
          </a:prstGeom>
        </p:spPr>
        <p:txBody>
          <a:bodyPr vert="horz" lIns="90178" tIns="45089" rIns="90178" bIns="450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5E96F5F-98A8-44BC-8C27-A50032C691D8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554F77DE-FC31-4153-8ECA-A4357EFA88D8}" type="slidenum">
              <a:rPr lang="en-GB" smtClean="0"/>
              <a:pPr>
                <a:defRPr/>
              </a:pPr>
              <a:t>4</a:t>
            </a:fld>
            <a:endParaRPr lang="en-GB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82650" y="735013"/>
            <a:ext cx="4913313" cy="36861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9000" y="4665663"/>
            <a:ext cx="4891088" cy="44196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74DDB67E-F770-48FD-BDFF-9DA48B8EBCC2}" type="slidenum">
              <a:rPr lang="en-GB" smtClean="0"/>
              <a:pPr>
                <a:defRPr/>
              </a:pPr>
              <a:t>7</a:t>
            </a:fld>
            <a:endParaRPr lang="en-GB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6750" y="4662488"/>
            <a:ext cx="5335588" cy="4421187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smtClean="0"/>
              <a:t>What is the difference to bulk behaviour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0185AB35-D682-4742-9860-E7AD04505439}" type="slidenum">
              <a:rPr lang="en-GB" smtClean="0"/>
              <a:pPr>
                <a:defRPr/>
              </a:pPr>
              <a:t>9</a:t>
            </a:fld>
            <a:endParaRPr lang="en-GB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82650" y="736600"/>
            <a:ext cx="4908550" cy="3683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6750" y="4662488"/>
            <a:ext cx="5335588" cy="4421187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6871DC0-F742-4124-B2E1-D4ABBF58E100}" type="slidenum">
              <a:rPr lang="cs-CZ" smtClean="0"/>
              <a:pPr>
                <a:defRPr/>
              </a:pPr>
              <a:t>13</a:t>
            </a:fld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27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A4BF0EBF-911E-49E4-B4F2-6AF0E6236AC6}" type="datetime1">
              <a:rPr lang="en-GB"/>
              <a:pPr>
                <a:defRPr/>
              </a:pPr>
              <a:t>31/10/2022</a:t>
            </a:fld>
            <a:endParaRPr lang="en-GB"/>
          </a:p>
        </p:txBody>
      </p:sp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1427C1-ED68-4636-872D-CF9AD81A5BC4}" type="slidenum">
              <a:rPr lang="en-GB"/>
              <a:pPr>
                <a:defRPr/>
              </a:pPr>
              <a:t>18</a:t>
            </a:fld>
            <a:endParaRPr lang="en-GB"/>
          </a:p>
        </p:txBody>
      </p:sp>
      <p:sp>
        <p:nvSpPr>
          <p:cNvPr id="542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noProof="1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27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A4BF0EBF-911E-49E4-B4F2-6AF0E6236AC6}" type="datetime1">
              <a:rPr lang="en-GB"/>
              <a:pPr>
                <a:defRPr/>
              </a:pPr>
              <a:t>31/10/2022</a:t>
            </a:fld>
            <a:endParaRPr lang="en-GB"/>
          </a:p>
        </p:txBody>
      </p:sp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1427C1-ED68-4636-872D-CF9AD81A5BC4}" type="slidenum">
              <a:rPr lang="en-GB"/>
              <a:pPr>
                <a:defRPr/>
              </a:pPr>
              <a:t>19</a:t>
            </a:fld>
            <a:endParaRPr lang="en-GB"/>
          </a:p>
        </p:txBody>
      </p:sp>
      <p:sp>
        <p:nvSpPr>
          <p:cNvPr id="542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noProof="1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C6B71F-287A-4821-8A01-DB824C9E0E5D}" type="slidenum">
              <a:rPr lang="cs-CZ" smtClean="0"/>
              <a:pPr>
                <a:defRPr/>
              </a:pPr>
              <a:t>24</a:t>
            </a:fld>
            <a:endParaRPr lang="cs-CZ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 userDrawn="1"/>
        </p:nvSpPr>
        <p:spPr>
          <a:xfrm>
            <a:off x="0" y="0"/>
            <a:ext cx="9144000" cy="214313"/>
          </a:xfrm>
          <a:prstGeom prst="rect">
            <a:avLst/>
          </a:prstGeom>
          <a:solidFill>
            <a:srgbClr val="F513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/>
          </a:p>
        </p:txBody>
      </p:sp>
      <p:sp>
        <p:nvSpPr>
          <p:cNvPr id="5" name="Obdélník 4"/>
          <p:cNvSpPr/>
          <p:nvPr userDrawn="1"/>
        </p:nvSpPr>
        <p:spPr>
          <a:xfrm>
            <a:off x="0" y="6643688"/>
            <a:ext cx="9144000" cy="214312"/>
          </a:xfrm>
          <a:prstGeom prst="rect">
            <a:avLst/>
          </a:prstGeom>
          <a:solidFill>
            <a:srgbClr val="F513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/>
          </a:p>
        </p:txBody>
      </p:sp>
      <p:pic>
        <p:nvPicPr>
          <p:cNvPr id="6" name="Picture 8" descr="C:\Users\pulkrabj\Documents\JANA\RUZNE\LogoCzCervenePosterTisk\cz_cervena_tisk_poster_2_radky.gi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5" y="428625"/>
            <a:ext cx="7254875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Autofit/>
          </a:bodyPr>
          <a:lstStyle>
            <a:lvl1pPr>
              <a:defRPr lang="cs-CZ" sz="48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  <a:cs typeface="Arial" charset="0"/>
              </a:defRPr>
            </a:lvl1pPr>
          </a:lstStyle>
          <a:p>
            <a:r>
              <a:rPr lang="cs-CZ" dirty="0" smtClean="0"/>
              <a:t>Klepnutím lze upravit styl předlohy nadpisů.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91480" y="3886200"/>
            <a:ext cx="6400800" cy="830997"/>
          </a:xfr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marL="0" indent="0" algn="l" rtl="0" fontAlgn="base">
              <a:spcBef>
                <a:spcPct val="0"/>
              </a:spcBef>
              <a:spcAft>
                <a:spcPct val="0"/>
              </a:spcAft>
              <a:buNone/>
              <a:defRPr lang="cs-CZ" sz="2400" b="1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 smtClean="0"/>
              <a:t>Klepnutím lze upravit styl předlohy podnadpisů.</a:t>
            </a:r>
            <a:endParaRPr lang="cs-CZ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323850" y="400050"/>
            <a:ext cx="179388" cy="466725"/>
          </a:xfrm>
          <a:prstGeom prst="rect">
            <a:avLst/>
          </a:prstGeom>
          <a:solidFill>
            <a:srgbClr val="F51313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5" name="Obdélník 4"/>
          <p:cNvSpPr/>
          <p:nvPr userDrawn="1"/>
        </p:nvSpPr>
        <p:spPr>
          <a:xfrm>
            <a:off x="0" y="0"/>
            <a:ext cx="9144000" cy="214313"/>
          </a:xfrm>
          <a:prstGeom prst="rect">
            <a:avLst/>
          </a:prstGeom>
          <a:solidFill>
            <a:srgbClr val="F513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/>
          </a:p>
        </p:txBody>
      </p:sp>
      <p:pic>
        <p:nvPicPr>
          <p:cNvPr id="6" name="Picture 2" descr="C:\Users\pulkrabj\Documents\JANA\RUZNE\LogoCzCerveneTisk\cz_cervena_tisk_zkratka_vpravo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38" y="6511925"/>
            <a:ext cx="10001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2914" y="298152"/>
            <a:ext cx="8317558" cy="646331"/>
          </a:xfrm>
          <a:noFill/>
        </p:spPr>
        <p:txBody>
          <a:bodyPr>
            <a:sp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cs-CZ" sz="36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ea typeface="+mn-ea"/>
                <a:cs typeface="Arial" charset="0"/>
              </a:defRPr>
            </a:lvl1pPr>
          </a:lstStyle>
          <a:p>
            <a:r>
              <a:rPr lang="cs-CZ" dirty="0" smtClean="0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>
            <a:lvl1pPr>
              <a:buClr>
                <a:srgbClr val="FF0000"/>
              </a:buClr>
              <a:buSzPct val="115000"/>
              <a:buFont typeface="Wingdings" pitchFamily="2" charset="2"/>
              <a:buChar char="§"/>
              <a:defRPr/>
            </a:lvl1pPr>
            <a:lvl2pPr>
              <a:buClr>
                <a:srgbClr val="FF0000"/>
              </a:buClr>
              <a:buSzPct val="115000"/>
              <a:buFont typeface="Arial" pitchFamily="34" charset="0"/>
              <a:buChar char="•"/>
              <a:defRPr/>
            </a:lvl2pPr>
            <a:lvl3pPr>
              <a:buClr>
                <a:srgbClr val="FF0000"/>
              </a:buClr>
              <a:buSzPct val="100000"/>
              <a:buFont typeface="Courier New" pitchFamily="49" charset="0"/>
              <a:buChar char="o"/>
              <a:defRPr/>
            </a:lvl3pPr>
          </a:lstStyle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0"/>
          </p:nvPr>
        </p:nvSpPr>
        <p:spPr>
          <a:xfrm>
            <a:off x="1008063" y="6524625"/>
            <a:ext cx="8135937" cy="261938"/>
          </a:xfrm>
        </p:spPr>
        <p:txBody>
          <a:bodyPr wrap="square">
            <a:spAutoFit/>
          </a:bodyPr>
          <a:lstStyle>
            <a:lvl1pPr algn="r" rtl="0" fontAlgn="auto">
              <a:spcBef>
                <a:spcPts val="0"/>
              </a:spcBef>
              <a:spcAft>
                <a:spcPts val="0"/>
              </a:spcAft>
              <a:defRPr lang="cs-CZ" sz="11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t>2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D698418-CAD0-421E-A364-A11F4550E1FB}" type="datetimeFigureOut">
              <a:rPr lang="cs-CZ"/>
              <a:pPr>
                <a:defRPr/>
              </a:pPr>
              <a:t>31.10.2022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1734CFC-2E8B-4199-8FA0-34A70E81B1E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4099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cs-CZ"/>
              <a:t>2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6FD8422-488C-4792-9278-EBAB27300E12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openxmlformats.org/officeDocument/2006/relationships/image" Target="../media/image30.jpeg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fsa.europa.eu/en/efsajournal/doc/2140.pdf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fsa.europa.eu/EFSA/efsa_locale-1178620753812_home.htm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fsa.europa.eu/EFSA/efsa_locale-1178620753812_home.htm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://www.emulgatory.cz/skupiny-ecek-a-pridatnych-latek/protispekave-latky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hemievjidle.cz/instantni-polevky/chutna-pauza-rajska-nestle" TargetMode="External"/><Relationship Id="rId13" Type="http://schemas.openxmlformats.org/officeDocument/2006/relationships/hyperlink" Target="http://www.chemievjidle.cz/alternativy-mleka/oves-milk-asp-czech" TargetMode="External"/><Relationship Id="rId18" Type="http://schemas.openxmlformats.org/officeDocument/2006/relationships/hyperlink" Target="http://www.chemievjidle.cz/snack/snack-s-prichuti-uzena-sunka-alika" TargetMode="External"/><Relationship Id="rId26" Type="http://schemas.openxmlformats.org/officeDocument/2006/relationships/image" Target="../media/image39.png"/><Relationship Id="rId3" Type="http://schemas.openxmlformats.org/officeDocument/2006/relationships/hyperlink" Target="http://www.chemievjidle.cz/instantni-napoj/activemilk-magador" TargetMode="External"/><Relationship Id="rId21" Type="http://schemas.openxmlformats.org/officeDocument/2006/relationships/hyperlink" Target="http://www.chemievjidle.cz/korenici-smesy/svarene-vino-johann-kotanyi" TargetMode="External"/><Relationship Id="rId7" Type="http://schemas.openxmlformats.org/officeDocument/2006/relationships/hyperlink" Target="http://www.chemievjidle.cz/instantni-napoj/horka-cokolada-kavoviny" TargetMode="External"/><Relationship Id="rId12" Type="http://schemas.openxmlformats.org/officeDocument/2006/relationships/hyperlink" Target="http://www.chemievjidle.cz/parky/kureci-koktejlove-parky-drubezi-zavod-klatovy" TargetMode="External"/><Relationship Id="rId17" Type="http://schemas.openxmlformats.org/officeDocument/2006/relationships/hyperlink" Target="http://www.chemievjidle.cz/pastiky/seliko-pastika-s-pecenym-masem-seliko-trading" TargetMode="External"/><Relationship Id="rId25" Type="http://schemas.openxmlformats.org/officeDocument/2006/relationships/hyperlink" Target="http://www.chemievjidle.cz/polevky-v-pytliku/maggi-ze-zahradky-rajska-junior-nestle-cesko" TargetMode="External"/><Relationship Id="rId2" Type="http://schemas.openxmlformats.org/officeDocument/2006/relationships/notesSlide" Target="../notesSlides/notesSlide7.xml"/><Relationship Id="rId16" Type="http://schemas.openxmlformats.org/officeDocument/2006/relationships/hyperlink" Target="http://www.chemievjidle.cz/alternativy-mleka/ryzovy-napoj-mogador" TargetMode="External"/><Relationship Id="rId20" Type="http://schemas.openxmlformats.org/officeDocument/2006/relationships/hyperlink" Target="http://www.chemievjidle.cz/korenici-smesy/steak-kotanyi" TargetMode="External"/><Relationship Id="rId29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hemievjidle.cz/instantni-smes/carmen-classic-coffee-creamer-mokate-czech" TargetMode="External"/><Relationship Id="rId11" Type="http://schemas.openxmlformats.org/officeDocument/2006/relationships/hyperlink" Target="http://www.chemievjidle.cz/instantni-napoj/kokos-milk-asp-czech" TargetMode="External"/><Relationship Id="rId24" Type="http://schemas.openxmlformats.org/officeDocument/2006/relationships/hyperlink" Target="http://www.chemievjidle.cz/sojove-napoje/zajic-sojovy-napoj-natural-mogador" TargetMode="External"/><Relationship Id="rId5" Type="http://schemas.openxmlformats.org/officeDocument/2006/relationships/hyperlink" Target="http://www.chemievjidle.cz/cappuvcino/cappuccino-creamy-gellwe" TargetMode="External"/><Relationship Id="rId15" Type="http://schemas.openxmlformats.org/officeDocument/2006/relationships/hyperlink" Target="http://www.chemievjidle.cz/instantni-polevky/prima-pauza-rajska-knorr" TargetMode="External"/><Relationship Id="rId23" Type="http://schemas.openxmlformats.org/officeDocument/2006/relationships/hyperlink" Target="http://www.chemievjidle.cz/chipsy/tradicni-ceske-bramburky-uzene-s-krenem-intersnack" TargetMode="External"/><Relationship Id="rId28" Type="http://schemas.openxmlformats.org/officeDocument/2006/relationships/image" Target="../media/image41.png"/><Relationship Id="rId10" Type="http://schemas.openxmlformats.org/officeDocument/2006/relationships/hyperlink" Target="http://www.chemievjidle.cz/instantni-smes/jacobs-2-v-1-s-mlecnou-prichuti-kraft-foods-cr" TargetMode="External"/><Relationship Id="rId19" Type="http://schemas.openxmlformats.org/officeDocument/2006/relationships/hyperlink" Target="http://www.chemievjidle.cz/snack/soltino-snack-s-prichuti-sunky-kaufland-ceska-repu" TargetMode="External"/><Relationship Id="rId4" Type="http://schemas.openxmlformats.org/officeDocument/2006/relationships/hyperlink" Target="http://www.chemievjidle.cz/cappuvcino/cappuccino-bez-pridaneho-cukru-emco" TargetMode="External"/><Relationship Id="rId9" Type="http://schemas.openxmlformats.org/officeDocument/2006/relationships/hyperlink" Target="http://www.chemievjidle.cz/bylinny-caj/instantni-caj-s-bylinnymi-vytazky-herbalife" TargetMode="External"/><Relationship Id="rId14" Type="http://schemas.openxmlformats.org/officeDocument/2006/relationships/hyperlink" Target="http://www.chemievjidle.cz/pastiky/pastika-s-pecenym-masem-alimpex-maso" TargetMode="External"/><Relationship Id="rId22" Type="http://schemas.openxmlformats.org/officeDocument/2006/relationships/hyperlink" Target="http://www.chemievjidle.cz/klobasa/sumavska-paseracka-klobasa-vimperska-masna" TargetMode="External"/><Relationship Id="rId27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png"/><Relationship Id="rId11" Type="http://schemas.openxmlformats.org/officeDocument/2006/relationships/image" Target="../media/image11.jpeg"/><Relationship Id="rId5" Type="http://schemas.openxmlformats.org/officeDocument/2006/relationships/image" Target="../media/image7.jpe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3.png"/><Relationship Id="rId12" Type="http://schemas.openxmlformats.org/officeDocument/2006/relationships/image" Target="../media/image1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openxmlformats.org/officeDocument/2006/relationships/image" Target="../media/image15.jpeg"/><Relationship Id="rId4" Type="http://schemas.openxmlformats.org/officeDocument/2006/relationships/oleObject" Target="../embeddings/oleObject2.bin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223554" y="1779634"/>
            <a:ext cx="664028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cs-CZ" sz="1400" b="1" dirty="0">
                <a:latin typeface="+mn-lt"/>
                <a:ea typeface="Calibri" panose="020F0502020204030204" pitchFamily="34" charset="0"/>
              </a:rPr>
              <a:t>Tento výukový materiál je autorským dílem, které je chráněno autorským právem VŠCHT Praha.</a:t>
            </a:r>
            <a:endParaRPr lang="cs-CZ" sz="1400" dirty="0">
              <a:latin typeface="+mn-lt"/>
              <a:ea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cs-CZ" sz="1400" b="1" dirty="0">
                <a:latin typeface="+mn-lt"/>
                <a:ea typeface="Calibri" panose="020F0502020204030204" pitchFamily="34" charset="0"/>
              </a:rPr>
              <a:t> </a:t>
            </a:r>
            <a:endParaRPr lang="cs-CZ" sz="1400" dirty="0">
              <a:latin typeface="+mn-lt"/>
              <a:ea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cs-CZ" sz="1400" b="1" dirty="0">
                <a:latin typeface="+mn-lt"/>
                <a:ea typeface="Calibri" panose="020F0502020204030204" pitchFamily="34" charset="0"/>
              </a:rPr>
              <a:t>Některé části přednášky vycházejí z autorských děl třetích osob, která VŠCHT Praha užívá pro účely výuky svých studentů na základě zákonné licence.</a:t>
            </a:r>
            <a:endParaRPr lang="cs-CZ" sz="1400" dirty="0">
              <a:latin typeface="+mn-lt"/>
              <a:ea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cs-CZ" sz="1400" b="1" dirty="0">
                <a:latin typeface="+mn-lt"/>
                <a:ea typeface="Calibri" panose="020F0502020204030204" pitchFamily="34" charset="0"/>
              </a:rPr>
              <a:t> </a:t>
            </a:r>
            <a:endParaRPr lang="cs-CZ" sz="1400" dirty="0">
              <a:latin typeface="+mn-lt"/>
              <a:ea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cs-CZ" sz="1400" b="1" dirty="0">
                <a:latin typeface="+mn-lt"/>
                <a:ea typeface="Calibri" panose="020F0502020204030204" pitchFamily="34" charset="0"/>
              </a:rPr>
              <a:t>Obsah této přednášky je určen výlučně pro výuku studentů VŠCHT Praha.</a:t>
            </a:r>
            <a:endParaRPr lang="cs-CZ" sz="1400" dirty="0">
              <a:latin typeface="+mn-lt"/>
              <a:ea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cs-CZ" sz="1400" b="1" dirty="0">
                <a:latin typeface="+mn-lt"/>
                <a:ea typeface="Calibri" panose="020F0502020204030204" pitchFamily="34" charset="0"/>
              </a:rPr>
              <a:t> </a:t>
            </a:r>
            <a:endParaRPr lang="cs-CZ" sz="1400" dirty="0">
              <a:latin typeface="+mn-lt"/>
              <a:ea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cs-CZ" sz="1400" b="1" dirty="0">
                <a:latin typeface="+mn-lt"/>
                <a:ea typeface="Calibri" panose="020F0502020204030204" pitchFamily="34" charset="0"/>
              </a:rPr>
              <a:t>Obsah přednášky nesmí být rozmnožován, zaznamenáván, napodobován, publikován ani jinak rozšiřován bez písemného souhlasu majitele autorských práv.</a:t>
            </a:r>
            <a:endParaRPr lang="cs-CZ" sz="1400" dirty="0">
              <a:latin typeface="+mn-lt"/>
              <a:ea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cs-CZ" sz="1400" b="1" dirty="0">
                <a:latin typeface="+mn-lt"/>
                <a:ea typeface="Calibri" panose="020F0502020204030204" pitchFamily="34" charset="0"/>
              </a:rPr>
              <a:t> </a:t>
            </a:r>
            <a:endParaRPr lang="cs-CZ" sz="1400" dirty="0">
              <a:latin typeface="+mn-lt"/>
              <a:ea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cs-CZ" sz="1400" dirty="0">
                <a:latin typeface="+mn-lt"/>
                <a:ea typeface="Calibri" panose="020F0502020204030204" pitchFamily="34" charset="0"/>
              </a:rPr>
              <a:t>Autorské právo neporušuje ten student VŠCHT Praha, který výlučně pro svou osobní potřebu zhotoví záznam či napodobeninu díla nebo užije dílo jiným způsobem, který dle zákona autorské právo neporušuje.</a:t>
            </a:r>
          </a:p>
          <a:p>
            <a:pPr algn="ctr">
              <a:spcAft>
                <a:spcPts val="0"/>
              </a:spcAft>
            </a:pPr>
            <a:r>
              <a:rPr lang="cs-CZ" sz="1400" b="1" dirty="0">
                <a:latin typeface="+mn-lt"/>
                <a:ea typeface="Calibri" panose="020F0502020204030204" pitchFamily="34" charset="0"/>
              </a:rPr>
              <a:t> </a:t>
            </a:r>
            <a:endParaRPr lang="cs-CZ" sz="1400" dirty="0">
              <a:latin typeface="+mn-lt"/>
              <a:ea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cs-CZ" sz="1400" b="1" dirty="0">
                <a:solidFill>
                  <a:srgbClr val="FF3300"/>
                </a:solidFill>
                <a:latin typeface="+mn-lt"/>
                <a:ea typeface="Calibri" panose="020F0502020204030204" pitchFamily="34" charset="0"/>
              </a:rPr>
              <a:t>© VŠCHT Praha </a:t>
            </a:r>
            <a:r>
              <a:rPr lang="cs-CZ" sz="1400" b="1" dirty="0" smtClean="0">
                <a:solidFill>
                  <a:srgbClr val="FF3300"/>
                </a:solidFill>
                <a:latin typeface="+mn-lt"/>
                <a:ea typeface="Calibri" panose="020F0502020204030204" pitchFamily="34" charset="0"/>
              </a:rPr>
              <a:t>2022</a:t>
            </a:r>
            <a:endParaRPr lang="cs-CZ" sz="1400" dirty="0">
              <a:solidFill>
                <a:srgbClr val="FF3300"/>
              </a:solidFill>
              <a:latin typeface="+mn-lt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2667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71500" y="428625"/>
            <a:ext cx="80010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Nanotechnologie</a:t>
            </a:r>
            <a:r>
              <a:rPr 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– řešení pro široké spektrum aplikací </a:t>
            </a: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214313"/>
          </a:xfrm>
          <a:prstGeom prst="rect">
            <a:avLst/>
          </a:prstGeom>
          <a:solidFill>
            <a:srgbClr val="F513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57188" y="400050"/>
            <a:ext cx="179387" cy="528638"/>
          </a:xfrm>
          <a:prstGeom prst="rect">
            <a:avLst/>
          </a:prstGeom>
          <a:solidFill>
            <a:srgbClr val="F51313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437" name="TextovéPole 5"/>
          <p:cNvSpPr txBox="1">
            <a:spLocks noChangeArrowheads="1"/>
          </p:cNvSpPr>
          <p:nvPr/>
        </p:nvSpPr>
        <p:spPr bwMode="auto">
          <a:xfrm>
            <a:off x="357188" y="1357313"/>
            <a:ext cx="7072312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Blip>
                <a:blip r:embed="rId2"/>
              </a:buBlip>
            </a:pPr>
            <a:r>
              <a:rPr lang="cs-CZ" sz="2400"/>
              <a:t>  Textil a sportovní zboží</a:t>
            </a:r>
          </a:p>
          <a:p>
            <a:pPr>
              <a:buFontTx/>
              <a:buBlip>
                <a:blip r:embed="rId2"/>
              </a:buBlip>
            </a:pPr>
            <a:r>
              <a:rPr lang="cs-CZ" sz="2400"/>
              <a:t>  Medicína,péče o zdraví, veterinární medicína</a:t>
            </a:r>
          </a:p>
          <a:p>
            <a:pPr>
              <a:buFontTx/>
              <a:buBlip>
                <a:blip r:embed="rId2"/>
              </a:buBlip>
            </a:pPr>
            <a:r>
              <a:rPr lang="cs-CZ" sz="2400"/>
              <a:t>  </a:t>
            </a:r>
            <a:r>
              <a:rPr lang="cs-CZ" sz="2400" u="sng"/>
              <a:t>Potraviny,potravinové doplňky, obaly</a:t>
            </a:r>
          </a:p>
          <a:p>
            <a:pPr>
              <a:buFontTx/>
              <a:buBlip>
                <a:blip r:embed="rId2"/>
              </a:buBlip>
            </a:pPr>
            <a:r>
              <a:rPr lang="cs-CZ" sz="2400"/>
              <a:t>  Agrochemikálie</a:t>
            </a:r>
          </a:p>
          <a:p>
            <a:pPr>
              <a:buFontTx/>
              <a:buBlip>
                <a:blip r:embed="rId2"/>
              </a:buBlip>
            </a:pPr>
            <a:r>
              <a:rPr lang="cs-CZ" sz="2400"/>
              <a:t>  Čistění vod</a:t>
            </a:r>
          </a:p>
          <a:p>
            <a:pPr>
              <a:buFontTx/>
              <a:buBlip>
                <a:blip r:embed="rId2"/>
              </a:buBlip>
            </a:pPr>
            <a:r>
              <a:rPr lang="cs-CZ" sz="2400"/>
              <a:t>  Nátěry a povlaky</a:t>
            </a:r>
          </a:p>
          <a:p>
            <a:pPr>
              <a:buFontTx/>
              <a:buBlip>
                <a:blip r:embed="rId2"/>
              </a:buBlip>
            </a:pPr>
            <a:r>
              <a:rPr lang="cs-CZ" sz="2400"/>
              <a:t>  Katalyzátory a mazadla</a:t>
            </a:r>
          </a:p>
          <a:p>
            <a:pPr>
              <a:buFontTx/>
              <a:buBlip>
                <a:blip r:embed="rId2"/>
              </a:buBlip>
            </a:pPr>
            <a:r>
              <a:rPr lang="cs-CZ" sz="2400"/>
              <a:t>  Stavební materiály</a:t>
            </a:r>
          </a:p>
          <a:p>
            <a:pPr>
              <a:buFontTx/>
              <a:buBlip>
                <a:blip r:embed="rId2"/>
              </a:buBlip>
            </a:pPr>
            <a:r>
              <a:rPr lang="cs-CZ" sz="2400"/>
              <a:t>  Elektronika</a:t>
            </a:r>
          </a:p>
          <a:p>
            <a:pPr>
              <a:buFontTx/>
              <a:buBlip>
                <a:blip r:embed="rId2"/>
              </a:buBlip>
            </a:pPr>
            <a:r>
              <a:rPr lang="cs-CZ" sz="2400"/>
              <a:t>  Palivové články a baterie</a:t>
            </a:r>
          </a:p>
          <a:p>
            <a:pPr>
              <a:buFontTx/>
              <a:buBlip>
                <a:blip r:embed="rId2"/>
              </a:buBlip>
            </a:pPr>
            <a:r>
              <a:rPr lang="cs-CZ" sz="2400"/>
              <a:t>  Výroba papíru</a:t>
            </a:r>
          </a:p>
          <a:p>
            <a:pPr>
              <a:buFontTx/>
              <a:buBlip>
                <a:blip r:embed="rId2"/>
              </a:buBlip>
            </a:pPr>
            <a:r>
              <a:rPr lang="cs-CZ" sz="2400"/>
              <a:t>  Zbraně a výbušniny</a:t>
            </a:r>
          </a:p>
        </p:txBody>
      </p:sp>
      <p:pic>
        <p:nvPicPr>
          <p:cNvPr id="18438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8" y="2786063"/>
            <a:ext cx="4768850" cy="332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73100" y="358775"/>
            <a:ext cx="8229600" cy="523875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err="1" smtClean="0"/>
              <a:t>Nanomateri</a:t>
            </a:r>
            <a:r>
              <a:rPr sz="2800" dirty="0" err="1" smtClean="0"/>
              <a:t>ály</a:t>
            </a:r>
            <a:r>
              <a:rPr sz="2800" dirty="0" smtClean="0"/>
              <a:t> v </a:t>
            </a:r>
            <a:r>
              <a:rPr sz="2800" dirty="0" err="1" smtClean="0"/>
              <a:t>potravinách</a:t>
            </a:r>
            <a:endParaRPr lang="en-GB" sz="2800" dirty="0" smtClean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3100" y="1844675"/>
            <a:ext cx="3827463" cy="4021138"/>
          </a:xfrm>
        </p:spPr>
        <p:txBody>
          <a:bodyPr/>
          <a:lstStyle/>
          <a:p>
            <a:pPr eaLnBrk="1" hangingPunct="1"/>
            <a:r>
              <a:rPr lang="en-US" sz="2000" dirty="0" smtClean="0">
                <a:latin typeface="Arial" pitchFamily="34" charset="0"/>
                <a:cs typeface="Arial" pitchFamily="34" charset="0"/>
              </a:rPr>
              <a:t>Ad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itiva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Ingredien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ce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cs-CZ" sz="2000" dirty="0" smtClean="0">
                <a:latin typeface="Arial" pitchFamily="34" charset="0"/>
                <a:cs typeface="Arial" pitchFamily="34" charset="0"/>
              </a:rPr>
              <a:t>Zpracované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nanaostruktury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lvl="1" eaLnBrk="1" hangingPunct="1">
              <a:buFont typeface="Arial" charset="0"/>
              <a:buChar char="•"/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Tradičně produkované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sýr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, m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léko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majonéza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…)</a:t>
            </a:r>
          </a:p>
          <a:p>
            <a:pPr eaLnBrk="1" hangingPunct="1"/>
            <a:r>
              <a:rPr lang="cs-CZ" sz="2000" dirty="0" smtClean="0">
                <a:latin typeface="Arial" pitchFamily="34" charset="0"/>
                <a:cs typeface="Arial" pitchFamily="34" charset="0"/>
              </a:rPr>
              <a:t>Přirozený výskyt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cs-CZ" sz="2000" dirty="0" smtClean="0">
                <a:latin typeface="Arial" pitchFamily="34" charset="0"/>
                <a:cs typeface="Arial" pitchFamily="34" charset="0"/>
              </a:rPr>
              <a:t>Materiály, která jsou v kontaktu s potravinami</a:t>
            </a:r>
            <a:r>
              <a:rPr lang="en-US" sz="2800" i="1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5272088" y="2228850"/>
            <a:ext cx="558800" cy="952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vert="eaVert" wrap="none" lIns="96838" tIns="47625" rIns="96838" bIns="47625">
            <a:spAutoFit/>
          </a:bodyPr>
          <a:lstStyle/>
          <a:p>
            <a:pPr marL="361950" indent="-361950" algn="ctr" defTabSz="966788" eaLnBrk="0" hangingPunct="0">
              <a:spcBef>
                <a:spcPct val="20000"/>
              </a:spcBef>
              <a:tabLst>
                <a:tab pos="188913" algn="l"/>
              </a:tabLst>
            </a:pPr>
            <a:endParaRPr lang="cs-CZ" sz="2400">
              <a:latin typeface="Arial Narrow" pitchFamily="34" charset="0"/>
            </a:endParaRP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4978399" y="1300163"/>
            <a:ext cx="2173288" cy="465512"/>
          </a:xfrm>
          <a:prstGeom prst="rect">
            <a:avLst/>
          </a:prstGeom>
          <a:solidFill>
            <a:srgbClr val="000066"/>
          </a:solidFill>
          <a:ln w="12700" algn="ctr">
            <a:noFill/>
            <a:miter lim="800000"/>
            <a:headEnd/>
            <a:tailEnd/>
          </a:ln>
        </p:spPr>
        <p:txBody>
          <a:bodyPr wrap="none" lIns="96838" tIns="47625" rIns="96838" bIns="47625">
            <a:spAutoFit/>
          </a:bodyPr>
          <a:lstStyle/>
          <a:p>
            <a:pPr marL="361950" indent="-361950" algn="ctr" defTabSz="966788" eaLnBrk="0" hangingPunct="0">
              <a:spcBef>
                <a:spcPct val="20000"/>
              </a:spcBef>
              <a:tabLst>
                <a:tab pos="188913" algn="l"/>
              </a:tabLst>
            </a:pPr>
            <a:r>
              <a:rPr lang="en-US" sz="2400" b="1" dirty="0" err="1" smtClean="0">
                <a:solidFill>
                  <a:schemeClr val="bg1"/>
                </a:solidFill>
              </a:rPr>
              <a:t>Typ</a:t>
            </a:r>
            <a:r>
              <a:rPr lang="cs-CZ" sz="2400" b="1" dirty="0" smtClean="0">
                <a:solidFill>
                  <a:schemeClr val="bg1"/>
                </a:solidFill>
              </a:rPr>
              <a:t> materiálu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812082" y="1300163"/>
            <a:ext cx="1461940" cy="465512"/>
          </a:xfrm>
          <a:prstGeom prst="rect">
            <a:avLst/>
          </a:prstGeom>
          <a:solidFill>
            <a:srgbClr val="000066"/>
          </a:solidFill>
          <a:ln w="12700" algn="ctr">
            <a:noFill/>
            <a:miter lim="800000"/>
            <a:headEnd/>
            <a:tailEnd/>
          </a:ln>
        </p:spPr>
        <p:txBody>
          <a:bodyPr wrap="none" lIns="96838" tIns="47625" rIns="96838" bIns="47625">
            <a:spAutoFit/>
          </a:bodyPr>
          <a:lstStyle/>
          <a:p>
            <a:pPr marL="361950" indent="-361950" algn="ctr" defTabSz="966788" eaLnBrk="0" hangingPunct="0">
              <a:spcBef>
                <a:spcPct val="20000"/>
              </a:spcBef>
              <a:tabLst>
                <a:tab pos="188913" algn="l"/>
              </a:tabLst>
            </a:pPr>
            <a:r>
              <a:rPr lang="en-US" sz="2400" b="1" dirty="0" err="1" smtClean="0">
                <a:solidFill>
                  <a:schemeClr val="bg1"/>
                </a:solidFill>
              </a:rPr>
              <a:t>Ap</a:t>
            </a:r>
            <a:r>
              <a:rPr lang="cs-CZ" sz="2400" b="1" dirty="0" err="1" smtClean="0">
                <a:solidFill>
                  <a:schemeClr val="bg1"/>
                </a:solidFill>
              </a:rPr>
              <a:t>likace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19463" name="Rectangle 7"/>
          <p:cNvSpPr>
            <a:spLocks noChangeArrowheads="1"/>
          </p:cNvSpPr>
          <p:nvPr/>
        </p:nvSpPr>
        <p:spPr bwMode="auto">
          <a:xfrm>
            <a:off x="4787900" y="1844675"/>
            <a:ext cx="3827463" cy="402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sz="2000" dirty="0"/>
              <a:t>Vyráběné </a:t>
            </a:r>
            <a:r>
              <a:rPr lang="cs-CZ" sz="2000" dirty="0" err="1"/>
              <a:t>nanomateriály</a:t>
            </a: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000" dirty="0"/>
              <a:t>SiO</a:t>
            </a:r>
            <a:r>
              <a:rPr lang="en-US" sz="2000" baseline="-25000" dirty="0"/>
              <a:t>2</a:t>
            </a:r>
            <a:r>
              <a:rPr lang="en-US" sz="2000" dirty="0"/>
              <a:t>,</a:t>
            </a:r>
            <a:r>
              <a:rPr lang="en-US" sz="2000" baseline="-25000" dirty="0"/>
              <a:t>  </a:t>
            </a:r>
            <a:r>
              <a:rPr lang="en-US" sz="2000" dirty="0"/>
              <a:t>TiO</a:t>
            </a:r>
            <a:r>
              <a:rPr lang="en-US" sz="2000" baseline="-25000" dirty="0"/>
              <a:t>2</a:t>
            </a:r>
            <a:r>
              <a:rPr lang="en-US" sz="2000" dirty="0"/>
              <a:t>, CaCO</a:t>
            </a:r>
            <a:r>
              <a:rPr lang="en-US" sz="2000" baseline="-25000" dirty="0"/>
              <a:t>3</a:t>
            </a:r>
            <a:r>
              <a:rPr lang="en-US" sz="2000" dirty="0"/>
              <a:t>, Ag …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dirty="0" err="1"/>
              <a:t>Nanoclays</a:t>
            </a:r>
            <a:r>
              <a:rPr lang="cs-CZ" sz="2000" dirty="0"/>
              <a:t> - </a:t>
            </a:r>
            <a:r>
              <a:rPr lang="cs-CZ" sz="2000" dirty="0" err="1" smtClean="0"/>
              <a:t>nanoclays</a:t>
            </a:r>
            <a:endParaRPr lang="en-US" sz="20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dirty="0" err="1"/>
              <a:t>Nanoen</a:t>
            </a:r>
            <a:r>
              <a:rPr lang="cs-CZ" sz="2000" dirty="0"/>
              <a:t>k</a:t>
            </a:r>
            <a:r>
              <a:rPr lang="en-US" sz="2000" dirty="0" err="1"/>
              <a:t>apsula</a:t>
            </a:r>
            <a:r>
              <a:rPr lang="cs-CZ" sz="2000" dirty="0" err="1"/>
              <a:t>ce</a:t>
            </a: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000" dirty="0" err="1"/>
              <a:t>Emulsi</a:t>
            </a:r>
            <a:r>
              <a:rPr lang="cs-CZ" sz="2000" dirty="0"/>
              <a:t>e</a:t>
            </a: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000" dirty="0" err="1"/>
              <a:t>Micel</a:t>
            </a:r>
            <a:r>
              <a:rPr lang="cs-CZ" sz="2000" dirty="0"/>
              <a:t>y</a:t>
            </a:r>
            <a:r>
              <a:rPr lang="en-US" sz="2000" dirty="0"/>
              <a:t>, </a:t>
            </a:r>
            <a:r>
              <a:rPr lang="en-US" sz="2000" dirty="0" err="1"/>
              <a:t>Liposom</a:t>
            </a:r>
            <a:r>
              <a:rPr lang="cs-CZ" sz="2000" dirty="0"/>
              <a:t>y</a:t>
            </a:r>
            <a:endParaRPr lang="en-US" sz="2000" dirty="0"/>
          </a:p>
          <a:p>
            <a:pPr marL="342900" indent="-342900">
              <a:spcBef>
                <a:spcPct val="20000"/>
              </a:spcBef>
            </a:pPr>
            <a:endParaRPr lang="en-US" sz="2000" dirty="0"/>
          </a:p>
        </p:txBody>
      </p:sp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2627313" y="4835525"/>
            <a:ext cx="4116387" cy="465138"/>
          </a:xfrm>
          <a:prstGeom prst="rect">
            <a:avLst/>
          </a:prstGeom>
          <a:solidFill>
            <a:srgbClr val="800000"/>
          </a:solidFill>
          <a:ln w="12700" algn="ctr">
            <a:noFill/>
            <a:miter lim="800000"/>
            <a:headEnd/>
            <a:tailEnd/>
          </a:ln>
        </p:spPr>
        <p:txBody>
          <a:bodyPr wrap="none" lIns="96838" tIns="47625" rIns="96838" bIns="47625">
            <a:spAutoFit/>
          </a:bodyPr>
          <a:lstStyle/>
          <a:p>
            <a:pPr marL="361950" indent="-361950" defTabSz="966788" eaLnBrk="0" hangingPunct="0">
              <a:spcBef>
                <a:spcPct val="20000"/>
              </a:spcBef>
              <a:tabLst>
                <a:tab pos="188913" algn="l"/>
              </a:tabLst>
            </a:pPr>
            <a:r>
              <a:rPr lang="cs-CZ" sz="2400" b="1" i="1" dirty="0">
                <a:solidFill>
                  <a:schemeClr val="bg1"/>
                </a:solidFill>
                <a:latin typeface="Arial Narrow" pitchFamily="34" charset="0"/>
              </a:rPr>
              <a:t>Rozmanitost aplikací a materiálů</a:t>
            </a:r>
            <a:endParaRPr lang="en-GB" sz="2400" b="1" i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grpSp>
        <p:nvGrpSpPr>
          <p:cNvPr id="19465" name="Group 9"/>
          <p:cNvGrpSpPr>
            <a:grpSpLocks/>
          </p:cNvGrpSpPr>
          <p:nvPr/>
        </p:nvGrpSpPr>
        <p:grpSpPr bwMode="auto">
          <a:xfrm>
            <a:off x="4140200" y="5300663"/>
            <a:ext cx="4973638" cy="1557337"/>
            <a:chOff x="2109" y="3339"/>
            <a:chExt cx="3133" cy="981"/>
          </a:xfrm>
        </p:grpSpPr>
        <p:pic>
          <p:nvPicPr>
            <p:cNvPr id="19466" name="Picture 4" descr="Liposome"/>
            <p:cNvPicPr>
              <a:picLocks noChangeAspect="1" noChangeArrowheads="1"/>
            </p:cNvPicPr>
            <p:nvPr/>
          </p:nvPicPr>
          <p:blipFill>
            <a:blip r:embed="rId2" cstate="print"/>
            <a:srcRect t="5092" b="6155"/>
            <a:stretch>
              <a:fillRect/>
            </a:stretch>
          </p:blipFill>
          <p:spPr bwMode="auto">
            <a:xfrm>
              <a:off x="2109" y="3339"/>
              <a:ext cx="1076" cy="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67" name="Picture 5" descr="dairy_group"/>
            <p:cNvPicPr>
              <a:picLocks noChangeAspect="1" noChangeArrowheads="1"/>
            </p:cNvPicPr>
            <p:nvPr/>
          </p:nvPicPr>
          <p:blipFill>
            <a:blip r:embed="rId3" cstate="print"/>
            <a:srcRect t="9760" b="9505"/>
            <a:stretch>
              <a:fillRect/>
            </a:stretch>
          </p:blipFill>
          <p:spPr bwMode="auto">
            <a:xfrm>
              <a:off x="3187" y="3339"/>
              <a:ext cx="1054" cy="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68" name="Picture 7" descr="image008"/>
            <p:cNvPicPr>
              <a:picLocks noChangeAspect="1" noChangeArrowheads="1"/>
            </p:cNvPicPr>
            <p:nvPr/>
          </p:nvPicPr>
          <p:blipFill>
            <a:blip r:embed="rId4" cstate="print"/>
            <a:srcRect b="10629"/>
            <a:stretch>
              <a:fillRect/>
            </a:stretch>
          </p:blipFill>
          <p:spPr bwMode="auto">
            <a:xfrm>
              <a:off x="4241" y="3339"/>
              <a:ext cx="1001" cy="9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Obrázek 4" descr="50262_107402871695_2075632_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188" y="927100"/>
            <a:ext cx="1511300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3238" y="298450"/>
            <a:ext cx="8316912" cy="708025"/>
          </a:xfrm>
        </p:spPr>
        <p:txBody>
          <a:bodyPr/>
          <a:lstStyle/>
          <a:p>
            <a:pPr eaLnBrk="1" hangingPunct="1">
              <a:defRPr/>
            </a:pPr>
            <a:r>
              <a:rPr sz="400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Využití</a:t>
            </a:r>
            <a:r>
              <a:rPr sz="40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sz="400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nanočástic</a:t>
            </a:r>
            <a:r>
              <a:rPr sz="40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v </a:t>
            </a:r>
            <a:r>
              <a:rPr sz="400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potravinách</a:t>
            </a:r>
            <a:endParaRPr sz="4000">
              <a:latin typeface="Arial" pitchFamily="34" charset="0"/>
              <a:cs typeface="Arial" pitchFamily="34" charset="0"/>
            </a:endParaRPr>
          </a:p>
        </p:txBody>
      </p:sp>
      <p:sp>
        <p:nvSpPr>
          <p:cNvPr id="20484" name="Zástupný symbol pro obsah 2"/>
          <p:cNvSpPr>
            <a:spLocks noGrp="1"/>
          </p:cNvSpPr>
          <p:nvPr>
            <p:ph idx="1"/>
          </p:nvPr>
        </p:nvSpPr>
        <p:spPr>
          <a:xfrm>
            <a:off x="428625" y="1435100"/>
            <a:ext cx="8715375" cy="5089525"/>
          </a:xfrm>
        </p:spPr>
        <p:txBody>
          <a:bodyPr/>
          <a:lstStyle/>
          <a:p>
            <a:pPr eaLnBrk="1" hangingPunct="1">
              <a:spcBef>
                <a:spcPts val="600"/>
              </a:spcBef>
            </a:pPr>
            <a:r>
              <a:rPr lang="cs-CZ" sz="2800" dirty="0" smtClean="0">
                <a:latin typeface="Arial" charset="0"/>
                <a:cs typeface="Arial" charset="0"/>
              </a:rPr>
              <a:t>potravní doplňky (</a:t>
            </a:r>
            <a:r>
              <a:rPr lang="cs-CZ" sz="2800" i="1" dirty="0" smtClean="0">
                <a:latin typeface="Arial" charset="0"/>
                <a:cs typeface="Arial" charset="0"/>
              </a:rPr>
              <a:t>vitaminy</a:t>
            </a:r>
            <a:r>
              <a:rPr lang="cs-CZ" sz="2800" dirty="0" smtClean="0">
                <a:latin typeface="Arial" charset="0"/>
                <a:cs typeface="Arial" charset="0"/>
              </a:rPr>
              <a:t>)</a:t>
            </a:r>
          </a:p>
          <a:p>
            <a:pPr eaLnBrk="1" hangingPunct="1">
              <a:spcBef>
                <a:spcPct val="0"/>
              </a:spcBef>
            </a:pPr>
            <a:r>
              <a:rPr lang="cs-CZ" sz="2800" dirty="0" smtClean="0">
                <a:latin typeface="Arial" charset="0"/>
                <a:cs typeface="Arial" charset="0"/>
              </a:rPr>
              <a:t>prodloužení trvanlivosti potravin</a:t>
            </a:r>
          </a:p>
          <a:p>
            <a:pPr eaLnBrk="1" hangingPunct="1">
              <a:spcBef>
                <a:spcPct val="0"/>
              </a:spcBef>
            </a:pPr>
            <a:r>
              <a:rPr lang="cs-CZ" sz="2800" dirty="0" smtClean="0">
                <a:latin typeface="Arial" charset="0"/>
                <a:cs typeface="Arial" charset="0"/>
              </a:rPr>
              <a:t>senzorická jakost potravin (</a:t>
            </a:r>
            <a:r>
              <a:rPr lang="cs-CZ" sz="2800" i="1" dirty="0" smtClean="0">
                <a:latin typeface="Arial" charset="0"/>
                <a:cs typeface="Arial" charset="0"/>
              </a:rPr>
              <a:t>snížení množství některých látek bez vlivu na chuť, sůl</a:t>
            </a:r>
            <a:r>
              <a:rPr lang="cs-CZ" sz="2800" dirty="0" smtClean="0">
                <a:latin typeface="Arial" charset="0"/>
                <a:cs typeface="Arial" charset="0"/>
              </a:rPr>
              <a:t>)</a:t>
            </a:r>
          </a:p>
          <a:p>
            <a:pPr eaLnBrk="1" hangingPunct="1">
              <a:spcBef>
                <a:spcPct val="0"/>
              </a:spcBef>
            </a:pPr>
            <a:r>
              <a:rPr lang="cs-CZ" sz="2800" dirty="0" err="1" smtClean="0">
                <a:latin typeface="Arial" charset="0"/>
                <a:cs typeface="Arial" charset="0"/>
              </a:rPr>
              <a:t>nanodoručovací</a:t>
            </a:r>
            <a:r>
              <a:rPr lang="cs-CZ" sz="2800" dirty="0" smtClean="0">
                <a:latin typeface="Arial" charset="0"/>
                <a:cs typeface="Arial" charset="0"/>
              </a:rPr>
              <a:t> systémy (</a:t>
            </a:r>
            <a:r>
              <a:rPr lang="cs-CZ" sz="2800" i="1" dirty="0" smtClean="0">
                <a:latin typeface="Arial" charset="0"/>
                <a:cs typeface="Arial" charset="0"/>
              </a:rPr>
              <a:t>micely</a:t>
            </a:r>
            <a:r>
              <a:rPr lang="cs-CZ" sz="2800" dirty="0" smtClean="0">
                <a:latin typeface="Arial" charset="0"/>
                <a:cs typeface="Arial" charset="0"/>
              </a:rPr>
              <a:t>)</a:t>
            </a:r>
          </a:p>
          <a:p>
            <a:pPr eaLnBrk="1" hangingPunct="1">
              <a:spcBef>
                <a:spcPct val="0"/>
              </a:spcBef>
            </a:pPr>
            <a:r>
              <a:rPr lang="cs-CZ" sz="2800" dirty="0" smtClean="0">
                <a:latin typeface="Arial" charset="0"/>
                <a:cs typeface="Arial" charset="0"/>
              </a:rPr>
              <a:t>obaly potravin (</a:t>
            </a:r>
            <a:r>
              <a:rPr lang="cs-CZ" sz="2800" i="1" dirty="0" smtClean="0">
                <a:latin typeface="Arial" charset="0"/>
                <a:cs typeface="Arial" charset="0"/>
              </a:rPr>
              <a:t>amorfní film cca 50 </a:t>
            </a:r>
            <a:r>
              <a:rPr lang="cs-CZ" sz="2800" i="1" dirty="0" err="1" smtClean="0">
                <a:latin typeface="Arial" charset="0"/>
                <a:cs typeface="Arial" charset="0"/>
              </a:rPr>
              <a:t>nm</a:t>
            </a:r>
            <a:r>
              <a:rPr lang="cs-CZ" sz="2800" i="1" dirty="0" smtClean="0">
                <a:latin typeface="Arial" charset="0"/>
                <a:cs typeface="Arial" charset="0"/>
              </a:rPr>
              <a:t>, E551</a:t>
            </a:r>
            <a:r>
              <a:rPr lang="cs-CZ" sz="2800" dirty="0" smtClean="0">
                <a:latin typeface="Arial" charset="0"/>
                <a:cs typeface="Arial" charset="0"/>
              </a:rPr>
              <a:t>)</a:t>
            </a:r>
            <a:endParaRPr lang="cs-CZ" sz="2800" baseline="-25000" dirty="0" smtClean="0"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cs-CZ" sz="2800" dirty="0" smtClean="0">
                <a:latin typeface="Arial" charset="0"/>
                <a:cs typeface="Arial" charset="0"/>
              </a:rPr>
              <a:t>antimikrobiální kontrola potravin (</a:t>
            </a:r>
            <a:r>
              <a:rPr lang="cs-CZ" sz="2800" i="1" dirty="0" smtClean="0">
                <a:latin typeface="Arial" charset="0"/>
                <a:cs typeface="Arial" charset="0"/>
              </a:rPr>
              <a:t>pomocí </a:t>
            </a:r>
            <a:r>
              <a:rPr lang="cs-CZ" sz="2800" i="1" dirty="0" err="1" smtClean="0">
                <a:latin typeface="Arial" charset="0"/>
                <a:cs typeface="Arial" charset="0"/>
              </a:rPr>
              <a:t>nanosensorů</a:t>
            </a:r>
            <a:r>
              <a:rPr lang="cs-CZ" sz="2800" dirty="0" smtClean="0">
                <a:latin typeface="Arial" charset="0"/>
                <a:cs typeface="Arial" charset="0"/>
              </a:rPr>
              <a:t>)</a:t>
            </a:r>
          </a:p>
          <a:p>
            <a:pPr eaLnBrk="1" hangingPunct="1">
              <a:spcBef>
                <a:spcPct val="0"/>
              </a:spcBef>
            </a:pPr>
            <a:r>
              <a:rPr lang="cs-CZ" sz="2800" dirty="0" err="1" smtClean="0">
                <a:latin typeface="Arial" charset="0"/>
                <a:cs typeface="Arial" charset="0"/>
              </a:rPr>
              <a:t>nanosensory</a:t>
            </a:r>
            <a:r>
              <a:rPr lang="cs-CZ" sz="2800" dirty="0" smtClean="0">
                <a:latin typeface="Arial" charset="0"/>
                <a:cs typeface="Arial" charset="0"/>
              </a:rPr>
              <a:t> (</a:t>
            </a:r>
            <a:r>
              <a:rPr lang="cs-CZ" sz="2800" i="1" dirty="0" smtClean="0">
                <a:latin typeface="Arial" charset="0"/>
                <a:cs typeface="Arial" charset="0"/>
              </a:rPr>
              <a:t>sledování vlastností balených potravin a obalů</a:t>
            </a:r>
            <a:r>
              <a:rPr lang="cs-CZ" sz="2800" dirty="0" smtClean="0">
                <a:latin typeface="Arial" charset="0"/>
                <a:cs typeface="Arial" charset="0"/>
              </a:rPr>
              <a:t>)</a:t>
            </a:r>
          </a:p>
        </p:txBody>
      </p:sp>
      <p:pic>
        <p:nvPicPr>
          <p:cNvPr id="20485" name="Obrázek 5" descr="velka rodinna slapici.png"/>
          <p:cNvPicPr>
            <a:picLocks noChangeAspect="1"/>
          </p:cNvPicPr>
          <p:nvPr/>
        </p:nvPicPr>
        <p:blipFill>
          <a:blip r:embed="rId3" cstate="print"/>
          <a:srcRect t="18900" b="19373"/>
          <a:stretch>
            <a:fillRect/>
          </a:stretch>
        </p:blipFill>
        <p:spPr bwMode="auto">
          <a:xfrm>
            <a:off x="7245350" y="5400675"/>
            <a:ext cx="1520825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71500" y="428625"/>
            <a:ext cx="80010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Nanotechnologie</a:t>
            </a:r>
            <a:r>
              <a:rPr 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nabízí řadu řešení pro potravinářství:</a:t>
            </a:r>
          </a:p>
        </p:txBody>
      </p:sp>
      <p:sp>
        <p:nvSpPr>
          <p:cNvPr id="3" name="Obdélník 2"/>
          <p:cNvSpPr/>
          <p:nvPr/>
        </p:nvSpPr>
        <p:spPr>
          <a:xfrm>
            <a:off x="0" y="0"/>
            <a:ext cx="9144000" cy="214313"/>
          </a:xfrm>
          <a:prstGeom prst="rect">
            <a:avLst/>
          </a:prstGeom>
          <a:solidFill>
            <a:srgbClr val="F513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57188" y="400050"/>
            <a:ext cx="179387" cy="742950"/>
          </a:xfrm>
          <a:prstGeom prst="rect">
            <a:avLst/>
          </a:prstGeom>
          <a:solidFill>
            <a:srgbClr val="F51313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642938" y="1285875"/>
            <a:ext cx="7500937" cy="31083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Tx/>
              <a:buBlip>
                <a:blip r:embed="rId4"/>
              </a:buBlip>
              <a:defRPr/>
            </a:pPr>
            <a:r>
              <a:rPr lang="cs-CZ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zajištění žádoucích senzorických vlastností – vůně chuť, konzistence</a:t>
            </a:r>
          </a:p>
          <a:p>
            <a:pPr>
              <a:buFontTx/>
              <a:buBlip>
                <a:blip r:embed="rId4"/>
              </a:buBlip>
              <a:defRPr/>
            </a:pPr>
            <a:r>
              <a:rPr lang="cs-CZ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zlepšení nutriční hodnoty a prodloužení skladovací doby</a:t>
            </a:r>
          </a:p>
          <a:p>
            <a:pPr>
              <a:buFontTx/>
              <a:buBlip>
                <a:blip r:embed="rId4"/>
              </a:buBlip>
              <a:defRPr/>
            </a:pPr>
            <a:r>
              <a:rPr lang="cs-CZ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Snížení obsahu soli, cukru, tuku a konzervačních prostředků, při zachování senzorických vlastností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2071702" y="4378437"/>
            <a:ext cx="6892928" cy="1384995"/>
          </a:xfrm>
          <a:prstGeom prst="rect">
            <a:avLst/>
          </a:prstGeom>
          <a:solidFill>
            <a:srgbClr val="FFFF99"/>
          </a:solidFill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buFontTx/>
              <a:buBlip>
                <a:blip r:embed="rId5"/>
              </a:buBlip>
              <a:defRPr/>
            </a:pPr>
            <a:r>
              <a:rPr lang="cs-CZ" sz="2800" dirty="0"/>
              <a:t> Speciální životní styl</a:t>
            </a:r>
          </a:p>
          <a:p>
            <a:pPr>
              <a:buFontTx/>
              <a:buBlip>
                <a:blip r:embed="rId5"/>
              </a:buBlip>
              <a:defRPr/>
            </a:pPr>
            <a:r>
              <a:rPr lang="cs-CZ" sz="2800" dirty="0"/>
              <a:t> Řešení pro </a:t>
            </a:r>
            <a:r>
              <a:rPr lang="cs-CZ" sz="2800" dirty="0" smtClean="0"/>
              <a:t>určitou část </a:t>
            </a:r>
            <a:r>
              <a:rPr lang="cs-CZ" sz="2800" dirty="0"/>
              <a:t>populace – </a:t>
            </a:r>
            <a:endParaRPr lang="cs-CZ" sz="2800" dirty="0" smtClean="0"/>
          </a:p>
          <a:p>
            <a:pPr>
              <a:defRPr/>
            </a:pPr>
            <a:r>
              <a:rPr lang="cs-CZ" sz="2800" dirty="0"/>
              <a:t> </a:t>
            </a:r>
            <a:r>
              <a:rPr lang="cs-CZ" sz="2800" dirty="0" smtClean="0"/>
              <a:t>          starší </a:t>
            </a:r>
            <a:r>
              <a:rPr lang="cs-CZ" sz="2800" dirty="0"/>
              <a:t>lidé, obézní, diabetici…..</a:t>
            </a:r>
          </a:p>
        </p:txBody>
      </p:sp>
      <p:sp>
        <p:nvSpPr>
          <p:cNvPr id="11" name="Zahnutá šipka doprava 10"/>
          <p:cNvSpPr/>
          <p:nvPr/>
        </p:nvSpPr>
        <p:spPr>
          <a:xfrm rot="20109696">
            <a:off x="623888" y="4329113"/>
            <a:ext cx="928687" cy="1473200"/>
          </a:xfrm>
          <a:prstGeom prst="curv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schemeClr val="tx1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857250" y="5929313"/>
            <a:ext cx="7500938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Tx/>
              <a:buBlip>
                <a:blip r:embed="rId4"/>
              </a:buBlip>
              <a:defRPr/>
            </a:pPr>
            <a:r>
              <a:rPr lang="cs-CZ" sz="2800" dirty="0">
                <a:latin typeface="Arial Black" pitchFamily="34" charset="0"/>
              </a:rPr>
              <a:t>  </a:t>
            </a:r>
            <a:r>
              <a:rPr lang="cs-CZ" sz="2800" dirty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obalové materiály </a:t>
            </a:r>
            <a:r>
              <a:rPr lang="cs-CZ" sz="28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(aktivní obaly,…)</a:t>
            </a:r>
          </a:p>
        </p:txBody>
      </p:sp>
      <p:pic>
        <p:nvPicPr>
          <p:cNvPr id="9" name="Picture 14" descr="brot_1_citron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23138" y="2708275"/>
            <a:ext cx="1820862" cy="136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Tm="2901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3238" y="298450"/>
            <a:ext cx="8316912" cy="646113"/>
          </a:xfrm>
        </p:spPr>
        <p:txBody>
          <a:bodyPr/>
          <a:lstStyle/>
          <a:p>
            <a:pPr>
              <a:defRPr/>
            </a:pPr>
            <a:r>
              <a:rPr lang="en-US" smtClean="0"/>
              <a:t>Nanotechnologie a potraviny</a:t>
            </a:r>
            <a:endParaRPr lang="en-US"/>
          </a:p>
        </p:txBody>
      </p:sp>
      <p:sp>
        <p:nvSpPr>
          <p:cNvPr id="22531" name="Zástupný symbol pro obsah 2"/>
          <p:cNvSpPr>
            <a:spLocks noGrp="1"/>
          </p:cNvSpPr>
          <p:nvPr>
            <p:ph idx="1"/>
          </p:nvPr>
        </p:nvSpPr>
        <p:spPr>
          <a:xfrm>
            <a:off x="323528" y="944563"/>
            <a:ext cx="8712968" cy="4929188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2000" b="1" u="sng" dirty="0" err="1" smtClean="0">
                <a:latin typeface="Arial" charset="0"/>
                <a:cs typeface="Arial" charset="0"/>
              </a:rPr>
              <a:t>Výrobci</a:t>
            </a:r>
            <a:r>
              <a:rPr lang="en-US" sz="2000" b="1" u="sng" dirty="0" smtClean="0">
                <a:latin typeface="Arial" charset="0"/>
                <a:cs typeface="Arial" charset="0"/>
              </a:rPr>
              <a:t> </a:t>
            </a:r>
            <a:r>
              <a:rPr lang="en-US" sz="2000" b="1" u="sng" dirty="0" err="1" smtClean="0">
                <a:latin typeface="Arial" charset="0"/>
                <a:cs typeface="Arial" charset="0"/>
              </a:rPr>
              <a:t>potravin</a:t>
            </a:r>
            <a:endParaRPr lang="cs-CZ" sz="2000" b="1" u="sng" dirty="0" smtClean="0">
              <a:latin typeface="Arial" charset="0"/>
              <a:cs typeface="Arial" charset="0"/>
            </a:endParaRPr>
          </a:p>
          <a:p>
            <a:r>
              <a:rPr lang="cs-CZ" sz="2000" dirty="0" smtClean="0">
                <a:latin typeface="Arial" charset="0"/>
                <a:cs typeface="Arial" charset="0"/>
              </a:rPr>
              <a:t>P</a:t>
            </a:r>
            <a:r>
              <a:rPr lang="en-US" sz="2000" dirty="0" err="1" smtClean="0">
                <a:latin typeface="Arial" charset="0"/>
                <a:cs typeface="Arial" charset="0"/>
              </a:rPr>
              <a:t>otraviny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cs-CZ" sz="2000" dirty="0" smtClean="0">
                <a:latin typeface="Arial" charset="0"/>
                <a:cs typeface="Arial" charset="0"/>
              </a:rPr>
              <a:t>musí být </a:t>
            </a:r>
            <a:r>
              <a:rPr lang="en-US" sz="2000" dirty="0" err="1" smtClean="0">
                <a:latin typeface="Arial" charset="0"/>
                <a:cs typeface="Arial" charset="0"/>
              </a:rPr>
              <a:t>kvalitní</a:t>
            </a:r>
            <a:r>
              <a:rPr lang="en-US" sz="2000" dirty="0" smtClean="0">
                <a:latin typeface="Arial" charset="0"/>
                <a:cs typeface="Arial" charset="0"/>
              </a:rPr>
              <a:t>, </a:t>
            </a:r>
            <a:r>
              <a:rPr lang="en-US" sz="2000" dirty="0" err="1" smtClean="0">
                <a:latin typeface="Arial" charset="0"/>
                <a:cs typeface="Arial" charset="0"/>
              </a:rPr>
              <a:t>zdravotně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cs-CZ" sz="2000" dirty="0" smtClean="0">
                <a:latin typeface="Arial" charset="0"/>
                <a:cs typeface="Arial" charset="0"/>
              </a:rPr>
              <a:t> n</a:t>
            </a:r>
            <a:r>
              <a:rPr lang="en-US" sz="2000" dirty="0" err="1" smtClean="0">
                <a:latin typeface="Arial" charset="0"/>
                <a:cs typeface="Arial" charset="0"/>
              </a:rPr>
              <a:t>ezávadné</a:t>
            </a:r>
            <a:r>
              <a:rPr lang="en-US" sz="2000" dirty="0" smtClean="0">
                <a:latin typeface="Arial" charset="0"/>
                <a:cs typeface="Arial" charset="0"/>
              </a:rPr>
              <a:t> a </a:t>
            </a:r>
            <a:r>
              <a:rPr lang="en-US" sz="2000" dirty="0" err="1" smtClean="0">
                <a:latin typeface="Arial" charset="0"/>
                <a:cs typeface="Arial" charset="0"/>
              </a:rPr>
              <a:t>cenově</a:t>
            </a:r>
            <a:r>
              <a:rPr lang="cs-CZ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přijatelné</a:t>
            </a:r>
            <a:r>
              <a:rPr lang="en-US" sz="2000" dirty="0" smtClean="0">
                <a:latin typeface="Arial" charset="0"/>
                <a:cs typeface="Arial" charset="0"/>
              </a:rPr>
              <a:t>,</a:t>
            </a:r>
          </a:p>
          <a:p>
            <a:r>
              <a:rPr lang="cs-CZ" sz="2000" dirty="0" smtClean="0">
                <a:latin typeface="Arial" charset="0"/>
                <a:cs typeface="Arial" charset="0"/>
              </a:rPr>
              <a:t>Vývoj </a:t>
            </a:r>
            <a:r>
              <a:rPr lang="en-US" sz="2000" dirty="0" err="1" smtClean="0">
                <a:latin typeface="Arial" charset="0"/>
                <a:cs typeface="Arial" charset="0"/>
              </a:rPr>
              <a:t>nov</a:t>
            </a:r>
            <a:r>
              <a:rPr lang="cs-CZ" sz="2000" dirty="0" err="1" smtClean="0">
                <a:latin typeface="Arial" charset="0"/>
                <a:cs typeface="Arial" charset="0"/>
              </a:rPr>
              <a:t>ých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technologi</a:t>
            </a:r>
            <a:r>
              <a:rPr lang="cs-CZ" sz="2000" dirty="0" smtClean="0">
                <a:latin typeface="Arial" charset="0"/>
                <a:cs typeface="Arial" charset="0"/>
              </a:rPr>
              <a:t>í</a:t>
            </a:r>
            <a:r>
              <a:rPr lang="en-US" sz="2000" dirty="0" smtClean="0">
                <a:latin typeface="Arial" charset="0"/>
                <a:cs typeface="Arial" charset="0"/>
              </a:rPr>
              <a:t> pro </a:t>
            </a:r>
            <a:r>
              <a:rPr lang="en-US" sz="2000" dirty="0" err="1" smtClean="0">
                <a:latin typeface="Arial" charset="0"/>
                <a:cs typeface="Arial" charset="0"/>
              </a:rPr>
              <a:t>zlepšení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nutriční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hodnoty</a:t>
            </a:r>
            <a:r>
              <a:rPr lang="en-US" sz="2000" dirty="0" smtClean="0">
                <a:latin typeface="Arial" charset="0"/>
                <a:cs typeface="Arial" charset="0"/>
              </a:rPr>
              <a:t> a </a:t>
            </a:r>
            <a:r>
              <a:rPr lang="en-US" sz="2000" dirty="0" err="1" smtClean="0">
                <a:latin typeface="Arial" charset="0"/>
                <a:cs typeface="Arial" charset="0"/>
              </a:rPr>
              <a:t>prodloužení</a:t>
            </a:r>
            <a:r>
              <a:rPr lang="cs-CZ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skladovací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doby</a:t>
            </a:r>
            <a:endParaRPr lang="en-US" sz="2000" dirty="0" smtClean="0">
              <a:latin typeface="Arial" charset="0"/>
              <a:cs typeface="Arial" charset="0"/>
            </a:endParaRPr>
          </a:p>
          <a:p>
            <a:r>
              <a:rPr lang="en-US" sz="2000" dirty="0" err="1" smtClean="0">
                <a:latin typeface="Arial" charset="0"/>
                <a:cs typeface="Arial" charset="0"/>
              </a:rPr>
              <a:t>Vyhledáv</a:t>
            </a:r>
            <a:r>
              <a:rPr lang="cs-CZ" sz="2000" dirty="0" err="1" smtClean="0">
                <a:latin typeface="Arial" charset="0"/>
                <a:cs typeface="Arial" charset="0"/>
              </a:rPr>
              <a:t>ání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speciální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technologie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umožňující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snižovat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obsah</a:t>
            </a:r>
            <a:r>
              <a:rPr lang="en-US" sz="2000" dirty="0" smtClean="0">
                <a:latin typeface="Arial" charset="0"/>
                <a:cs typeface="Arial" charset="0"/>
              </a:rPr>
              <a:t> soli,</a:t>
            </a:r>
            <a:r>
              <a:rPr lang="cs-CZ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cukru</a:t>
            </a:r>
            <a:r>
              <a:rPr lang="en-US" sz="2000" dirty="0" smtClean="0">
                <a:latin typeface="Arial" charset="0"/>
                <a:cs typeface="Arial" charset="0"/>
              </a:rPr>
              <a:t>, </a:t>
            </a:r>
            <a:r>
              <a:rPr lang="en-US" sz="2000" dirty="0" err="1" smtClean="0">
                <a:latin typeface="Arial" charset="0"/>
                <a:cs typeface="Arial" charset="0"/>
              </a:rPr>
              <a:t>tuku</a:t>
            </a:r>
            <a:r>
              <a:rPr lang="en-US" sz="2000" dirty="0" smtClean="0">
                <a:latin typeface="Arial" charset="0"/>
                <a:cs typeface="Arial" charset="0"/>
              </a:rPr>
              <a:t> a </a:t>
            </a:r>
            <a:r>
              <a:rPr lang="en-US" sz="2000" dirty="0" err="1" smtClean="0">
                <a:latin typeface="Arial" charset="0"/>
                <a:cs typeface="Arial" charset="0"/>
              </a:rPr>
              <a:t>kon</a:t>
            </a:r>
            <a:r>
              <a:rPr lang="cs-CZ" sz="2000" dirty="0" smtClean="0">
                <a:latin typeface="Arial" charset="0"/>
                <a:cs typeface="Arial" charset="0"/>
              </a:rPr>
              <a:t>z</a:t>
            </a:r>
            <a:r>
              <a:rPr lang="en-US" sz="2000" dirty="0" err="1" smtClean="0">
                <a:latin typeface="Arial" charset="0"/>
                <a:cs typeface="Arial" charset="0"/>
              </a:rPr>
              <a:t>ervačních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prostředků</a:t>
            </a:r>
            <a:r>
              <a:rPr lang="en-US" sz="2000" dirty="0" smtClean="0">
                <a:latin typeface="Arial" charset="0"/>
                <a:cs typeface="Arial" charset="0"/>
              </a:rPr>
              <a:t>, </a:t>
            </a:r>
            <a:r>
              <a:rPr lang="en-US" sz="2000" dirty="0" err="1" smtClean="0">
                <a:latin typeface="Arial" charset="0"/>
                <a:cs typeface="Arial" charset="0"/>
              </a:rPr>
              <a:t>aniž</a:t>
            </a:r>
            <a:r>
              <a:rPr lang="en-US" sz="2000" dirty="0" smtClean="0">
                <a:latin typeface="Arial" charset="0"/>
                <a:cs typeface="Arial" charset="0"/>
              </a:rPr>
              <a:t> by se </a:t>
            </a:r>
            <a:r>
              <a:rPr lang="en-US" sz="2000" dirty="0" err="1" smtClean="0">
                <a:latin typeface="Arial" charset="0"/>
                <a:cs typeface="Arial" charset="0"/>
              </a:rPr>
              <a:t>přitom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zhoršila</a:t>
            </a:r>
            <a:r>
              <a:rPr lang="cs-CZ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chuť</a:t>
            </a:r>
            <a:r>
              <a:rPr lang="en-US" sz="2000" dirty="0" smtClean="0">
                <a:latin typeface="Arial" charset="0"/>
                <a:cs typeface="Arial" charset="0"/>
              </a:rPr>
              <a:t>, </a:t>
            </a:r>
            <a:r>
              <a:rPr lang="en-US" sz="2000" dirty="0" err="1" smtClean="0">
                <a:latin typeface="Arial" charset="0"/>
                <a:cs typeface="Arial" charset="0"/>
              </a:rPr>
              <a:t>vůně</a:t>
            </a:r>
            <a:r>
              <a:rPr lang="en-US" sz="2000" dirty="0" smtClean="0">
                <a:latin typeface="Arial" charset="0"/>
                <a:cs typeface="Arial" charset="0"/>
              </a:rPr>
              <a:t> a </a:t>
            </a:r>
            <a:r>
              <a:rPr lang="en-US" sz="2000" dirty="0" err="1" smtClean="0">
                <a:latin typeface="Arial" charset="0"/>
                <a:cs typeface="Arial" charset="0"/>
              </a:rPr>
              <a:t>barva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potravin</a:t>
            </a:r>
            <a:r>
              <a:rPr lang="en-US" sz="2000" dirty="0" smtClean="0">
                <a:latin typeface="Arial" charset="0"/>
                <a:cs typeface="Arial" charset="0"/>
              </a:rPr>
              <a:t>,</a:t>
            </a:r>
          </a:p>
          <a:p>
            <a:r>
              <a:rPr lang="en-US" sz="2000" dirty="0" err="1" smtClean="0">
                <a:latin typeface="Arial" charset="0"/>
                <a:cs typeface="Arial" charset="0"/>
              </a:rPr>
              <a:t>Vyvíje</a:t>
            </a:r>
            <a:r>
              <a:rPr lang="cs-CZ" sz="2000" dirty="0" smtClean="0">
                <a:latin typeface="Arial" charset="0"/>
                <a:cs typeface="Arial" charset="0"/>
              </a:rPr>
              <a:t>ní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technologie</a:t>
            </a:r>
            <a:r>
              <a:rPr lang="en-US" sz="2000" dirty="0" smtClean="0">
                <a:latin typeface="Arial" charset="0"/>
                <a:cs typeface="Arial" charset="0"/>
              </a:rPr>
              <a:t> pro </a:t>
            </a:r>
            <a:r>
              <a:rPr lang="en-US" sz="2000" dirty="0" err="1" smtClean="0">
                <a:latin typeface="Arial" charset="0"/>
                <a:cs typeface="Arial" charset="0"/>
              </a:rPr>
              <a:t>speciální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skupiny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lidí</a:t>
            </a:r>
            <a:r>
              <a:rPr lang="en-US" sz="2000" dirty="0" smtClean="0">
                <a:latin typeface="Arial" charset="0"/>
                <a:cs typeface="Arial" charset="0"/>
              </a:rPr>
              <a:t>, </a:t>
            </a:r>
            <a:r>
              <a:rPr lang="en-US" sz="2000" dirty="0" err="1" smtClean="0">
                <a:latin typeface="Arial" charset="0"/>
                <a:cs typeface="Arial" charset="0"/>
              </a:rPr>
              <a:t>jako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jsou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staří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lidé</a:t>
            </a:r>
            <a:r>
              <a:rPr lang="en-US" sz="2000" dirty="0" smtClean="0">
                <a:latin typeface="Arial" charset="0"/>
                <a:cs typeface="Arial" charset="0"/>
              </a:rPr>
              <a:t>,</a:t>
            </a:r>
            <a:r>
              <a:rPr lang="cs-CZ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nemocní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cukrovkou</a:t>
            </a:r>
            <a:r>
              <a:rPr lang="en-US" sz="2000" dirty="0" smtClean="0">
                <a:latin typeface="Arial" charset="0"/>
                <a:cs typeface="Arial" charset="0"/>
              </a:rPr>
              <a:t> a </a:t>
            </a:r>
            <a:r>
              <a:rPr lang="en-US" sz="2000" dirty="0" err="1" smtClean="0">
                <a:latin typeface="Arial" charset="0"/>
                <a:cs typeface="Arial" charset="0"/>
              </a:rPr>
              <a:t>obezitou</a:t>
            </a:r>
            <a:r>
              <a:rPr lang="en-US" sz="2000" dirty="0" smtClean="0">
                <a:latin typeface="Arial" charset="0"/>
                <a:cs typeface="Arial" charset="0"/>
              </a:rPr>
              <a:t> a </a:t>
            </a:r>
            <a:r>
              <a:rPr lang="en-US" sz="2000" dirty="0" err="1" smtClean="0">
                <a:latin typeface="Arial" charset="0"/>
                <a:cs typeface="Arial" charset="0"/>
              </a:rPr>
              <a:t>lidé</a:t>
            </a:r>
            <a:r>
              <a:rPr lang="en-US" sz="2000" dirty="0" smtClean="0">
                <a:latin typeface="Arial" charset="0"/>
                <a:cs typeface="Arial" charset="0"/>
              </a:rPr>
              <a:t> s </a:t>
            </a:r>
            <a:r>
              <a:rPr lang="en-US" sz="2000" dirty="0" err="1" smtClean="0">
                <a:latin typeface="Arial" charset="0"/>
                <a:cs typeface="Arial" charset="0"/>
              </a:rPr>
              <a:t>jiným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životním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stylem</a:t>
            </a:r>
            <a:r>
              <a:rPr lang="en-US" sz="2000" dirty="0" smtClean="0">
                <a:latin typeface="Arial" charset="0"/>
                <a:cs typeface="Arial" charset="0"/>
              </a:rPr>
              <a:t>.</a:t>
            </a:r>
            <a:endParaRPr lang="cs-CZ" sz="2000" dirty="0" smtClean="0">
              <a:latin typeface="Arial" charset="0"/>
              <a:cs typeface="Arial" charset="0"/>
            </a:endParaRPr>
          </a:p>
          <a:p>
            <a:endParaRPr lang="cs-CZ" sz="2000" dirty="0" smtClean="0">
              <a:latin typeface="Arial" charset="0"/>
              <a:cs typeface="Arial" charset="0"/>
            </a:endParaRPr>
          </a:p>
          <a:p>
            <a:pPr>
              <a:buFont typeface="Wingdings" pitchFamily="2" charset="2"/>
              <a:buNone/>
            </a:pPr>
            <a:r>
              <a:rPr lang="en-US" sz="2000" dirty="0" err="1" smtClean="0">
                <a:latin typeface="Arial" charset="0"/>
                <a:cs typeface="Arial" charset="0"/>
              </a:rPr>
              <a:t>Nanotechnologie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cs-CZ" sz="2000" dirty="0" smtClean="0">
                <a:latin typeface="Arial" charset="0"/>
                <a:cs typeface="Arial" charset="0"/>
              </a:rPr>
              <a:t>uplatnění </a:t>
            </a:r>
            <a:r>
              <a:rPr lang="en-US" sz="2000" dirty="0" err="1" smtClean="0">
                <a:latin typeface="Arial" charset="0"/>
                <a:cs typeface="Arial" charset="0"/>
              </a:rPr>
              <a:t>potravinářství</a:t>
            </a:r>
            <a:r>
              <a:rPr lang="en-US" sz="2000" dirty="0" smtClean="0">
                <a:latin typeface="Arial" charset="0"/>
                <a:cs typeface="Arial" charset="0"/>
              </a:rPr>
              <a:t>:</a:t>
            </a:r>
          </a:p>
          <a:p>
            <a:r>
              <a:rPr lang="en-US" sz="2000" dirty="0" err="1" smtClean="0">
                <a:latin typeface="Arial" charset="0"/>
                <a:cs typeface="Arial" charset="0"/>
              </a:rPr>
              <a:t>zpracování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potravin</a:t>
            </a:r>
            <a:r>
              <a:rPr lang="en-US" sz="2000" dirty="0" smtClean="0">
                <a:latin typeface="Arial" charset="0"/>
                <a:cs typeface="Arial" charset="0"/>
              </a:rPr>
              <a:t>: </a:t>
            </a:r>
            <a:r>
              <a:rPr lang="en-US" sz="2000" dirty="0" err="1" smtClean="0">
                <a:latin typeface="Arial" charset="0"/>
                <a:cs typeface="Arial" charset="0"/>
              </a:rPr>
              <a:t>obohacení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potravin</a:t>
            </a:r>
            <a:r>
              <a:rPr lang="en-US" sz="2000" dirty="0" smtClean="0">
                <a:latin typeface="Arial" charset="0"/>
                <a:cs typeface="Arial" charset="0"/>
              </a:rPr>
              <a:t> o </a:t>
            </a:r>
            <a:r>
              <a:rPr lang="en-US" sz="2000" dirty="0" err="1" smtClean="0">
                <a:latin typeface="Arial" charset="0"/>
                <a:cs typeface="Arial" charset="0"/>
              </a:rPr>
              <a:t>příměsi</a:t>
            </a:r>
            <a:r>
              <a:rPr lang="en-US" sz="2000" dirty="0" smtClean="0">
                <a:latin typeface="Arial" charset="0"/>
                <a:cs typeface="Arial" charset="0"/>
              </a:rPr>
              <a:t>, </a:t>
            </a:r>
            <a:r>
              <a:rPr lang="en-US" sz="2000" dirty="0" err="1" smtClean="0">
                <a:latin typeface="Arial" charset="0"/>
                <a:cs typeface="Arial" charset="0"/>
              </a:rPr>
              <a:t>živiny</a:t>
            </a:r>
            <a:r>
              <a:rPr lang="en-US" sz="2000" dirty="0" smtClean="0">
                <a:latin typeface="Arial" charset="0"/>
                <a:cs typeface="Arial" charset="0"/>
              </a:rPr>
              <a:t>, </a:t>
            </a:r>
            <a:r>
              <a:rPr lang="en-US" sz="2000" dirty="0" err="1" smtClean="0">
                <a:latin typeface="Arial" charset="0"/>
                <a:cs typeface="Arial" charset="0"/>
              </a:rPr>
              <a:t>vůně</a:t>
            </a:r>
            <a:endParaRPr lang="en-US" sz="2000" dirty="0" smtClean="0">
              <a:latin typeface="Arial" charset="0"/>
              <a:cs typeface="Arial" charset="0"/>
            </a:endParaRPr>
          </a:p>
          <a:p>
            <a:r>
              <a:rPr lang="en-US" sz="2000" dirty="0" err="1" smtClean="0">
                <a:latin typeface="Arial" charset="0"/>
                <a:cs typeface="Arial" charset="0"/>
              </a:rPr>
              <a:t>obalov</a:t>
            </a:r>
            <a:r>
              <a:rPr lang="cs-CZ" sz="2000" dirty="0" smtClean="0">
                <a:latin typeface="Arial" charset="0"/>
                <a:cs typeface="Arial" charset="0"/>
              </a:rPr>
              <a:t>á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technice</a:t>
            </a:r>
            <a:r>
              <a:rPr lang="en-US" sz="2000" dirty="0" smtClean="0">
                <a:latin typeface="Arial" charset="0"/>
                <a:cs typeface="Arial" charset="0"/>
              </a:rPr>
              <a:t> a </a:t>
            </a:r>
            <a:r>
              <a:rPr lang="en-US" sz="2000" dirty="0" err="1" smtClean="0">
                <a:latin typeface="Arial" charset="0"/>
                <a:cs typeface="Arial" charset="0"/>
              </a:rPr>
              <a:t>prodloužení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skladovací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doby</a:t>
            </a:r>
            <a:r>
              <a:rPr lang="en-US" sz="2000" dirty="0" smtClean="0">
                <a:latin typeface="Arial" charset="0"/>
                <a:cs typeface="Arial" charset="0"/>
              </a:rPr>
              <a:t>,</a:t>
            </a:r>
          </a:p>
          <a:p>
            <a:pPr>
              <a:buFont typeface="Wingdings" pitchFamily="2" charset="2"/>
              <a:buNone/>
            </a:pPr>
            <a:r>
              <a:rPr lang="en-US" sz="2000" dirty="0" err="1" smtClean="0">
                <a:latin typeface="Arial" charset="0"/>
                <a:cs typeface="Arial" charset="0"/>
              </a:rPr>
              <a:t>Řada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technologií</a:t>
            </a:r>
            <a:r>
              <a:rPr lang="en-US" sz="2000" dirty="0" smtClean="0">
                <a:latin typeface="Arial" charset="0"/>
                <a:cs typeface="Arial" charset="0"/>
              </a:rPr>
              <a:t>  </a:t>
            </a:r>
            <a:r>
              <a:rPr lang="en-US" sz="2000" dirty="0" err="1" smtClean="0">
                <a:latin typeface="Arial" charset="0"/>
                <a:cs typeface="Arial" charset="0"/>
              </a:rPr>
              <a:t>převzata</a:t>
            </a:r>
            <a:r>
              <a:rPr lang="en-US" sz="2000" dirty="0" smtClean="0">
                <a:latin typeface="Arial" charset="0"/>
                <a:cs typeface="Arial" charset="0"/>
              </a:rPr>
              <a:t> z </a:t>
            </a:r>
            <a:r>
              <a:rPr lang="en-US" sz="2000" dirty="0" err="1" smtClean="0">
                <a:latin typeface="Arial" charset="0"/>
                <a:cs typeface="Arial" charset="0"/>
              </a:rPr>
              <a:t>jiných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odvětví</a:t>
            </a:r>
            <a:r>
              <a:rPr lang="en-US" sz="2000" dirty="0" smtClean="0">
                <a:latin typeface="Arial" charset="0"/>
                <a:cs typeface="Arial" charset="0"/>
              </a:rPr>
              <a:t>, </a:t>
            </a:r>
            <a:r>
              <a:rPr lang="en-US" sz="2000" dirty="0" err="1" smtClean="0">
                <a:latin typeface="Arial" charset="0"/>
                <a:cs typeface="Arial" charset="0"/>
              </a:rPr>
              <a:t>medicíny</a:t>
            </a:r>
            <a:r>
              <a:rPr lang="en-US" sz="2000" dirty="0" smtClean="0">
                <a:latin typeface="Arial" charset="0"/>
                <a:cs typeface="Arial" charset="0"/>
              </a:rPr>
              <a:t>, </a:t>
            </a:r>
            <a:r>
              <a:rPr lang="en-US" sz="2000" dirty="0" err="1" smtClean="0">
                <a:latin typeface="Arial" charset="0"/>
                <a:cs typeface="Arial" charset="0"/>
              </a:rPr>
              <a:t>farmacie</a:t>
            </a:r>
            <a:r>
              <a:rPr lang="en-US" sz="2000" dirty="0" smtClean="0">
                <a:latin typeface="Arial" charset="0"/>
                <a:cs typeface="Arial" charset="0"/>
              </a:rPr>
              <a:t> a</a:t>
            </a:r>
            <a:r>
              <a:rPr lang="cs-CZ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kosmetiky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3238" y="298450"/>
            <a:ext cx="8316912" cy="708025"/>
          </a:xfrm>
        </p:spPr>
        <p:txBody>
          <a:bodyPr/>
          <a:lstStyle/>
          <a:p>
            <a:pPr eaLnBrk="1" hangingPunct="1">
              <a:defRPr/>
            </a:pPr>
            <a:r>
              <a:rPr sz="400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Využití</a:t>
            </a:r>
            <a:r>
              <a:rPr sz="40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sz="400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nanočástic</a:t>
            </a:r>
            <a:r>
              <a:rPr sz="40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v </a:t>
            </a:r>
            <a:r>
              <a:rPr sz="400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potravinách</a:t>
            </a:r>
            <a:endParaRPr sz="4000">
              <a:latin typeface="Arial" pitchFamily="34" charset="0"/>
              <a:cs typeface="Arial" pitchFamily="34" charset="0"/>
            </a:endParaRPr>
          </a:p>
        </p:txBody>
      </p:sp>
      <p:sp>
        <p:nvSpPr>
          <p:cNvPr id="29699" name="TextovéPole 11"/>
          <p:cNvSpPr txBox="1">
            <a:spLocks noChangeArrowheads="1"/>
          </p:cNvSpPr>
          <p:nvPr/>
        </p:nvSpPr>
        <p:spPr bwMode="auto">
          <a:xfrm>
            <a:off x="1287463" y="981075"/>
            <a:ext cx="171132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800" b="1" u="sng">
                <a:solidFill>
                  <a:srgbClr val="009900"/>
                </a:solidFill>
              </a:rPr>
              <a:t>Výhody</a:t>
            </a:r>
          </a:p>
        </p:txBody>
      </p:sp>
      <p:sp>
        <p:nvSpPr>
          <p:cNvPr id="29700" name="TextovéPole 12"/>
          <p:cNvSpPr txBox="1">
            <a:spLocks noChangeArrowheads="1"/>
          </p:cNvSpPr>
          <p:nvPr/>
        </p:nvSpPr>
        <p:spPr bwMode="auto">
          <a:xfrm>
            <a:off x="5429250" y="979488"/>
            <a:ext cx="19859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800" b="1" u="sng">
                <a:solidFill>
                  <a:srgbClr val="FF0000"/>
                </a:solidFill>
              </a:rPr>
              <a:t>Nevýhody</a:t>
            </a:r>
          </a:p>
        </p:txBody>
      </p:sp>
      <p:sp>
        <p:nvSpPr>
          <p:cNvPr id="29701" name="Zástupný symbol pro obsah 2"/>
          <p:cNvSpPr txBox="1">
            <a:spLocks/>
          </p:cNvSpPr>
          <p:nvPr/>
        </p:nvSpPr>
        <p:spPr bwMode="auto">
          <a:xfrm>
            <a:off x="357188" y="2286000"/>
            <a:ext cx="4429125" cy="385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cs-CZ" sz="2800" dirty="0"/>
              <a:t>zdravotní benefit</a:t>
            </a:r>
          </a:p>
          <a:p>
            <a:pPr marL="273050" indent="-27305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cs-CZ" sz="2800" dirty="0"/>
              <a:t>senzorická jakost </a:t>
            </a:r>
            <a:r>
              <a:rPr lang="cs-CZ" sz="2600" i="1" dirty="0"/>
              <a:t>(snížení obsahu některých živin, jejichž příjem je zbytečně vysoký)</a:t>
            </a:r>
          </a:p>
          <a:p>
            <a:pPr marL="273050" indent="-27305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cs-CZ" sz="2800" dirty="0"/>
              <a:t>zvýšení nutriční hodnoty</a:t>
            </a:r>
          </a:p>
          <a:p>
            <a:pPr marL="273050" indent="-273050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§"/>
            </a:pPr>
            <a:r>
              <a:rPr lang="cs-CZ" sz="2800" dirty="0"/>
              <a:t>rozměr částice </a:t>
            </a:r>
            <a:r>
              <a:rPr lang="cs-CZ" sz="2600" i="1" dirty="0"/>
              <a:t>(odlišné chování)</a:t>
            </a:r>
          </a:p>
        </p:txBody>
      </p:sp>
      <p:sp>
        <p:nvSpPr>
          <p:cNvPr id="29702" name="Zástupný symbol pro obsah 5"/>
          <p:cNvSpPr>
            <a:spLocks noGrp="1"/>
          </p:cNvSpPr>
          <p:nvPr>
            <p:ph sz="quarter" idx="4294967295"/>
          </p:nvPr>
        </p:nvSpPr>
        <p:spPr>
          <a:xfrm>
            <a:off x="4894263" y="2286000"/>
            <a:ext cx="4214812" cy="2500313"/>
          </a:xfrm>
        </p:spPr>
        <p:txBody>
          <a:bodyPr/>
          <a:lstStyle/>
          <a:p>
            <a:pPr marL="273050" indent="-273050" eaLnBrk="1" hangingPunct="1">
              <a:buClr>
                <a:srgbClr val="FF0000"/>
              </a:buClr>
              <a:buFont typeface="Wingdings" pitchFamily="2" charset="2"/>
              <a:buChar char="§"/>
            </a:pPr>
            <a:r>
              <a:rPr lang="cs-CZ" sz="2800" dirty="0" smtClean="0">
                <a:latin typeface="Arial" charset="0"/>
                <a:cs typeface="Arial" charset="0"/>
              </a:rPr>
              <a:t>zdravotní rizika</a:t>
            </a:r>
          </a:p>
          <a:p>
            <a:pPr marL="273050" indent="-273050" eaLnBrk="1" hangingPunct="1">
              <a:buClr>
                <a:srgbClr val="FF0000"/>
              </a:buClr>
              <a:buFont typeface="Wingdings" pitchFamily="2" charset="2"/>
              <a:buChar char="§"/>
            </a:pPr>
            <a:r>
              <a:rPr lang="cs-CZ" sz="2800" dirty="0" smtClean="0">
                <a:latin typeface="Arial" charset="0"/>
                <a:cs typeface="Arial" charset="0"/>
              </a:rPr>
              <a:t>kontaminace životního prostředí</a:t>
            </a:r>
          </a:p>
          <a:p>
            <a:pPr marL="273050" indent="-273050" eaLnBrk="1" hangingPunct="1">
              <a:buClr>
                <a:srgbClr val="FF0000"/>
              </a:buClr>
              <a:buFont typeface="Wingdings" pitchFamily="2" charset="2"/>
              <a:buChar char="§"/>
            </a:pPr>
            <a:r>
              <a:rPr lang="cs-CZ" sz="2800" dirty="0" smtClean="0">
                <a:latin typeface="Arial" charset="0"/>
                <a:cs typeface="Arial" charset="0"/>
              </a:rPr>
              <a:t>rozměr částice </a:t>
            </a:r>
            <a:r>
              <a:rPr lang="cs-CZ" sz="2600" i="1" dirty="0" smtClean="0">
                <a:latin typeface="Arial" charset="0"/>
                <a:cs typeface="Arial" charset="0"/>
              </a:rPr>
              <a:t>(odlišné chování)</a:t>
            </a:r>
          </a:p>
        </p:txBody>
      </p:sp>
      <p:sp>
        <p:nvSpPr>
          <p:cNvPr id="10" name="Plus 9"/>
          <p:cNvSpPr/>
          <p:nvPr/>
        </p:nvSpPr>
        <p:spPr>
          <a:xfrm>
            <a:off x="1685925" y="1436688"/>
            <a:ext cx="914400" cy="914400"/>
          </a:xfrm>
          <a:prstGeom prst="mathPlus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1" name="Mínus 10"/>
          <p:cNvSpPr/>
          <p:nvPr/>
        </p:nvSpPr>
        <p:spPr>
          <a:xfrm>
            <a:off x="5929313" y="1435100"/>
            <a:ext cx="914400" cy="914400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3238" y="268288"/>
            <a:ext cx="8316912" cy="706437"/>
          </a:xfrm>
        </p:spPr>
        <p:txBody>
          <a:bodyPr/>
          <a:lstStyle/>
          <a:p>
            <a:pPr>
              <a:defRPr/>
            </a:pPr>
            <a:r>
              <a:rPr sz="4000" err="1" smtClean="0"/>
              <a:t>Legislativa</a:t>
            </a:r>
            <a:r>
              <a:rPr sz="4000" smtClean="0"/>
              <a:t> </a:t>
            </a:r>
            <a:endParaRPr sz="4000"/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 cstate="print"/>
          <a:srcRect l="13179" t="28645" r="11923" b="33911"/>
          <a:stretch>
            <a:fillRect/>
          </a:stretch>
        </p:blipFill>
        <p:spPr bwMode="auto">
          <a:xfrm>
            <a:off x="503238" y="2046288"/>
            <a:ext cx="7597775" cy="2967037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  <a:miter lim="800000"/>
            <a:headEnd/>
            <a:tailEnd/>
          </a:ln>
        </p:spPr>
      </p:pic>
      <p:sp>
        <p:nvSpPr>
          <p:cNvPr id="32772" name="Text Box 5"/>
          <p:cNvSpPr txBox="1">
            <a:spLocks noChangeArrowheads="1"/>
          </p:cNvSpPr>
          <p:nvPr/>
        </p:nvSpPr>
        <p:spPr bwMode="auto">
          <a:xfrm>
            <a:off x="3132138" y="5349875"/>
            <a:ext cx="5543550" cy="3111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96838" tIns="47625" rIns="96838" bIns="47625">
            <a:spAutoFit/>
          </a:bodyPr>
          <a:lstStyle/>
          <a:p>
            <a:pPr marL="361950" indent="-361950" defTabSz="966788" eaLnBrk="0" hangingPunct="0">
              <a:spcBef>
                <a:spcPct val="50000"/>
              </a:spcBef>
              <a:tabLst>
                <a:tab pos="188913" algn="l"/>
              </a:tabLst>
            </a:pPr>
            <a:r>
              <a:rPr lang="cs-CZ" sz="1400">
                <a:hlinkClick r:id="rId3"/>
              </a:rPr>
              <a:t>http://www.efsa.europa.eu/en/efsajournal/doc/2140.pdf</a:t>
            </a:r>
            <a:r>
              <a:rPr lang="cs-CZ" sz="1400"/>
              <a:t>, 14.11.2011</a:t>
            </a:r>
            <a:endParaRPr lang="en-GB" sz="1400">
              <a:latin typeface="Arial Narrow" pitchFamily="34" charset="0"/>
            </a:endParaRPr>
          </a:p>
        </p:txBody>
      </p:sp>
      <p:sp>
        <p:nvSpPr>
          <p:cNvPr id="32773" name="Zástupný symbol pro obsah 2"/>
          <p:cNvSpPr>
            <a:spLocks noGrp="1"/>
          </p:cNvSpPr>
          <p:nvPr>
            <p:ph idx="1"/>
          </p:nvPr>
        </p:nvSpPr>
        <p:spPr>
          <a:xfrm>
            <a:off x="609600" y="981075"/>
            <a:ext cx="7850188" cy="1031875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cs-CZ" sz="2200" dirty="0" smtClean="0">
                <a:latin typeface="Arial" charset="0"/>
                <a:cs typeface="Arial" charset="0"/>
              </a:rPr>
              <a:t>výskyt organických </a:t>
            </a:r>
            <a:r>
              <a:rPr lang="cs-CZ" sz="2200" dirty="0" err="1" smtClean="0">
                <a:latin typeface="Arial" charset="0"/>
                <a:cs typeface="Arial" charset="0"/>
              </a:rPr>
              <a:t>nanočástic</a:t>
            </a:r>
            <a:r>
              <a:rPr lang="cs-CZ" sz="2200" dirty="0" smtClean="0">
                <a:latin typeface="Arial" charset="0"/>
                <a:cs typeface="Arial" charset="0"/>
              </a:rPr>
              <a:t> v potravinách sleduje EFSA (</a:t>
            </a:r>
            <a:r>
              <a:rPr lang="cs-CZ" sz="2200" i="1" dirty="0" err="1" smtClean="0">
                <a:latin typeface="Arial" charset="0"/>
                <a:cs typeface="Arial" charset="0"/>
              </a:rPr>
              <a:t>The</a:t>
            </a:r>
            <a:r>
              <a:rPr lang="cs-CZ" sz="2200" dirty="0" smtClean="0">
                <a:latin typeface="Arial" charset="0"/>
                <a:cs typeface="Arial" charset="0"/>
              </a:rPr>
              <a:t> </a:t>
            </a:r>
            <a:r>
              <a:rPr lang="cs-CZ" sz="2200" i="1" dirty="0" err="1" smtClean="0">
                <a:latin typeface="Arial" charset="0"/>
                <a:cs typeface="Arial" charset="0"/>
              </a:rPr>
              <a:t>European</a:t>
            </a:r>
            <a:r>
              <a:rPr lang="cs-CZ" sz="2200" i="1" dirty="0" smtClean="0">
                <a:latin typeface="Arial" charset="0"/>
                <a:cs typeface="Arial" charset="0"/>
              </a:rPr>
              <a:t> </a:t>
            </a:r>
            <a:r>
              <a:rPr lang="cs-CZ" sz="2200" i="1" dirty="0" err="1" smtClean="0">
                <a:latin typeface="Arial" charset="0"/>
                <a:cs typeface="Arial" charset="0"/>
              </a:rPr>
              <a:t>Food</a:t>
            </a:r>
            <a:r>
              <a:rPr lang="cs-CZ" sz="2200" i="1" dirty="0" smtClean="0">
                <a:latin typeface="Arial" charset="0"/>
                <a:cs typeface="Arial" charset="0"/>
              </a:rPr>
              <a:t> </a:t>
            </a:r>
            <a:r>
              <a:rPr lang="cs-CZ" sz="2200" i="1" dirty="0" err="1" smtClean="0">
                <a:latin typeface="Arial" charset="0"/>
                <a:cs typeface="Arial" charset="0"/>
              </a:rPr>
              <a:t>Safety</a:t>
            </a:r>
            <a:r>
              <a:rPr lang="cs-CZ" sz="2200" i="1" dirty="0" smtClean="0">
                <a:latin typeface="Arial" charset="0"/>
                <a:cs typeface="Arial" charset="0"/>
              </a:rPr>
              <a:t> </a:t>
            </a:r>
            <a:r>
              <a:rPr lang="cs-CZ" sz="2200" i="1" dirty="0" err="1" smtClean="0">
                <a:latin typeface="Arial" charset="0"/>
                <a:cs typeface="Arial" charset="0"/>
              </a:rPr>
              <a:t>Authority</a:t>
            </a:r>
            <a:r>
              <a:rPr lang="cs-CZ" sz="2200" dirty="0" smtClean="0">
                <a:latin typeface="Arial" charset="0"/>
                <a:cs typeface="Arial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3238" y="298450"/>
            <a:ext cx="8316912" cy="646113"/>
          </a:xfrm>
        </p:spPr>
        <p:txBody>
          <a:bodyPr/>
          <a:lstStyle/>
          <a:p>
            <a:pPr eaLnBrk="1" hangingPunct="1">
              <a:defRPr/>
            </a:pPr>
            <a:r>
              <a:rPr sz="480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Legislativa</a:t>
            </a:r>
            <a:endParaRPr sz="4800">
              <a:latin typeface="Arial" pitchFamily="34" charset="0"/>
              <a:cs typeface="Arial" pitchFamily="34" charset="0"/>
            </a:endParaRPr>
          </a:p>
        </p:txBody>
      </p:sp>
      <p:sp>
        <p:nvSpPr>
          <p:cNvPr id="34819" name="Zástupný symbol pro obsah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072063"/>
          </a:xfrm>
        </p:spPr>
        <p:txBody>
          <a:bodyPr/>
          <a:lstStyle/>
          <a:p>
            <a:pPr eaLnBrk="1" hangingPunct="1">
              <a:spcBef>
                <a:spcPct val="0"/>
              </a:spcBef>
              <a:buNone/>
            </a:pPr>
            <a:r>
              <a:rPr lang="cs-CZ" sz="2000" b="1" dirty="0" smtClean="0">
                <a:latin typeface="Arial" charset="0"/>
                <a:cs typeface="Arial" charset="0"/>
              </a:rPr>
              <a:t>v současné době neexistuje legislativní ošetření  pro organické </a:t>
            </a:r>
            <a:r>
              <a:rPr lang="cs-CZ" sz="2000" b="1" dirty="0" err="1" smtClean="0">
                <a:latin typeface="Arial" charset="0"/>
                <a:cs typeface="Arial" charset="0"/>
              </a:rPr>
              <a:t>nanočástice</a:t>
            </a:r>
            <a:r>
              <a:rPr lang="cs-CZ" sz="2000" b="1" dirty="0" smtClean="0">
                <a:latin typeface="Arial" charset="0"/>
                <a:cs typeface="Arial" charset="0"/>
              </a:rPr>
              <a:t> </a:t>
            </a:r>
            <a:r>
              <a:rPr lang="cs-CZ" sz="2000" dirty="0" smtClean="0">
                <a:latin typeface="Arial" charset="0"/>
                <a:cs typeface="Arial" charset="0"/>
              </a:rPr>
              <a:t>=&gt; využívá následujících nařízení:</a:t>
            </a:r>
          </a:p>
          <a:p>
            <a:pPr lvl="1"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cs-CZ" sz="2000" b="1" u="sng" dirty="0" smtClean="0">
                <a:latin typeface="Arial" charset="0"/>
                <a:cs typeface="Arial" charset="0"/>
              </a:rPr>
              <a:t>EU č. 696/2011 </a:t>
            </a:r>
            <a:r>
              <a:rPr lang="cs-CZ" sz="2000" dirty="0" smtClean="0">
                <a:latin typeface="Arial" charset="0"/>
                <a:cs typeface="Arial" charset="0"/>
              </a:rPr>
              <a:t>(Doporučení komise o definici </a:t>
            </a:r>
            <a:r>
              <a:rPr lang="cs-CZ" sz="2000" dirty="0" err="1" smtClean="0">
                <a:latin typeface="Arial" charset="0"/>
                <a:cs typeface="Arial" charset="0"/>
              </a:rPr>
              <a:t>nanomateriálu</a:t>
            </a:r>
            <a:r>
              <a:rPr lang="cs-CZ" sz="2000" dirty="0" smtClean="0">
                <a:latin typeface="Arial" charset="0"/>
                <a:cs typeface="Arial" charset="0"/>
              </a:rPr>
              <a:t> ze dne 18.10. 2011)</a:t>
            </a:r>
          </a:p>
          <a:p>
            <a:pPr lvl="1"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cs-CZ" sz="2000" dirty="0" smtClean="0">
                <a:latin typeface="Arial" charset="0"/>
                <a:cs typeface="Arial" charset="0"/>
              </a:rPr>
              <a:t>ES č. </a:t>
            </a:r>
            <a:r>
              <a:rPr lang="en-US" sz="2000" dirty="0" smtClean="0">
                <a:latin typeface="Arial" charset="0"/>
                <a:cs typeface="Arial" charset="0"/>
              </a:rPr>
              <a:t>178/2002</a:t>
            </a:r>
            <a:r>
              <a:rPr lang="cs-CZ" sz="2000" dirty="0" smtClean="0">
                <a:latin typeface="Arial" charset="0"/>
                <a:cs typeface="Arial" charset="0"/>
              </a:rPr>
              <a:t> (</a:t>
            </a:r>
            <a:r>
              <a:rPr lang="cs-CZ" sz="2000" i="1" dirty="0" smtClean="0">
                <a:latin typeface="Arial" charset="0"/>
                <a:cs typeface="Arial" charset="0"/>
              </a:rPr>
              <a:t>Nařízení které stanoví obecné zásady a požadavky  potravinového práva, zřizuje se Evropský úřad pro bezpečnost potravin a stanoví se postupy týkající se bezpečnosti potravin)</a:t>
            </a:r>
          </a:p>
          <a:p>
            <a:pPr lvl="1"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cs-CZ" sz="2000" dirty="0" smtClean="0">
                <a:latin typeface="Arial" charset="0"/>
                <a:cs typeface="Arial" charset="0"/>
              </a:rPr>
              <a:t>ES č. 258/97 </a:t>
            </a:r>
            <a:r>
              <a:rPr lang="cs-CZ" sz="2000" i="1" dirty="0" smtClean="0">
                <a:latin typeface="Arial" charset="0"/>
                <a:cs typeface="Arial" charset="0"/>
              </a:rPr>
              <a:t>(Nařízení o nových potravinách a nových složkách potravin)</a:t>
            </a:r>
          </a:p>
          <a:p>
            <a:pPr lvl="1"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cs-CZ" sz="2000" dirty="0" smtClean="0">
                <a:latin typeface="Arial" charset="0"/>
                <a:cs typeface="Arial" charset="0"/>
              </a:rPr>
              <a:t>ES č. 1333/2008 </a:t>
            </a:r>
            <a:r>
              <a:rPr lang="cs-CZ" sz="2000" i="1" dirty="0" smtClean="0">
                <a:latin typeface="Arial" charset="0"/>
                <a:cs typeface="Arial" charset="0"/>
              </a:rPr>
              <a:t>(Nařízení o potravinářských přídatných látkách)</a:t>
            </a:r>
          </a:p>
          <a:p>
            <a:pPr lvl="1"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cs-CZ" sz="2000" dirty="0" smtClean="0">
                <a:latin typeface="Arial" charset="0"/>
                <a:cs typeface="Arial" charset="0"/>
              </a:rPr>
              <a:t>ES č. 46/2002 </a:t>
            </a:r>
            <a:r>
              <a:rPr lang="cs-CZ" sz="2000" i="1" dirty="0" smtClean="0">
                <a:latin typeface="Arial" charset="0"/>
                <a:cs typeface="Arial" charset="0"/>
              </a:rPr>
              <a:t>(Směrnice týkající se doplňků stravy)</a:t>
            </a:r>
          </a:p>
          <a:p>
            <a:pPr lvl="1"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cs-CZ" sz="2000" dirty="0" smtClean="0">
                <a:latin typeface="Arial" charset="0"/>
                <a:cs typeface="Arial" charset="0"/>
              </a:rPr>
              <a:t>ES č. 1935/2004 </a:t>
            </a:r>
            <a:r>
              <a:rPr lang="cs-CZ" sz="2000" i="1" dirty="0" smtClean="0">
                <a:latin typeface="Arial" charset="0"/>
                <a:cs typeface="Arial" charset="0"/>
              </a:rPr>
              <a:t>(Nařízení o materiálech a předmětech určených pro styk s potravinami)</a:t>
            </a:r>
          </a:p>
          <a:p>
            <a:pPr lvl="1"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cs-CZ" sz="2000" dirty="0" smtClean="0">
                <a:latin typeface="Arial" charset="0"/>
                <a:cs typeface="Arial" charset="0"/>
              </a:rPr>
              <a:t>legislativa v ČR – zákon č. 224/2008 Sb. </a:t>
            </a:r>
            <a:r>
              <a:rPr lang="cs-CZ" sz="2000" i="1" dirty="0" smtClean="0">
                <a:latin typeface="Arial" charset="0"/>
                <a:cs typeface="Arial" charset="0"/>
              </a:rPr>
              <a:t>(úplné znění zákona č. 110/1997 Sb. o potravinách a tabákových výrobcích a o změně a doplněni některých souvisejících zákonů)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571500" y="428625"/>
            <a:ext cx="80010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JSOU NANOČÁSTICE BEZPEČNÉ?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9144000" cy="214313"/>
          </a:xfrm>
          <a:prstGeom prst="rect">
            <a:avLst/>
          </a:prstGeom>
          <a:solidFill>
            <a:srgbClr val="F513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30725" name="Picture 15" descr="European Food Safety Authority (EFSA)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0813" y="428625"/>
            <a:ext cx="2232025" cy="99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67544" y="1916832"/>
            <a:ext cx="8496300" cy="394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SzPct val="115000"/>
              <a:buFont typeface="Wingdings" pitchFamily="2" charset="2"/>
              <a:buChar char="§"/>
              <a:tabLst/>
              <a:defRPr/>
            </a:pP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Limitované t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oxi</a:t>
            </a: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k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okinetic</a:t>
            </a:r>
            <a:r>
              <a:rPr kumimoji="0" lang="cs-CZ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ké</a:t>
            </a: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studie (několik typů nerozpustných </a:t>
            </a:r>
            <a:r>
              <a:rPr kumimoji="0" lang="cs-CZ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nanomateriálů</a:t>
            </a: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(kovy, oxidy kovů, postupně degradující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polymer</a:t>
            </a: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y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)</a:t>
            </a:r>
            <a:endParaRPr kumimoji="0" lang="cs-CZ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SzPct val="115000"/>
              <a:buFont typeface="Wingdings" pitchFamily="2" charset="2"/>
              <a:buChar char="§"/>
              <a:tabLst/>
              <a:defRPr/>
            </a:pP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Nejsou dostatečně charakterizovány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SzPct val="115000"/>
              <a:buFont typeface="Wingdings" pitchFamily="2" charset="2"/>
              <a:buChar char="§"/>
              <a:tabLst/>
              <a:defRPr/>
            </a:pPr>
            <a:r>
              <a:rPr kumimoji="0" lang="cs-CZ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Osud </a:t>
            </a:r>
            <a:r>
              <a:rPr kumimoji="0" lang="cs-CZ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nanomateriálů</a:t>
            </a:r>
            <a:r>
              <a:rPr kumimoji="0" lang="cs-CZ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v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GI-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tra</a:t>
            </a:r>
            <a:r>
              <a:rPr kumimoji="0" lang="cs-CZ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ktu</a:t>
            </a:r>
            <a:r>
              <a:rPr kumimoji="0" lang="cs-CZ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– málo známo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SzPct val="115000"/>
              <a:buFont typeface="Wingdings" pitchFamily="2" charset="2"/>
              <a:buChar char="§"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Biotransforma</a:t>
            </a:r>
            <a:r>
              <a:rPr kumimoji="0" lang="cs-CZ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ce</a:t>
            </a:r>
            <a:r>
              <a:rPr kumimoji="0" lang="cs-CZ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a vylučování – málo informací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SzPct val="115000"/>
              <a:buFont typeface="Wingdings" pitchFamily="2" charset="2"/>
              <a:buChar char="§"/>
              <a:tabLst/>
              <a:defRPr/>
            </a:pPr>
            <a:endParaRPr kumimoji="0" lang="cs-CZ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SzPct val="115000"/>
              <a:buFont typeface="Wingdings" pitchFamily="2" charset="2"/>
              <a:buChar char="§"/>
              <a:tabLst/>
              <a:defRPr/>
            </a:pPr>
            <a:endParaRPr kumimoji="0" lang="cs-CZ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SzPct val="115000"/>
              <a:buFont typeface="Wingdings" pitchFamily="2" charset="2"/>
              <a:buChar char="§"/>
              <a:tabLst/>
              <a:defRPr/>
            </a:pPr>
            <a:endParaRPr kumimoji="0" lang="cs-CZ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 Narrow" pitchFamily="34" charset="0"/>
              <a:ea typeface="+mn-ea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SzPct val="115000"/>
              <a:buFont typeface="Wingdings" pitchFamily="2" charset="2"/>
              <a:buChar char="§"/>
              <a:tabLst/>
              <a:defRPr/>
            </a:pPr>
            <a:endParaRPr kumimoji="0" lang="cs-CZ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SzPct val="115000"/>
              <a:buFont typeface="Wingdings" pitchFamily="2" charset="2"/>
              <a:buChar char="§"/>
              <a:tabLst/>
              <a:defRPr/>
            </a:pPr>
            <a:endParaRPr kumimoji="0" lang="cs-CZ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SzPct val="115000"/>
              <a:buFont typeface="Wingdings" pitchFamily="2" charset="2"/>
              <a:buChar char="§"/>
              <a:tabLst/>
              <a:defRPr/>
            </a:pPr>
            <a:endParaRPr kumimoji="0" lang="cs-CZ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SzPct val="115000"/>
              <a:buFont typeface="Wingdings" pitchFamily="2" charset="2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342900" y="1162050"/>
            <a:ext cx="8229600" cy="523875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>
                <a:solidFill>
                  <a:srgbClr val="FF0000"/>
                </a:solidFill>
              </a:rPr>
              <a:t>BIOKINETI</a:t>
            </a:r>
            <a:r>
              <a:rPr sz="2800" dirty="0" smtClean="0">
                <a:solidFill>
                  <a:srgbClr val="FF0000"/>
                </a:solidFill>
              </a:rPr>
              <a:t>KA</a:t>
            </a:r>
            <a:endParaRPr lang="de-DE" sz="2800" dirty="0" smtClean="0">
              <a:solidFill>
                <a:srgbClr val="FF0000"/>
              </a:solidFill>
            </a:endParaRPr>
          </a:p>
        </p:txBody>
      </p:sp>
      <p:sp>
        <p:nvSpPr>
          <p:cNvPr id="10" name="Text Box 19"/>
          <p:cNvSpPr txBox="1">
            <a:spLocks noChangeArrowheads="1"/>
          </p:cNvSpPr>
          <p:nvPr/>
        </p:nvSpPr>
        <p:spPr bwMode="auto">
          <a:xfrm>
            <a:off x="571500" y="4437112"/>
            <a:ext cx="4504555" cy="773289"/>
          </a:xfrm>
          <a:prstGeom prst="rect">
            <a:avLst/>
          </a:prstGeom>
          <a:solidFill>
            <a:srgbClr val="CCCCFF"/>
          </a:solidFill>
          <a:ln w="38100" algn="ctr">
            <a:solidFill>
              <a:srgbClr val="003399"/>
            </a:solidFill>
            <a:miter lim="800000"/>
            <a:headEnd/>
            <a:tailEnd/>
          </a:ln>
        </p:spPr>
        <p:txBody>
          <a:bodyPr wrap="square" lIns="96838" tIns="47625" rIns="96838" bIns="47625">
            <a:spAutoFit/>
          </a:bodyPr>
          <a:lstStyle/>
          <a:p>
            <a:pPr marL="361950" indent="-361950" defTabSz="966788" eaLnBrk="0" hangingPunct="0">
              <a:spcBef>
                <a:spcPct val="20000"/>
              </a:spcBef>
              <a:tabLst>
                <a:tab pos="188913" algn="l"/>
              </a:tabLst>
            </a:pPr>
            <a:r>
              <a:rPr lang="cs-CZ" sz="2200" b="1" dirty="0">
                <a:latin typeface="Arial Narrow" pitchFamily="34" charset="0"/>
              </a:rPr>
              <a:t>Limitovaná </a:t>
            </a:r>
            <a:r>
              <a:rPr lang="en-US" sz="2200" b="1" dirty="0">
                <a:latin typeface="Arial Narrow" pitchFamily="34" charset="0"/>
              </a:rPr>
              <a:t>data o </a:t>
            </a:r>
            <a:r>
              <a:rPr lang="en-US" sz="2200" b="1" dirty="0" err="1">
                <a:latin typeface="Arial Narrow" pitchFamily="34" charset="0"/>
              </a:rPr>
              <a:t>biokinetic</a:t>
            </a:r>
            <a:r>
              <a:rPr lang="cs-CZ" sz="2200" b="1" dirty="0">
                <a:latin typeface="Arial Narrow" pitchFamily="34" charset="0"/>
              </a:rPr>
              <a:t>e  a </a:t>
            </a:r>
            <a:r>
              <a:rPr lang="cs-CZ" sz="2200" b="1" dirty="0" smtClean="0">
                <a:latin typeface="Arial Narrow" pitchFamily="34" charset="0"/>
              </a:rPr>
              <a:t>osudu </a:t>
            </a:r>
            <a:r>
              <a:rPr lang="cs-CZ" sz="2200" b="1" dirty="0" err="1">
                <a:latin typeface="Arial Narrow" pitchFamily="34" charset="0"/>
              </a:rPr>
              <a:t>nanomateriálů</a:t>
            </a:r>
            <a:r>
              <a:rPr lang="cs-CZ" sz="2200" b="1" dirty="0">
                <a:latin typeface="Arial Narrow" pitchFamily="34" charset="0"/>
              </a:rPr>
              <a:t> po orální expozici</a:t>
            </a:r>
            <a:endParaRPr lang="de-DE" sz="2200" b="1" dirty="0">
              <a:latin typeface="Arial Narrow" pitchFamily="34" charset="0"/>
            </a:endParaRPr>
          </a:p>
        </p:txBody>
      </p:sp>
      <p:pic>
        <p:nvPicPr>
          <p:cNvPr id="11" name="Picture 18" descr="GI Tract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0272" y="2619528"/>
            <a:ext cx="2123727" cy="423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78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1651" y="4581128"/>
            <a:ext cx="8231187" cy="4343400"/>
          </a:xfrm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Limit</a:t>
            </a:r>
            <a:r>
              <a:rPr lang="cs-CZ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ované</a:t>
            </a:r>
            <a:r>
              <a:rPr lang="cs-CZ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znalosti o současně používaných </a:t>
            </a:r>
            <a:r>
              <a:rPr lang="cs-CZ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hladinách</a:t>
            </a:r>
            <a:r>
              <a:rPr lang="cs-CZ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cs-CZ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expozici </a:t>
            </a:r>
            <a:r>
              <a:rPr lang="cs-CZ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 možných aplikacích a produktů v potravinách a krmivech</a:t>
            </a:r>
            <a:endParaRPr lang="de-DE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de-DE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de-DE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Scientific Opinion of the Scientific Committee on a request from the European Commission on the Potential Risks Arising from </a:t>
            </a:r>
            <a:r>
              <a:rPr lang="en-US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Nanoscience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Nanotechnologies on Food and Feed Safety. The EFSA Journal (2009) 958, 1-39)</a:t>
            </a:r>
            <a:endParaRPr lang="en-US" sz="1400" noProof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71500" y="428625"/>
            <a:ext cx="80010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JSOU NANOČÁSTICE BEZPEČNÉ?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9144000" cy="214313"/>
          </a:xfrm>
          <a:prstGeom prst="rect">
            <a:avLst/>
          </a:prstGeom>
          <a:solidFill>
            <a:srgbClr val="F513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30725" name="Picture 15" descr="European Food Safety Authority (EFSA)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0813" y="428625"/>
            <a:ext cx="2232025" cy="99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Nadpis 1"/>
          <p:cNvSpPr txBox="1">
            <a:spLocks/>
          </p:cNvSpPr>
          <p:nvPr/>
        </p:nvSpPr>
        <p:spPr bwMode="auto">
          <a:xfrm>
            <a:off x="415926" y="1423988"/>
            <a:ext cx="8316912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defRPr/>
            </a:pPr>
            <a:r>
              <a:rPr lang="cs-CZ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TOXICITA !? </a:t>
            </a:r>
          </a:p>
        </p:txBody>
      </p:sp>
      <p:sp>
        <p:nvSpPr>
          <p:cNvPr id="8" name="Obdélník 7"/>
          <p:cNvSpPr/>
          <p:nvPr/>
        </p:nvSpPr>
        <p:spPr>
          <a:xfrm>
            <a:off x="571500" y="1946276"/>
            <a:ext cx="45400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40000"/>
              </a:spcBef>
              <a:defRPr/>
            </a:pPr>
            <a:r>
              <a:rPr lang="cs-CZ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Studie související s </a:t>
            </a:r>
            <a:r>
              <a:rPr lang="cs-CZ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potravinami  ??</a:t>
            </a:r>
            <a:endParaRPr lang="cs-CZ" sz="2000" b="1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739254" y="2636912"/>
            <a:ext cx="7833246" cy="1511952"/>
          </a:xfrm>
          <a:prstGeom prst="rect">
            <a:avLst/>
          </a:prstGeom>
          <a:solidFill>
            <a:srgbClr val="CCCCFF"/>
          </a:solidFill>
          <a:ln w="38100" algn="ctr">
            <a:solidFill>
              <a:srgbClr val="003399"/>
            </a:solidFill>
            <a:miter lim="800000"/>
            <a:headEnd/>
            <a:tailEnd/>
          </a:ln>
        </p:spPr>
        <p:txBody>
          <a:bodyPr wrap="square" lIns="96838" tIns="47625" rIns="96838" bIns="47625">
            <a:spAutoFit/>
          </a:bodyPr>
          <a:lstStyle/>
          <a:p>
            <a:pPr defTabSz="966788" eaLnBrk="0" hangingPunct="0">
              <a:spcBef>
                <a:spcPct val="20000"/>
              </a:spcBef>
              <a:tabLst>
                <a:tab pos="188913" algn="l"/>
              </a:tabLst>
            </a:pPr>
            <a:r>
              <a:rPr lang="cs-CZ" sz="2000" b="1" dirty="0">
                <a:latin typeface="Arial Narrow" pitchFamily="34" charset="0"/>
              </a:rPr>
              <a:t>L</a:t>
            </a:r>
            <a:r>
              <a:rPr lang="en-US" sz="2000" b="1" dirty="0" err="1">
                <a:latin typeface="Arial Narrow" pitchFamily="34" charset="0"/>
              </a:rPr>
              <a:t>imit</a:t>
            </a:r>
            <a:r>
              <a:rPr lang="cs-CZ" sz="2000" b="1" dirty="0" err="1">
                <a:latin typeface="Arial Narrow" pitchFamily="34" charset="0"/>
              </a:rPr>
              <a:t>ované</a:t>
            </a:r>
            <a:r>
              <a:rPr lang="cs-CZ" sz="2000" b="1" dirty="0">
                <a:latin typeface="Arial Narrow" pitchFamily="34" charset="0"/>
              </a:rPr>
              <a:t> </a:t>
            </a:r>
            <a:r>
              <a:rPr lang="en-US" sz="2000" b="1" dirty="0" err="1">
                <a:latin typeface="Arial Narrow" pitchFamily="34" charset="0"/>
              </a:rPr>
              <a:t>informa</a:t>
            </a:r>
            <a:r>
              <a:rPr lang="cs-CZ" sz="2000" b="1" dirty="0" err="1">
                <a:latin typeface="Arial Narrow" pitchFamily="34" charset="0"/>
              </a:rPr>
              <a:t>ce</a:t>
            </a:r>
            <a:r>
              <a:rPr lang="cs-CZ" sz="2000" b="1" dirty="0">
                <a:latin typeface="Arial Narrow" pitchFamily="34" charset="0"/>
              </a:rPr>
              <a:t> pro charakterizaci rizika orální expozicí </a:t>
            </a:r>
            <a:r>
              <a:rPr lang="cs-CZ" sz="2000" b="1" dirty="0" err="1">
                <a:latin typeface="Arial Narrow" pitchFamily="34" charset="0"/>
              </a:rPr>
              <a:t>nanomateriály</a:t>
            </a:r>
            <a:endParaRPr lang="cs-CZ" sz="2000" b="1" dirty="0">
              <a:latin typeface="Arial Narrow" pitchFamily="34" charset="0"/>
            </a:endParaRPr>
          </a:p>
          <a:p>
            <a:pPr marL="1076325" lvl="1" indent="-266700" defTabSz="966788" eaLnBrk="0" hangingPunct="0">
              <a:spcBef>
                <a:spcPct val="20000"/>
              </a:spcBef>
              <a:buFontTx/>
              <a:buChar char="•"/>
              <a:tabLst>
                <a:tab pos="188913" algn="l"/>
              </a:tabLst>
            </a:pPr>
            <a:r>
              <a:rPr lang="cs-CZ" sz="2000" b="1" dirty="0">
                <a:latin typeface="Arial Narrow" pitchFamily="34" charset="0"/>
              </a:rPr>
              <a:t>Fyzikálně chemické vlastnosti</a:t>
            </a:r>
          </a:p>
          <a:p>
            <a:pPr marL="1076325" lvl="1" indent="-266700" defTabSz="966788" eaLnBrk="0" hangingPunct="0">
              <a:spcBef>
                <a:spcPct val="20000"/>
              </a:spcBef>
              <a:buFontTx/>
              <a:buChar char="•"/>
              <a:tabLst>
                <a:tab pos="188913" algn="l"/>
              </a:tabLst>
            </a:pPr>
            <a:r>
              <a:rPr lang="cs-CZ" sz="2000" b="1" dirty="0">
                <a:latin typeface="Arial Narrow" pitchFamily="34" charset="0"/>
              </a:rPr>
              <a:t>T</a:t>
            </a:r>
            <a:r>
              <a:rPr lang="de-DE" sz="2000" b="1" dirty="0" err="1">
                <a:latin typeface="Arial Narrow" pitchFamily="34" charset="0"/>
              </a:rPr>
              <a:t>oxi</a:t>
            </a:r>
            <a:r>
              <a:rPr lang="cs-CZ" sz="2000" b="1" dirty="0">
                <a:latin typeface="Arial Narrow" pitchFamily="34" charset="0"/>
              </a:rPr>
              <a:t>k</a:t>
            </a:r>
            <a:r>
              <a:rPr lang="de-DE" sz="2000" b="1" dirty="0" err="1">
                <a:latin typeface="Arial Narrow" pitchFamily="34" charset="0"/>
              </a:rPr>
              <a:t>okineti</a:t>
            </a:r>
            <a:r>
              <a:rPr lang="cs-CZ" sz="2000" b="1" dirty="0" err="1">
                <a:latin typeface="Arial Narrow" pitchFamily="34" charset="0"/>
              </a:rPr>
              <a:t>ka</a:t>
            </a:r>
            <a:endParaRPr lang="cs-CZ" sz="2000" b="1" dirty="0">
              <a:latin typeface="Arial Narrow" pitchFamily="34" charset="0"/>
            </a:endParaRPr>
          </a:p>
          <a:p>
            <a:pPr marL="1076325" lvl="1" indent="-266700" defTabSz="966788" eaLnBrk="0" hangingPunct="0">
              <a:spcBef>
                <a:spcPct val="20000"/>
              </a:spcBef>
              <a:buFontTx/>
              <a:buChar char="•"/>
              <a:tabLst>
                <a:tab pos="188913" algn="l"/>
              </a:tabLst>
            </a:pPr>
            <a:r>
              <a:rPr lang="de-DE" sz="2000" b="1" dirty="0" err="1">
                <a:latin typeface="Arial Narrow" pitchFamily="34" charset="0"/>
              </a:rPr>
              <a:t>Toxicit</a:t>
            </a:r>
            <a:r>
              <a:rPr lang="cs-CZ" sz="2000" b="1" dirty="0" smtClean="0">
                <a:latin typeface="Arial Narrow" pitchFamily="34" charset="0"/>
              </a:rPr>
              <a:t>a</a:t>
            </a:r>
            <a:endParaRPr lang="de-DE" sz="2000" b="1" dirty="0">
              <a:latin typeface="Arial Narrow" pitchFamily="34" charset="0"/>
            </a:endParaRPr>
          </a:p>
        </p:txBody>
      </p:sp>
    </p:spTree>
  </p:cSld>
  <p:clrMapOvr>
    <a:masterClrMapping/>
  </p:clrMapOvr>
  <p:transition advTm="78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>
            <a:spLocks noGrp="1"/>
          </p:cNvSpPr>
          <p:nvPr>
            <p:ph type="ctrTitle"/>
          </p:nvPr>
        </p:nvSpPr>
        <p:spPr>
          <a:xfrm>
            <a:off x="142875" y="1341438"/>
            <a:ext cx="8858250" cy="33575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err="1" smtClean="0">
                <a:latin typeface="Arial" pitchFamily="34" charset="0"/>
                <a:cs typeface="Arial" pitchFamily="34" charset="0"/>
              </a:rPr>
              <a:t>Využití</a:t>
            </a:r>
            <a:r>
              <a:rPr smtClean="0">
                <a:latin typeface="Arial" pitchFamily="34" charset="0"/>
                <a:cs typeface="Arial" pitchFamily="34" charset="0"/>
              </a:rPr>
              <a:t> </a:t>
            </a:r>
            <a:r>
              <a:rPr err="1" smtClean="0">
                <a:latin typeface="Arial" pitchFamily="34" charset="0"/>
                <a:cs typeface="Arial" pitchFamily="34" charset="0"/>
              </a:rPr>
              <a:t>nanotechnologií</a:t>
            </a:r>
            <a:r>
              <a:rPr smtClean="0">
                <a:latin typeface="Arial" pitchFamily="34" charset="0"/>
                <a:cs typeface="Arial" pitchFamily="34" charset="0"/>
              </a:rPr>
              <a:t> </a:t>
            </a:r>
            <a:r>
              <a:rPr err="1" smtClean="0">
                <a:latin typeface="Arial" pitchFamily="34" charset="0"/>
                <a:cs typeface="Arial" pitchFamily="34" charset="0"/>
              </a:rPr>
              <a:t>při</a:t>
            </a:r>
            <a:r>
              <a:rPr smtClean="0">
                <a:latin typeface="Arial" pitchFamily="34" charset="0"/>
                <a:cs typeface="Arial" pitchFamily="34" charset="0"/>
              </a:rPr>
              <a:t> </a:t>
            </a:r>
            <a:r>
              <a:rPr err="1" smtClean="0">
                <a:latin typeface="Arial" pitchFamily="34" charset="0"/>
                <a:cs typeface="Arial" pitchFamily="34" charset="0"/>
              </a:rPr>
              <a:t>přípravě</a:t>
            </a:r>
            <a:r>
              <a:rPr smtClean="0">
                <a:latin typeface="Arial" pitchFamily="34" charset="0"/>
                <a:cs typeface="Arial" pitchFamily="34" charset="0"/>
              </a:rPr>
              <a:t> </a:t>
            </a:r>
            <a:r>
              <a:rPr err="1" smtClean="0">
                <a:latin typeface="Arial" pitchFamily="34" charset="0"/>
                <a:cs typeface="Arial" pitchFamily="34" charset="0"/>
              </a:rPr>
              <a:t>nutraceutik</a:t>
            </a:r>
            <a:r>
              <a:rPr smtClean="0">
                <a:latin typeface="Arial" pitchFamily="34" charset="0"/>
                <a:cs typeface="Arial" pitchFamily="34" charset="0"/>
              </a:rPr>
              <a:t> a </a:t>
            </a:r>
            <a:r>
              <a:rPr err="1" smtClean="0">
                <a:latin typeface="Arial" pitchFamily="34" charset="0"/>
                <a:cs typeface="Arial" pitchFamily="34" charset="0"/>
              </a:rPr>
              <a:t>funkčních</a:t>
            </a:r>
            <a:r>
              <a:rPr smtClean="0">
                <a:latin typeface="Arial" pitchFamily="34" charset="0"/>
                <a:cs typeface="Arial" pitchFamily="34" charset="0"/>
              </a:rPr>
              <a:t> </a:t>
            </a:r>
            <a:r>
              <a:rPr err="1" smtClean="0">
                <a:latin typeface="Arial" pitchFamily="34" charset="0"/>
                <a:cs typeface="Arial" pitchFamily="34" charset="0"/>
              </a:rPr>
              <a:t>potravin</a:t>
            </a:r>
            <a:endParaRPr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750" y="233363"/>
            <a:ext cx="8316913" cy="831850"/>
          </a:xfrm>
        </p:spPr>
        <p:txBody>
          <a:bodyPr/>
          <a:lstStyle/>
          <a:p>
            <a:pPr eaLnBrk="1" hangingPunct="1">
              <a:defRPr/>
            </a:pPr>
            <a:r>
              <a:rPr sz="480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Zdravotní</a:t>
            </a:r>
            <a:r>
              <a:rPr sz="48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sz="480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rizika</a:t>
            </a:r>
            <a:endParaRPr sz="4800">
              <a:latin typeface="Arial" pitchFamily="34" charset="0"/>
              <a:cs typeface="Arial" pitchFamily="34" charset="0"/>
            </a:endParaRPr>
          </a:p>
        </p:txBody>
      </p:sp>
      <p:sp>
        <p:nvSpPr>
          <p:cNvPr id="3076" name="Zástupný symbol pro obsah 2"/>
          <p:cNvSpPr>
            <a:spLocks noGrp="1"/>
          </p:cNvSpPr>
          <p:nvPr>
            <p:ph idx="1"/>
          </p:nvPr>
        </p:nvSpPr>
        <p:spPr>
          <a:xfrm>
            <a:off x="468313" y="1196975"/>
            <a:ext cx="8567737" cy="5018088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cs-CZ" sz="3600" smtClean="0">
                <a:latin typeface="Arial" charset="0"/>
                <a:cs typeface="Arial" charset="0"/>
              </a:rPr>
              <a:t>příjem nanočástic</a:t>
            </a:r>
          </a:p>
          <a:p>
            <a:pPr lvl="1" eaLnBrk="1" hangingPunct="1">
              <a:spcBef>
                <a:spcPct val="0"/>
              </a:spcBef>
              <a:buSzPct val="90000"/>
              <a:buFont typeface="Arial" charset="0"/>
              <a:buChar char="–"/>
            </a:pPr>
            <a:r>
              <a:rPr lang="cs-CZ" smtClean="0">
                <a:latin typeface="Arial" charset="0"/>
                <a:cs typeface="Arial" charset="0"/>
              </a:rPr>
              <a:t>vdechování</a:t>
            </a:r>
          </a:p>
          <a:p>
            <a:pPr lvl="1" eaLnBrk="1" hangingPunct="1">
              <a:spcBef>
                <a:spcPct val="0"/>
              </a:spcBef>
              <a:buSzPct val="90000"/>
              <a:buFont typeface="Arial" charset="0"/>
              <a:buChar char="–"/>
            </a:pPr>
            <a:r>
              <a:rPr lang="cs-CZ" smtClean="0">
                <a:latin typeface="Arial" charset="0"/>
                <a:cs typeface="Arial" charset="0"/>
              </a:rPr>
              <a:t>požití → nejčastěji potravinami</a:t>
            </a:r>
          </a:p>
          <a:p>
            <a:pPr lvl="1" eaLnBrk="1" hangingPunct="1">
              <a:spcBef>
                <a:spcPct val="0"/>
              </a:spcBef>
              <a:buSzPct val="90000"/>
              <a:buFont typeface="Arial" charset="0"/>
              <a:buChar char="–"/>
            </a:pPr>
            <a:r>
              <a:rPr lang="cs-CZ" smtClean="0">
                <a:latin typeface="Arial" charset="0"/>
                <a:cs typeface="Arial" charset="0"/>
              </a:rPr>
              <a:t>pokožkou</a:t>
            </a:r>
          </a:p>
          <a:p>
            <a:pPr eaLnBrk="1" hangingPunct="1">
              <a:spcBef>
                <a:spcPct val="0"/>
              </a:spcBef>
            </a:pPr>
            <a:r>
              <a:rPr lang="cs-CZ" sz="3600" smtClean="0">
                <a:latin typeface="Arial" charset="0"/>
                <a:cs typeface="Arial" charset="0"/>
              </a:rPr>
              <a:t>místa působení nanočástic</a:t>
            </a:r>
          </a:p>
          <a:p>
            <a:pPr eaLnBrk="1" hangingPunct="1">
              <a:spcBef>
                <a:spcPct val="0"/>
              </a:spcBef>
            </a:pPr>
            <a:r>
              <a:rPr lang="cs-CZ" sz="3600" smtClean="0">
                <a:latin typeface="Arial" charset="0"/>
                <a:cs typeface="Arial" charset="0"/>
              </a:rPr>
              <a:t>osud nanočástic v lidském těle</a:t>
            </a:r>
          </a:p>
          <a:p>
            <a:pPr eaLnBrk="1" hangingPunct="1">
              <a:spcBef>
                <a:spcPct val="0"/>
              </a:spcBef>
            </a:pPr>
            <a:r>
              <a:rPr lang="cs-CZ" sz="3600" smtClean="0">
                <a:latin typeface="Arial" charset="0"/>
                <a:cs typeface="Arial" charset="0"/>
              </a:rPr>
              <a:t>vyloučení nanočástic z lidského těla</a:t>
            </a:r>
          </a:p>
          <a:p>
            <a:pPr eaLnBrk="1" hangingPunct="1">
              <a:spcBef>
                <a:spcPct val="0"/>
              </a:spcBef>
            </a:pPr>
            <a:r>
              <a:rPr lang="cs-CZ" sz="3600" smtClean="0">
                <a:latin typeface="Arial" charset="0"/>
                <a:cs typeface="Arial" charset="0"/>
              </a:rPr>
              <a:t>vlastnosti způsobující rizika </a:t>
            </a:r>
            <a:r>
              <a:rPr lang="cs-CZ" sz="3600" i="1" smtClean="0">
                <a:latin typeface="Arial" charset="0"/>
                <a:cs typeface="Arial" charset="0"/>
              </a:rPr>
              <a:t>(rozměr, odolnost)</a:t>
            </a:r>
            <a:endParaRPr lang="cs-CZ" i="1" smtClean="0">
              <a:latin typeface="Arial" charset="0"/>
              <a:cs typeface="Arial" charset="0"/>
            </a:endParaRPr>
          </a:p>
        </p:txBody>
      </p:sp>
      <p:graphicFrame>
        <p:nvGraphicFramePr>
          <p:cNvPr id="3074" name="Object 22"/>
          <p:cNvGraphicFramePr>
            <a:graphicFrameLocks noChangeAspect="1"/>
          </p:cNvGraphicFramePr>
          <p:nvPr/>
        </p:nvGraphicFramePr>
        <p:xfrm>
          <a:off x="7454900" y="233363"/>
          <a:ext cx="1581150" cy="218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17" name="Photo Editor Photo" r:id="rId3" imgW="6409524" imgH="7763959" progId="">
                  <p:embed/>
                </p:oleObj>
              </mc:Choice>
              <mc:Fallback>
                <p:oleObj name="Photo Editor Photo" r:id="rId3" imgW="6409524" imgH="7763959" progId="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4900" y="233363"/>
                        <a:ext cx="1581150" cy="218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0063" y="1214438"/>
            <a:ext cx="8229600" cy="452596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Blip>
                <a:blip r:embed="rId2"/>
              </a:buBlip>
              <a:defRPr/>
            </a:pP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Nano-SiO</a:t>
            </a:r>
            <a:r>
              <a:rPr lang="de-DE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proti spékání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itchFamily="2" charset="2"/>
              <a:buBlip>
                <a:blip r:embed="rId2"/>
              </a:buBlip>
              <a:defRPr/>
            </a:pP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Nano-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kapsule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Font typeface="Arial" pitchFamily="34" charset="0"/>
              <a:buNone/>
              <a:defRPr/>
            </a:pP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cs-CZ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konzervanty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vitaminy, lykopen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...</a:t>
            </a:r>
          </a:p>
          <a:p>
            <a:pPr lvl="1">
              <a:buFont typeface="Arial" pitchFamily="34" charset="0"/>
              <a:buNone/>
              <a:defRPr/>
            </a:pPr>
            <a:r>
              <a:rPr lang="cs-CZ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zvýšená rozpustnost , ochrana před oxidací</a:t>
            </a:r>
            <a:endParaRPr lang="cs-CZ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itchFamily="2" charset="2"/>
              <a:buBlip>
                <a:blip r:embed="rId2"/>
              </a:buBlip>
              <a:defRPr/>
            </a:pP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Nano-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de-D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ngredient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Font typeface="Arial" pitchFamily="34" charset="0"/>
              <a:buNone/>
              <a:defRPr/>
            </a:pP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např. </a:t>
            </a:r>
            <a:r>
              <a:rPr lang="de-D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micel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</a:p>
          <a:p>
            <a:pPr lvl="1">
              <a:buFont typeface="Arial" pitchFamily="34" charset="0"/>
              <a:buNone/>
              <a:defRPr/>
            </a:pPr>
            <a:endParaRPr lang="de-DE" sz="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Font typeface="Arial" pitchFamily="34" charset="0"/>
              <a:buNone/>
              <a:defRPr/>
            </a:pPr>
            <a:r>
              <a:rPr lang="cs-CZ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zlepšená textura, stabilnější emulze</a:t>
            </a: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defRPr/>
            </a:pP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Font typeface="Wingdings" pitchFamily="2" charset="2"/>
              <a:buNone/>
              <a:defRPr/>
            </a:pP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555" name="Picture 8"/>
          <p:cNvPicPr>
            <a:picLocks noChangeAspect="1" noChangeArrowheads="1"/>
          </p:cNvPicPr>
          <p:nvPr/>
        </p:nvPicPr>
        <p:blipFill>
          <a:blip r:embed="rId3" cstate="print"/>
          <a:srcRect l="49310" t="53157" r="29713" b="15837"/>
          <a:stretch>
            <a:fillRect/>
          </a:stretch>
        </p:blipFill>
        <p:spPr bwMode="auto">
          <a:xfrm>
            <a:off x="6643688" y="1071563"/>
            <a:ext cx="1520825" cy="1798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0" name="TextovéPole 9"/>
          <p:cNvSpPr txBox="1"/>
          <p:nvPr/>
        </p:nvSpPr>
        <p:spPr>
          <a:xfrm>
            <a:off x="571500" y="428625"/>
            <a:ext cx="80010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Příklady použití jako aditiva  / potravní doplňky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0" y="0"/>
            <a:ext cx="9144000" cy="214313"/>
          </a:xfrm>
          <a:prstGeom prst="rect">
            <a:avLst/>
          </a:prstGeom>
          <a:solidFill>
            <a:srgbClr val="F513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3" name="Zahnutá šipka doprava 12"/>
          <p:cNvSpPr/>
          <p:nvPr/>
        </p:nvSpPr>
        <p:spPr>
          <a:xfrm>
            <a:off x="285750" y="2357438"/>
            <a:ext cx="500063" cy="714375"/>
          </a:xfrm>
          <a:prstGeom prst="curv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schemeClr val="tx1"/>
              </a:solidFill>
            </a:endParaRPr>
          </a:p>
        </p:txBody>
      </p:sp>
      <p:sp>
        <p:nvSpPr>
          <p:cNvPr id="14" name="Zahnutá šipka doprava 13"/>
          <p:cNvSpPr/>
          <p:nvPr/>
        </p:nvSpPr>
        <p:spPr>
          <a:xfrm>
            <a:off x="357188" y="4286250"/>
            <a:ext cx="500062" cy="714375"/>
          </a:xfrm>
          <a:prstGeom prst="curv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schemeClr val="tx1"/>
              </a:solidFill>
            </a:endParaRPr>
          </a:p>
        </p:txBody>
      </p:sp>
      <p:pic>
        <p:nvPicPr>
          <p:cNvPr id="23560" name="Picture 4" descr="Liposome"/>
          <p:cNvPicPr>
            <a:picLocks noChangeAspect="1" noChangeArrowheads="1"/>
          </p:cNvPicPr>
          <p:nvPr/>
        </p:nvPicPr>
        <p:blipFill>
          <a:blip r:embed="rId4" cstate="print"/>
          <a:srcRect t="5092" b="6155"/>
          <a:stretch>
            <a:fillRect/>
          </a:stretch>
        </p:blipFill>
        <p:spPr bwMode="auto">
          <a:xfrm>
            <a:off x="6786563" y="4000500"/>
            <a:ext cx="1560512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1" name="Picture 5" descr="dairy_group"/>
          <p:cNvPicPr>
            <a:picLocks noChangeAspect="1" noChangeArrowheads="1"/>
          </p:cNvPicPr>
          <p:nvPr/>
        </p:nvPicPr>
        <p:blipFill>
          <a:blip r:embed="rId5" cstate="print"/>
          <a:srcRect t="9760" b="9505"/>
          <a:stretch>
            <a:fillRect/>
          </a:stretch>
        </p:blipFill>
        <p:spPr bwMode="auto">
          <a:xfrm>
            <a:off x="2286000" y="5143500"/>
            <a:ext cx="1527175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2" name="Picture 7" descr="image008"/>
          <p:cNvPicPr>
            <a:picLocks noChangeAspect="1" noChangeArrowheads="1"/>
          </p:cNvPicPr>
          <p:nvPr/>
        </p:nvPicPr>
        <p:blipFill>
          <a:blip r:embed="rId6" cstate="print"/>
          <a:srcRect b="10629"/>
          <a:stretch>
            <a:fillRect/>
          </a:stretch>
        </p:blipFill>
        <p:spPr bwMode="auto">
          <a:xfrm>
            <a:off x="4429125" y="5143500"/>
            <a:ext cx="1450975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97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3238" y="298450"/>
            <a:ext cx="8316912" cy="646113"/>
          </a:xfrm>
        </p:spPr>
        <p:txBody>
          <a:bodyPr/>
          <a:lstStyle/>
          <a:p>
            <a:pPr>
              <a:defRPr/>
            </a:pPr>
            <a:r>
              <a:rPr smtClean="0"/>
              <a:t>E551 - Oxid křemičitý</a:t>
            </a:r>
            <a:endParaRPr lang="en-US"/>
          </a:p>
        </p:txBody>
      </p:sp>
      <p:sp>
        <p:nvSpPr>
          <p:cNvPr id="2560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4929188"/>
          </a:xfrm>
        </p:spPr>
        <p:txBody>
          <a:bodyPr/>
          <a:lstStyle/>
          <a:p>
            <a:r>
              <a:rPr lang="cs-CZ" b="1" smtClean="0"/>
              <a:t>Skóre škodlivosti:</a:t>
            </a:r>
            <a:r>
              <a:rPr lang="cs-CZ" smtClean="0"/>
              <a:t>1</a:t>
            </a:r>
          </a:p>
          <a:p>
            <a:r>
              <a:rPr lang="cs-CZ" b="1" smtClean="0"/>
              <a:t>Látka patří do skupiny:</a:t>
            </a:r>
            <a:r>
              <a:rPr lang="cs-CZ" smtClean="0">
                <a:hlinkClick r:id="rId2"/>
              </a:rPr>
              <a:t>Protispékavé látky</a:t>
            </a:r>
            <a:r>
              <a:rPr lang="cs-CZ" smtClean="0"/>
              <a:t/>
            </a:r>
            <a:br>
              <a:rPr lang="cs-CZ" smtClean="0"/>
            </a:br>
            <a:r>
              <a:rPr lang="cs-CZ" smtClean="0"/>
              <a:t/>
            </a:r>
            <a:br>
              <a:rPr lang="cs-CZ" smtClean="0"/>
            </a:br>
            <a:r>
              <a:rPr lang="cs-CZ" b="1" smtClean="0"/>
              <a:t>Popis:</a:t>
            </a:r>
            <a:r>
              <a:rPr lang="cs-CZ" smtClean="0"/>
              <a:t/>
            </a:r>
            <a:br>
              <a:rPr lang="cs-CZ" smtClean="0"/>
            </a:br>
            <a:r>
              <a:rPr lang="cs-CZ" sz="2400" smtClean="0"/>
              <a:t>Oxid křemičitý pohlcuje vodu, je to protispékavá látka, jeho použití je v kypřícím prášku do pečiva, a hlavně v různých sypkých směsích, dále v sypkém koření, v jedlé soli a jejích náhražkách, strouhaném i plátkovém sýru apod. Látka je považována za látku bezpečnou. V ČR je používání Oxidu křemičitého povoleno jako přídatné látky k potravinám, v dětské výživě v omezeném množství k příkrmům. V USA je používání látky povoleno</a:t>
            </a:r>
          </a:p>
        </p:txBody>
      </p:sp>
      <p:pic>
        <p:nvPicPr>
          <p:cNvPr id="25604" name="Picture 7" descr="Titelbild_Lebensmittel_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4250" y="0"/>
            <a:ext cx="4349750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3238" y="298450"/>
            <a:ext cx="8316912" cy="646113"/>
          </a:xfrm>
        </p:spPr>
        <p:txBody>
          <a:bodyPr/>
          <a:lstStyle/>
          <a:p>
            <a:pPr>
              <a:defRPr/>
            </a:pPr>
            <a:r>
              <a:rPr err="1" smtClean="0"/>
              <a:t>Nanočástice</a:t>
            </a:r>
            <a:r>
              <a:rPr smtClean="0"/>
              <a:t> v potravinách (příklady) </a:t>
            </a:r>
            <a:endParaRPr lang="en-US"/>
          </a:p>
        </p:txBody>
      </p:sp>
      <p:sp>
        <p:nvSpPr>
          <p:cNvPr id="24579" name="Zástupný symbol pro obsah 2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4929188"/>
          </a:xfrm>
        </p:spPr>
        <p:txBody>
          <a:bodyPr/>
          <a:lstStyle/>
          <a:p>
            <a:pPr>
              <a:buNone/>
            </a:pPr>
            <a:r>
              <a:rPr lang="cs-CZ" dirty="0" smtClean="0"/>
              <a:t>Káva s instantní smetanou</a:t>
            </a:r>
          </a:p>
          <a:p>
            <a:pPr>
              <a:buNone/>
            </a:pPr>
            <a:r>
              <a:rPr lang="cs-CZ" dirty="0" smtClean="0"/>
              <a:t>(</a:t>
            </a:r>
            <a:r>
              <a:rPr lang="en-US" dirty="0" smtClean="0"/>
              <a:t>E551)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Produkty inovací na trhu</a:t>
            </a:r>
          </a:p>
          <a:p>
            <a:r>
              <a:rPr lang="cs-CZ" dirty="0" smtClean="0"/>
              <a:t>Označení </a:t>
            </a:r>
            <a:r>
              <a:rPr lang="cs-CZ" dirty="0" err="1" smtClean="0"/>
              <a:t>nano</a:t>
            </a:r>
            <a:r>
              <a:rPr lang="cs-CZ" dirty="0" smtClean="0"/>
              <a:t> na potravinách</a:t>
            </a:r>
          </a:p>
          <a:p>
            <a:r>
              <a:rPr lang="cs-CZ" dirty="0" smtClean="0"/>
              <a:t>Vyloučení rizika!</a:t>
            </a:r>
          </a:p>
          <a:p>
            <a:r>
              <a:rPr lang="cs-CZ" dirty="0" smtClean="0"/>
              <a:t>Informovanost konzumentů – volba výběru</a:t>
            </a:r>
          </a:p>
          <a:p>
            <a:r>
              <a:rPr lang="cs-CZ" dirty="0" smtClean="0"/>
              <a:t>Regulace</a:t>
            </a:r>
          </a:p>
          <a:p>
            <a:r>
              <a:rPr lang="cs-CZ" b="1" dirty="0" smtClean="0">
                <a:solidFill>
                  <a:srgbClr val="FF0000"/>
                </a:solidFill>
              </a:rPr>
              <a:t>KONTROLA???</a:t>
            </a:r>
          </a:p>
          <a:p>
            <a:pPr>
              <a:buFont typeface="Wingdings" pitchFamily="2" charset="2"/>
              <a:buNone/>
            </a:pPr>
            <a:endParaRPr lang="cs-CZ" dirty="0" smtClean="0"/>
          </a:p>
          <a:p>
            <a:pPr>
              <a:buFont typeface="Wingdings" pitchFamily="2" charset="2"/>
              <a:buNone/>
            </a:pPr>
            <a:endParaRPr lang="cs-CZ" dirty="0" smtClean="0"/>
          </a:p>
          <a:p>
            <a:endParaRPr lang="en-US" dirty="0" smtClean="0"/>
          </a:p>
        </p:txBody>
      </p:sp>
      <p:pic>
        <p:nvPicPr>
          <p:cNvPr id="2458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6075" y="944563"/>
            <a:ext cx="2447925" cy="186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38838" y="2925763"/>
            <a:ext cx="3205162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2627313" y="1844675"/>
            <a:ext cx="3311525" cy="1081088"/>
          </a:xfrm>
          <a:prstGeom prst="ellipse">
            <a:avLst/>
          </a:prstGeom>
          <a:solidFill>
            <a:srgbClr val="333399"/>
          </a:solidFill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GB" sz="3200" b="1">
                <a:solidFill>
                  <a:schemeClr val="bg1"/>
                </a:solidFill>
                <a:ea typeface="ＭＳ Ｐゴシック" pitchFamily="34" charset="-128"/>
              </a:rPr>
              <a:t>E551 (nano)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3238" y="298450"/>
            <a:ext cx="8316912" cy="646113"/>
          </a:xfrm>
        </p:spPr>
        <p:txBody>
          <a:bodyPr/>
          <a:lstStyle/>
          <a:p>
            <a:pPr>
              <a:defRPr/>
            </a:pPr>
            <a:r>
              <a:rPr smtClean="0"/>
              <a:t>Příklady potraviny, které E551 obsahují</a:t>
            </a:r>
            <a:endParaRPr lang="en-US"/>
          </a:p>
        </p:txBody>
      </p:sp>
      <p:sp>
        <p:nvSpPr>
          <p:cNvPr id="26627" name="Zástupný symbol pro obsah 2"/>
          <p:cNvSpPr>
            <a:spLocks noGrp="1"/>
          </p:cNvSpPr>
          <p:nvPr>
            <p:ph idx="1"/>
          </p:nvPr>
        </p:nvSpPr>
        <p:spPr>
          <a:xfrm>
            <a:off x="1187450" y="944563"/>
            <a:ext cx="7499350" cy="5842000"/>
          </a:xfrm>
        </p:spPr>
        <p:txBody>
          <a:bodyPr/>
          <a:lstStyle/>
          <a:p>
            <a:r>
              <a:rPr lang="cs-CZ" sz="1600" u="sng" smtClean="0">
                <a:hlinkClick r:id="rId3"/>
              </a:rPr>
              <a:t>ActiveMilk</a:t>
            </a:r>
            <a:r>
              <a:rPr lang="cs-CZ" sz="1600" smtClean="0"/>
              <a:t> (</a:t>
            </a:r>
            <a:r>
              <a:rPr lang="cs-CZ" sz="1600" i="1" smtClean="0"/>
              <a:t>Mogador s.r.o.</a:t>
            </a:r>
            <a:r>
              <a:rPr lang="cs-CZ" sz="1600" smtClean="0"/>
              <a:t>)</a:t>
            </a:r>
            <a:br>
              <a:rPr lang="cs-CZ" sz="1600" smtClean="0"/>
            </a:br>
            <a:r>
              <a:rPr lang="cs-CZ" sz="1600" u="sng" smtClean="0">
                <a:hlinkClick r:id="rId4"/>
              </a:rPr>
              <a:t>Cappuccino bez přidaného cukru</a:t>
            </a:r>
            <a:r>
              <a:rPr lang="cs-CZ" sz="1600" smtClean="0"/>
              <a:t> (</a:t>
            </a:r>
            <a:r>
              <a:rPr lang="cs-CZ" sz="1600" i="1" smtClean="0"/>
              <a:t>Emco, spol. s r.o.</a:t>
            </a:r>
            <a:r>
              <a:rPr lang="cs-CZ" sz="1600" smtClean="0"/>
              <a:t>)</a:t>
            </a:r>
            <a:br>
              <a:rPr lang="cs-CZ" sz="1600" smtClean="0"/>
            </a:br>
            <a:r>
              <a:rPr lang="cs-CZ" sz="1600" u="sng" smtClean="0">
                <a:hlinkClick r:id="rId5"/>
              </a:rPr>
              <a:t>Cappuccino Creamy</a:t>
            </a:r>
            <a:r>
              <a:rPr lang="cs-CZ" sz="1600" smtClean="0"/>
              <a:t> (</a:t>
            </a:r>
            <a:r>
              <a:rPr lang="cs-CZ" sz="1600" i="1" smtClean="0"/>
              <a:t>GELLWE Sp. z o.o.</a:t>
            </a:r>
            <a:r>
              <a:rPr lang="cs-CZ" sz="1600" smtClean="0"/>
              <a:t>)</a:t>
            </a:r>
            <a:br>
              <a:rPr lang="cs-CZ" sz="1600" smtClean="0"/>
            </a:br>
            <a:r>
              <a:rPr lang="cs-CZ" sz="1600" u="sng" smtClean="0">
                <a:hlinkClick r:id="rId6"/>
              </a:rPr>
              <a:t>Carmen Classic Coffee Creamer</a:t>
            </a:r>
            <a:r>
              <a:rPr lang="cs-CZ" sz="1600" smtClean="0"/>
              <a:t> (</a:t>
            </a:r>
            <a:r>
              <a:rPr lang="cs-CZ" sz="1600" i="1" smtClean="0"/>
              <a:t>MOKATE Czech s.r.o.</a:t>
            </a:r>
            <a:r>
              <a:rPr lang="cs-CZ" sz="1600" smtClean="0"/>
              <a:t>)</a:t>
            </a:r>
            <a:br>
              <a:rPr lang="cs-CZ" sz="1600" smtClean="0"/>
            </a:br>
            <a:r>
              <a:rPr lang="cs-CZ" sz="1600" u="sng" smtClean="0">
                <a:hlinkClick r:id="rId7"/>
              </a:rPr>
              <a:t>Horká čokoláda</a:t>
            </a:r>
            <a:r>
              <a:rPr lang="cs-CZ" sz="1600" smtClean="0"/>
              <a:t> (</a:t>
            </a:r>
            <a:r>
              <a:rPr lang="cs-CZ" sz="1600" i="1" smtClean="0"/>
              <a:t>Kávoviny a. s. </a:t>
            </a:r>
            <a:r>
              <a:rPr lang="cs-CZ" sz="1600" smtClean="0"/>
              <a:t>)</a:t>
            </a:r>
            <a:br>
              <a:rPr lang="cs-CZ" sz="1600" smtClean="0"/>
            </a:br>
            <a:r>
              <a:rPr lang="cs-CZ" sz="1600" u="sng" smtClean="0">
                <a:hlinkClick r:id="rId8"/>
              </a:rPr>
              <a:t>Chutná pauza Rajská</a:t>
            </a:r>
            <a:r>
              <a:rPr lang="cs-CZ" sz="1600" smtClean="0"/>
              <a:t> (</a:t>
            </a:r>
            <a:r>
              <a:rPr lang="cs-CZ" sz="1600" i="1" smtClean="0"/>
              <a:t>Nestlé Česko s.r.o</a:t>
            </a:r>
            <a:r>
              <a:rPr lang="cs-CZ" sz="1600" smtClean="0"/>
              <a:t>)</a:t>
            </a:r>
            <a:br>
              <a:rPr lang="cs-CZ" sz="1600" smtClean="0"/>
            </a:br>
            <a:r>
              <a:rPr lang="cs-CZ" sz="1600" u="sng" smtClean="0">
                <a:hlinkClick r:id="rId9"/>
              </a:rPr>
              <a:t>Instantní čaj s bylinnými výtažky</a:t>
            </a:r>
            <a:r>
              <a:rPr lang="cs-CZ" sz="1600" smtClean="0"/>
              <a:t> (</a:t>
            </a:r>
            <a:r>
              <a:rPr lang="cs-CZ" sz="1600" i="1" smtClean="0"/>
              <a:t>Herbalife</a:t>
            </a:r>
            <a:r>
              <a:rPr lang="cs-CZ" sz="1600" smtClean="0"/>
              <a:t>)</a:t>
            </a:r>
            <a:br>
              <a:rPr lang="cs-CZ" sz="1600" smtClean="0"/>
            </a:br>
            <a:r>
              <a:rPr lang="cs-CZ" sz="1600" u="sng" smtClean="0">
                <a:hlinkClick r:id="rId10"/>
              </a:rPr>
              <a:t>Jacobs 2 v 1 - s mléčnou příchutí</a:t>
            </a:r>
            <a:r>
              <a:rPr lang="cs-CZ" sz="1600" smtClean="0"/>
              <a:t> (</a:t>
            </a:r>
            <a:r>
              <a:rPr lang="cs-CZ" sz="1600" i="1" smtClean="0"/>
              <a:t>Kraft Foods CR s. r. o.</a:t>
            </a:r>
            <a:r>
              <a:rPr lang="cs-CZ" sz="1600" smtClean="0"/>
              <a:t>)</a:t>
            </a:r>
            <a:br>
              <a:rPr lang="cs-CZ" sz="1600" smtClean="0"/>
            </a:br>
            <a:r>
              <a:rPr lang="cs-CZ" sz="1600" u="sng" smtClean="0">
                <a:hlinkClick r:id="rId11"/>
              </a:rPr>
              <a:t>Kokos Milk</a:t>
            </a:r>
            <a:r>
              <a:rPr lang="cs-CZ" sz="1600" smtClean="0"/>
              <a:t> (</a:t>
            </a:r>
            <a:r>
              <a:rPr lang="cs-CZ" sz="1600" i="1" smtClean="0"/>
              <a:t>ASP CZECH s.r.o.</a:t>
            </a:r>
            <a:r>
              <a:rPr lang="cs-CZ" sz="1600" smtClean="0"/>
              <a:t>)</a:t>
            </a:r>
            <a:br>
              <a:rPr lang="cs-CZ" sz="1600" smtClean="0"/>
            </a:br>
            <a:r>
              <a:rPr lang="cs-CZ" sz="1600" u="sng" smtClean="0">
                <a:hlinkClick r:id="rId12"/>
              </a:rPr>
              <a:t>Kuřecí koktejlové párky</a:t>
            </a:r>
            <a:r>
              <a:rPr lang="cs-CZ" sz="1600" smtClean="0"/>
              <a:t> (</a:t>
            </a:r>
            <a:r>
              <a:rPr lang="cs-CZ" sz="1600" i="1" smtClean="0"/>
              <a:t>Drůbežářský závod Klatovy a.s.</a:t>
            </a:r>
            <a:r>
              <a:rPr lang="cs-CZ" sz="1600" smtClean="0"/>
              <a:t>)</a:t>
            </a:r>
            <a:br>
              <a:rPr lang="cs-CZ" sz="1600" smtClean="0"/>
            </a:br>
            <a:r>
              <a:rPr lang="cs-CZ" sz="1600" u="sng" smtClean="0">
                <a:hlinkClick r:id="rId13"/>
              </a:rPr>
              <a:t>Oves Milk</a:t>
            </a:r>
            <a:r>
              <a:rPr lang="cs-CZ" sz="1600" smtClean="0"/>
              <a:t> (</a:t>
            </a:r>
            <a:r>
              <a:rPr lang="cs-CZ" sz="1600" i="1" smtClean="0"/>
              <a:t>ASP CZECH s.r.o.</a:t>
            </a:r>
            <a:r>
              <a:rPr lang="cs-CZ" sz="1600" smtClean="0"/>
              <a:t>)</a:t>
            </a:r>
            <a:br>
              <a:rPr lang="cs-CZ" sz="1600" smtClean="0"/>
            </a:br>
            <a:r>
              <a:rPr lang="cs-CZ" sz="1600" u="sng" smtClean="0">
                <a:hlinkClick r:id="rId14"/>
              </a:rPr>
              <a:t>Paštika s pečeným masem</a:t>
            </a:r>
            <a:r>
              <a:rPr lang="cs-CZ" sz="1600" smtClean="0"/>
              <a:t> (</a:t>
            </a:r>
            <a:r>
              <a:rPr lang="cs-CZ" sz="1600" i="1" smtClean="0"/>
              <a:t>Alimpex-Maso s.r.o.</a:t>
            </a:r>
            <a:r>
              <a:rPr lang="cs-CZ" sz="1600" smtClean="0"/>
              <a:t>)</a:t>
            </a:r>
            <a:br>
              <a:rPr lang="cs-CZ" sz="1600" smtClean="0"/>
            </a:br>
            <a:r>
              <a:rPr lang="cs-CZ" sz="1600" u="sng" smtClean="0">
                <a:hlinkClick r:id="rId15"/>
              </a:rPr>
              <a:t>Prima pauza Rajská</a:t>
            </a:r>
            <a:r>
              <a:rPr lang="cs-CZ" sz="1600" smtClean="0"/>
              <a:t> (</a:t>
            </a:r>
            <a:r>
              <a:rPr lang="cs-CZ" sz="1600" i="1" smtClean="0"/>
              <a:t>Unilever ČR, spol. s r.o.</a:t>
            </a:r>
            <a:r>
              <a:rPr lang="cs-CZ" sz="1600" smtClean="0"/>
              <a:t>)</a:t>
            </a:r>
            <a:br>
              <a:rPr lang="cs-CZ" sz="1600" smtClean="0"/>
            </a:br>
            <a:r>
              <a:rPr lang="cs-CZ" sz="1600" u="sng" smtClean="0">
                <a:hlinkClick r:id="rId16"/>
              </a:rPr>
              <a:t>Rýžový nápoj</a:t>
            </a:r>
            <a:r>
              <a:rPr lang="cs-CZ" sz="1600" smtClean="0"/>
              <a:t> (</a:t>
            </a:r>
            <a:r>
              <a:rPr lang="cs-CZ" sz="1600" i="1" smtClean="0"/>
              <a:t>Mogador s.r.o.</a:t>
            </a:r>
            <a:r>
              <a:rPr lang="cs-CZ" sz="1600" smtClean="0"/>
              <a:t>)</a:t>
            </a:r>
            <a:br>
              <a:rPr lang="cs-CZ" sz="1600" smtClean="0"/>
            </a:br>
            <a:r>
              <a:rPr lang="cs-CZ" sz="1600" u="sng" smtClean="0">
                <a:hlinkClick r:id="rId17"/>
              </a:rPr>
              <a:t>Seliko Paštika s pečeným masem</a:t>
            </a:r>
            <a:r>
              <a:rPr lang="cs-CZ" sz="1600" smtClean="0"/>
              <a:t> (</a:t>
            </a:r>
            <a:r>
              <a:rPr lang="cs-CZ" sz="1600" i="1" smtClean="0"/>
              <a:t>SELIKO trading a.s.</a:t>
            </a:r>
            <a:r>
              <a:rPr lang="cs-CZ" sz="1600" smtClean="0"/>
              <a:t>)</a:t>
            </a:r>
            <a:br>
              <a:rPr lang="cs-CZ" sz="1600" smtClean="0"/>
            </a:br>
            <a:r>
              <a:rPr lang="cs-CZ" sz="1600" u="sng" smtClean="0">
                <a:hlinkClick r:id="rId18"/>
              </a:rPr>
              <a:t>Snack s příchutí uzená šunka</a:t>
            </a:r>
            <a:r>
              <a:rPr lang="cs-CZ" sz="1600" smtClean="0"/>
              <a:t> (</a:t>
            </a:r>
            <a:r>
              <a:rPr lang="cs-CZ" sz="1600" i="1" smtClean="0"/>
              <a:t>Alika a.s.</a:t>
            </a:r>
            <a:r>
              <a:rPr lang="cs-CZ" sz="1600" smtClean="0"/>
              <a:t>)</a:t>
            </a:r>
            <a:br>
              <a:rPr lang="cs-CZ" sz="1600" smtClean="0"/>
            </a:br>
            <a:r>
              <a:rPr lang="cs-CZ" sz="1600" u="sng" smtClean="0">
                <a:hlinkClick r:id="rId19"/>
              </a:rPr>
              <a:t>Soltino snack - s příchutí šunky</a:t>
            </a:r>
            <a:r>
              <a:rPr lang="cs-CZ" sz="1600" smtClean="0"/>
              <a:t> (</a:t>
            </a:r>
            <a:r>
              <a:rPr lang="cs-CZ" sz="1600" i="1" smtClean="0"/>
              <a:t>Kaufland Česká republika v.o.s.</a:t>
            </a:r>
            <a:r>
              <a:rPr lang="cs-CZ" sz="1600" smtClean="0"/>
              <a:t>)</a:t>
            </a:r>
            <a:br>
              <a:rPr lang="cs-CZ" sz="1600" smtClean="0"/>
            </a:br>
            <a:r>
              <a:rPr lang="cs-CZ" sz="1600" u="sng" smtClean="0">
                <a:hlinkClick r:id="rId20"/>
              </a:rPr>
              <a:t>Steak</a:t>
            </a:r>
            <a:r>
              <a:rPr lang="cs-CZ" sz="1600" smtClean="0"/>
              <a:t> (</a:t>
            </a:r>
            <a:r>
              <a:rPr lang="cs-CZ" sz="1600" i="1" smtClean="0"/>
              <a:t>Kotányi GmbH</a:t>
            </a:r>
            <a:r>
              <a:rPr lang="cs-CZ" sz="1600" smtClean="0"/>
              <a:t>)</a:t>
            </a:r>
            <a:br>
              <a:rPr lang="cs-CZ" sz="1600" smtClean="0"/>
            </a:br>
            <a:r>
              <a:rPr lang="cs-CZ" sz="1600" u="sng" smtClean="0">
                <a:hlinkClick r:id="rId21"/>
              </a:rPr>
              <a:t>Svařené víno</a:t>
            </a:r>
            <a:r>
              <a:rPr lang="cs-CZ" sz="1600" smtClean="0"/>
              <a:t> (</a:t>
            </a:r>
            <a:r>
              <a:rPr lang="cs-CZ" sz="1600" i="1" smtClean="0"/>
              <a:t>Johann Kotányi s.r.o.</a:t>
            </a:r>
            <a:r>
              <a:rPr lang="cs-CZ" sz="1600" smtClean="0"/>
              <a:t>)</a:t>
            </a:r>
            <a:br>
              <a:rPr lang="cs-CZ" sz="1600" smtClean="0"/>
            </a:br>
            <a:r>
              <a:rPr lang="cs-CZ" sz="1600" u="sng" smtClean="0">
                <a:hlinkClick r:id="rId22"/>
              </a:rPr>
              <a:t>Šumavská pašerácka klobása</a:t>
            </a:r>
            <a:r>
              <a:rPr lang="cs-CZ" sz="1600" smtClean="0"/>
              <a:t> (</a:t>
            </a:r>
            <a:r>
              <a:rPr lang="cs-CZ" sz="1600" i="1" smtClean="0"/>
              <a:t>Vimperská masna a.s.</a:t>
            </a:r>
            <a:r>
              <a:rPr lang="cs-CZ" sz="1600" smtClean="0"/>
              <a:t>)</a:t>
            </a:r>
            <a:br>
              <a:rPr lang="cs-CZ" sz="1600" smtClean="0"/>
            </a:br>
            <a:r>
              <a:rPr lang="cs-CZ" sz="1600" u="sng" smtClean="0">
                <a:hlinkClick r:id="rId23"/>
              </a:rPr>
              <a:t>Tradiční české brambůrky</a:t>
            </a:r>
            <a:r>
              <a:rPr lang="cs-CZ" sz="1600" smtClean="0"/>
              <a:t> (</a:t>
            </a:r>
            <a:r>
              <a:rPr lang="cs-CZ" sz="1600" i="1" smtClean="0"/>
              <a:t>Intersnack a.s.</a:t>
            </a:r>
            <a:r>
              <a:rPr lang="cs-CZ" sz="1600" smtClean="0"/>
              <a:t>)</a:t>
            </a:r>
            <a:br>
              <a:rPr lang="cs-CZ" sz="1600" smtClean="0"/>
            </a:br>
            <a:r>
              <a:rPr lang="cs-CZ" sz="1600" u="sng" smtClean="0">
                <a:hlinkClick r:id="rId24"/>
              </a:rPr>
              <a:t>Zajíc Sójový nápoj Natural</a:t>
            </a:r>
            <a:r>
              <a:rPr lang="cs-CZ" sz="1600" smtClean="0"/>
              <a:t> (</a:t>
            </a:r>
            <a:r>
              <a:rPr lang="cs-CZ" sz="1600" i="1" smtClean="0"/>
              <a:t>Mogador s.r.o.</a:t>
            </a:r>
            <a:r>
              <a:rPr lang="cs-CZ" sz="1600" smtClean="0"/>
              <a:t>)</a:t>
            </a:r>
            <a:br>
              <a:rPr lang="cs-CZ" sz="1600" smtClean="0"/>
            </a:br>
            <a:r>
              <a:rPr lang="cs-CZ" sz="1600" u="sng" smtClean="0">
                <a:hlinkClick r:id="rId25"/>
              </a:rPr>
              <a:t>Ze zahrádky Rajská Junior</a:t>
            </a:r>
            <a:r>
              <a:rPr lang="cs-CZ" sz="1600" smtClean="0"/>
              <a:t> (</a:t>
            </a:r>
            <a:r>
              <a:rPr lang="cs-CZ" sz="1600" i="1" smtClean="0"/>
              <a:t>Nestlé Česko s.r.o</a:t>
            </a:r>
            <a:r>
              <a:rPr lang="cs-CZ" sz="1600" smtClean="0"/>
              <a:t>)</a:t>
            </a:r>
            <a:endParaRPr lang="en-US" sz="1600" smtClean="0"/>
          </a:p>
        </p:txBody>
      </p:sp>
      <p:pic>
        <p:nvPicPr>
          <p:cNvPr id="26628" name="Picture 1075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8067675" y="476250"/>
            <a:ext cx="1076325" cy="1800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6629" name="Picture 1074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6973888" y="944563"/>
            <a:ext cx="903287" cy="1901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6630" name="Picture 1076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7677150" y="2846388"/>
            <a:ext cx="1466850" cy="18716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6631" name="Picture 5" descr="voedingsmiddelen E551"/>
          <p:cNvPicPr>
            <a:picLocks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6804025" y="4941888"/>
            <a:ext cx="2339975" cy="191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</a:t>
            </a:r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1160"/>
            <a:ext cx="9194790" cy="526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0850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</a:t>
            </a:r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0" y="944483"/>
            <a:ext cx="9193781" cy="444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7583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</a:t>
            </a:r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672"/>
            <a:ext cx="9144000" cy="496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65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</a:t>
            </a:r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5517"/>
            <a:ext cx="9144000" cy="580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8018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</a:t>
            </a:r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639"/>
            <a:ext cx="6793929" cy="377136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5646" y="2780928"/>
            <a:ext cx="4318354" cy="349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391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Zástupný symbol pro obsah 2"/>
          <p:cNvSpPr>
            <a:spLocks noGrp="1"/>
          </p:cNvSpPr>
          <p:nvPr>
            <p:ph idx="1"/>
          </p:nvPr>
        </p:nvSpPr>
        <p:spPr>
          <a:xfrm>
            <a:off x="179388" y="1339850"/>
            <a:ext cx="8677275" cy="5089525"/>
          </a:xfrm>
        </p:spPr>
        <p:txBody>
          <a:bodyPr/>
          <a:lstStyle/>
          <a:p>
            <a:pPr algn="just" eaLnBrk="1" hangingPunct="1">
              <a:spcBef>
                <a:spcPct val="0"/>
              </a:spcBef>
            </a:pPr>
            <a:r>
              <a:rPr lang="cs-CZ" sz="2400" smtClean="0">
                <a:latin typeface="Arial" charset="0"/>
                <a:cs typeface="Arial" charset="0"/>
              </a:rPr>
              <a:t>je definována jako nanomateriál, který je ve všech vnějších rozměrech nanostrukturní, tedy v měřítku 1·10</a:t>
            </a:r>
            <a:r>
              <a:rPr lang="cs-CZ" sz="2400" baseline="30000" smtClean="0">
                <a:latin typeface="Arial" charset="0"/>
                <a:cs typeface="Arial" charset="0"/>
              </a:rPr>
              <a:t>-9</a:t>
            </a:r>
            <a:r>
              <a:rPr lang="cs-CZ" sz="2400" smtClean="0">
                <a:latin typeface="Arial" charset="0"/>
                <a:cs typeface="Arial" charset="0"/>
              </a:rPr>
              <a:t> m</a:t>
            </a:r>
          </a:p>
          <a:p>
            <a:pPr algn="just" eaLnBrk="1" hangingPunct="1">
              <a:spcBef>
                <a:spcPct val="0"/>
              </a:spcBef>
            </a:pPr>
            <a:endParaRPr lang="cs-CZ" sz="2400" smtClean="0">
              <a:latin typeface="Arial" charset="0"/>
              <a:cs typeface="Arial" charset="0"/>
            </a:endParaRPr>
          </a:p>
          <a:p>
            <a:pPr algn="just" eaLnBrk="1" hangingPunct="1">
              <a:spcBef>
                <a:spcPct val="0"/>
              </a:spcBef>
            </a:pPr>
            <a:r>
              <a:rPr lang="cs-CZ" sz="2400" smtClean="0">
                <a:latin typeface="Arial" charset="0"/>
                <a:cs typeface="Arial" charset="0"/>
              </a:rPr>
              <a:t>vykazují odlišné vlastnosti než částice větších rozměrů </a:t>
            </a:r>
            <a:r>
              <a:rPr lang="cs-CZ" sz="2400" i="1" smtClean="0">
                <a:latin typeface="Arial" charset="0"/>
                <a:cs typeface="Arial" charset="0"/>
              </a:rPr>
              <a:t>(chemická reaktivita, rozpustnost, bod tání)</a:t>
            </a:r>
          </a:p>
          <a:p>
            <a:pPr algn="just" eaLnBrk="1" hangingPunct="1">
              <a:spcBef>
                <a:spcPct val="0"/>
              </a:spcBef>
            </a:pPr>
            <a:endParaRPr lang="cs-CZ" sz="2400" i="1" smtClean="0">
              <a:latin typeface="Arial" charset="0"/>
              <a:cs typeface="Arial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 bwMode="auto">
          <a:xfrm>
            <a:off x="501650" y="247650"/>
            <a:ext cx="83185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cs-CZ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Nanočástice</a:t>
            </a:r>
            <a:endParaRPr lang="cs-CZ" sz="4800" b="1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9220" name="Skupina 12"/>
          <p:cNvGrpSpPr>
            <a:grpSpLocks/>
          </p:cNvGrpSpPr>
          <p:nvPr/>
        </p:nvGrpSpPr>
        <p:grpSpPr bwMode="auto">
          <a:xfrm>
            <a:off x="411163" y="4724400"/>
            <a:ext cx="8321675" cy="1570038"/>
            <a:chOff x="179388" y="4724400"/>
            <a:chExt cx="8321675" cy="1570038"/>
          </a:xfrm>
        </p:grpSpPr>
        <p:sp>
          <p:nvSpPr>
            <p:cNvPr id="7" name="TextovéPole 6"/>
            <p:cNvSpPr txBox="1"/>
            <p:nvPr/>
          </p:nvSpPr>
          <p:spPr bwMode="auto">
            <a:xfrm>
              <a:off x="179388" y="4724400"/>
              <a:ext cx="3300412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buClr>
                  <a:srgbClr val="FF0000"/>
                </a:buClr>
                <a:buFont typeface="Wingdings" pitchFamily="2" charset="2"/>
                <a:buChar char="§"/>
                <a:defRPr/>
              </a:pPr>
              <a:r>
                <a:rPr lang="cs-CZ" sz="2400" dirty="0">
                  <a:solidFill>
                    <a:schemeClr val="accent2">
                      <a:lumMod val="75000"/>
                    </a:schemeClr>
                  </a:solidFill>
                  <a:latin typeface="+mn-lt"/>
                  <a:cs typeface="+mn-cs"/>
                </a:rPr>
                <a:t> </a:t>
              </a:r>
              <a:r>
                <a:rPr lang="cs-CZ" sz="2400" b="1" i="1" u="sng" dirty="0">
                  <a:latin typeface="Arial" pitchFamily="34" charset="0"/>
                  <a:cs typeface="Arial" pitchFamily="34" charset="0"/>
                </a:rPr>
                <a:t>chemické povahy</a:t>
              </a:r>
            </a:p>
            <a:p>
              <a:pPr>
                <a:defRPr/>
              </a:pPr>
              <a:r>
                <a:rPr lang="cs-CZ" sz="2400" i="1" dirty="0">
                  <a:latin typeface="Arial" pitchFamily="34" charset="0"/>
                  <a:cs typeface="Arial" pitchFamily="34" charset="0"/>
                </a:rPr>
                <a:t>   -anorganické</a:t>
              </a:r>
            </a:p>
            <a:p>
              <a:pPr>
                <a:defRPr/>
              </a:pPr>
              <a:r>
                <a:rPr lang="cs-CZ" sz="2400" i="1" dirty="0">
                  <a:latin typeface="Arial" pitchFamily="34" charset="0"/>
                  <a:cs typeface="Arial" pitchFamily="34" charset="0"/>
                </a:rPr>
                <a:t>   -organické  </a:t>
              </a:r>
            </a:p>
          </p:txBody>
        </p:sp>
        <p:sp>
          <p:nvSpPr>
            <p:cNvPr id="8" name="TextovéPole 7"/>
            <p:cNvSpPr txBox="1"/>
            <p:nvPr/>
          </p:nvSpPr>
          <p:spPr bwMode="auto">
            <a:xfrm>
              <a:off x="6276975" y="4724400"/>
              <a:ext cx="2224088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buClr>
                  <a:srgbClr val="FF0000"/>
                </a:buClr>
                <a:buFont typeface="Wingdings" pitchFamily="2" charset="2"/>
                <a:buChar char="§"/>
                <a:defRPr/>
              </a:pPr>
              <a:r>
                <a:rPr lang="cs-CZ" sz="2400" dirty="0">
                  <a:solidFill>
                    <a:schemeClr val="accent2">
                      <a:lumMod val="75000"/>
                    </a:schemeClr>
                  </a:solidFill>
                  <a:latin typeface="+mn-lt"/>
                  <a:cs typeface="+mn-cs"/>
                </a:rPr>
                <a:t> </a:t>
              </a:r>
              <a:r>
                <a:rPr lang="cs-CZ" sz="2400" b="1" i="1" u="sng" dirty="0">
                  <a:latin typeface="Arial" pitchFamily="34" charset="0"/>
                  <a:cs typeface="Arial" pitchFamily="34" charset="0"/>
                </a:rPr>
                <a:t>původu</a:t>
              </a:r>
            </a:p>
            <a:p>
              <a:pPr>
                <a:defRPr/>
              </a:pPr>
              <a:r>
                <a:rPr lang="cs-CZ" sz="2400" dirty="0">
                  <a:latin typeface="Arial" pitchFamily="34" charset="0"/>
                  <a:cs typeface="Arial" pitchFamily="34" charset="0"/>
                </a:rPr>
                <a:t>   </a:t>
              </a:r>
              <a:r>
                <a:rPr lang="cs-CZ" sz="2400" i="1" dirty="0">
                  <a:latin typeface="Arial" pitchFamily="34" charset="0"/>
                  <a:cs typeface="Arial" pitchFamily="34" charset="0"/>
                </a:rPr>
                <a:t>-přírodní</a:t>
              </a:r>
            </a:p>
            <a:p>
              <a:pPr>
                <a:defRPr/>
              </a:pPr>
              <a:r>
                <a:rPr lang="cs-CZ" sz="2400" i="1" dirty="0">
                  <a:latin typeface="Arial" pitchFamily="34" charset="0"/>
                  <a:cs typeface="Arial" pitchFamily="34" charset="0"/>
                </a:rPr>
                <a:t>   -syntetické</a:t>
              </a:r>
            </a:p>
          </p:txBody>
        </p:sp>
        <p:sp>
          <p:nvSpPr>
            <p:cNvPr id="9" name="TextovéPole 8"/>
            <p:cNvSpPr txBox="1"/>
            <p:nvPr/>
          </p:nvSpPr>
          <p:spPr bwMode="auto">
            <a:xfrm>
              <a:off x="3479800" y="4724400"/>
              <a:ext cx="2797175" cy="157003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buClr>
                  <a:srgbClr val="FF0000"/>
                </a:buClr>
                <a:buFont typeface="Wingdings" pitchFamily="2" charset="2"/>
                <a:buChar char="§"/>
                <a:defRPr/>
              </a:pPr>
              <a:r>
                <a:rPr lang="cs-CZ" sz="2400" dirty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cs-CZ" sz="2400" b="1" i="1" u="sng" dirty="0">
                  <a:latin typeface="Arial" pitchFamily="34" charset="0"/>
                  <a:cs typeface="Arial" pitchFamily="34" charset="0"/>
                </a:rPr>
                <a:t>typu</a:t>
              </a:r>
            </a:p>
            <a:p>
              <a:pPr>
                <a:defRPr/>
              </a:pPr>
              <a:r>
                <a:rPr lang="cs-CZ" sz="2400" i="1" dirty="0">
                  <a:latin typeface="Arial" pitchFamily="34" charset="0"/>
                  <a:cs typeface="Arial" pitchFamily="34" charset="0"/>
                </a:rPr>
                <a:t>   -lipidové</a:t>
              </a:r>
            </a:p>
            <a:p>
              <a:pPr>
                <a:defRPr/>
              </a:pPr>
              <a:r>
                <a:rPr lang="cs-CZ" sz="2400" i="1" dirty="0">
                  <a:latin typeface="Arial" pitchFamily="34" charset="0"/>
                  <a:cs typeface="Arial" pitchFamily="34" charset="0"/>
                </a:rPr>
                <a:t>   -proteinové</a:t>
              </a:r>
            </a:p>
            <a:p>
              <a:pPr>
                <a:defRPr/>
              </a:pPr>
              <a:r>
                <a:rPr lang="cs-CZ" sz="2400" i="1" dirty="0">
                  <a:latin typeface="Arial" pitchFamily="34" charset="0"/>
                  <a:cs typeface="Arial" pitchFamily="34" charset="0"/>
                </a:rPr>
                <a:t>   -sacharidové</a:t>
              </a:r>
            </a:p>
          </p:txBody>
        </p:sp>
      </p:grpSp>
      <p:sp>
        <p:nvSpPr>
          <p:cNvPr id="12" name="TextovéPole 10"/>
          <p:cNvSpPr txBox="1">
            <a:spLocks noChangeArrowheads="1"/>
          </p:cNvSpPr>
          <p:nvPr/>
        </p:nvSpPr>
        <p:spPr bwMode="auto">
          <a:xfrm>
            <a:off x="2582767" y="3401402"/>
            <a:ext cx="3918059" cy="461665"/>
          </a:xfrm>
          <a:prstGeom prst="rect">
            <a:avLst/>
          </a:prstGeom>
          <a:solidFill>
            <a:srgbClr val="0070C0">
              <a:alpha val="90000"/>
            </a:srgbClr>
          </a:solidFill>
          <a:ln w="2857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pPr algn="ctr">
              <a:buSzPct val="115000"/>
              <a:defRPr/>
            </a:pPr>
            <a:r>
              <a:rPr lang="cs-CZ" sz="2400" b="1" dirty="0">
                <a:solidFill>
                  <a:schemeClr val="bg1"/>
                </a:solidFill>
              </a:rPr>
              <a:t>můžeme je rozdělit podle</a:t>
            </a:r>
            <a:r>
              <a:rPr lang="cs-CZ" b="1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14" name="Šipka dolů 13"/>
          <p:cNvSpPr/>
          <p:nvPr/>
        </p:nvSpPr>
        <p:spPr>
          <a:xfrm>
            <a:off x="4183063" y="3975100"/>
            <a:ext cx="317500" cy="81121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19" name="Šipka dolů 18"/>
          <p:cNvSpPr/>
          <p:nvPr/>
        </p:nvSpPr>
        <p:spPr>
          <a:xfrm rot="19313815">
            <a:off x="6661150" y="3879850"/>
            <a:ext cx="317500" cy="81121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20" name="Šipka dolů 19"/>
          <p:cNvSpPr/>
          <p:nvPr/>
        </p:nvSpPr>
        <p:spPr>
          <a:xfrm rot="2070445">
            <a:off x="2106613" y="3881438"/>
            <a:ext cx="317500" cy="81121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</a:t>
            </a:r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48" y="395287"/>
            <a:ext cx="9144000" cy="495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1584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</a:t>
            </a:r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435" y="798290"/>
            <a:ext cx="9192435" cy="523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2753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</a:t>
            </a:r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6283"/>
            <a:ext cx="9144000" cy="508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805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298450"/>
            <a:ext cx="8316912" cy="646113"/>
          </a:xfrm>
        </p:spPr>
        <p:txBody>
          <a:bodyPr/>
          <a:lstStyle/>
          <a:p>
            <a:pPr>
              <a:defRPr/>
            </a:pPr>
            <a:r>
              <a:rPr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Potravní doplňky</a:t>
            </a: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8675" name="Picture 4"/>
          <p:cNvPicPr>
            <a:picLocks noChangeAspect="1" noChangeArrowheads="1"/>
          </p:cNvPicPr>
          <p:nvPr/>
        </p:nvPicPr>
        <p:blipFill>
          <a:blip r:embed="rId2" cstate="print"/>
          <a:srcRect l="22093" t="3560" r="22780" b="5838"/>
          <a:stretch>
            <a:fillRect/>
          </a:stretch>
        </p:blipFill>
        <p:spPr bwMode="auto">
          <a:xfrm>
            <a:off x="6804025" y="549275"/>
            <a:ext cx="1655763" cy="56165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8676" name="Picture 5"/>
          <p:cNvPicPr>
            <a:picLocks noChangeAspect="1" noChangeArrowheads="1"/>
          </p:cNvPicPr>
          <p:nvPr/>
        </p:nvPicPr>
        <p:blipFill>
          <a:blip r:embed="rId3" cstate="print"/>
          <a:srcRect l="65889" t="9737" b="11240"/>
          <a:stretch>
            <a:fillRect/>
          </a:stretch>
        </p:blipFill>
        <p:spPr bwMode="auto">
          <a:xfrm>
            <a:off x="2051050" y="2781300"/>
            <a:ext cx="4064000" cy="3671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8677" name="Picture 6"/>
          <p:cNvPicPr>
            <a:picLocks noChangeAspect="1" noChangeArrowheads="1"/>
          </p:cNvPicPr>
          <p:nvPr/>
        </p:nvPicPr>
        <p:blipFill>
          <a:blip r:embed="rId3" cstate="print"/>
          <a:srcRect l="20239" t="24223" r="61626"/>
          <a:stretch>
            <a:fillRect/>
          </a:stretch>
        </p:blipFill>
        <p:spPr bwMode="auto">
          <a:xfrm>
            <a:off x="179388" y="908050"/>
            <a:ext cx="2160587" cy="3521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867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3" y="5214938"/>
            <a:ext cx="1506537" cy="144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3238" y="298450"/>
            <a:ext cx="8316912" cy="646113"/>
          </a:xfrm>
        </p:spPr>
        <p:txBody>
          <a:bodyPr/>
          <a:lstStyle/>
          <a:p>
            <a:pPr>
              <a:defRPr/>
            </a:pPr>
            <a:r>
              <a:rPr smtClean="0"/>
              <a:t>Organické </a:t>
            </a:r>
            <a:r>
              <a:rPr err="1" smtClean="0"/>
              <a:t>nanočástice</a:t>
            </a:r>
            <a:r>
              <a:rPr smtClean="0"/>
              <a:t> - </a:t>
            </a:r>
            <a:r>
              <a:rPr err="1" smtClean="0"/>
              <a:t>nutraceutika</a:t>
            </a:r>
            <a:endParaRPr lang="en-US"/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196975"/>
            <a:ext cx="3724275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Obdélník 5"/>
          <p:cNvSpPr>
            <a:spLocks noChangeArrowheads="1"/>
          </p:cNvSpPr>
          <p:nvPr/>
        </p:nvSpPr>
        <p:spPr bwMode="auto">
          <a:xfrm>
            <a:off x="4248150" y="1341438"/>
            <a:ext cx="4572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Nano</a:t>
            </a:r>
            <a:r>
              <a:rPr lang="cs-CZ"/>
              <a:t> </a:t>
            </a:r>
            <a:r>
              <a:rPr lang="cs-CZ" b="1"/>
              <a:t>Lykopen </a:t>
            </a:r>
            <a:r>
              <a:rPr lang="en-US"/>
              <a:t>(LycoVit)</a:t>
            </a:r>
          </a:p>
          <a:p>
            <a:r>
              <a:rPr lang="cs-CZ"/>
              <a:t>enkapsulace</a:t>
            </a:r>
            <a:endParaRPr lang="en-US"/>
          </a:p>
        </p:txBody>
      </p:sp>
      <p:pic>
        <p:nvPicPr>
          <p:cNvPr id="2765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0050" y="4972050"/>
            <a:ext cx="4933950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4" name="Obdélník 7"/>
          <p:cNvSpPr>
            <a:spLocks noChangeArrowheads="1"/>
          </p:cNvSpPr>
          <p:nvPr/>
        </p:nvSpPr>
        <p:spPr bwMode="auto">
          <a:xfrm>
            <a:off x="250825" y="5443538"/>
            <a:ext cx="4572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NovaSOL DS </a:t>
            </a:r>
            <a:r>
              <a:rPr lang="cs-CZ"/>
              <a:t>micely </a:t>
            </a:r>
          </a:p>
          <a:p>
            <a:r>
              <a:rPr lang="en-US"/>
              <a:t>nano </a:t>
            </a:r>
            <a:r>
              <a:rPr lang="cs-CZ"/>
              <a:t>dopravní systém</a:t>
            </a:r>
            <a:endParaRPr lang="en-US"/>
          </a:p>
        </p:txBody>
      </p:sp>
      <p:pic>
        <p:nvPicPr>
          <p:cNvPr id="2765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5825" y="1520825"/>
            <a:ext cx="1738313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6" name="Obdélník 9"/>
          <p:cNvSpPr>
            <a:spLocks noChangeArrowheads="1"/>
          </p:cNvSpPr>
          <p:nvPr/>
        </p:nvSpPr>
        <p:spPr bwMode="auto">
          <a:xfrm>
            <a:off x="4643438" y="3244850"/>
            <a:ext cx="25923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NanoCoQ10®</a:t>
            </a:r>
          </a:p>
        </p:txBody>
      </p:sp>
      <p:sp>
        <p:nvSpPr>
          <p:cNvPr id="9" name="Obdélník 8"/>
          <p:cNvSpPr/>
          <p:nvPr/>
        </p:nvSpPr>
        <p:spPr>
          <a:xfrm>
            <a:off x="250825" y="3933825"/>
            <a:ext cx="4572000" cy="12001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cs-CZ" dirty="0"/>
              <a:t>K</a:t>
            </a:r>
            <a:r>
              <a:rPr lang="en-US" dirty="0" err="1"/>
              <a:t>omerčně</a:t>
            </a:r>
            <a:r>
              <a:rPr lang="en-US" dirty="0"/>
              <a:t> </a:t>
            </a:r>
            <a:r>
              <a:rPr lang="en-US" dirty="0" err="1"/>
              <a:t>použív</a:t>
            </a:r>
            <a:r>
              <a:rPr lang="cs-CZ" dirty="0" err="1"/>
              <a:t>ané</a:t>
            </a:r>
            <a:r>
              <a:rPr lang="cs-CZ" dirty="0"/>
              <a:t>: </a:t>
            </a:r>
            <a:r>
              <a:rPr lang="en-US" dirty="0" err="1"/>
              <a:t>obohacení</a:t>
            </a:r>
            <a:r>
              <a:rPr lang="en-US" dirty="0"/>
              <a:t> </a:t>
            </a:r>
            <a:r>
              <a:rPr lang="en-US" dirty="0" err="1"/>
              <a:t>chleba</a:t>
            </a:r>
            <a:r>
              <a:rPr lang="en-US" dirty="0"/>
              <a:t> o omega3</a:t>
            </a:r>
            <a:r>
              <a:rPr lang="cs-CZ" dirty="0"/>
              <a:t> </a:t>
            </a:r>
            <a:r>
              <a:rPr lang="en-US" dirty="0" err="1"/>
              <a:t>mastné</a:t>
            </a:r>
            <a:r>
              <a:rPr lang="en-US" dirty="0"/>
              <a:t> </a:t>
            </a:r>
            <a:r>
              <a:rPr lang="en-US" dirty="0" err="1"/>
              <a:t>kyseliny</a:t>
            </a:r>
            <a:r>
              <a:rPr lang="en-US" dirty="0"/>
              <a:t> z </a:t>
            </a:r>
            <a:r>
              <a:rPr lang="en-US" dirty="0" err="1"/>
              <a:t>rybího</a:t>
            </a:r>
            <a:r>
              <a:rPr lang="en-US" dirty="0"/>
              <a:t> </a:t>
            </a:r>
            <a:r>
              <a:rPr lang="en-US" dirty="0" err="1"/>
              <a:t>tuku</a:t>
            </a:r>
            <a:r>
              <a:rPr lang="en-US" dirty="0"/>
              <a:t> </a:t>
            </a:r>
            <a:r>
              <a:rPr lang="en-US" dirty="0" err="1"/>
              <a:t>uzavřené</a:t>
            </a:r>
            <a:r>
              <a:rPr lang="en-US" dirty="0"/>
              <a:t> v </a:t>
            </a:r>
            <a:r>
              <a:rPr lang="en-US" dirty="0" err="1"/>
              <a:t>kapslích</a:t>
            </a:r>
            <a:r>
              <a:rPr lang="en-US" dirty="0"/>
              <a:t>, </a:t>
            </a:r>
            <a:r>
              <a:rPr lang="en-US" dirty="0" err="1"/>
              <a:t>které</a:t>
            </a:r>
            <a:r>
              <a:rPr lang="en-US" dirty="0"/>
              <a:t> se </a:t>
            </a:r>
            <a:r>
              <a:rPr lang="en-US" dirty="0" err="1"/>
              <a:t>otevřou</a:t>
            </a:r>
            <a:endParaRPr lang="en-US" dirty="0"/>
          </a:p>
          <a:p>
            <a:pPr>
              <a:defRPr/>
            </a:pPr>
            <a:r>
              <a:rPr lang="en-US" dirty="0" err="1"/>
              <a:t>až</a:t>
            </a:r>
            <a:r>
              <a:rPr lang="en-US" dirty="0"/>
              <a:t> v </a:t>
            </a:r>
            <a:r>
              <a:rPr lang="en-US" dirty="0" err="1"/>
              <a:t>žaludku</a:t>
            </a:r>
            <a:r>
              <a:rPr lang="en-US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3238" y="298450"/>
            <a:ext cx="8316912" cy="646113"/>
          </a:xfrm>
        </p:spPr>
        <p:txBody>
          <a:bodyPr/>
          <a:lstStyle/>
          <a:p>
            <a:pPr>
              <a:defRPr/>
            </a:pPr>
            <a:r>
              <a:rPr dirty="0" err="1" smtClean="0"/>
              <a:t>Organické</a:t>
            </a:r>
            <a:r>
              <a:rPr dirty="0" smtClean="0"/>
              <a:t> </a:t>
            </a:r>
            <a:r>
              <a:rPr dirty="0" err="1" smtClean="0"/>
              <a:t>nanočástice</a:t>
            </a:r>
            <a:r>
              <a:rPr dirty="0" smtClean="0"/>
              <a:t> (NPs) -  </a:t>
            </a:r>
            <a:r>
              <a:rPr lang="cs-CZ" dirty="0" err="1" smtClean="0"/>
              <a:t>NovaSol</a:t>
            </a:r>
            <a:r>
              <a:rPr lang="cs-CZ" baseline="30000" dirty="0" smtClean="0"/>
              <a:t>®</a:t>
            </a:r>
            <a:r>
              <a:rPr lang="cs-CZ" dirty="0" smtClean="0"/>
              <a:t> </a:t>
            </a:r>
            <a:endParaRPr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0825" y="1739900"/>
            <a:ext cx="8229600" cy="4929188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cs-CZ" sz="2500" b="1" u="sng" dirty="0" smtClean="0">
                <a:latin typeface="Arial" pitchFamily="34" charset="0"/>
                <a:cs typeface="Arial" pitchFamily="34" charset="0"/>
              </a:rPr>
              <a:t>Specifikace:</a:t>
            </a:r>
          </a:p>
          <a:p>
            <a:pPr marL="627063" indent="-271463">
              <a:defRPr/>
            </a:pPr>
            <a:r>
              <a:rPr lang="cs-CZ" sz="2500" dirty="0" smtClean="0">
                <a:latin typeface="Arial" pitchFamily="34" charset="0"/>
                <a:cs typeface="Arial" pitchFamily="34" charset="0"/>
              </a:rPr>
              <a:t>Nosný systém založený na nano-micelách</a:t>
            </a:r>
          </a:p>
          <a:p>
            <a:pPr marL="804863" indent="-271463">
              <a:defRPr/>
            </a:pPr>
            <a:r>
              <a:rPr lang="cs-CZ" sz="2500" dirty="0" smtClean="0">
                <a:latin typeface="Arial" pitchFamily="34" charset="0"/>
                <a:cs typeface="Arial" pitchFamily="34" charset="0"/>
              </a:rPr>
              <a:t>Micely se zapouzdřenou aktivní látkou</a:t>
            </a:r>
          </a:p>
          <a:p>
            <a:pPr marL="982663" indent="-271463">
              <a:defRPr/>
            </a:pPr>
            <a:r>
              <a:rPr lang="cs-CZ" sz="2500" dirty="0" smtClean="0">
                <a:latin typeface="Arial" pitchFamily="34" charset="0"/>
                <a:cs typeface="Arial" pitchFamily="34" charset="0"/>
              </a:rPr>
              <a:t>Velikost micel: </a:t>
            </a:r>
            <a:r>
              <a:rPr lang="en-US" sz="2500" dirty="0" smtClean="0">
                <a:latin typeface="Arial" pitchFamily="34" charset="0"/>
                <a:cs typeface="Arial" pitchFamily="34" charset="0"/>
              </a:rPr>
              <a:t>10 – 30 </a:t>
            </a:r>
            <a:r>
              <a:rPr lang="cs-CZ" sz="2500" dirty="0" smtClean="0">
                <a:latin typeface="Arial" pitchFamily="34" charset="0"/>
                <a:cs typeface="Arial" pitchFamily="34" charset="0"/>
              </a:rPr>
              <a:t>nm</a:t>
            </a:r>
          </a:p>
          <a:p>
            <a:pPr marL="1160463" indent="-271463">
              <a:defRPr/>
            </a:pPr>
            <a:r>
              <a:rPr lang="cs-CZ" sz="2500" dirty="0" smtClean="0">
                <a:latin typeface="Arial" pitchFamily="34" charset="0"/>
                <a:cs typeface="Arial" pitchFamily="34" charset="0"/>
              </a:rPr>
              <a:t>Rozpustnost: voda, tuky</a:t>
            </a:r>
          </a:p>
          <a:p>
            <a:pPr marL="1350963" indent="-271463">
              <a:defRPr/>
            </a:pPr>
            <a:r>
              <a:rPr lang="cs-CZ" sz="2500" dirty="0" smtClean="0">
                <a:latin typeface="Arial" pitchFamily="34" charset="0"/>
                <a:cs typeface="Arial" pitchFamily="34" charset="0"/>
              </a:rPr>
              <a:t>Nosiči hydrofilních a lipofilních látek</a:t>
            </a:r>
          </a:p>
          <a:p>
            <a:pPr>
              <a:buFont typeface="Wingdings" pitchFamily="2" charset="2"/>
              <a:buNone/>
              <a:defRPr/>
            </a:pPr>
            <a:endParaRPr lang="cs-CZ" sz="25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8916" name="Skupina 1555"/>
          <p:cNvGrpSpPr>
            <a:grpSpLocks/>
          </p:cNvGrpSpPr>
          <p:nvPr/>
        </p:nvGrpSpPr>
        <p:grpSpPr bwMode="auto">
          <a:xfrm>
            <a:off x="6443663" y="3213100"/>
            <a:ext cx="2632075" cy="2184400"/>
            <a:chOff x="10297369" y="17057252"/>
            <a:chExt cx="5544615" cy="4889718"/>
          </a:xfrm>
        </p:grpSpPr>
        <p:pic>
          <p:nvPicPr>
            <p:cNvPr id="38927" name="Picture 21" descr="nano2"/>
            <p:cNvPicPr>
              <a:picLocks noChangeAspect="1" noChangeArrowheads="1"/>
            </p:cNvPicPr>
            <p:nvPr/>
          </p:nvPicPr>
          <p:blipFill>
            <a:blip r:embed="rId2" cstate="print"/>
            <a:srcRect l="2919" r="2919" b="2748"/>
            <a:stretch>
              <a:fillRect/>
            </a:stretch>
          </p:blipFill>
          <p:spPr bwMode="auto">
            <a:xfrm>
              <a:off x="12002822" y="18218151"/>
              <a:ext cx="3335604" cy="37288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ovéPole 6"/>
            <p:cNvSpPr txBox="1"/>
            <p:nvPr/>
          </p:nvSpPr>
          <p:spPr>
            <a:xfrm>
              <a:off x="10297369" y="17858260"/>
              <a:ext cx="1944217" cy="62014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cs-CZ" sz="1200" b="1" dirty="0">
                  <a:latin typeface="Arial" pitchFamily="34" charset="0"/>
                  <a:cs typeface="Arial" pitchFamily="34" charset="0"/>
                </a:rPr>
                <a:t>Obal</a:t>
              </a:r>
            </a:p>
          </p:txBody>
        </p:sp>
        <p:cxnSp>
          <p:nvCxnSpPr>
            <p:cNvPr id="8" name="Přímá spojovací šipka 7"/>
            <p:cNvCxnSpPr/>
            <p:nvPr/>
          </p:nvCxnSpPr>
          <p:spPr>
            <a:xfrm>
              <a:off x="11521331" y="18510665"/>
              <a:ext cx="866136" cy="71782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ovéPole 8"/>
            <p:cNvSpPr txBox="1"/>
            <p:nvPr/>
          </p:nvSpPr>
          <p:spPr>
            <a:xfrm>
              <a:off x="12601626" y="17057252"/>
              <a:ext cx="3240358" cy="1033574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cs-CZ" sz="1200" b="1" dirty="0">
                  <a:latin typeface="Arial" pitchFamily="34" charset="0"/>
                  <a:cs typeface="Arial" pitchFamily="34" charset="0"/>
                </a:rPr>
                <a:t>Jádro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cs-CZ" sz="1200" b="1" dirty="0">
                  <a:latin typeface="Arial" pitchFamily="34" charset="0"/>
                  <a:cs typeface="Arial" pitchFamily="34" charset="0"/>
                </a:rPr>
                <a:t>(Aktivní látka)</a:t>
              </a:r>
            </a:p>
          </p:txBody>
        </p:sp>
        <p:cxnSp>
          <p:nvCxnSpPr>
            <p:cNvPr id="10" name="Přímá spojovací šipka 9"/>
            <p:cNvCxnSpPr/>
            <p:nvPr/>
          </p:nvCxnSpPr>
          <p:spPr>
            <a:xfrm rot="5400000">
              <a:off x="13104683" y="18942335"/>
              <a:ext cx="1876287" cy="28090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917" name="TextovéPole 13"/>
          <p:cNvSpPr txBox="1">
            <a:spLocks noChangeArrowheads="1"/>
          </p:cNvSpPr>
          <p:nvPr/>
        </p:nvSpPr>
        <p:spPr bwMode="auto">
          <a:xfrm>
            <a:off x="6705600" y="5373688"/>
            <a:ext cx="24749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i="1"/>
              <a:t>Struktura nanočástice</a:t>
            </a:r>
          </a:p>
        </p:txBody>
      </p:sp>
      <p:sp>
        <p:nvSpPr>
          <p:cNvPr id="12" name="Šipka doprava 11"/>
          <p:cNvSpPr/>
          <p:nvPr/>
        </p:nvSpPr>
        <p:spPr>
          <a:xfrm rot="5400000">
            <a:off x="3264416" y="4747458"/>
            <a:ext cx="978408" cy="484632"/>
          </a:xfrm>
          <a:prstGeom prst="rightArrow">
            <a:avLst/>
          </a:prstGeom>
          <a:solidFill>
            <a:srgbClr val="FF0000"/>
          </a:solidFill>
          <a:ln w="12700">
            <a:noFill/>
          </a:ln>
          <a:effectLst>
            <a:outerShdw blurRad="57785" dist="33020" dir="3180000" sx="119000" sy="119000" algn="ctr">
              <a:srgbClr val="000000">
                <a:alpha val="41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13" name="TextovéPole 13"/>
          <p:cNvSpPr txBox="1">
            <a:spLocks noChangeArrowheads="1"/>
          </p:cNvSpPr>
          <p:nvPr/>
        </p:nvSpPr>
        <p:spPr bwMode="auto">
          <a:xfrm>
            <a:off x="1619672" y="5643578"/>
            <a:ext cx="4464496" cy="769441"/>
          </a:xfrm>
          <a:prstGeom prst="rect">
            <a:avLst/>
          </a:prstGeom>
          <a:solidFill>
            <a:srgbClr val="FF0000"/>
          </a:solidFill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50800" dist="50800" dir="5400000" sx="103000" sy="103000" algn="ctr" rotWithShape="0">
              <a:schemeClr val="bg1">
                <a:lumMod val="75000"/>
                <a:alpha val="72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200" b="1" i="1" dirty="0">
                <a:solidFill>
                  <a:schemeClr val="bg1"/>
                </a:solidFill>
                <a:cs typeface="+mn-cs"/>
              </a:rPr>
              <a:t>Lepší rozpustnost a biologická dostupnost</a:t>
            </a:r>
          </a:p>
        </p:txBody>
      </p:sp>
      <p:sp>
        <p:nvSpPr>
          <p:cNvPr id="15" name="Šipka ohnutá nahoru 14"/>
          <p:cNvSpPr/>
          <p:nvPr/>
        </p:nvSpPr>
        <p:spPr>
          <a:xfrm rot="5400000">
            <a:off x="629332" y="1088848"/>
            <a:ext cx="522180" cy="269691"/>
          </a:xfrm>
          <a:prstGeom prst="bent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38925" name="TextovéPole 15"/>
          <p:cNvSpPr txBox="1">
            <a:spLocks noChangeArrowheads="1"/>
          </p:cNvSpPr>
          <p:nvPr/>
        </p:nvSpPr>
        <p:spPr bwMode="auto">
          <a:xfrm>
            <a:off x="1095375" y="1196975"/>
            <a:ext cx="4801314" cy="400110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1" dirty="0" err="1" smtClean="0"/>
              <a:t>Polysorbátový</a:t>
            </a:r>
            <a:r>
              <a:rPr lang="cs-CZ" sz="2000" b="1" dirty="0" smtClean="0"/>
              <a:t> typ </a:t>
            </a:r>
            <a:r>
              <a:rPr lang="cs-CZ" sz="2000" b="1" dirty="0"/>
              <a:t>(PS </a:t>
            </a:r>
            <a:r>
              <a:rPr lang="cs-CZ" sz="2000" b="1" dirty="0" smtClean="0"/>
              <a:t>20 nebo PS 80)</a:t>
            </a:r>
            <a:endParaRPr lang="cs-CZ" sz="2000" b="1" dirty="0"/>
          </a:p>
        </p:txBody>
      </p:sp>
      <p:pic>
        <p:nvPicPr>
          <p:cNvPr id="38926" name="Obrázek 15" descr="orange-juic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" y="4321175"/>
            <a:ext cx="1235075" cy="198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Obdélník 18"/>
          <p:cNvSpPr/>
          <p:nvPr/>
        </p:nvSpPr>
        <p:spPr>
          <a:xfrm rot="1163978">
            <a:off x="6468418" y="1447512"/>
            <a:ext cx="25490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b="1" dirty="0" smtClean="0">
                <a:solidFill>
                  <a:schemeClr val="tx2"/>
                </a:solidFill>
              </a:rPr>
              <a:t>AQUANOVA</a:t>
            </a:r>
            <a:endParaRPr lang="en-US" sz="32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3238" y="298450"/>
            <a:ext cx="8316912" cy="646113"/>
          </a:xfrm>
        </p:spPr>
        <p:txBody>
          <a:bodyPr/>
          <a:lstStyle/>
          <a:p>
            <a:pPr>
              <a:defRPr/>
            </a:pPr>
            <a:r>
              <a:rPr lang="en-US" smtClean="0"/>
              <a:t>Nanotechnologie v potravinových obalech</a:t>
            </a:r>
            <a:endParaRPr lang="en-US"/>
          </a:p>
        </p:txBody>
      </p:sp>
      <p:sp>
        <p:nvSpPr>
          <p:cNvPr id="39939" name="Zástupný symbol pro obsah 2"/>
          <p:cNvSpPr>
            <a:spLocks noGrp="1"/>
          </p:cNvSpPr>
          <p:nvPr>
            <p:ph idx="1"/>
          </p:nvPr>
        </p:nvSpPr>
        <p:spPr>
          <a:xfrm>
            <a:off x="503238" y="1196975"/>
            <a:ext cx="8229600" cy="4929188"/>
          </a:xfrm>
        </p:spPr>
        <p:txBody>
          <a:bodyPr/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chran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před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změnami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prostředí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vlhkost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světlo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oxidace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teplota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),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fyzickým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poškozením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kontaminací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mikroorganismy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. </a:t>
            </a: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I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nformace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o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2000" dirty="0" smtClean="0">
                <a:latin typeface="Arial" pitchFamily="34" charset="0"/>
                <a:cs typeface="Arial" pitchFamily="34" charset="0"/>
              </a:rPr>
              <a:t>kvalitě zboží a jeho pravosti</a:t>
            </a:r>
          </a:p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olymerní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nanokompozity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, v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nichž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polymer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má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ropný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původ</a:t>
            </a: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B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iopolymery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vyráběné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ze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dřevní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hmoty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a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obilních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odpadů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které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jsou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biodegradovatelné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Biopolymery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mají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špatné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bariérové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a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mechanické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vlastnosti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, ale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přidáním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nanočástic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jílů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se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tyto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vlastnosti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zlepší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Potraviny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se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balí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v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inertní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atmosféře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nebo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v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atmosféře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s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nízkým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obsahem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kyslíku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což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prodlouží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skladovací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dobu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4x a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zamezí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růst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mikrobů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Plastové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obaly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jsou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polopropustné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pro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unikání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CO2 u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nápojů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a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vnikání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kyslíku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čemuž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se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zamezí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depozicí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kovové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vrstvy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nebo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zabudováním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nanočástic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do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polymerní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matrice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3238" y="268288"/>
            <a:ext cx="8316912" cy="706437"/>
          </a:xfrm>
        </p:spPr>
        <p:txBody>
          <a:bodyPr/>
          <a:lstStyle/>
          <a:p>
            <a:pPr>
              <a:defRPr/>
            </a:pPr>
            <a:r>
              <a:rPr sz="400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Využití</a:t>
            </a:r>
            <a:r>
              <a:rPr sz="40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sz="400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nanočástic</a:t>
            </a:r>
            <a:r>
              <a:rPr sz="40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v </a:t>
            </a:r>
            <a:r>
              <a:rPr sz="400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potravinách</a:t>
            </a:r>
            <a:endParaRPr sz="4000">
              <a:latin typeface="Arial" pitchFamily="34" charset="0"/>
              <a:cs typeface="Arial" pitchFamily="34" charset="0"/>
            </a:endParaRPr>
          </a:p>
        </p:txBody>
      </p:sp>
      <p:sp>
        <p:nvSpPr>
          <p:cNvPr id="41987" name="Zástupný symbol pro obsah 2"/>
          <p:cNvSpPr>
            <a:spLocks noGrp="1"/>
          </p:cNvSpPr>
          <p:nvPr>
            <p:ph idx="1"/>
          </p:nvPr>
        </p:nvSpPr>
        <p:spPr>
          <a:xfrm>
            <a:off x="285750" y="935038"/>
            <a:ext cx="8858250" cy="493712"/>
          </a:xfrm>
        </p:spPr>
        <p:txBody>
          <a:bodyPr/>
          <a:lstStyle/>
          <a:p>
            <a:r>
              <a:rPr lang="cs-CZ" sz="2400" smtClean="0">
                <a:latin typeface="Arial" charset="0"/>
                <a:cs typeface="Arial" charset="0"/>
              </a:rPr>
              <a:t>Příklady firem objevujících se na trhu</a:t>
            </a:r>
            <a:endParaRPr lang="cs-CZ" sz="1400" smtClean="0">
              <a:latin typeface="Arial" charset="0"/>
              <a:cs typeface="Arial" charset="0"/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142875" y="1428750"/>
          <a:ext cx="8858343" cy="5093944"/>
        </p:xfrm>
        <a:graphic>
          <a:graphicData uri="http://schemas.openxmlformats.org/drawingml/2006/table">
            <a:tbl>
              <a:tblPr/>
              <a:tblGrid>
                <a:gridCol w="34290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97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49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098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i="1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název firmy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i="1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země původu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i="1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používané účinné látky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03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Aquanova</a:t>
                      </a:r>
                      <a:r>
                        <a:rPr lang="cs-CZ" sz="1800" b="0" i="0" u="none" strike="noStrike" baseline="30000" dirty="0">
                          <a:solidFill>
                            <a:schemeClr val="tx1"/>
                          </a:solidFill>
                          <a:latin typeface="Arial"/>
                        </a:rPr>
                        <a:t>®</a:t>
                      </a:r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 GmbH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DEU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vitamin A, D, E, K , </a:t>
                      </a:r>
                      <a:r>
                        <a:rPr lang="el-GR" sz="18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β</a:t>
                      </a:r>
                      <a:r>
                        <a:rPr lang="el-GR" sz="18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-</a:t>
                      </a:r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karoten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203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BASF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DEU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vitamin A, D</a:t>
                      </a:r>
                      <a:r>
                        <a:rPr lang="cs-CZ" sz="1800" b="0" i="0" u="none" strike="noStrike" baseline="-25000" dirty="0">
                          <a:solidFill>
                            <a:schemeClr val="tx1"/>
                          </a:solidFill>
                          <a:latin typeface="Arial"/>
                        </a:rPr>
                        <a:t>3</a:t>
                      </a:r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, </a:t>
                      </a:r>
                      <a:r>
                        <a:rPr lang="el-GR" sz="18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α-</a:t>
                      </a:r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DL-tokoferoly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427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err="1">
                          <a:solidFill>
                            <a:schemeClr val="tx1"/>
                          </a:solidFill>
                          <a:latin typeface="Arial"/>
                        </a:rPr>
                        <a:t>Shenzen</a:t>
                      </a:r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 Become Industry &amp; Trade Co., Ltd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CHN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-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203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 err="1">
                          <a:solidFill>
                            <a:schemeClr val="tx1"/>
                          </a:solidFill>
                          <a:latin typeface="Arial"/>
                        </a:rPr>
                        <a:t>NutraLease</a:t>
                      </a:r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 Ltd.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ISR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koenzym Q</a:t>
                      </a:r>
                      <a:r>
                        <a:rPr lang="cs-CZ" sz="1800" b="0" i="0" u="none" strike="noStrike" baseline="-25000" dirty="0">
                          <a:solidFill>
                            <a:schemeClr val="tx1"/>
                          </a:solidFill>
                          <a:latin typeface="Arial"/>
                        </a:rPr>
                        <a:t>10</a:t>
                      </a:r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, lutein, lykopen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203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 err="1">
                          <a:solidFill>
                            <a:schemeClr val="tx1"/>
                          </a:solidFill>
                          <a:latin typeface="Arial"/>
                        </a:rPr>
                        <a:t>Shemen</a:t>
                      </a:r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 </a:t>
                      </a:r>
                      <a:r>
                        <a:rPr lang="cs-CZ" sz="1800" b="0" i="0" u="none" strike="noStrike" dirty="0" err="1">
                          <a:solidFill>
                            <a:schemeClr val="tx1"/>
                          </a:solidFill>
                          <a:latin typeface="Arial"/>
                        </a:rPr>
                        <a:t>Industríes</a:t>
                      </a:r>
                      <a:endParaRPr lang="cs-CZ" sz="18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ISR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fytosteroly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203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Life Enhancement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USA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 err="1">
                          <a:solidFill>
                            <a:schemeClr val="tx1"/>
                          </a:solidFill>
                          <a:latin typeface="Arial"/>
                        </a:rPr>
                        <a:t>resveratol</a:t>
                      </a:r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, </a:t>
                      </a:r>
                      <a:r>
                        <a:rPr lang="cs-CZ" sz="1800" b="0" i="0" u="none" strike="noStrike" dirty="0" err="1">
                          <a:solidFill>
                            <a:schemeClr val="tx1"/>
                          </a:solidFill>
                          <a:latin typeface="Arial"/>
                        </a:rPr>
                        <a:t>kurkumin</a:t>
                      </a:r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, vitamin E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203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 err="1" smtClean="0">
                          <a:solidFill>
                            <a:schemeClr val="tx1"/>
                          </a:solidFill>
                          <a:latin typeface="Arial"/>
                        </a:rPr>
                        <a:t>LivOn</a:t>
                      </a:r>
                      <a:r>
                        <a:rPr lang="cs-CZ" sz="1800" b="0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 </a:t>
                      </a:r>
                      <a:r>
                        <a:rPr lang="cs-CZ" sz="1800" b="0" i="0" u="none" strike="noStrike" dirty="0" err="1" smtClean="0">
                          <a:solidFill>
                            <a:schemeClr val="tx1"/>
                          </a:solidFill>
                          <a:latin typeface="Arial"/>
                        </a:rPr>
                        <a:t>Labs</a:t>
                      </a:r>
                      <a:endParaRPr lang="cs-CZ" sz="18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USA</a:t>
                      </a:r>
                      <a:endParaRPr lang="cs-CZ" sz="18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Vitamin B</a:t>
                      </a:r>
                      <a:r>
                        <a:rPr lang="cs-CZ" sz="1800" b="0" i="0" u="none" strike="noStrike" baseline="-25000" dirty="0" smtClean="0">
                          <a:solidFill>
                            <a:schemeClr val="tx1"/>
                          </a:solidFill>
                          <a:latin typeface="Arial"/>
                        </a:rPr>
                        <a:t>12</a:t>
                      </a:r>
                      <a:r>
                        <a:rPr lang="cs-CZ" sz="1800" b="0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, </a:t>
                      </a:r>
                      <a:r>
                        <a:rPr lang="cs-CZ" sz="1800" b="0" i="0" u="none" strike="noStrike" dirty="0" err="1" smtClean="0">
                          <a:solidFill>
                            <a:schemeClr val="tx1"/>
                          </a:solidFill>
                          <a:latin typeface="Arial"/>
                        </a:rPr>
                        <a:t>gluthation</a:t>
                      </a:r>
                      <a:endParaRPr lang="cs-CZ" sz="18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427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 err="1">
                          <a:solidFill>
                            <a:schemeClr val="tx1"/>
                          </a:solidFill>
                          <a:latin typeface="Arial"/>
                        </a:rPr>
                        <a:t>Muscletech</a:t>
                      </a:r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 </a:t>
                      </a:r>
                      <a:r>
                        <a:rPr lang="cs-CZ" sz="1800" b="0" i="0" u="none" strike="noStrike" dirty="0" err="1">
                          <a:solidFill>
                            <a:schemeClr val="tx1"/>
                          </a:solidFill>
                          <a:latin typeface="Arial"/>
                        </a:rPr>
                        <a:t>sports</a:t>
                      </a:r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 </a:t>
                      </a:r>
                      <a:r>
                        <a:rPr lang="cs-CZ" sz="1800" b="0" i="0" u="none" strike="noStrike" dirty="0" err="1">
                          <a:solidFill>
                            <a:schemeClr val="tx1"/>
                          </a:solidFill>
                          <a:latin typeface="Arial"/>
                        </a:rPr>
                        <a:t>nutrition</a:t>
                      </a:r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 </a:t>
                      </a:r>
                      <a:r>
                        <a:rPr lang="cs-CZ" sz="1800" b="0" i="0" u="none" strike="noStrike" dirty="0" err="1">
                          <a:solidFill>
                            <a:schemeClr val="tx1"/>
                          </a:solidFill>
                          <a:latin typeface="Arial"/>
                        </a:rPr>
                        <a:t>supplements</a:t>
                      </a:r>
                      <a:endParaRPr lang="cs-CZ" sz="18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USA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vitamin A, D, E, K, lykopen, lutein, </a:t>
                      </a:r>
                      <a:r>
                        <a:rPr lang="cs-CZ" sz="1800" b="0" i="0" u="none" strike="noStrike" dirty="0" err="1">
                          <a:solidFill>
                            <a:schemeClr val="tx1"/>
                          </a:solidFill>
                          <a:latin typeface="Arial"/>
                        </a:rPr>
                        <a:t>zeaxanthin</a:t>
                      </a:r>
                      <a:endParaRPr lang="cs-CZ" sz="18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203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 err="1">
                          <a:solidFill>
                            <a:schemeClr val="tx1"/>
                          </a:solidFill>
                          <a:latin typeface="Arial"/>
                        </a:rPr>
                        <a:t>Nano</a:t>
                      </a:r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 </a:t>
                      </a:r>
                      <a:r>
                        <a:rPr lang="cs-CZ" sz="1800" b="0" i="0" u="none" strike="noStrike" dirty="0" err="1">
                          <a:solidFill>
                            <a:schemeClr val="tx1"/>
                          </a:solidFill>
                          <a:latin typeface="Arial"/>
                        </a:rPr>
                        <a:t>Health</a:t>
                      </a:r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 </a:t>
                      </a:r>
                      <a:r>
                        <a:rPr lang="cs-CZ" sz="1800" b="0" i="0" u="none" strike="noStrike" dirty="0" err="1">
                          <a:solidFill>
                            <a:schemeClr val="tx1"/>
                          </a:solidFill>
                          <a:latin typeface="Arial"/>
                        </a:rPr>
                        <a:t>Solutions</a:t>
                      </a:r>
                      <a:endParaRPr lang="cs-CZ" sz="18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USA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 err="1">
                          <a:solidFill>
                            <a:schemeClr val="tx1"/>
                          </a:solidFill>
                          <a:latin typeface="Arial"/>
                        </a:rPr>
                        <a:t>humic</a:t>
                      </a:r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 a </a:t>
                      </a:r>
                      <a:r>
                        <a:rPr lang="cs-CZ" sz="1800" b="0" i="0" u="none" strike="noStrike" dirty="0" err="1">
                          <a:solidFill>
                            <a:schemeClr val="tx1"/>
                          </a:solidFill>
                          <a:latin typeface="Arial"/>
                        </a:rPr>
                        <a:t>vulvic</a:t>
                      </a:r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 </a:t>
                      </a:r>
                      <a:r>
                        <a:rPr lang="cs-CZ" sz="1800" b="0" i="0" u="none" strike="noStrike" dirty="0" err="1">
                          <a:solidFill>
                            <a:schemeClr val="tx1"/>
                          </a:solidFill>
                          <a:latin typeface="Arial"/>
                        </a:rPr>
                        <a:t>acid</a:t>
                      </a:r>
                      <a:endParaRPr lang="cs-CZ" sz="18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203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 err="1">
                          <a:solidFill>
                            <a:schemeClr val="tx1"/>
                          </a:solidFill>
                          <a:latin typeface="Arial"/>
                        </a:rPr>
                        <a:t>Nutrition</a:t>
                      </a:r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 by </a:t>
                      </a:r>
                      <a:r>
                        <a:rPr lang="cs-CZ" sz="1800" b="0" i="0" u="none" strike="noStrike" dirty="0" err="1">
                          <a:solidFill>
                            <a:schemeClr val="tx1"/>
                          </a:solidFill>
                          <a:latin typeface="Arial"/>
                        </a:rPr>
                        <a:t>Nanotech</a:t>
                      </a:r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, LLC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USA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vitamin B</a:t>
                      </a:r>
                      <a:r>
                        <a:rPr lang="cs-CZ" sz="1800" b="0" i="0" u="none" strike="noStrike" baseline="-25000" dirty="0">
                          <a:solidFill>
                            <a:schemeClr val="tx1"/>
                          </a:solidFill>
                          <a:latin typeface="Arial"/>
                        </a:rPr>
                        <a:t>12</a:t>
                      </a:r>
                      <a:endParaRPr lang="cs-CZ" sz="18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203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 err="1">
                          <a:solidFill>
                            <a:schemeClr val="tx1"/>
                          </a:solidFill>
                          <a:latin typeface="Arial"/>
                        </a:rPr>
                        <a:t>Pharmanex</a:t>
                      </a:r>
                      <a:r>
                        <a:rPr lang="cs-CZ" sz="1800" b="0" i="0" u="none" strike="noStrike" baseline="30000" dirty="0">
                          <a:solidFill>
                            <a:schemeClr val="tx1"/>
                          </a:solidFill>
                          <a:latin typeface="Arial"/>
                        </a:rPr>
                        <a:t>®</a:t>
                      </a:r>
                      <a:endParaRPr lang="cs-CZ" sz="18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USA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DHA, biotin, karotenoidy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203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RBC Life </a:t>
                      </a:r>
                      <a:r>
                        <a:rPr lang="cs-CZ" sz="1800" b="0" i="0" u="none" strike="noStrike" dirty="0" err="1">
                          <a:solidFill>
                            <a:schemeClr val="tx1"/>
                          </a:solidFill>
                          <a:latin typeface="Arial"/>
                        </a:rPr>
                        <a:t>Sciences</a:t>
                      </a:r>
                      <a:r>
                        <a:rPr lang="cs-CZ" sz="1800" b="0" i="0" u="none" strike="noStrike" baseline="30000" dirty="0">
                          <a:solidFill>
                            <a:schemeClr val="tx1"/>
                          </a:solidFill>
                          <a:latin typeface="Arial"/>
                        </a:rPr>
                        <a:t>®</a:t>
                      </a:r>
                      <a:endParaRPr lang="cs-CZ" sz="18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USA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doplňky stravy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203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 err="1">
                          <a:solidFill>
                            <a:schemeClr val="tx1"/>
                          </a:solidFill>
                          <a:latin typeface="Arial"/>
                        </a:rPr>
                        <a:t>Solgar</a:t>
                      </a:r>
                      <a:endParaRPr lang="cs-CZ" sz="18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USA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koenzym Q</a:t>
                      </a:r>
                      <a:r>
                        <a:rPr lang="cs-CZ" sz="1800" b="0" i="0" u="none" strike="noStrike" baseline="-25000" dirty="0">
                          <a:solidFill>
                            <a:schemeClr val="tx1"/>
                          </a:solidFill>
                          <a:latin typeface="Arial"/>
                        </a:rPr>
                        <a:t>10</a:t>
                      </a:r>
                      <a:endParaRPr lang="cs-CZ" sz="1800" b="0" i="0" u="none" strike="noStrike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9203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 err="1">
                          <a:solidFill>
                            <a:schemeClr val="tx1"/>
                          </a:solidFill>
                          <a:latin typeface="Arial"/>
                        </a:rPr>
                        <a:t>SportMedix</a:t>
                      </a:r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, </a:t>
                      </a:r>
                      <a:r>
                        <a:rPr lang="cs-CZ" sz="1800" b="0" i="0" u="none" strike="noStrike" dirty="0" err="1">
                          <a:solidFill>
                            <a:schemeClr val="tx1"/>
                          </a:solidFill>
                          <a:latin typeface="Arial"/>
                        </a:rPr>
                        <a:t>Inc</a:t>
                      </a:r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.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USA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peptidy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3238" y="298450"/>
            <a:ext cx="8316912" cy="646113"/>
          </a:xfrm>
        </p:spPr>
        <p:txBody>
          <a:bodyPr/>
          <a:lstStyle/>
          <a:p>
            <a:pPr>
              <a:defRPr/>
            </a:pPr>
            <a:r>
              <a:rPr lang="en-US" smtClean="0"/>
              <a:t>Nano potraviny a firmy</a:t>
            </a:r>
            <a:endParaRPr lang="en-US"/>
          </a:p>
        </p:txBody>
      </p:sp>
      <p:sp>
        <p:nvSpPr>
          <p:cNvPr id="43011" name="Zástupný symbol pro obsah 2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4929188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2000" dirty="0" smtClean="0">
                <a:latin typeface="Arial" charset="0"/>
                <a:cs typeface="Arial" charset="0"/>
              </a:rPr>
              <a:t>High- tech </a:t>
            </a:r>
            <a:r>
              <a:rPr lang="en-US" sz="2000" dirty="0" err="1" smtClean="0">
                <a:latin typeface="Arial" charset="0"/>
                <a:cs typeface="Arial" charset="0"/>
              </a:rPr>
              <a:t>holandská</a:t>
            </a:r>
            <a:r>
              <a:rPr lang="en-US" sz="2000" dirty="0" smtClean="0">
                <a:latin typeface="Arial" charset="0"/>
                <a:cs typeface="Arial" charset="0"/>
              </a:rPr>
              <a:t> firma </a:t>
            </a:r>
            <a:r>
              <a:rPr lang="en-US" sz="2000" b="1" dirty="0" err="1" smtClean="0">
                <a:latin typeface="Arial" charset="0"/>
                <a:cs typeface="Arial" charset="0"/>
              </a:rPr>
              <a:t>Nanomi</a:t>
            </a:r>
            <a:r>
              <a:rPr lang="en-US" sz="2000" b="1" dirty="0" smtClean="0">
                <a:latin typeface="Arial" charset="0"/>
                <a:cs typeface="Arial" charset="0"/>
              </a:rPr>
              <a:t> </a:t>
            </a:r>
            <a:r>
              <a:rPr lang="cs-CZ" sz="2000" b="1" dirty="0" smtClean="0">
                <a:latin typeface="Arial" charset="0"/>
                <a:cs typeface="Arial" charset="0"/>
              </a:rPr>
              <a:t>- </a:t>
            </a:r>
            <a:r>
              <a:rPr lang="en-US" sz="2000" b="1" dirty="0" err="1" smtClean="0">
                <a:latin typeface="Arial" charset="0"/>
                <a:cs typeface="Arial" charset="0"/>
              </a:rPr>
              <a:t>vývoj</a:t>
            </a:r>
            <a:r>
              <a:rPr lang="en-US" sz="2000" b="1" dirty="0" smtClean="0"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latin typeface="Arial" charset="0"/>
                <a:cs typeface="Arial" charset="0"/>
              </a:rPr>
              <a:t>přesně</a:t>
            </a:r>
            <a:r>
              <a:rPr lang="cs-CZ" sz="2000" b="1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definovaných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funkčních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emulsí</a:t>
            </a:r>
            <a:r>
              <a:rPr lang="en-US" sz="2000" dirty="0" smtClean="0">
                <a:latin typeface="Arial" charset="0"/>
                <a:cs typeface="Arial" charset="0"/>
              </a:rPr>
              <a:t> a </a:t>
            </a:r>
            <a:r>
              <a:rPr lang="en-US" sz="2000" dirty="0" err="1" smtClean="0">
                <a:latin typeface="Arial" charset="0"/>
                <a:cs typeface="Arial" charset="0"/>
              </a:rPr>
              <a:t>mikro</a:t>
            </a:r>
            <a:r>
              <a:rPr lang="en-US" sz="2000" dirty="0" smtClean="0">
                <a:latin typeface="Arial" charset="0"/>
                <a:cs typeface="Arial" charset="0"/>
              </a:rPr>
              <a:t>- a </a:t>
            </a:r>
            <a:r>
              <a:rPr lang="en-US" sz="2000" dirty="0" err="1" smtClean="0">
                <a:latin typeface="Arial" charset="0"/>
                <a:cs typeface="Arial" charset="0"/>
              </a:rPr>
              <a:t>nanokuliček</a:t>
            </a:r>
            <a:r>
              <a:rPr lang="en-US" sz="2000" dirty="0" smtClean="0">
                <a:latin typeface="Arial" charset="0"/>
                <a:cs typeface="Arial" charset="0"/>
              </a:rPr>
              <a:t>. </a:t>
            </a:r>
            <a:r>
              <a:rPr lang="en-US" sz="2000" dirty="0" err="1" smtClean="0">
                <a:latin typeface="Arial" charset="0"/>
                <a:cs typeface="Arial" charset="0"/>
              </a:rPr>
              <a:t>Vyrábí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např</a:t>
            </a:r>
            <a:r>
              <a:rPr lang="en-US" sz="2000" b="1" dirty="0" smtClean="0">
                <a:latin typeface="Arial" charset="0"/>
                <a:cs typeface="Arial" charset="0"/>
              </a:rPr>
              <a:t>.</a:t>
            </a:r>
            <a:r>
              <a:rPr lang="cs-CZ" sz="2000" b="1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mikrokuličky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jako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nosiče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vitaminu</a:t>
            </a:r>
            <a:r>
              <a:rPr lang="en-US" sz="2000" dirty="0" smtClean="0">
                <a:latin typeface="Arial" charset="0"/>
                <a:cs typeface="Arial" charset="0"/>
              </a:rPr>
              <a:t> B12. </a:t>
            </a:r>
            <a:r>
              <a:rPr lang="en-US" sz="2000" dirty="0" err="1" smtClean="0">
                <a:latin typeface="Arial" charset="0"/>
                <a:cs typeface="Arial" charset="0"/>
              </a:rPr>
              <a:t>Síta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na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mikrokuličky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dodává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holandská</a:t>
            </a:r>
            <a:r>
              <a:rPr lang="en-US" sz="2000" dirty="0" smtClean="0">
                <a:latin typeface="Arial" charset="0"/>
                <a:cs typeface="Arial" charset="0"/>
              </a:rPr>
              <a:t> firma </a:t>
            </a:r>
            <a:r>
              <a:rPr lang="en-US" sz="2000" b="1" dirty="0" err="1" smtClean="0">
                <a:latin typeface="Arial" charset="0"/>
                <a:cs typeface="Arial" charset="0"/>
              </a:rPr>
              <a:t>Aquamarijn</a:t>
            </a:r>
            <a:r>
              <a:rPr lang="en-US" sz="2000" b="1" dirty="0" smtClean="0">
                <a:latin typeface="Arial" charset="0"/>
                <a:cs typeface="Arial" charset="0"/>
              </a:rPr>
              <a:t> Micro Filtration.</a:t>
            </a:r>
          </a:p>
          <a:p>
            <a:pPr>
              <a:buFont typeface="Wingdings" pitchFamily="2" charset="2"/>
              <a:buNone/>
            </a:pPr>
            <a:r>
              <a:rPr lang="en-US" sz="2000" dirty="0" err="1" smtClean="0">
                <a:latin typeface="Arial" charset="0"/>
                <a:cs typeface="Arial" charset="0"/>
              </a:rPr>
              <a:t>Německá</a:t>
            </a:r>
            <a:r>
              <a:rPr lang="en-US" sz="2000" dirty="0" smtClean="0">
                <a:latin typeface="Arial" charset="0"/>
                <a:cs typeface="Arial" charset="0"/>
              </a:rPr>
              <a:t> firma </a:t>
            </a:r>
            <a:r>
              <a:rPr lang="en-US" sz="2000" b="1" dirty="0" err="1" smtClean="0">
                <a:latin typeface="Arial" charset="0"/>
                <a:cs typeface="Arial" charset="0"/>
              </a:rPr>
              <a:t>ItN</a:t>
            </a:r>
            <a:r>
              <a:rPr lang="en-US" sz="2000" b="1" dirty="0" smtClean="0"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latin typeface="Arial" charset="0"/>
                <a:cs typeface="Arial" charset="0"/>
              </a:rPr>
              <a:t>Nanovation</a:t>
            </a:r>
            <a:r>
              <a:rPr lang="en-US" sz="2000" b="1" dirty="0" smtClean="0"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latin typeface="Arial" charset="0"/>
                <a:cs typeface="Arial" charset="0"/>
              </a:rPr>
              <a:t>vyrábí</a:t>
            </a:r>
            <a:r>
              <a:rPr lang="en-US" sz="2000" b="1" dirty="0" smtClean="0"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latin typeface="Arial" charset="0"/>
                <a:cs typeface="Arial" charset="0"/>
              </a:rPr>
              <a:t>keramické</a:t>
            </a:r>
            <a:r>
              <a:rPr lang="en-US" sz="2000" b="1" dirty="0" smtClean="0"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latin typeface="Arial" charset="0"/>
                <a:cs typeface="Arial" charset="0"/>
              </a:rPr>
              <a:t>nanofiltry</a:t>
            </a:r>
            <a:r>
              <a:rPr lang="en-US" sz="2000" b="1" dirty="0" smtClean="0">
                <a:latin typeface="Arial" charset="0"/>
                <a:cs typeface="Arial" charset="0"/>
              </a:rPr>
              <a:t> a </a:t>
            </a:r>
            <a:r>
              <a:rPr lang="en-US" sz="2000" b="1" dirty="0" err="1" smtClean="0">
                <a:latin typeface="Arial" charset="0"/>
                <a:cs typeface="Arial" charset="0"/>
              </a:rPr>
              <a:t>nanosíta</a:t>
            </a:r>
            <a:r>
              <a:rPr lang="cs-CZ" sz="2000" b="1" dirty="0" smtClean="0">
                <a:latin typeface="Arial" charset="0"/>
                <a:cs typeface="Arial" charset="0"/>
              </a:rPr>
              <a:t> </a:t>
            </a:r>
            <a:r>
              <a:rPr lang="en-US" sz="2000" dirty="0" smtClean="0">
                <a:latin typeface="Arial" charset="0"/>
                <a:cs typeface="Arial" charset="0"/>
              </a:rPr>
              <a:t>pro </a:t>
            </a:r>
            <a:r>
              <a:rPr lang="en-US" sz="2000" dirty="0" err="1" smtClean="0">
                <a:latin typeface="Arial" charset="0"/>
                <a:cs typeface="Arial" charset="0"/>
              </a:rPr>
              <a:t>výrobu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nápojů</a:t>
            </a:r>
            <a:r>
              <a:rPr lang="en-US" sz="2000" dirty="0" smtClean="0">
                <a:latin typeface="Arial" charset="0"/>
                <a:cs typeface="Arial" charset="0"/>
              </a:rPr>
              <a:t> (</a:t>
            </a:r>
            <a:r>
              <a:rPr lang="en-US" sz="2000" dirty="0" err="1" smtClean="0">
                <a:latin typeface="Arial" charset="0"/>
                <a:cs typeface="Arial" charset="0"/>
              </a:rPr>
              <a:t>zahušťování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ovocných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šťáv</a:t>
            </a:r>
            <a:r>
              <a:rPr lang="en-US" sz="2000" dirty="0" smtClean="0">
                <a:latin typeface="Arial" charset="0"/>
                <a:cs typeface="Arial" charset="0"/>
              </a:rPr>
              <a:t> a </a:t>
            </a:r>
            <a:r>
              <a:rPr lang="en-US" sz="2000" dirty="0" err="1" smtClean="0">
                <a:latin typeface="Arial" charset="0"/>
                <a:cs typeface="Arial" charset="0"/>
              </a:rPr>
              <a:t>fltrace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piva</a:t>
            </a:r>
            <a:r>
              <a:rPr lang="en-US" sz="2000" dirty="0" smtClean="0">
                <a:latin typeface="Arial" charset="0"/>
                <a:cs typeface="Arial" charset="0"/>
              </a:rPr>
              <a:t>) a pro</a:t>
            </a:r>
            <a:r>
              <a:rPr lang="cs-CZ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potravinářský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průmysl</a:t>
            </a:r>
            <a:r>
              <a:rPr lang="en-US" sz="2000" dirty="0" smtClean="0">
                <a:latin typeface="Arial" charset="0"/>
                <a:cs typeface="Arial" charset="0"/>
              </a:rPr>
              <a:t> (</a:t>
            </a:r>
            <a:r>
              <a:rPr lang="en-US" sz="2000" dirty="0" err="1" smtClean="0">
                <a:latin typeface="Arial" charset="0"/>
                <a:cs typeface="Arial" charset="0"/>
              </a:rPr>
              <a:t>zpracování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mléka</a:t>
            </a:r>
            <a:r>
              <a:rPr lang="en-US" sz="2000" dirty="0" smtClean="0">
                <a:latin typeface="Arial" charset="0"/>
                <a:cs typeface="Arial" charset="0"/>
              </a:rPr>
              <a:t>, </a:t>
            </a:r>
            <a:r>
              <a:rPr lang="en-US" sz="2000" dirty="0" err="1" smtClean="0">
                <a:latin typeface="Arial" charset="0"/>
                <a:cs typeface="Arial" charset="0"/>
              </a:rPr>
              <a:t>separace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proteinů</a:t>
            </a:r>
            <a:r>
              <a:rPr lang="en-US" sz="2000" dirty="0" smtClean="0">
                <a:latin typeface="Arial" charset="0"/>
                <a:cs typeface="Arial" charset="0"/>
              </a:rPr>
              <a:t>, </a:t>
            </a:r>
            <a:r>
              <a:rPr lang="en-US" sz="2000" dirty="0" err="1" smtClean="0">
                <a:latin typeface="Arial" charset="0"/>
                <a:cs typeface="Arial" charset="0"/>
              </a:rPr>
              <a:t>výroba</a:t>
            </a:r>
            <a:r>
              <a:rPr lang="cs-CZ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jedlých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olejů</a:t>
            </a:r>
            <a:r>
              <a:rPr lang="en-US" sz="2000" dirty="0" smtClean="0">
                <a:latin typeface="Arial" charset="0"/>
                <a:cs typeface="Arial" charset="0"/>
              </a:rPr>
              <a:t>).</a:t>
            </a:r>
          </a:p>
          <a:p>
            <a:pPr>
              <a:buFont typeface="Wingdings" pitchFamily="2" charset="2"/>
              <a:buNone/>
            </a:pPr>
            <a:r>
              <a:rPr lang="en-US" sz="2000" dirty="0" err="1" smtClean="0">
                <a:latin typeface="Arial" charset="0"/>
                <a:cs typeface="Arial" charset="0"/>
              </a:rPr>
              <a:t>Americká</a:t>
            </a:r>
            <a:r>
              <a:rPr lang="en-US" sz="2000" dirty="0" smtClean="0">
                <a:latin typeface="Arial" charset="0"/>
                <a:cs typeface="Arial" charset="0"/>
              </a:rPr>
              <a:t> firma </a:t>
            </a:r>
            <a:r>
              <a:rPr lang="en-US" sz="2000" b="1" dirty="0" err="1" smtClean="0">
                <a:latin typeface="Arial" charset="0"/>
                <a:cs typeface="Arial" charset="0"/>
              </a:rPr>
              <a:t>Salvona</a:t>
            </a:r>
            <a:r>
              <a:rPr lang="en-US" sz="2000" b="1" dirty="0" smtClean="0">
                <a:latin typeface="Arial" charset="0"/>
                <a:cs typeface="Arial" charset="0"/>
              </a:rPr>
              <a:t> Technologies Inc. </a:t>
            </a:r>
            <a:r>
              <a:rPr lang="en-US" sz="2000" b="1" dirty="0" err="1" smtClean="0">
                <a:latin typeface="Arial" charset="0"/>
                <a:cs typeface="Arial" charset="0"/>
              </a:rPr>
              <a:t>vyrábí</a:t>
            </a:r>
            <a:r>
              <a:rPr lang="en-US" sz="2000" b="1" dirty="0" smtClean="0"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latin typeface="Arial" charset="0"/>
                <a:cs typeface="Arial" charset="0"/>
              </a:rPr>
              <a:t>produkty</a:t>
            </a:r>
            <a:r>
              <a:rPr lang="en-US" sz="2000" b="1" dirty="0" smtClean="0"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latin typeface="Arial" charset="0"/>
                <a:cs typeface="Arial" charset="0"/>
              </a:rPr>
              <a:t>SalSphere</a:t>
            </a:r>
            <a:r>
              <a:rPr lang="cs-CZ" sz="2000" b="1" dirty="0" smtClean="0">
                <a:latin typeface="Arial" charset="0"/>
                <a:cs typeface="Arial" charset="0"/>
              </a:rPr>
              <a:t> </a:t>
            </a:r>
            <a:r>
              <a:rPr lang="en-US" sz="2000" dirty="0" smtClean="0">
                <a:latin typeface="Arial" charset="0"/>
                <a:cs typeface="Arial" charset="0"/>
              </a:rPr>
              <a:t>a </a:t>
            </a:r>
            <a:r>
              <a:rPr lang="en-US" sz="2000" dirty="0" err="1" smtClean="0">
                <a:latin typeface="Arial" charset="0"/>
                <a:cs typeface="Arial" charset="0"/>
              </a:rPr>
              <a:t>NanoSal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cs-CZ" sz="2000" dirty="0" smtClean="0">
                <a:latin typeface="Arial" charset="0"/>
                <a:cs typeface="Arial" charset="0"/>
              </a:rPr>
              <a:t>- </a:t>
            </a:r>
            <a:r>
              <a:rPr lang="en-US" sz="2000" dirty="0" err="1" smtClean="0">
                <a:latin typeface="Arial" charset="0"/>
                <a:cs typeface="Arial" charset="0"/>
              </a:rPr>
              <a:t>submikronov</a:t>
            </a:r>
            <a:r>
              <a:rPr lang="cs-CZ" sz="2000" dirty="0" smtClean="0">
                <a:latin typeface="Arial" charset="0"/>
                <a:cs typeface="Arial" charset="0"/>
              </a:rPr>
              <a:t>é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kuliček</a:t>
            </a:r>
            <a:r>
              <a:rPr lang="en-US" sz="2000" dirty="0" smtClean="0">
                <a:latin typeface="Arial" charset="0"/>
                <a:cs typeface="Arial" charset="0"/>
              </a:rPr>
              <a:t> a </a:t>
            </a:r>
            <a:r>
              <a:rPr lang="en-US" sz="2000" dirty="0" err="1" smtClean="0">
                <a:latin typeface="Arial" charset="0"/>
                <a:cs typeface="Arial" charset="0"/>
              </a:rPr>
              <a:t>nanokulič</a:t>
            </a:r>
            <a:r>
              <a:rPr lang="cs-CZ" sz="2000" dirty="0" err="1" smtClean="0">
                <a:latin typeface="Arial" charset="0"/>
                <a:cs typeface="Arial" charset="0"/>
              </a:rPr>
              <a:t>ky</a:t>
            </a:r>
            <a:r>
              <a:rPr lang="cs-CZ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na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přenášení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různých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ingrediencí</a:t>
            </a:r>
            <a:r>
              <a:rPr lang="en-US" sz="2000" dirty="0" smtClean="0">
                <a:latin typeface="Arial" charset="0"/>
                <a:cs typeface="Arial" charset="0"/>
              </a:rPr>
              <a:t> a </a:t>
            </a:r>
            <a:r>
              <a:rPr lang="en-US" sz="2000" dirty="0" err="1" smtClean="0">
                <a:latin typeface="Arial" charset="0"/>
                <a:cs typeface="Arial" charset="0"/>
              </a:rPr>
              <a:t>markerů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ke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specifickým</a:t>
            </a:r>
            <a:r>
              <a:rPr lang="cs-CZ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buňkám</a:t>
            </a:r>
            <a:r>
              <a:rPr lang="en-US" sz="2000" dirty="0" smtClean="0">
                <a:latin typeface="Arial" charset="0"/>
                <a:cs typeface="Arial" charset="0"/>
              </a:rPr>
              <a:t>. </a:t>
            </a:r>
            <a:r>
              <a:rPr lang="en-US" sz="2000" dirty="0" err="1" smtClean="0">
                <a:latin typeface="Arial" charset="0"/>
                <a:cs typeface="Arial" charset="0"/>
              </a:rPr>
              <a:t>Použití</a:t>
            </a:r>
            <a:r>
              <a:rPr lang="en-US" sz="2000" dirty="0" smtClean="0">
                <a:latin typeface="Arial" charset="0"/>
                <a:cs typeface="Arial" charset="0"/>
              </a:rPr>
              <a:t> v </a:t>
            </a:r>
            <a:r>
              <a:rPr lang="en-US" sz="2000" dirty="0" err="1" smtClean="0">
                <a:latin typeface="Arial" charset="0"/>
                <a:cs typeface="Arial" charset="0"/>
              </a:rPr>
              <a:t>pečivu</a:t>
            </a:r>
            <a:r>
              <a:rPr lang="en-US" sz="2000" dirty="0" smtClean="0">
                <a:latin typeface="Arial" charset="0"/>
                <a:cs typeface="Arial" charset="0"/>
              </a:rPr>
              <a:t>, </a:t>
            </a:r>
            <a:r>
              <a:rPr lang="en-US" sz="2000" dirty="0" err="1" smtClean="0">
                <a:latin typeface="Arial" charset="0"/>
                <a:cs typeface="Arial" charset="0"/>
              </a:rPr>
              <a:t>zpr</a:t>
            </a:r>
            <a:r>
              <a:rPr lang="cs-CZ" sz="2000" dirty="0" err="1" smtClean="0">
                <a:latin typeface="Arial" charset="0"/>
                <a:cs typeface="Arial" charset="0"/>
              </a:rPr>
              <a:t>ac</a:t>
            </a:r>
            <a:r>
              <a:rPr lang="en-US" sz="2000" dirty="0" err="1" smtClean="0">
                <a:latin typeface="Arial" charset="0"/>
                <a:cs typeface="Arial" charset="0"/>
              </a:rPr>
              <a:t>ovaném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masu</a:t>
            </a:r>
            <a:r>
              <a:rPr lang="en-US" sz="2000" dirty="0" smtClean="0">
                <a:latin typeface="Arial" charset="0"/>
                <a:cs typeface="Arial" charset="0"/>
              </a:rPr>
              <a:t>, </a:t>
            </a:r>
            <a:r>
              <a:rPr lang="en-US" sz="2000" dirty="0" err="1" smtClean="0">
                <a:latin typeface="Arial" charset="0"/>
                <a:cs typeface="Arial" charset="0"/>
              </a:rPr>
              <a:t>koření</a:t>
            </a:r>
            <a:r>
              <a:rPr lang="en-US" sz="2000" dirty="0" smtClean="0">
                <a:latin typeface="Arial" charset="0"/>
                <a:cs typeface="Arial" charset="0"/>
              </a:rPr>
              <a:t>, </a:t>
            </a:r>
            <a:r>
              <a:rPr lang="en-US" sz="2000" dirty="0" err="1" smtClean="0">
                <a:latin typeface="Arial" charset="0"/>
                <a:cs typeface="Arial" charset="0"/>
              </a:rPr>
              <a:t>žvýkačkách</a:t>
            </a:r>
            <a:r>
              <a:rPr lang="en-US" sz="2000" dirty="0" smtClean="0">
                <a:latin typeface="Arial" charset="0"/>
                <a:cs typeface="Arial" charset="0"/>
              </a:rPr>
              <a:t>,</a:t>
            </a:r>
            <a:r>
              <a:rPr lang="cs-CZ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polévkách</a:t>
            </a:r>
            <a:r>
              <a:rPr lang="en-US" sz="2000" dirty="0" smtClean="0">
                <a:latin typeface="Arial" charset="0"/>
                <a:cs typeface="Arial" charset="0"/>
              </a:rPr>
              <a:t>, </a:t>
            </a:r>
            <a:r>
              <a:rPr lang="en-US" sz="2000" dirty="0" err="1" smtClean="0">
                <a:latin typeface="Arial" charset="0"/>
                <a:cs typeface="Arial" charset="0"/>
              </a:rPr>
              <a:t>džusech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atd</a:t>
            </a:r>
            <a:r>
              <a:rPr lang="en-US" sz="2000" dirty="0" smtClean="0">
                <a:latin typeface="Arial" charset="0"/>
                <a:cs typeface="Arial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3238" y="298450"/>
            <a:ext cx="8316912" cy="646113"/>
          </a:xfrm>
        </p:spPr>
        <p:txBody>
          <a:bodyPr/>
          <a:lstStyle/>
          <a:p>
            <a:pPr>
              <a:defRPr/>
            </a:pPr>
            <a:r>
              <a:rPr lang="en-US" smtClean="0"/>
              <a:t>Nano potraviny a firmy</a:t>
            </a:r>
            <a:endParaRPr lang="en-US"/>
          </a:p>
        </p:txBody>
      </p:sp>
      <p:sp>
        <p:nvSpPr>
          <p:cNvPr id="44035" name="Zástupný symbol pro obsah 2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4929188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2000" dirty="0" smtClean="0">
                <a:latin typeface="Arial" charset="0"/>
                <a:cs typeface="Arial" charset="0"/>
              </a:rPr>
              <a:t>• </a:t>
            </a:r>
            <a:r>
              <a:rPr lang="en-US" sz="2000" b="1" dirty="0" smtClean="0">
                <a:latin typeface="Arial" charset="0"/>
                <a:cs typeface="Arial" charset="0"/>
              </a:rPr>
              <a:t>Kraft Foods, Inc. </a:t>
            </a:r>
            <a:r>
              <a:rPr lang="en-US" sz="2000" b="1" dirty="0" err="1" smtClean="0">
                <a:latin typeface="Arial" charset="0"/>
                <a:cs typeface="Arial" charset="0"/>
              </a:rPr>
              <a:t>vyrábí</a:t>
            </a:r>
            <a:r>
              <a:rPr lang="en-US" sz="2000" b="1" dirty="0" smtClean="0">
                <a:latin typeface="Arial" charset="0"/>
                <a:cs typeface="Arial" charset="0"/>
              </a:rPr>
              <a:t> a </a:t>
            </a:r>
            <a:r>
              <a:rPr lang="en-US" sz="2000" b="1" dirty="0" err="1" smtClean="0">
                <a:latin typeface="Arial" charset="0"/>
                <a:cs typeface="Arial" charset="0"/>
              </a:rPr>
              <a:t>prodává</a:t>
            </a:r>
            <a:r>
              <a:rPr lang="en-US" sz="2000" b="1" dirty="0" smtClean="0"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latin typeface="Arial" charset="0"/>
                <a:cs typeface="Arial" charset="0"/>
              </a:rPr>
              <a:t>ve</a:t>
            </a:r>
            <a:r>
              <a:rPr lang="en-US" sz="2000" b="1" dirty="0" smtClean="0"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latin typeface="Arial" charset="0"/>
                <a:cs typeface="Arial" charset="0"/>
              </a:rPr>
              <a:t>svých</a:t>
            </a:r>
            <a:r>
              <a:rPr lang="en-US" sz="2000" b="1" dirty="0" smtClean="0"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latin typeface="Arial" charset="0"/>
                <a:cs typeface="Arial" charset="0"/>
              </a:rPr>
              <a:t>dceřinných</a:t>
            </a:r>
            <a:endParaRPr lang="en-US" sz="2000" b="1" dirty="0" smtClean="0">
              <a:latin typeface="Arial" charset="0"/>
              <a:cs typeface="Arial" charset="0"/>
            </a:endParaRPr>
          </a:p>
          <a:p>
            <a:pPr>
              <a:buFont typeface="Wingdings" pitchFamily="2" charset="2"/>
              <a:buNone/>
            </a:pPr>
            <a:r>
              <a:rPr lang="en-US" sz="2000" dirty="0" err="1" smtClean="0">
                <a:latin typeface="Arial" charset="0"/>
                <a:cs typeface="Arial" charset="0"/>
              </a:rPr>
              <a:t>společnostech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balené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potraviny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jako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malá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občerstvení</a:t>
            </a:r>
            <a:r>
              <a:rPr lang="en-US" sz="2000" dirty="0" smtClean="0">
                <a:latin typeface="Arial" charset="0"/>
                <a:cs typeface="Arial" charset="0"/>
              </a:rPr>
              <a:t>, </a:t>
            </a:r>
            <a:r>
              <a:rPr lang="en-US" sz="2000" dirty="0" err="1" smtClean="0">
                <a:latin typeface="Arial" charset="0"/>
                <a:cs typeface="Arial" charset="0"/>
              </a:rPr>
              <a:t>nápoje</a:t>
            </a:r>
            <a:r>
              <a:rPr lang="en-US" sz="2000" dirty="0" smtClean="0">
                <a:latin typeface="Arial" charset="0"/>
                <a:cs typeface="Arial" charset="0"/>
              </a:rPr>
              <a:t>, </a:t>
            </a:r>
            <a:r>
              <a:rPr lang="en-US" sz="2000" dirty="0" err="1" smtClean="0">
                <a:latin typeface="Arial" charset="0"/>
                <a:cs typeface="Arial" charset="0"/>
              </a:rPr>
              <a:t>sýr</a:t>
            </a:r>
            <a:r>
              <a:rPr lang="en-US" sz="2000" dirty="0" smtClean="0">
                <a:latin typeface="Arial" charset="0"/>
                <a:cs typeface="Arial" charset="0"/>
              </a:rPr>
              <a:t>,</a:t>
            </a:r>
          </a:p>
          <a:p>
            <a:pPr>
              <a:buFont typeface="Wingdings" pitchFamily="2" charset="2"/>
              <a:buNone/>
            </a:pPr>
            <a:r>
              <a:rPr lang="en-US" sz="2000" dirty="0" err="1" smtClean="0">
                <a:latin typeface="Arial" charset="0"/>
                <a:cs typeface="Arial" charset="0"/>
              </a:rPr>
              <a:t>masové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výrobky</a:t>
            </a:r>
            <a:r>
              <a:rPr lang="en-US" sz="2000" dirty="0" smtClean="0">
                <a:latin typeface="Arial" charset="0"/>
                <a:cs typeface="Arial" charset="0"/>
              </a:rPr>
              <a:t> a </a:t>
            </a:r>
            <a:r>
              <a:rPr lang="en-US" sz="2000" dirty="0" err="1" smtClean="0">
                <a:latin typeface="Arial" charset="0"/>
                <a:cs typeface="Arial" charset="0"/>
              </a:rPr>
              <a:t>zeleninu</a:t>
            </a:r>
            <a:r>
              <a:rPr lang="en-US" sz="2000" dirty="0" smtClean="0">
                <a:latin typeface="Arial" charset="0"/>
                <a:cs typeface="Arial" charset="0"/>
              </a:rPr>
              <a:t>.</a:t>
            </a:r>
          </a:p>
          <a:p>
            <a:pPr>
              <a:buFont typeface="Wingdings" pitchFamily="2" charset="2"/>
              <a:buNone/>
            </a:pPr>
            <a:r>
              <a:rPr lang="en-US" sz="2000" dirty="0" smtClean="0">
                <a:latin typeface="Arial" charset="0"/>
                <a:cs typeface="Arial" charset="0"/>
              </a:rPr>
              <a:t>• </a:t>
            </a:r>
            <a:r>
              <a:rPr lang="en-US" sz="2000" b="1" dirty="0" smtClean="0">
                <a:latin typeface="Arial" charset="0"/>
                <a:cs typeface="Arial" charset="0"/>
              </a:rPr>
              <a:t>BASF </a:t>
            </a:r>
            <a:r>
              <a:rPr lang="en-US" sz="2000" b="1" dirty="0" err="1" smtClean="0">
                <a:latin typeface="Arial" charset="0"/>
                <a:cs typeface="Arial" charset="0"/>
              </a:rPr>
              <a:t>Německo</a:t>
            </a:r>
            <a:r>
              <a:rPr lang="en-US" sz="2000" b="1" dirty="0" smtClean="0"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latin typeface="Arial" charset="0"/>
                <a:cs typeface="Arial" charset="0"/>
              </a:rPr>
              <a:t>vyrábí</a:t>
            </a:r>
            <a:r>
              <a:rPr lang="en-US" sz="2000" b="1" dirty="0" smtClean="0"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latin typeface="Arial" charset="0"/>
                <a:cs typeface="Arial" charset="0"/>
              </a:rPr>
              <a:t>nanočástice</a:t>
            </a:r>
            <a:r>
              <a:rPr lang="en-US" sz="2000" b="1" dirty="0" smtClean="0"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latin typeface="Arial" charset="0"/>
                <a:cs typeface="Arial" charset="0"/>
              </a:rPr>
              <a:t>lykopenu</a:t>
            </a:r>
            <a:r>
              <a:rPr lang="en-US" sz="2000" b="1" dirty="0" smtClean="0">
                <a:latin typeface="Arial" charset="0"/>
                <a:cs typeface="Arial" charset="0"/>
              </a:rPr>
              <a:t> (</a:t>
            </a:r>
            <a:r>
              <a:rPr lang="en-US" sz="2000" b="1" dirty="0" err="1" smtClean="0">
                <a:latin typeface="Arial" charset="0"/>
                <a:cs typeface="Arial" charset="0"/>
              </a:rPr>
              <a:t>karotenoid</a:t>
            </a:r>
            <a:r>
              <a:rPr lang="en-US" sz="2000" b="1" dirty="0" smtClean="0">
                <a:latin typeface="Arial" charset="0"/>
                <a:cs typeface="Arial" charset="0"/>
              </a:rPr>
              <a:t>) </a:t>
            </a:r>
            <a:r>
              <a:rPr lang="en-US" sz="2000" b="1" dirty="0" err="1" smtClean="0">
                <a:latin typeface="Arial" charset="0"/>
                <a:cs typeface="Arial" charset="0"/>
              </a:rPr>
              <a:t>jako</a:t>
            </a:r>
            <a:endParaRPr lang="en-US" sz="2000" b="1" dirty="0" smtClean="0">
              <a:latin typeface="Arial" charset="0"/>
              <a:cs typeface="Arial" charset="0"/>
            </a:endParaRPr>
          </a:p>
          <a:p>
            <a:pPr>
              <a:buFont typeface="Wingdings" pitchFamily="2" charset="2"/>
              <a:buNone/>
            </a:pPr>
            <a:r>
              <a:rPr lang="en-US" sz="2000" dirty="0" err="1" smtClean="0">
                <a:latin typeface="Arial" charset="0"/>
                <a:cs typeface="Arial" charset="0"/>
              </a:rPr>
              <a:t>aditivum</a:t>
            </a:r>
            <a:r>
              <a:rPr lang="en-US" sz="2000" dirty="0" smtClean="0">
                <a:latin typeface="Arial" charset="0"/>
                <a:cs typeface="Arial" charset="0"/>
              </a:rPr>
              <a:t> pro </a:t>
            </a:r>
            <a:r>
              <a:rPr lang="en-US" sz="2000" dirty="0" err="1" smtClean="0">
                <a:latin typeface="Arial" charset="0"/>
                <a:cs typeface="Arial" charset="0"/>
              </a:rPr>
              <a:t>limonády</a:t>
            </a:r>
            <a:r>
              <a:rPr lang="en-US" sz="2000" dirty="0" smtClean="0">
                <a:latin typeface="Arial" charset="0"/>
                <a:cs typeface="Arial" charset="0"/>
              </a:rPr>
              <a:t>, </a:t>
            </a:r>
            <a:r>
              <a:rPr lang="en-US" sz="2000" dirty="0" err="1" smtClean="0">
                <a:latin typeface="Arial" charset="0"/>
                <a:cs typeface="Arial" charset="0"/>
              </a:rPr>
              <a:t>ovocné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šťávy</a:t>
            </a:r>
            <a:r>
              <a:rPr lang="en-US" sz="2000" dirty="0" smtClean="0">
                <a:latin typeface="Arial" charset="0"/>
                <a:cs typeface="Arial" charset="0"/>
              </a:rPr>
              <a:t>, </a:t>
            </a:r>
            <a:r>
              <a:rPr lang="en-US" sz="2000" dirty="0" err="1" smtClean="0">
                <a:latin typeface="Arial" charset="0"/>
                <a:cs typeface="Arial" charset="0"/>
              </a:rPr>
              <a:t>sýr</a:t>
            </a:r>
            <a:r>
              <a:rPr lang="en-US" sz="2000" dirty="0" smtClean="0">
                <a:latin typeface="Arial" charset="0"/>
                <a:cs typeface="Arial" charset="0"/>
              </a:rPr>
              <a:t> a </a:t>
            </a:r>
            <a:r>
              <a:rPr lang="en-US" sz="2000" dirty="0" err="1" smtClean="0">
                <a:latin typeface="Arial" charset="0"/>
                <a:cs typeface="Arial" charset="0"/>
              </a:rPr>
              <a:t>margarin</a:t>
            </a:r>
            <a:r>
              <a:rPr lang="en-US" sz="2000" dirty="0" smtClean="0">
                <a:latin typeface="Arial" charset="0"/>
                <a:cs typeface="Arial" charset="0"/>
              </a:rPr>
              <a:t>. </a:t>
            </a:r>
            <a:r>
              <a:rPr lang="en-US" sz="2000" dirty="0" err="1" smtClean="0">
                <a:latin typeface="Arial" charset="0"/>
                <a:cs typeface="Arial" charset="0"/>
              </a:rPr>
              <a:t>Karotenoidy</a:t>
            </a:r>
            <a:r>
              <a:rPr lang="en-US" sz="2000" dirty="0" smtClean="0">
                <a:latin typeface="Arial" charset="0"/>
                <a:cs typeface="Arial" charset="0"/>
              </a:rPr>
              <a:t> v </a:t>
            </a:r>
            <a:r>
              <a:rPr lang="en-US" sz="2000" dirty="0" err="1" smtClean="0">
                <a:latin typeface="Arial" charset="0"/>
                <a:cs typeface="Arial" charset="0"/>
              </a:rPr>
              <a:t>nano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formě</a:t>
            </a:r>
            <a:r>
              <a:rPr lang="cs-CZ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smtClean="0">
                <a:latin typeface="Arial" charset="0"/>
                <a:cs typeface="Arial" charset="0"/>
              </a:rPr>
              <a:t>se </a:t>
            </a:r>
            <a:r>
              <a:rPr lang="en-US" sz="2000" dirty="0" err="1" smtClean="0">
                <a:latin typeface="Arial" charset="0"/>
                <a:cs typeface="Arial" charset="0"/>
              </a:rPr>
              <a:t>lépe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vstřebávají</a:t>
            </a:r>
            <a:r>
              <a:rPr lang="en-US" sz="2000" dirty="0" smtClean="0">
                <a:latin typeface="Arial" charset="0"/>
                <a:cs typeface="Arial" charset="0"/>
              </a:rPr>
              <a:t> a </a:t>
            </a:r>
            <a:r>
              <a:rPr lang="en-US" sz="2000" dirty="0" err="1" smtClean="0">
                <a:latin typeface="Arial" charset="0"/>
                <a:cs typeface="Arial" charset="0"/>
              </a:rPr>
              <a:t>prodlužují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skladovací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doby</a:t>
            </a:r>
            <a:r>
              <a:rPr lang="en-US" sz="2000" dirty="0" smtClean="0">
                <a:latin typeface="Arial" charset="0"/>
                <a:cs typeface="Arial" charset="0"/>
              </a:rPr>
              <a:t>.</a:t>
            </a:r>
          </a:p>
          <a:p>
            <a:pPr>
              <a:buFont typeface="Wingdings" pitchFamily="2" charset="2"/>
              <a:buNone/>
            </a:pPr>
            <a:r>
              <a:rPr lang="en-US" sz="2000" dirty="0" smtClean="0">
                <a:latin typeface="Arial" charset="0"/>
                <a:cs typeface="Arial" charset="0"/>
              </a:rPr>
              <a:t>• </a:t>
            </a:r>
            <a:r>
              <a:rPr lang="en-US" sz="2000" b="1" dirty="0" smtClean="0">
                <a:latin typeface="Arial" charset="0"/>
                <a:cs typeface="Arial" charset="0"/>
              </a:rPr>
              <a:t>Nestlé a Unilever </a:t>
            </a:r>
            <a:r>
              <a:rPr lang="cs-CZ" sz="2000" b="1" dirty="0" smtClean="0">
                <a:latin typeface="Arial" charset="0"/>
                <a:cs typeface="Arial" charset="0"/>
              </a:rPr>
              <a:t>- </a:t>
            </a:r>
            <a:r>
              <a:rPr lang="en-US" sz="2000" b="1" dirty="0" err="1" smtClean="0">
                <a:latin typeface="Arial" charset="0"/>
                <a:cs typeface="Arial" charset="0"/>
              </a:rPr>
              <a:t>zmrzlin</a:t>
            </a:r>
            <a:r>
              <a:rPr lang="cs-CZ" sz="2000" b="1" dirty="0" smtClean="0">
                <a:latin typeface="Arial" charset="0"/>
                <a:cs typeface="Arial" charset="0"/>
              </a:rPr>
              <a:t>a</a:t>
            </a:r>
            <a:r>
              <a:rPr lang="en-US" sz="2000" b="1" dirty="0" smtClean="0"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latin typeface="Arial" charset="0"/>
                <a:cs typeface="Arial" charset="0"/>
              </a:rPr>
              <a:t>na</a:t>
            </a:r>
            <a:r>
              <a:rPr lang="en-US" sz="2000" b="1" dirty="0" smtClean="0"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latin typeface="Arial" charset="0"/>
                <a:cs typeface="Arial" charset="0"/>
              </a:rPr>
              <a:t>bázi</a:t>
            </a:r>
            <a:r>
              <a:rPr lang="en-US" sz="2000" b="1" dirty="0" smtClean="0"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latin typeface="Arial" charset="0"/>
                <a:cs typeface="Arial" charset="0"/>
              </a:rPr>
              <a:t>nanoemulze</a:t>
            </a:r>
            <a:r>
              <a:rPr lang="en-US" sz="2000" b="1" dirty="0" smtClean="0">
                <a:latin typeface="Arial" charset="0"/>
                <a:cs typeface="Arial" charset="0"/>
              </a:rPr>
              <a:t>,</a:t>
            </a:r>
          </a:p>
          <a:p>
            <a:pPr>
              <a:buFont typeface="Wingdings" pitchFamily="2" charset="2"/>
              <a:buNone/>
            </a:pPr>
            <a:r>
              <a:rPr lang="en-US" sz="2000" dirty="0" err="1" smtClean="0">
                <a:latin typeface="Arial" charset="0"/>
                <a:cs typeface="Arial" charset="0"/>
              </a:rPr>
              <a:t>která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má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nižší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obsah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tuku</a:t>
            </a:r>
            <a:r>
              <a:rPr lang="en-US" sz="2000" dirty="0" smtClean="0">
                <a:latin typeface="Arial" charset="0"/>
                <a:cs typeface="Arial" charset="0"/>
              </a:rPr>
              <a:t>, ale </a:t>
            </a:r>
            <a:r>
              <a:rPr lang="en-US" sz="2000" dirty="0" err="1" smtClean="0">
                <a:latin typeface="Arial" charset="0"/>
                <a:cs typeface="Arial" charset="0"/>
              </a:rPr>
              <a:t>stejnou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vůni</a:t>
            </a:r>
            <a:r>
              <a:rPr lang="en-US" sz="2000" dirty="0" smtClean="0">
                <a:latin typeface="Arial" charset="0"/>
                <a:cs typeface="Arial" charset="0"/>
              </a:rPr>
              <a:t> a </a:t>
            </a:r>
            <a:r>
              <a:rPr lang="en-US" sz="2000" dirty="0" err="1" smtClean="0">
                <a:latin typeface="Arial" charset="0"/>
                <a:cs typeface="Arial" charset="0"/>
              </a:rPr>
              <a:t>kon</a:t>
            </a:r>
            <a:r>
              <a:rPr lang="cs-CZ" sz="2000" dirty="0" smtClean="0">
                <a:latin typeface="Arial" charset="0"/>
                <a:cs typeface="Arial" charset="0"/>
              </a:rPr>
              <a:t>z</a:t>
            </a:r>
            <a:r>
              <a:rPr lang="en-US" sz="2000" dirty="0" err="1" smtClean="0">
                <a:latin typeface="Arial" charset="0"/>
                <a:cs typeface="Arial" charset="0"/>
              </a:rPr>
              <a:t>istenci</a:t>
            </a:r>
            <a:r>
              <a:rPr lang="en-US" sz="2000" dirty="0" smtClean="0">
                <a:latin typeface="Arial" charset="0"/>
                <a:cs typeface="Arial" charset="0"/>
              </a:rPr>
              <a:t>.</a:t>
            </a:r>
          </a:p>
          <a:p>
            <a:pPr>
              <a:buFont typeface="Wingdings" pitchFamily="2" charset="2"/>
              <a:buNone/>
            </a:pPr>
            <a:r>
              <a:rPr lang="en-US" sz="2000" dirty="0" smtClean="0">
                <a:latin typeface="Arial" charset="0"/>
                <a:cs typeface="Arial" charset="0"/>
              </a:rPr>
              <a:t>• </a:t>
            </a:r>
            <a:r>
              <a:rPr lang="en-US" sz="2000" dirty="0" err="1" smtClean="0">
                <a:latin typeface="Arial" charset="0"/>
                <a:cs typeface="Arial" charset="0"/>
              </a:rPr>
              <a:t>Téměř</a:t>
            </a:r>
            <a:r>
              <a:rPr lang="en-US" sz="2000" dirty="0" smtClean="0">
                <a:latin typeface="Arial" charset="0"/>
                <a:cs typeface="Arial" charset="0"/>
              </a:rPr>
              <a:t> 20 </a:t>
            </a:r>
            <a:r>
              <a:rPr lang="en-US" sz="2000" dirty="0" err="1" smtClean="0">
                <a:latin typeface="Arial" charset="0"/>
                <a:cs typeface="Arial" charset="0"/>
              </a:rPr>
              <a:t>největších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výrobců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potravin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ve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svých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laboratořích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vyvíjí</a:t>
            </a:r>
            <a:endParaRPr lang="en-US" sz="2000" dirty="0" smtClean="0">
              <a:latin typeface="Arial" charset="0"/>
              <a:cs typeface="Arial" charset="0"/>
            </a:endParaRPr>
          </a:p>
          <a:p>
            <a:pPr>
              <a:buFont typeface="Wingdings" pitchFamily="2" charset="2"/>
              <a:buNone/>
            </a:pPr>
            <a:r>
              <a:rPr lang="en-US" sz="2000" dirty="0" err="1" smtClean="0">
                <a:latin typeface="Arial" charset="0"/>
                <a:cs typeface="Arial" charset="0"/>
              </a:rPr>
              <a:t>nové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výrobky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na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bázi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nanotechnologií</a:t>
            </a:r>
            <a:r>
              <a:rPr lang="en-US" sz="2000" dirty="0" smtClean="0">
                <a:latin typeface="Arial" charset="0"/>
                <a:cs typeface="Arial" charset="0"/>
              </a:rPr>
              <a:t>. </a:t>
            </a:r>
            <a:r>
              <a:rPr lang="en-US" sz="2000" dirty="0" err="1" smtClean="0">
                <a:latin typeface="Arial" charset="0"/>
                <a:cs typeface="Arial" charset="0"/>
              </a:rPr>
              <a:t>Jsou</a:t>
            </a:r>
            <a:r>
              <a:rPr lang="en-US" sz="2000" dirty="0" smtClean="0">
                <a:latin typeface="Arial" charset="0"/>
                <a:cs typeface="Arial" charset="0"/>
              </a:rPr>
              <a:t> to: </a:t>
            </a:r>
            <a:r>
              <a:rPr lang="en-US" sz="2000" b="1" dirty="0" smtClean="0">
                <a:latin typeface="Arial" charset="0"/>
                <a:cs typeface="Arial" charset="0"/>
              </a:rPr>
              <a:t>Nestlé, Hershey,</a:t>
            </a:r>
          </a:p>
          <a:p>
            <a:pPr>
              <a:buFont typeface="Wingdings" pitchFamily="2" charset="2"/>
              <a:buNone/>
            </a:pPr>
            <a:r>
              <a:rPr lang="en-US" sz="2000" b="1" dirty="0" smtClean="0">
                <a:latin typeface="Arial" charset="0"/>
                <a:cs typeface="Arial" charset="0"/>
              </a:rPr>
              <a:t>Cargill, Campbell Soup, Sara Lee, </a:t>
            </a:r>
            <a:r>
              <a:rPr lang="en-US" sz="2000" b="1" dirty="0" err="1" smtClean="0">
                <a:latin typeface="Arial" charset="0"/>
                <a:cs typeface="Arial" charset="0"/>
              </a:rPr>
              <a:t>H.J.Heinz</a:t>
            </a:r>
            <a:r>
              <a:rPr lang="en-US" sz="2000" b="1" dirty="0" smtClean="0">
                <a:latin typeface="Arial" charset="0"/>
                <a:cs typeface="Arial" charset="0"/>
              </a:rPr>
              <a:t>, </a:t>
            </a:r>
            <a:r>
              <a:rPr lang="en-US" sz="2000" b="1" dirty="0" err="1" smtClean="0">
                <a:latin typeface="Arial" charset="0"/>
                <a:cs typeface="Arial" charset="0"/>
              </a:rPr>
              <a:t>PepsiCola</a:t>
            </a:r>
            <a:r>
              <a:rPr lang="en-US" sz="2000" b="1" dirty="0" smtClean="0">
                <a:latin typeface="Arial" charset="0"/>
                <a:cs typeface="Arial" charset="0"/>
              </a:rPr>
              <a:t>,</a:t>
            </a:r>
          </a:p>
          <a:p>
            <a:pPr>
              <a:buFont typeface="Wingdings" pitchFamily="2" charset="2"/>
              <a:buNone/>
            </a:pPr>
            <a:r>
              <a:rPr lang="en-US" sz="2000" b="1" dirty="0" smtClean="0">
                <a:latin typeface="Arial" charset="0"/>
                <a:cs typeface="Arial" charset="0"/>
              </a:rPr>
              <a:t>Syngenta, Monsanto. </a:t>
            </a:r>
            <a:endParaRPr lang="en-US" sz="2000" i="1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0825" y="2133600"/>
            <a:ext cx="8442325" cy="3887788"/>
          </a:xfrm>
        </p:spPr>
        <p:txBody>
          <a:bodyPr/>
          <a:lstStyle/>
          <a:p>
            <a:pPr marL="361950" indent="-361950" eaLnBrk="1" hangingPunct="1">
              <a:spcBef>
                <a:spcPct val="0"/>
              </a:spcBef>
              <a:buClr>
                <a:srgbClr val="443329"/>
              </a:buClr>
              <a:buFont typeface="Wingdings" pitchFamily="2" charset="2"/>
              <a:buChar char="Ø"/>
            </a:pPr>
            <a:r>
              <a:rPr lang="en-GB" sz="2800" smtClean="0"/>
              <a:t>‘</a:t>
            </a:r>
            <a:r>
              <a:rPr lang="en-GB" sz="2000" smtClean="0"/>
              <a:t>Nanomaterial’ means a natural, incidental or manufactured material containing particles, in an unbound state or as an aggregate or as an agglomerate and where, for </a:t>
            </a:r>
            <a:r>
              <a:rPr lang="en-GB" sz="2000" b="1" smtClean="0"/>
              <a:t>50 % or more of the particles</a:t>
            </a:r>
            <a:r>
              <a:rPr lang="en-GB" sz="2000" smtClean="0"/>
              <a:t> in the number size distribution, one or more external dimensions is in the size range </a:t>
            </a:r>
            <a:r>
              <a:rPr lang="en-GB" sz="2000" b="1" smtClean="0"/>
              <a:t>1 nm-100 nm</a:t>
            </a:r>
            <a:r>
              <a:rPr lang="en-GB" sz="2000" smtClean="0"/>
              <a:t>. </a:t>
            </a:r>
          </a:p>
          <a:p>
            <a:pPr marL="361950" indent="-361950" eaLnBrk="1" hangingPunct="1">
              <a:spcBef>
                <a:spcPct val="0"/>
              </a:spcBef>
              <a:buClr>
                <a:srgbClr val="443329"/>
              </a:buClr>
              <a:buFont typeface="Wingdings" pitchFamily="2" charset="2"/>
              <a:buNone/>
            </a:pPr>
            <a:endParaRPr lang="en-GB" sz="2000" smtClean="0"/>
          </a:p>
          <a:p>
            <a:pPr marL="361950" indent="-361950" eaLnBrk="1" hangingPunct="1">
              <a:spcBef>
                <a:spcPct val="0"/>
              </a:spcBef>
              <a:buClr>
                <a:srgbClr val="443329"/>
              </a:buClr>
              <a:buFont typeface="Wingdings" pitchFamily="2" charset="2"/>
              <a:buChar char="Ø"/>
            </a:pPr>
            <a:r>
              <a:rPr lang="en-GB" sz="2000" smtClean="0"/>
              <a:t>In specific cases and where warranted by concerns for the environment, health, safety or competitiveness the number size distribution threshold of 50 % may be replaced by a </a:t>
            </a:r>
            <a:r>
              <a:rPr lang="en-GB" sz="2000" b="1" smtClean="0"/>
              <a:t>threshold between 1 and 50 %. </a:t>
            </a: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511175" y="5888038"/>
            <a:ext cx="8308975" cy="26511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96838" tIns="47625" rIns="96838" bIns="47625">
            <a:spAutoFit/>
          </a:bodyPr>
          <a:lstStyle/>
          <a:p>
            <a:pPr marL="361950" indent="-361950" defTabSz="966788" eaLnBrk="0" hangingPunct="0">
              <a:lnSpc>
                <a:spcPct val="80000"/>
              </a:lnSpc>
              <a:spcBef>
                <a:spcPct val="20000"/>
              </a:spcBef>
              <a:tabLst>
                <a:tab pos="188913" algn="l"/>
              </a:tabLst>
            </a:pPr>
            <a:r>
              <a:rPr lang="en-GB" sz="1400">
                <a:solidFill>
                  <a:srgbClr val="000099"/>
                </a:solidFill>
              </a:rPr>
              <a:t>* </a:t>
            </a:r>
            <a:r>
              <a:rPr lang="en-GB" sz="1400"/>
              <a:t>http://eur-lex.europa.eu/LexUriServ/LexUriServ.do?uri=OJ:L:2011:275:0038:0040:EN:PDF</a:t>
            </a:r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250825" y="1484313"/>
            <a:ext cx="85693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000" b="1"/>
              <a:t>COMMISSION RECOMMENDATION of 18 October 2011 (2011/696/EU)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684213" y="404813"/>
            <a:ext cx="4240212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 b="1"/>
              <a:t>Defini</a:t>
            </a:r>
            <a:r>
              <a:rPr lang="cs-CZ" sz="2800" b="1"/>
              <a:t>ce nanomateriálu</a:t>
            </a:r>
            <a:endParaRPr lang="en-GB" sz="28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3238" y="298450"/>
            <a:ext cx="8316912" cy="646113"/>
          </a:xfrm>
        </p:spPr>
        <p:txBody>
          <a:bodyPr/>
          <a:lstStyle/>
          <a:p>
            <a:pPr>
              <a:defRPr/>
            </a:pPr>
            <a:r>
              <a:rPr lang="en-US" smtClean="0"/>
              <a:t>Nano potraviny a firmy</a:t>
            </a:r>
            <a:endParaRPr lang="en-US"/>
          </a:p>
        </p:txBody>
      </p:sp>
      <p:sp>
        <p:nvSpPr>
          <p:cNvPr id="45059" name="Zástupný symbol pro obsah 2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4929188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2000" dirty="0" smtClean="0">
                <a:latin typeface="Arial" charset="0"/>
                <a:cs typeface="Arial" charset="0"/>
              </a:rPr>
              <a:t>Start-up firma </a:t>
            </a:r>
            <a:r>
              <a:rPr lang="en-US" sz="2000" b="1" dirty="0" err="1" smtClean="0">
                <a:latin typeface="Arial" charset="0"/>
                <a:cs typeface="Arial" charset="0"/>
              </a:rPr>
              <a:t>Nutralease</a:t>
            </a:r>
            <a:r>
              <a:rPr lang="en-US" sz="2000" b="1" dirty="0" smtClean="0">
                <a:latin typeface="Arial" charset="0"/>
                <a:cs typeface="Arial" charset="0"/>
              </a:rPr>
              <a:t> (Israel) </a:t>
            </a:r>
            <a:r>
              <a:rPr lang="en-US" sz="2000" b="1" dirty="0" err="1" smtClean="0">
                <a:latin typeface="Arial" charset="0"/>
                <a:cs typeface="Arial" charset="0"/>
              </a:rPr>
              <a:t>vyvinula</a:t>
            </a:r>
            <a:r>
              <a:rPr lang="en-US" sz="2000" b="1" dirty="0" smtClean="0"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latin typeface="Arial" charset="0"/>
                <a:cs typeface="Arial" charset="0"/>
              </a:rPr>
              <a:t>technologii</a:t>
            </a:r>
            <a:r>
              <a:rPr lang="en-US" sz="2000" b="1" dirty="0" smtClean="0">
                <a:latin typeface="Arial" charset="0"/>
                <a:cs typeface="Arial" charset="0"/>
              </a:rPr>
              <a:t> NSSL (</a:t>
            </a:r>
            <a:r>
              <a:rPr lang="en-US" sz="2000" b="1" dirty="0" err="1" smtClean="0">
                <a:latin typeface="Arial" charset="0"/>
                <a:cs typeface="Arial" charset="0"/>
              </a:rPr>
              <a:t>selfassembled</a:t>
            </a:r>
            <a:r>
              <a:rPr lang="cs-CZ" sz="2000" b="1" dirty="0" smtClean="0">
                <a:latin typeface="Arial" charset="0"/>
                <a:cs typeface="Arial" charset="0"/>
              </a:rPr>
              <a:t> </a:t>
            </a:r>
            <a:r>
              <a:rPr lang="en-US" sz="2000" dirty="0" smtClean="0">
                <a:latin typeface="Arial" charset="0"/>
                <a:cs typeface="Arial" charset="0"/>
              </a:rPr>
              <a:t>liquid structures), </a:t>
            </a:r>
            <a:r>
              <a:rPr lang="en-US" sz="2000" dirty="0" err="1" smtClean="0">
                <a:latin typeface="Arial" charset="0"/>
                <a:cs typeface="Arial" charset="0"/>
              </a:rPr>
              <a:t>pomocí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níž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tvoří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nanostruktury</a:t>
            </a:r>
            <a:r>
              <a:rPr lang="en-US" sz="2000" dirty="0" smtClean="0">
                <a:latin typeface="Arial" charset="0"/>
                <a:cs typeface="Arial" charset="0"/>
              </a:rPr>
              <a:t> –</a:t>
            </a:r>
          </a:p>
          <a:p>
            <a:pPr>
              <a:buFont typeface="Wingdings" pitchFamily="2" charset="2"/>
              <a:buNone/>
            </a:pPr>
            <a:r>
              <a:rPr lang="en-US" sz="2000" dirty="0" err="1" smtClean="0">
                <a:latin typeface="Arial" charset="0"/>
                <a:cs typeface="Arial" charset="0"/>
              </a:rPr>
              <a:t>micely</a:t>
            </a:r>
            <a:r>
              <a:rPr lang="en-US" sz="2000" dirty="0" smtClean="0">
                <a:latin typeface="Arial" charset="0"/>
                <a:cs typeface="Arial" charset="0"/>
              </a:rPr>
              <a:t>, </a:t>
            </a:r>
            <a:r>
              <a:rPr lang="en-US" sz="2000" dirty="0" err="1" smtClean="0">
                <a:latin typeface="Arial" charset="0"/>
                <a:cs typeface="Arial" charset="0"/>
              </a:rPr>
              <a:t>duté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koule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složené</a:t>
            </a:r>
            <a:r>
              <a:rPr lang="en-US" sz="2000" dirty="0" smtClean="0">
                <a:latin typeface="Arial" charset="0"/>
                <a:cs typeface="Arial" charset="0"/>
              </a:rPr>
              <a:t> z </a:t>
            </a:r>
            <a:r>
              <a:rPr lang="en-US" sz="2000" dirty="0" err="1" smtClean="0">
                <a:latin typeface="Arial" charset="0"/>
                <a:cs typeface="Arial" charset="0"/>
              </a:rPr>
              <a:t>tuků</a:t>
            </a:r>
            <a:r>
              <a:rPr lang="en-US" sz="2000" dirty="0" smtClean="0">
                <a:latin typeface="Arial" charset="0"/>
                <a:cs typeface="Arial" charset="0"/>
              </a:rPr>
              <a:t> s </a:t>
            </a:r>
            <a:r>
              <a:rPr lang="en-US" sz="2000" dirty="0" err="1" smtClean="0">
                <a:latin typeface="Arial" charset="0"/>
                <a:cs typeface="Arial" charset="0"/>
              </a:rPr>
              <a:t>dutinou</a:t>
            </a:r>
            <a:r>
              <a:rPr lang="en-US" sz="2000" dirty="0" smtClean="0">
                <a:latin typeface="Arial" charset="0"/>
                <a:cs typeface="Arial" charset="0"/>
              </a:rPr>
              <a:t> pro transport </a:t>
            </a:r>
            <a:r>
              <a:rPr lang="en-US" sz="2000" dirty="0" err="1" smtClean="0">
                <a:latin typeface="Arial" charset="0"/>
                <a:cs typeface="Arial" charset="0"/>
              </a:rPr>
              <a:t>lykopenu</a:t>
            </a:r>
            <a:r>
              <a:rPr lang="en-US" sz="2000" dirty="0" smtClean="0">
                <a:latin typeface="Arial" charset="0"/>
                <a:cs typeface="Arial" charset="0"/>
              </a:rPr>
              <a:t>,</a:t>
            </a:r>
          </a:p>
          <a:p>
            <a:pPr>
              <a:buFont typeface="Wingdings" pitchFamily="2" charset="2"/>
              <a:buNone/>
            </a:pPr>
            <a:r>
              <a:rPr lang="en-US" sz="2000" dirty="0" smtClean="0">
                <a:latin typeface="Arial" charset="0"/>
                <a:cs typeface="Arial" charset="0"/>
              </a:rPr>
              <a:t>beta-</a:t>
            </a:r>
            <a:r>
              <a:rPr lang="en-US" sz="2000" dirty="0" err="1" smtClean="0">
                <a:latin typeface="Arial" charset="0"/>
                <a:cs typeface="Arial" charset="0"/>
              </a:rPr>
              <a:t>karot</a:t>
            </a:r>
            <a:r>
              <a:rPr lang="cs-CZ" sz="2000" dirty="0" smtClean="0">
                <a:latin typeface="Arial" charset="0"/>
                <a:cs typeface="Arial" charset="0"/>
              </a:rPr>
              <a:t>e</a:t>
            </a:r>
            <a:r>
              <a:rPr lang="en-US" sz="2000" dirty="0" smtClean="0">
                <a:latin typeface="Arial" charset="0"/>
                <a:cs typeface="Arial" charset="0"/>
              </a:rPr>
              <a:t>nu, </a:t>
            </a:r>
            <a:r>
              <a:rPr lang="en-US" sz="2000" dirty="0" err="1" smtClean="0">
                <a:latin typeface="Arial" charset="0"/>
                <a:cs typeface="Arial" charset="0"/>
              </a:rPr>
              <a:t>luteinu</a:t>
            </a:r>
            <a:r>
              <a:rPr lang="en-US" sz="2000" dirty="0" smtClean="0">
                <a:latin typeface="Arial" charset="0"/>
                <a:cs typeface="Arial" charset="0"/>
              </a:rPr>
              <a:t>, </a:t>
            </a:r>
            <a:r>
              <a:rPr lang="en-US" sz="2000" dirty="0" err="1" smtClean="0">
                <a:latin typeface="Arial" charset="0"/>
                <a:cs typeface="Arial" charset="0"/>
              </a:rPr>
              <a:t>phytosterol</a:t>
            </a:r>
            <a:r>
              <a:rPr lang="en-US" sz="2000" dirty="0" smtClean="0">
                <a:latin typeface="Arial" charset="0"/>
                <a:cs typeface="Arial" charset="0"/>
              </a:rPr>
              <a:t>, </a:t>
            </a:r>
            <a:r>
              <a:rPr lang="en-US" sz="2000" dirty="0" err="1" smtClean="0">
                <a:latin typeface="Arial" charset="0"/>
                <a:cs typeface="Arial" charset="0"/>
              </a:rPr>
              <a:t>koenzymu</a:t>
            </a:r>
            <a:r>
              <a:rPr lang="en-US" sz="2000" dirty="0" smtClean="0">
                <a:latin typeface="Arial" charset="0"/>
                <a:cs typeface="Arial" charset="0"/>
              </a:rPr>
              <a:t> Q10.</a:t>
            </a:r>
            <a:endParaRPr lang="cs-CZ" sz="2000" dirty="0" smtClean="0">
              <a:latin typeface="Arial" charset="0"/>
              <a:cs typeface="Arial" charset="0"/>
            </a:endParaRPr>
          </a:p>
          <a:p>
            <a:pPr>
              <a:buFont typeface="Wingdings" pitchFamily="2" charset="2"/>
              <a:buNone/>
            </a:pPr>
            <a:endParaRPr lang="en-US" sz="2000" dirty="0" smtClean="0">
              <a:latin typeface="Arial" charset="0"/>
              <a:cs typeface="Arial" charset="0"/>
            </a:endParaRPr>
          </a:p>
          <a:p>
            <a:pPr>
              <a:buFont typeface="Wingdings" pitchFamily="2" charset="2"/>
              <a:buNone/>
            </a:pPr>
            <a:r>
              <a:rPr lang="en-US" sz="2000" b="1" dirty="0" smtClean="0">
                <a:latin typeface="Arial" charset="0"/>
                <a:cs typeface="Arial" charset="0"/>
              </a:rPr>
              <a:t>Nu-Mega (USA) a Clover Corp. </a:t>
            </a:r>
            <a:r>
              <a:rPr lang="en-US" sz="2000" b="1" dirty="0" err="1" smtClean="0">
                <a:latin typeface="Arial" charset="0"/>
                <a:cs typeface="Arial" charset="0"/>
              </a:rPr>
              <a:t>uzavírají</a:t>
            </a:r>
            <a:r>
              <a:rPr lang="en-US" sz="2000" b="1" dirty="0" smtClean="0">
                <a:latin typeface="Arial" charset="0"/>
                <a:cs typeface="Arial" charset="0"/>
              </a:rPr>
              <a:t> do </a:t>
            </a:r>
            <a:r>
              <a:rPr lang="en-US" sz="2000" b="1" dirty="0" err="1" smtClean="0">
                <a:latin typeface="Arial" charset="0"/>
                <a:cs typeface="Arial" charset="0"/>
              </a:rPr>
              <a:t>nanokapslí</a:t>
            </a:r>
            <a:r>
              <a:rPr lang="en-US" sz="2000" b="1" dirty="0" smtClean="0"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latin typeface="Arial" charset="0"/>
                <a:cs typeface="Arial" charset="0"/>
              </a:rPr>
              <a:t>rybí</a:t>
            </a:r>
            <a:r>
              <a:rPr lang="en-US" sz="2000" b="1" dirty="0" smtClean="0"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latin typeface="Arial" charset="0"/>
                <a:cs typeface="Arial" charset="0"/>
              </a:rPr>
              <a:t>tuk</a:t>
            </a:r>
            <a:r>
              <a:rPr lang="en-US" sz="2000" b="1" dirty="0" smtClean="0">
                <a:latin typeface="Arial" charset="0"/>
                <a:cs typeface="Arial" charset="0"/>
              </a:rPr>
              <a:t> z</a:t>
            </a:r>
          </a:p>
          <a:p>
            <a:pPr>
              <a:buFont typeface="Wingdings" pitchFamily="2" charset="2"/>
              <a:buNone/>
            </a:pPr>
            <a:r>
              <a:rPr lang="en-US" sz="2000" dirty="0" err="1" smtClean="0">
                <a:latin typeface="Arial" charset="0"/>
                <a:cs typeface="Arial" charset="0"/>
              </a:rPr>
              <a:t>tuňáků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jako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zdroj</a:t>
            </a:r>
            <a:r>
              <a:rPr lang="en-US" sz="2000" dirty="0" smtClean="0">
                <a:latin typeface="Arial" charset="0"/>
                <a:cs typeface="Arial" charset="0"/>
              </a:rPr>
              <a:t> omega3 </a:t>
            </a:r>
            <a:r>
              <a:rPr lang="en-US" sz="2000" dirty="0" err="1" smtClean="0">
                <a:latin typeface="Arial" charset="0"/>
                <a:cs typeface="Arial" charset="0"/>
              </a:rPr>
              <a:t>mastných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kyselin</a:t>
            </a:r>
            <a:r>
              <a:rPr lang="en-US" sz="2000" dirty="0" smtClean="0">
                <a:latin typeface="Arial" charset="0"/>
                <a:cs typeface="Arial" charset="0"/>
              </a:rPr>
              <a:t>. </a:t>
            </a:r>
            <a:r>
              <a:rPr lang="en-US" sz="2000" dirty="0" err="1" smtClean="0">
                <a:latin typeface="Arial" charset="0"/>
                <a:cs typeface="Arial" charset="0"/>
              </a:rPr>
              <a:t>Kapsle</a:t>
            </a:r>
            <a:r>
              <a:rPr lang="en-US" sz="2000" dirty="0" smtClean="0">
                <a:latin typeface="Arial" charset="0"/>
                <a:cs typeface="Arial" charset="0"/>
              </a:rPr>
              <a:t> se </a:t>
            </a:r>
            <a:r>
              <a:rPr lang="en-US" sz="2000" dirty="0" err="1" smtClean="0">
                <a:latin typeface="Arial" charset="0"/>
                <a:cs typeface="Arial" charset="0"/>
              </a:rPr>
              <a:t>otevírají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až</a:t>
            </a:r>
            <a:r>
              <a:rPr lang="en-US" sz="2000" dirty="0" smtClean="0">
                <a:latin typeface="Arial" charset="0"/>
                <a:cs typeface="Arial" charset="0"/>
              </a:rPr>
              <a:t> v</a:t>
            </a:r>
          </a:p>
          <a:p>
            <a:pPr>
              <a:buFont typeface="Wingdings" pitchFamily="2" charset="2"/>
              <a:buNone/>
            </a:pPr>
            <a:r>
              <a:rPr lang="en-US" sz="2000" dirty="0" err="1" smtClean="0">
                <a:latin typeface="Arial" charset="0"/>
                <a:cs typeface="Arial" charset="0"/>
              </a:rPr>
              <a:t>žaludku</a:t>
            </a:r>
            <a:r>
              <a:rPr lang="en-US" sz="2000" dirty="0" smtClean="0">
                <a:latin typeface="Arial" charset="0"/>
                <a:cs typeface="Arial" charset="0"/>
              </a:rPr>
              <a:t> a </a:t>
            </a:r>
            <a:r>
              <a:rPr lang="en-US" sz="2000" dirty="0" err="1" smtClean="0">
                <a:latin typeface="Arial" charset="0"/>
                <a:cs typeface="Arial" charset="0"/>
              </a:rPr>
              <a:t>tudíž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pach</a:t>
            </a:r>
            <a:r>
              <a:rPr lang="en-US" sz="2000" dirty="0" smtClean="0">
                <a:latin typeface="Arial" charset="0"/>
                <a:cs typeface="Arial" charset="0"/>
              </a:rPr>
              <a:t> z </a:t>
            </a:r>
            <a:r>
              <a:rPr lang="en-US" sz="2000" dirty="0" err="1" smtClean="0">
                <a:latin typeface="Arial" charset="0"/>
                <a:cs typeface="Arial" charset="0"/>
              </a:rPr>
              <a:t>rybího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tuku</a:t>
            </a:r>
            <a:r>
              <a:rPr lang="en-US" sz="2000" dirty="0" smtClean="0">
                <a:latin typeface="Arial" charset="0"/>
                <a:cs typeface="Arial" charset="0"/>
              </a:rPr>
              <a:t> v </a:t>
            </a:r>
            <a:r>
              <a:rPr lang="en-US" sz="2000" dirty="0" err="1" smtClean="0">
                <a:latin typeface="Arial" charset="0"/>
                <a:cs typeface="Arial" charset="0"/>
              </a:rPr>
              <a:t>potravinách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nevadí</a:t>
            </a:r>
            <a:r>
              <a:rPr lang="en-US" sz="2000" dirty="0" smtClean="0">
                <a:latin typeface="Arial" charset="0"/>
                <a:cs typeface="Arial" charset="0"/>
              </a:rPr>
              <a:t>.</a:t>
            </a:r>
            <a:endParaRPr lang="cs-CZ" sz="2000" dirty="0" smtClean="0">
              <a:latin typeface="Arial" charset="0"/>
              <a:cs typeface="Arial" charset="0"/>
            </a:endParaRPr>
          </a:p>
          <a:p>
            <a:pPr>
              <a:buFont typeface="Wingdings" pitchFamily="2" charset="2"/>
              <a:buNone/>
            </a:pPr>
            <a:endParaRPr lang="en-US" sz="2000" dirty="0" smtClean="0">
              <a:latin typeface="Arial" charset="0"/>
              <a:cs typeface="Arial" charset="0"/>
            </a:endParaRPr>
          </a:p>
          <a:p>
            <a:pPr>
              <a:buFont typeface="Wingdings" pitchFamily="2" charset="2"/>
              <a:buNone/>
            </a:pPr>
            <a:r>
              <a:rPr lang="en-US" sz="2000" b="1" dirty="0" err="1" smtClean="0">
                <a:latin typeface="Arial" charset="0"/>
                <a:cs typeface="Arial" charset="0"/>
              </a:rPr>
              <a:t>Latisko-americké</a:t>
            </a:r>
            <a:r>
              <a:rPr lang="en-US" sz="2000" b="1" dirty="0" smtClean="0"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latin typeface="Arial" charset="0"/>
                <a:cs typeface="Arial" charset="0"/>
              </a:rPr>
              <a:t>firmy</a:t>
            </a:r>
            <a:r>
              <a:rPr lang="en-US" sz="2000" b="1" dirty="0" smtClean="0"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latin typeface="Arial" charset="0"/>
                <a:cs typeface="Arial" charset="0"/>
              </a:rPr>
              <a:t>dodávající</a:t>
            </a:r>
            <a:r>
              <a:rPr lang="en-US" sz="2000" b="1" dirty="0" smtClean="0"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latin typeface="Arial" charset="0"/>
                <a:cs typeface="Arial" charset="0"/>
              </a:rPr>
              <a:t>ovoce</a:t>
            </a:r>
            <a:r>
              <a:rPr lang="en-US" sz="2000" b="1" dirty="0" smtClean="0">
                <a:latin typeface="Arial" charset="0"/>
                <a:cs typeface="Arial" charset="0"/>
              </a:rPr>
              <a:t> do USA </a:t>
            </a:r>
            <a:r>
              <a:rPr lang="en-US" sz="2000" b="1" dirty="0" err="1" smtClean="0">
                <a:latin typeface="Arial" charset="0"/>
                <a:cs typeface="Arial" charset="0"/>
              </a:rPr>
              <a:t>po</a:t>
            </a:r>
            <a:r>
              <a:rPr lang="cs-CZ" sz="2000" b="1" dirty="0" err="1" smtClean="0">
                <a:latin typeface="Arial" charset="0"/>
                <a:cs typeface="Arial" charset="0"/>
              </a:rPr>
              <a:t>tahují</a:t>
            </a:r>
            <a:r>
              <a:rPr lang="en-US" sz="2000" b="1" dirty="0" smtClean="0"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latin typeface="Arial" charset="0"/>
                <a:cs typeface="Arial" charset="0"/>
              </a:rPr>
              <a:t>toto</a:t>
            </a:r>
            <a:r>
              <a:rPr lang="en-US" sz="2000" b="1" dirty="0" smtClean="0"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latin typeface="Arial" charset="0"/>
                <a:cs typeface="Arial" charset="0"/>
              </a:rPr>
              <a:t>ovoce</a:t>
            </a:r>
            <a:r>
              <a:rPr lang="cs-CZ" sz="2000" b="1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nanovrstvami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vosku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kvůli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prodloužení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skladovací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err="1" smtClean="0">
                <a:latin typeface="Arial" charset="0"/>
                <a:cs typeface="Arial" charset="0"/>
              </a:rPr>
              <a:t>doby</a:t>
            </a:r>
            <a:r>
              <a:rPr lang="en-US" sz="2000" dirty="0" smtClean="0">
                <a:latin typeface="Arial" charset="0"/>
                <a:cs typeface="Arial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3238" y="298450"/>
            <a:ext cx="8316912" cy="646113"/>
          </a:xfrm>
        </p:spPr>
        <p:txBody>
          <a:bodyPr/>
          <a:lstStyle/>
          <a:p>
            <a:pPr>
              <a:defRPr/>
            </a:pPr>
            <a:r>
              <a:rPr smtClean="0"/>
              <a:t>Vize</a:t>
            </a:r>
            <a:endParaRPr lang="en-US"/>
          </a:p>
        </p:txBody>
      </p:sp>
      <p:sp>
        <p:nvSpPr>
          <p:cNvPr id="4608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4929188"/>
          </a:xfrm>
        </p:spPr>
        <p:txBody>
          <a:bodyPr/>
          <a:lstStyle/>
          <a:p>
            <a:r>
              <a:rPr lang="en-US" sz="2800" b="1" dirty="0" smtClean="0"/>
              <a:t>Smart foods - </a:t>
            </a:r>
            <a:r>
              <a:rPr lang="en-US" sz="2800" b="1" dirty="0" err="1" smtClean="0"/>
              <a:t>příprava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zcela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nových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potravin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podle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potřeb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zákazníků</a:t>
            </a:r>
            <a:r>
              <a:rPr lang="cs-CZ" sz="2800" b="1" dirty="0" smtClean="0"/>
              <a:t> </a:t>
            </a:r>
            <a:r>
              <a:rPr lang="pl-PL" sz="2800" dirty="0" smtClean="0"/>
              <a:t>(reakce na zdravotní stav a chuti)</a:t>
            </a:r>
          </a:p>
          <a:p>
            <a:r>
              <a:rPr lang="en-US" sz="2800" b="1" dirty="0" smtClean="0"/>
              <a:t>Hamburger – </a:t>
            </a:r>
            <a:r>
              <a:rPr lang="en-US" sz="2800" b="1" dirty="0" err="1" smtClean="0"/>
              <a:t>živočišný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tuk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zaměněn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za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rostlinný</a:t>
            </a:r>
            <a:r>
              <a:rPr lang="en-US" sz="2800" b="1" dirty="0" smtClean="0"/>
              <a:t>, </a:t>
            </a:r>
            <a:r>
              <a:rPr lang="en-US" sz="2800" b="1" dirty="0" err="1" smtClean="0"/>
              <a:t>přispívá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ke</a:t>
            </a:r>
            <a:r>
              <a:rPr lang="cs-CZ" sz="2800" b="1" dirty="0" smtClean="0"/>
              <a:t> </a:t>
            </a:r>
            <a:r>
              <a:rPr lang="en-US" sz="2800" dirty="0" err="1" smtClean="0"/>
              <a:t>snižování</a:t>
            </a:r>
            <a:r>
              <a:rPr lang="en-US" sz="2800" dirty="0" smtClean="0"/>
              <a:t> </a:t>
            </a:r>
            <a:r>
              <a:rPr lang="en-US" sz="2800" dirty="0" err="1" smtClean="0"/>
              <a:t>cholesterolu</a:t>
            </a:r>
            <a:endParaRPr lang="en-US" sz="2800" dirty="0" smtClean="0"/>
          </a:p>
          <a:p>
            <a:r>
              <a:rPr lang="en-US" sz="2800" b="1" dirty="0" err="1" smtClean="0"/>
              <a:t>Zmrzliny</a:t>
            </a:r>
            <a:r>
              <a:rPr lang="en-US" sz="2800" b="1" dirty="0" smtClean="0"/>
              <a:t> – </a:t>
            </a:r>
            <a:r>
              <a:rPr lang="en-US" sz="2800" b="1" dirty="0" err="1" smtClean="0"/>
              <a:t>nízký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obsah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tuku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při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zachování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chuti</a:t>
            </a:r>
            <a:r>
              <a:rPr lang="en-US" sz="2800" b="1" dirty="0" smtClean="0"/>
              <a:t> a </a:t>
            </a:r>
            <a:r>
              <a:rPr lang="en-US" sz="2800" b="1" dirty="0" err="1" smtClean="0"/>
              <a:t>konsistence</a:t>
            </a:r>
            <a:endParaRPr lang="en-US" sz="2800" b="1" dirty="0" smtClean="0"/>
          </a:p>
          <a:p>
            <a:r>
              <a:rPr lang="en-US" sz="2800" b="1" dirty="0" err="1" smtClean="0"/>
              <a:t>Zabalené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potraviny</a:t>
            </a:r>
            <a:r>
              <a:rPr lang="en-US" sz="2800" b="1" dirty="0" smtClean="0"/>
              <a:t> se </a:t>
            </a:r>
            <a:r>
              <a:rPr lang="en-US" sz="2800" b="1" dirty="0" err="1" smtClean="0"/>
              <a:t>senzory</a:t>
            </a:r>
            <a:r>
              <a:rPr lang="en-US" sz="2800" b="1" dirty="0" smtClean="0"/>
              <a:t> – </a:t>
            </a:r>
            <a:r>
              <a:rPr lang="en-US" sz="2800" b="1" dirty="0" err="1" smtClean="0"/>
              <a:t>senzory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barvou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ukáží</a:t>
            </a:r>
            <a:r>
              <a:rPr lang="en-US" sz="2800" b="1" dirty="0" smtClean="0"/>
              <a:t>, </a:t>
            </a:r>
            <a:r>
              <a:rPr lang="en-US" sz="2800" b="1" dirty="0" err="1" smtClean="0"/>
              <a:t>zda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jsou</a:t>
            </a:r>
            <a:r>
              <a:rPr lang="cs-CZ" sz="2800" b="1" dirty="0" smtClean="0"/>
              <a:t> </a:t>
            </a:r>
            <a:r>
              <a:rPr lang="en-US" sz="2800" dirty="0" err="1" smtClean="0"/>
              <a:t>potraviny</a:t>
            </a:r>
            <a:r>
              <a:rPr lang="en-US" sz="2800" dirty="0" smtClean="0"/>
              <a:t> </a:t>
            </a:r>
            <a:r>
              <a:rPr lang="en-US" sz="2800" dirty="0" err="1" smtClean="0"/>
              <a:t>čerstvé</a:t>
            </a:r>
            <a:endParaRPr lang="en-US" sz="2800" dirty="0" smtClean="0"/>
          </a:p>
        </p:txBody>
      </p:sp>
      <p:pic>
        <p:nvPicPr>
          <p:cNvPr id="46084" name="Picture 6" descr="Multisorb FreshMa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3025" y="4724400"/>
            <a:ext cx="2686050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3238" y="298450"/>
            <a:ext cx="8316912" cy="646113"/>
          </a:xfrm>
        </p:spPr>
        <p:txBody>
          <a:bodyPr/>
          <a:lstStyle/>
          <a:p>
            <a:pPr>
              <a:defRPr/>
            </a:pPr>
            <a:r>
              <a:rPr smtClean="0"/>
              <a:t>Překážky</a:t>
            </a:r>
            <a:endParaRPr lang="en-US"/>
          </a:p>
        </p:txBody>
      </p:sp>
      <p:sp>
        <p:nvSpPr>
          <p:cNvPr id="47107" name="Zástupný symbol pro obsah 2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4929188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b="1" u="sng" dirty="0" err="1" smtClean="0"/>
              <a:t>Obavy</a:t>
            </a:r>
            <a:r>
              <a:rPr lang="en-US" b="1" u="sng" dirty="0" smtClean="0"/>
              <a:t> </a:t>
            </a:r>
            <a:r>
              <a:rPr lang="en-US" b="1" u="sng" dirty="0" err="1" smtClean="0"/>
              <a:t>ze</a:t>
            </a:r>
            <a:r>
              <a:rPr lang="en-US" b="1" u="sng" dirty="0" smtClean="0"/>
              <a:t> </a:t>
            </a:r>
            <a:r>
              <a:rPr lang="en-US" b="1" u="sng" dirty="0" err="1" smtClean="0"/>
              <a:t>zdravotních</a:t>
            </a:r>
            <a:r>
              <a:rPr lang="en-US" b="1" u="sng" dirty="0" smtClean="0"/>
              <a:t> </a:t>
            </a:r>
            <a:r>
              <a:rPr lang="en-US" b="1" u="sng" dirty="0" err="1" smtClean="0"/>
              <a:t>rizik</a:t>
            </a:r>
            <a:endParaRPr lang="en-US" b="1" u="sng" dirty="0" smtClean="0"/>
          </a:p>
          <a:p>
            <a:r>
              <a:rPr lang="en-US" dirty="0" err="1" smtClean="0"/>
              <a:t>Nedostatečn</a:t>
            </a:r>
            <a:r>
              <a:rPr lang="cs-CZ" smtClean="0"/>
              <a:t>é</a:t>
            </a:r>
            <a:r>
              <a:rPr lang="en-US" smtClean="0"/>
              <a:t> </a:t>
            </a:r>
            <a:r>
              <a:rPr lang="en-US" dirty="0" err="1" smtClean="0"/>
              <a:t>vyhodnocení</a:t>
            </a:r>
            <a:r>
              <a:rPr lang="en-US" dirty="0" smtClean="0"/>
              <a:t> </a:t>
            </a:r>
            <a:r>
              <a:rPr lang="en-US" dirty="0" err="1" smtClean="0"/>
              <a:t>rizik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základě</a:t>
            </a:r>
            <a:r>
              <a:rPr lang="en-US" dirty="0" smtClean="0"/>
              <a:t> </a:t>
            </a:r>
            <a:r>
              <a:rPr lang="en-US" dirty="0" err="1" smtClean="0"/>
              <a:t>toxikologických</a:t>
            </a:r>
            <a:r>
              <a:rPr lang="cs-CZ" dirty="0" smtClean="0"/>
              <a:t> </a:t>
            </a:r>
            <a:r>
              <a:rPr lang="en-US" dirty="0" err="1" smtClean="0"/>
              <a:t>experimentů</a:t>
            </a:r>
            <a:endParaRPr lang="en-US" dirty="0" smtClean="0"/>
          </a:p>
          <a:p>
            <a:r>
              <a:rPr lang="en-US" dirty="0" err="1" smtClean="0"/>
              <a:t>Diskuse</a:t>
            </a:r>
            <a:r>
              <a:rPr lang="en-US" dirty="0" smtClean="0"/>
              <a:t>, </a:t>
            </a:r>
            <a:r>
              <a:rPr lang="en-US" dirty="0" err="1" smtClean="0"/>
              <a:t>zda</a:t>
            </a:r>
            <a:r>
              <a:rPr lang="en-US" dirty="0" smtClean="0"/>
              <a:t> </a:t>
            </a:r>
            <a:r>
              <a:rPr lang="en-US" dirty="0" err="1" smtClean="0"/>
              <a:t>stávající</a:t>
            </a:r>
            <a:r>
              <a:rPr lang="en-US" dirty="0" smtClean="0"/>
              <a:t> </a:t>
            </a:r>
            <a:r>
              <a:rPr lang="en-US" dirty="0" err="1" smtClean="0"/>
              <a:t>zákonná</a:t>
            </a:r>
            <a:r>
              <a:rPr lang="en-US" dirty="0" smtClean="0"/>
              <a:t> </a:t>
            </a:r>
            <a:r>
              <a:rPr lang="en-US" dirty="0" err="1" smtClean="0"/>
              <a:t>opatření</a:t>
            </a:r>
            <a:r>
              <a:rPr lang="en-US" dirty="0" smtClean="0"/>
              <a:t> a </a:t>
            </a:r>
            <a:r>
              <a:rPr lang="en-US" dirty="0" err="1" smtClean="0"/>
              <a:t>pravidla</a:t>
            </a:r>
            <a:r>
              <a:rPr lang="en-US" dirty="0" smtClean="0"/>
              <a:t> </a:t>
            </a:r>
            <a:r>
              <a:rPr lang="en-US" dirty="0" err="1" smtClean="0"/>
              <a:t>jsou</a:t>
            </a:r>
            <a:r>
              <a:rPr lang="en-US" dirty="0" smtClean="0"/>
              <a:t> </a:t>
            </a:r>
            <a:r>
              <a:rPr lang="en-US" dirty="0" err="1" smtClean="0"/>
              <a:t>dostatečná</a:t>
            </a:r>
            <a:r>
              <a:rPr lang="cs-CZ" dirty="0" smtClean="0"/>
              <a:t> </a:t>
            </a:r>
            <a:r>
              <a:rPr lang="en-US" dirty="0" smtClean="0"/>
              <a:t>pro </a:t>
            </a:r>
            <a:r>
              <a:rPr lang="en-US" dirty="0" err="1" smtClean="0"/>
              <a:t>ochranu</a:t>
            </a:r>
            <a:r>
              <a:rPr lang="en-US" dirty="0" smtClean="0"/>
              <a:t> </a:t>
            </a:r>
            <a:r>
              <a:rPr lang="en-US" dirty="0" err="1" smtClean="0"/>
              <a:t>zdraví</a:t>
            </a:r>
            <a:r>
              <a:rPr lang="en-US" dirty="0" smtClean="0"/>
              <a:t> a </a:t>
            </a:r>
            <a:r>
              <a:rPr lang="en-US" dirty="0" err="1" smtClean="0"/>
              <a:t>životního</a:t>
            </a:r>
            <a:r>
              <a:rPr lang="en-US" dirty="0" smtClean="0"/>
              <a:t> </a:t>
            </a:r>
            <a:r>
              <a:rPr lang="en-US" dirty="0" err="1" smtClean="0"/>
              <a:t>prostředí</a:t>
            </a:r>
            <a:endParaRPr lang="en-US" dirty="0" smtClean="0"/>
          </a:p>
          <a:p>
            <a:r>
              <a:rPr lang="en-US" dirty="0" err="1" smtClean="0"/>
              <a:t>Aktivity</a:t>
            </a:r>
            <a:r>
              <a:rPr lang="en-US" dirty="0" smtClean="0"/>
              <a:t> EK, </a:t>
            </a:r>
            <a:r>
              <a:rPr lang="en-US" dirty="0" err="1" smtClean="0"/>
              <a:t>Evropského</a:t>
            </a:r>
            <a:r>
              <a:rPr lang="en-US" dirty="0" smtClean="0"/>
              <a:t> </a:t>
            </a:r>
            <a:r>
              <a:rPr lang="en-US" dirty="0" err="1" smtClean="0"/>
              <a:t>parlamentu</a:t>
            </a:r>
            <a:r>
              <a:rPr lang="en-US" dirty="0" smtClean="0"/>
              <a:t>, OECD, </a:t>
            </a:r>
            <a:r>
              <a:rPr lang="en-US" dirty="0" err="1" smtClean="0"/>
              <a:t>firem</a:t>
            </a:r>
            <a:r>
              <a:rPr lang="en-US" dirty="0" smtClean="0"/>
              <a:t> a </a:t>
            </a:r>
            <a:r>
              <a:rPr lang="en-US" dirty="0" err="1" smtClean="0"/>
              <a:t>národních</a:t>
            </a:r>
            <a:r>
              <a:rPr lang="cs-CZ" dirty="0" smtClean="0"/>
              <a:t> </a:t>
            </a:r>
            <a:r>
              <a:rPr lang="en-US" dirty="0" err="1" smtClean="0"/>
              <a:t>administrativ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3238" y="176213"/>
            <a:ext cx="8316912" cy="830262"/>
          </a:xfrm>
        </p:spPr>
        <p:txBody>
          <a:bodyPr/>
          <a:lstStyle/>
          <a:p>
            <a:pPr>
              <a:defRPr/>
            </a:pPr>
            <a:r>
              <a:rPr sz="480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Nanočástice</a:t>
            </a:r>
            <a:endParaRPr sz="4800"/>
          </a:p>
        </p:txBody>
      </p:sp>
      <p:pic>
        <p:nvPicPr>
          <p:cNvPr id="11267" name="Zástupný symbol pro obsah 3" descr="obr_VSB_TU_Ostrava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250825" y="1643063"/>
            <a:ext cx="9645650" cy="5022850"/>
          </a:xfrm>
        </p:spPr>
      </p:pic>
      <p:sp>
        <p:nvSpPr>
          <p:cNvPr id="11268" name="TextovéPole 4"/>
          <p:cNvSpPr txBox="1">
            <a:spLocks noChangeArrowheads="1"/>
          </p:cNvSpPr>
          <p:nvPr/>
        </p:nvSpPr>
        <p:spPr bwMode="auto">
          <a:xfrm>
            <a:off x="285750" y="1220788"/>
            <a:ext cx="8534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1313" indent="-341313">
              <a:buClr>
                <a:srgbClr val="FF0000"/>
              </a:buClr>
              <a:buSzPct val="115000"/>
              <a:buFont typeface="Wingdings" pitchFamily="2" charset="2"/>
              <a:buChar char="§"/>
            </a:pPr>
            <a:r>
              <a:rPr lang="cs-CZ" sz="2400"/>
              <a:t>relativní velikost biomolekul vzhledem k nanočástici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3238" y="176213"/>
            <a:ext cx="8316912" cy="830262"/>
          </a:xfrm>
        </p:spPr>
        <p:txBody>
          <a:bodyPr/>
          <a:lstStyle/>
          <a:p>
            <a:pPr>
              <a:defRPr/>
            </a:pPr>
            <a:r>
              <a:rPr sz="480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Nanočástice</a:t>
            </a:r>
            <a:endParaRPr sz="4800"/>
          </a:p>
        </p:txBody>
      </p:sp>
      <p:sp>
        <p:nvSpPr>
          <p:cNvPr id="1028" name="TextovéPole 4"/>
          <p:cNvSpPr txBox="1">
            <a:spLocks noChangeArrowheads="1"/>
          </p:cNvSpPr>
          <p:nvPr/>
        </p:nvSpPr>
        <p:spPr bwMode="auto">
          <a:xfrm>
            <a:off x="285750" y="1220788"/>
            <a:ext cx="8534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1313" indent="-341313">
              <a:buClr>
                <a:srgbClr val="FF0000"/>
              </a:buClr>
              <a:buSzPct val="115000"/>
              <a:buFont typeface="Wingdings" pitchFamily="2" charset="2"/>
              <a:buChar char="§"/>
            </a:pPr>
            <a:r>
              <a:rPr lang="cs-CZ" sz="2400"/>
              <a:t>relativní velikost biomolekul vzhledem k nanočástici</a:t>
            </a:r>
          </a:p>
        </p:txBody>
      </p:sp>
      <p:sp>
        <p:nvSpPr>
          <p:cNvPr id="1029" name="Zástupný symbol pro obsah 10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4929188"/>
          </a:xfrm>
        </p:spPr>
        <p:txBody>
          <a:bodyPr/>
          <a:lstStyle/>
          <a:p>
            <a:endParaRPr lang="en-US" smtClean="0"/>
          </a:p>
        </p:txBody>
      </p:sp>
      <p:grpSp>
        <p:nvGrpSpPr>
          <p:cNvPr id="1030" name="Group 2"/>
          <p:cNvGrpSpPr>
            <a:grpSpLocks/>
          </p:cNvGrpSpPr>
          <p:nvPr/>
        </p:nvGrpSpPr>
        <p:grpSpPr bwMode="auto">
          <a:xfrm>
            <a:off x="1112838" y="3951288"/>
            <a:ext cx="3317875" cy="293687"/>
            <a:chOff x="672" y="720"/>
            <a:chExt cx="2090" cy="273"/>
          </a:xfrm>
        </p:grpSpPr>
        <p:sp>
          <p:nvSpPr>
            <p:cNvPr id="1085" name="Rectangle 3"/>
            <p:cNvSpPr>
              <a:spLocks noChangeArrowheads="1"/>
            </p:cNvSpPr>
            <p:nvPr/>
          </p:nvSpPr>
          <p:spPr bwMode="auto">
            <a:xfrm>
              <a:off x="978" y="720"/>
              <a:ext cx="1644" cy="273"/>
            </a:xfrm>
            <a:prstGeom prst="rect">
              <a:avLst/>
            </a:prstGeom>
            <a:solidFill>
              <a:srgbClr val="0066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86" name="Rectangle 4"/>
            <p:cNvSpPr>
              <a:spLocks noChangeArrowheads="1"/>
            </p:cNvSpPr>
            <p:nvPr/>
          </p:nvSpPr>
          <p:spPr bwMode="auto">
            <a:xfrm>
              <a:off x="2294" y="720"/>
              <a:ext cx="346" cy="273"/>
            </a:xfrm>
            <a:prstGeom prst="rect">
              <a:avLst/>
            </a:prstGeom>
            <a:gradFill rotWithShape="1">
              <a:gsLst>
                <a:gs pos="0">
                  <a:srgbClr val="0066FF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87" name="Rectangle 5"/>
            <p:cNvSpPr>
              <a:spLocks noChangeArrowheads="1"/>
            </p:cNvSpPr>
            <p:nvPr/>
          </p:nvSpPr>
          <p:spPr bwMode="auto">
            <a:xfrm>
              <a:off x="837" y="720"/>
              <a:ext cx="235" cy="273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66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88" name="Line 6"/>
            <p:cNvSpPr>
              <a:spLocks noChangeShapeType="1"/>
            </p:cNvSpPr>
            <p:nvPr/>
          </p:nvSpPr>
          <p:spPr bwMode="auto">
            <a:xfrm>
              <a:off x="1025" y="788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9" name="Line 7"/>
            <p:cNvSpPr>
              <a:spLocks noChangeShapeType="1"/>
            </p:cNvSpPr>
            <p:nvPr/>
          </p:nvSpPr>
          <p:spPr bwMode="auto">
            <a:xfrm>
              <a:off x="1651" y="788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0" name="Line 8"/>
            <p:cNvSpPr>
              <a:spLocks noChangeShapeType="1"/>
            </p:cNvSpPr>
            <p:nvPr/>
          </p:nvSpPr>
          <p:spPr bwMode="auto">
            <a:xfrm>
              <a:off x="2277" y="788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1" name="Line 9"/>
            <p:cNvSpPr>
              <a:spLocks noChangeShapeType="1"/>
            </p:cNvSpPr>
            <p:nvPr/>
          </p:nvSpPr>
          <p:spPr bwMode="auto">
            <a:xfrm>
              <a:off x="672" y="856"/>
              <a:ext cx="209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31" name="Group 10"/>
          <p:cNvGrpSpPr>
            <a:grpSpLocks/>
          </p:cNvGrpSpPr>
          <p:nvPr/>
        </p:nvGrpSpPr>
        <p:grpSpPr bwMode="auto">
          <a:xfrm>
            <a:off x="685800" y="3962400"/>
            <a:ext cx="7924800" cy="152400"/>
            <a:chOff x="432" y="2496"/>
            <a:chExt cx="4992" cy="96"/>
          </a:xfrm>
        </p:grpSpPr>
        <p:sp>
          <p:nvSpPr>
            <p:cNvPr id="1075" name="Line 11"/>
            <p:cNvSpPr>
              <a:spLocks noChangeShapeType="1"/>
            </p:cNvSpPr>
            <p:nvPr/>
          </p:nvSpPr>
          <p:spPr bwMode="auto">
            <a:xfrm>
              <a:off x="432" y="2592"/>
              <a:ext cx="499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6" name="Line 12"/>
            <p:cNvSpPr>
              <a:spLocks noChangeShapeType="1"/>
            </p:cNvSpPr>
            <p:nvPr/>
          </p:nvSpPr>
          <p:spPr bwMode="auto">
            <a:xfrm>
              <a:off x="432" y="24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7" name="Line 13"/>
            <p:cNvSpPr>
              <a:spLocks noChangeShapeType="1"/>
            </p:cNvSpPr>
            <p:nvPr/>
          </p:nvSpPr>
          <p:spPr bwMode="auto">
            <a:xfrm>
              <a:off x="1056" y="24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8" name="Line 14"/>
            <p:cNvSpPr>
              <a:spLocks noChangeShapeType="1"/>
            </p:cNvSpPr>
            <p:nvPr/>
          </p:nvSpPr>
          <p:spPr bwMode="auto">
            <a:xfrm>
              <a:off x="1680" y="24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9" name="Line 15"/>
            <p:cNvSpPr>
              <a:spLocks noChangeShapeType="1"/>
            </p:cNvSpPr>
            <p:nvPr/>
          </p:nvSpPr>
          <p:spPr bwMode="auto">
            <a:xfrm>
              <a:off x="2304" y="24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0" name="Line 16"/>
            <p:cNvSpPr>
              <a:spLocks noChangeShapeType="1"/>
            </p:cNvSpPr>
            <p:nvPr/>
          </p:nvSpPr>
          <p:spPr bwMode="auto">
            <a:xfrm>
              <a:off x="2928" y="24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1" name="Line 17"/>
            <p:cNvSpPr>
              <a:spLocks noChangeShapeType="1"/>
            </p:cNvSpPr>
            <p:nvPr/>
          </p:nvSpPr>
          <p:spPr bwMode="auto">
            <a:xfrm>
              <a:off x="3552" y="24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2" name="Line 18"/>
            <p:cNvSpPr>
              <a:spLocks noChangeShapeType="1"/>
            </p:cNvSpPr>
            <p:nvPr/>
          </p:nvSpPr>
          <p:spPr bwMode="auto">
            <a:xfrm>
              <a:off x="4176" y="24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3" name="Line 19"/>
            <p:cNvSpPr>
              <a:spLocks noChangeShapeType="1"/>
            </p:cNvSpPr>
            <p:nvPr/>
          </p:nvSpPr>
          <p:spPr bwMode="auto">
            <a:xfrm>
              <a:off x="4800" y="24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4" name="Line 20"/>
            <p:cNvSpPr>
              <a:spLocks noChangeShapeType="1"/>
            </p:cNvSpPr>
            <p:nvPr/>
          </p:nvSpPr>
          <p:spPr bwMode="auto">
            <a:xfrm>
              <a:off x="5424" y="24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32" name="Text Box 21"/>
          <p:cNvSpPr txBox="1">
            <a:spLocks noChangeArrowheads="1"/>
          </p:cNvSpPr>
          <p:nvPr/>
        </p:nvSpPr>
        <p:spPr bwMode="auto">
          <a:xfrm>
            <a:off x="241300" y="3524250"/>
            <a:ext cx="882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0.1 nm</a:t>
            </a:r>
            <a:endParaRPr lang="it-IT"/>
          </a:p>
        </p:txBody>
      </p:sp>
      <p:sp>
        <p:nvSpPr>
          <p:cNvPr id="1033" name="Text Box 22"/>
          <p:cNvSpPr txBox="1">
            <a:spLocks noChangeArrowheads="1"/>
          </p:cNvSpPr>
          <p:nvPr/>
        </p:nvSpPr>
        <p:spPr bwMode="auto">
          <a:xfrm>
            <a:off x="1317625" y="3524250"/>
            <a:ext cx="692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 nm</a:t>
            </a:r>
            <a:endParaRPr lang="it-IT"/>
          </a:p>
        </p:txBody>
      </p:sp>
      <p:sp>
        <p:nvSpPr>
          <p:cNvPr id="1034" name="Text Box 23"/>
          <p:cNvSpPr txBox="1">
            <a:spLocks noChangeArrowheads="1"/>
          </p:cNvSpPr>
          <p:nvPr/>
        </p:nvSpPr>
        <p:spPr bwMode="auto">
          <a:xfrm>
            <a:off x="2247900" y="3533775"/>
            <a:ext cx="819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10 nm</a:t>
            </a:r>
            <a:endParaRPr lang="it-IT"/>
          </a:p>
        </p:txBody>
      </p:sp>
      <p:sp>
        <p:nvSpPr>
          <p:cNvPr id="1035" name="Text Box 24"/>
          <p:cNvSpPr txBox="1">
            <a:spLocks noChangeArrowheads="1"/>
          </p:cNvSpPr>
          <p:nvPr/>
        </p:nvSpPr>
        <p:spPr bwMode="auto">
          <a:xfrm>
            <a:off x="3190875" y="3543300"/>
            <a:ext cx="946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100 nm</a:t>
            </a:r>
            <a:endParaRPr lang="it-IT"/>
          </a:p>
        </p:txBody>
      </p:sp>
      <p:sp>
        <p:nvSpPr>
          <p:cNvPr id="1036" name="Text Box 25"/>
          <p:cNvSpPr txBox="1">
            <a:spLocks noChangeArrowheads="1"/>
          </p:cNvSpPr>
          <p:nvPr/>
        </p:nvSpPr>
        <p:spPr bwMode="auto">
          <a:xfrm>
            <a:off x="4219575" y="3549650"/>
            <a:ext cx="6969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 </a:t>
            </a:r>
            <a:r>
              <a:rPr lang="en-US">
                <a:latin typeface="Symbol" pitchFamily="18" charset="2"/>
              </a:rPr>
              <a:t>m</a:t>
            </a:r>
            <a:r>
              <a:rPr lang="en-US"/>
              <a:t>m</a:t>
            </a:r>
            <a:endParaRPr lang="it-IT"/>
          </a:p>
        </p:txBody>
      </p:sp>
      <p:sp>
        <p:nvSpPr>
          <p:cNvPr id="1037" name="Text Box 26"/>
          <p:cNvSpPr txBox="1">
            <a:spLocks noChangeArrowheads="1"/>
          </p:cNvSpPr>
          <p:nvPr/>
        </p:nvSpPr>
        <p:spPr bwMode="auto">
          <a:xfrm>
            <a:off x="5219700" y="3559175"/>
            <a:ext cx="8239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10 </a:t>
            </a:r>
            <a:r>
              <a:rPr lang="en-US">
                <a:latin typeface="Symbol" pitchFamily="18" charset="2"/>
              </a:rPr>
              <a:t>m</a:t>
            </a:r>
            <a:r>
              <a:rPr lang="en-US"/>
              <a:t>m</a:t>
            </a:r>
            <a:endParaRPr lang="it-IT"/>
          </a:p>
        </p:txBody>
      </p:sp>
      <p:sp>
        <p:nvSpPr>
          <p:cNvPr id="1038" name="Text Box 27"/>
          <p:cNvSpPr txBox="1">
            <a:spLocks noChangeArrowheads="1"/>
          </p:cNvSpPr>
          <p:nvPr/>
        </p:nvSpPr>
        <p:spPr bwMode="auto">
          <a:xfrm>
            <a:off x="6200775" y="3568700"/>
            <a:ext cx="9509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100 </a:t>
            </a:r>
            <a:r>
              <a:rPr lang="en-US">
                <a:latin typeface="Symbol" pitchFamily="18" charset="2"/>
              </a:rPr>
              <a:t>m</a:t>
            </a:r>
            <a:r>
              <a:rPr lang="en-US"/>
              <a:t>m</a:t>
            </a:r>
            <a:endParaRPr lang="it-IT"/>
          </a:p>
        </p:txBody>
      </p:sp>
      <p:sp>
        <p:nvSpPr>
          <p:cNvPr id="1039" name="Text Box 28"/>
          <p:cNvSpPr txBox="1">
            <a:spLocks noChangeArrowheads="1"/>
          </p:cNvSpPr>
          <p:nvPr/>
        </p:nvSpPr>
        <p:spPr bwMode="auto">
          <a:xfrm>
            <a:off x="7210425" y="3581400"/>
            <a:ext cx="755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 mm</a:t>
            </a:r>
            <a:endParaRPr lang="it-IT"/>
          </a:p>
        </p:txBody>
      </p:sp>
      <p:sp>
        <p:nvSpPr>
          <p:cNvPr id="1040" name="Text Box 29"/>
          <p:cNvSpPr txBox="1">
            <a:spLocks noChangeArrowheads="1"/>
          </p:cNvSpPr>
          <p:nvPr/>
        </p:nvSpPr>
        <p:spPr bwMode="auto">
          <a:xfrm>
            <a:off x="8239125" y="3590925"/>
            <a:ext cx="679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 cm</a:t>
            </a:r>
            <a:endParaRPr lang="it-IT"/>
          </a:p>
        </p:txBody>
      </p:sp>
      <p:sp>
        <p:nvSpPr>
          <p:cNvPr id="1041" name="Text Box 30"/>
          <p:cNvSpPr txBox="1">
            <a:spLocks noChangeArrowheads="1"/>
          </p:cNvSpPr>
          <p:nvPr/>
        </p:nvSpPr>
        <p:spPr bwMode="auto">
          <a:xfrm>
            <a:off x="265113" y="4181475"/>
            <a:ext cx="9112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10</a:t>
            </a:r>
            <a:r>
              <a:rPr lang="en-US" baseline="30000"/>
              <a:t>-10</a:t>
            </a:r>
            <a:r>
              <a:rPr lang="en-US"/>
              <a:t> m</a:t>
            </a:r>
            <a:endParaRPr lang="it-IT"/>
          </a:p>
        </p:txBody>
      </p:sp>
      <p:sp>
        <p:nvSpPr>
          <p:cNvPr id="1042" name="Text Box 31"/>
          <p:cNvSpPr txBox="1">
            <a:spLocks noChangeArrowheads="1"/>
          </p:cNvSpPr>
          <p:nvPr/>
        </p:nvSpPr>
        <p:spPr bwMode="auto">
          <a:xfrm>
            <a:off x="1252538" y="4181475"/>
            <a:ext cx="8270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10</a:t>
            </a:r>
            <a:r>
              <a:rPr lang="en-US" baseline="30000"/>
              <a:t>-9</a:t>
            </a:r>
            <a:r>
              <a:rPr lang="en-US"/>
              <a:t> m</a:t>
            </a:r>
            <a:endParaRPr lang="it-IT"/>
          </a:p>
        </p:txBody>
      </p:sp>
      <p:sp>
        <p:nvSpPr>
          <p:cNvPr id="1043" name="Text Box 32"/>
          <p:cNvSpPr txBox="1">
            <a:spLocks noChangeArrowheads="1"/>
          </p:cNvSpPr>
          <p:nvPr/>
        </p:nvSpPr>
        <p:spPr bwMode="auto">
          <a:xfrm>
            <a:off x="2239963" y="4181475"/>
            <a:ext cx="8270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10</a:t>
            </a:r>
            <a:r>
              <a:rPr lang="en-US" baseline="30000"/>
              <a:t>-8</a:t>
            </a:r>
            <a:r>
              <a:rPr lang="en-US"/>
              <a:t> m</a:t>
            </a:r>
            <a:endParaRPr lang="it-IT"/>
          </a:p>
        </p:txBody>
      </p:sp>
      <p:sp>
        <p:nvSpPr>
          <p:cNvPr id="1044" name="Text Box 33"/>
          <p:cNvSpPr txBox="1">
            <a:spLocks noChangeArrowheads="1"/>
          </p:cNvSpPr>
          <p:nvPr/>
        </p:nvSpPr>
        <p:spPr bwMode="auto">
          <a:xfrm>
            <a:off x="3227388" y="4181475"/>
            <a:ext cx="8270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10</a:t>
            </a:r>
            <a:r>
              <a:rPr lang="en-US" baseline="30000"/>
              <a:t>-7</a:t>
            </a:r>
            <a:r>
              <a:rPr lang="en-US"/>
              <a:t> m</a:t>
            </a:r>
            <a:endParaRPr lang="it-IT"/>
          </a:p>
        </p:txBody>
      </p:sp>
      <p:sp>
        <p:nvSpPr>
          <p:cNvPr id="1045" name="Text Box 34"/>
          <p:cNvSpPr txBox="1">
            <a:spLocks noChangeArrowheads="1"/>
          </p:cNvSpPr>
          <p:nvPr/>
        </p:nvSpPr>
        <p:spPr bwMode="auto">
          <a:xfrm>
            <a:off x="4214813" y="4181475"/>
            <a:ext cx="8270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10</a:t>
            </a:r>
            <a:r>
              <a:rPr lang="en-US" baseline="30000"/>
              <a:t>-6</a:t>
            </a:r>
            <a:r>
              <a:rPr lang="en-US"/>
              <a:t> m</a:t>
            </a:r>
            <a:endParaRPr lang="it-IT"/>
          </a:p>
        </p:txBody>
      </p:sp>
      <p:sp>
        <p:nvSpPr>
          <p:cNvPr id="1046" name="Text Box 35"/>
          <p:cNvSpPr txBox="1">
            <a:spLocks noChangeArrowheads="1"/>
          </p:cNvSpPr>
          <p:nvPr/>
        </p:nvSpPr>
        <p:spPr bwMode="auto">
          <a:xfrm>
            <a:off x="5202238" y="4181475"/>
            <a:ext cx="8270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10</a:t>
            </a:r>
            <a:r>
              <a:rPr lang="en-US" baseline="30000"/>
              <a:t>-5</a:t>
            </a:r>
            <a:r>
              <a:rPr lang="en-US"/>
              <a:t> m</a:t>
            </a:r>
            <a:endParaRPr lang="it-IT"/>
          </a:p>
        </p:txBody>
      </p:sp>
      <p:sp>
        <p:nvSpPr>
          <p:cNvPr id="1047" name="Text Box 36"/>
          <p:cNvSpPr txBox="1">
            <a:spLocks noChangeArrowheads="1"/>
          </p:cNvSpPr>
          <p:nvPr/>
        </p:nvSpPr>
        <p:spPr bwMode="auto">
          <a:xfrm>
            <a:off x="6189663" y="4181475"/>
            <a:ext cx="8270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10</a:t>
            </a:r>
            <a:r>
              <a:rPr lang="en-US" baseline="30000"/>
              <a:t>-4</a:t>
            </a:r>
            <a:r>
              <a:rPr lang="en-US"/>
              <a:t> m</a:t>
            </a:r>
            <a:endParaRPr lang="it-IT"/>
          </a:p>
        </p:txBody>
      </p:sp>
      <p:sp>
        <p:nvSpPr>
          <p:cNvPr id="1048" name="Text Box 37"/>
          <p:cNvSpPr txBox="1">
            <a:spLocks noChangeArrowheads="1"/>
          </p:cNvSpPr>
          <p:nvPr/>
        </p:nvSpPr>
        <p:spPr bwMode="auto">
          <a:xfrm>
            <a:off x="7177088" y="4181475"/>
            <a:ext cx="8270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10</a:t>
            </a:r>
            <a:r>
              <a:rPr lang="en-US" baseline="30000"/>
              <a:t>-3</a:t>
            </a:r>
            <a:r>
              <a:rPr lang="en-US"/>
              <a:t> m</a:t>
            </a:r>
            <a:endParaRPr lang="it-IT"/>
          </a:p>
        </p:txBody>
      </p:sp>
      <p:sp>
        <p:nvSpPr>
          <p:cNvPr id="1049" name="Text Box 38"/>
          <p:cNvSpPr txBox="1">
            <a:spLocks noChangeArrowheads="1"/>
          </p:cNvSpPr>
          <p:nvPr/>
        </p:nvSpPr>
        <p:spPr bwMode="auto">
          <a:xfrm>
            <a:off x="8164513" y="4181475"/>
            <a:ext cx="8270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10</a:t>
            </a:r>
            <a:r>
              <a:rPr lang="en-US" baseline="30000"/>
              <a:t>-2</a:t>
            </a:r>
            <a:r>
              <a:rPr lang="en-US"/>
              <a:t> m</a:t>
            </a:r>
            <a:endParaRPr lang="it-IT"/>
          </a:p>
        </p:txBody>
      </p:sp>
      <p:grpSp>
        <p:nvGrpSpPr>
          <p:cNvPr id="1050" name="Group 40"/>
          <p:cNvGrpSpPr>
            <a:grpSpLocks/>
          </p:cNvGrpSpPr>
          <p:nvPr/>
        </p:nvGrpSpPr>
        <p:grpSpPr bwMode="auto">
          <a:xfrm>
            <a:off x="2895600" y="2057400"/>
            <a:ext cx="1219200" cy="1471613"/>
            <a:chOff x="1824" y="1296"/>
            <a:chExt cx="768" cy="927"/>
          </a:xfrm>
        </p:grpSpPr>
        <p:pic>
          <p:nvPicPr>
            <p:cNvPr id="1073" name="Picture 41" descr="h1n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24" y="1584"/>
              <a:ext cx="768" cy="6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74" name="Text Box 42"/>
            <p:cNvSpPr txBox="1">
              <a:spLocks noChangeArrowheads="1"/>
            </p:cNvSpPr>
            <p:nvPr/>
          </p:nvSpPr>
          <p:spPr bwMode="auto">
            <a:xfrm>
              <a:off x="1906" y="1296"/>
              <a:ext cx="60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/>
                <a:t>H1N1 Virus</a:t>
              </a:r>
            </a:p>
            <a:p>
              <a:pPr algn="ctr"/>
              <a:r>
                <a:rPr lang="en-US" sz="1200"/>
                <a:t>80-100 nm</a:t>
              </a:r>
              <a:endParaRPr lang="it-IT" sz="1200"/>
            </a:p>
          </p:txBody>
        </p:sp>
      </p:grpSp>
      <p:grpSp>
        <p:nvGrpSpPr>
          <p:cNvPr id="1051" name="Group 43"/>
          <p:cNvGrpSpPr>
            <a:grpSpLocks/>
          </p:cNvGrpSpPr>
          <p:nvPr/>
        </p:nvGrpSpPr>
        <p:grpSpPr bwMode="auto">
          <a:xfrm>
            <a:off x="7991475" y="2057400"/>
            <a:ext cx="1152525" cy="1533525"/>
            <a:chOff x="5034" y="1296"/>
            <a:chExt cx="726" cy="966"/>
          </a:xfrm>
        </p:grpSpPr>
        <p:pic>
          <p:nvPicPr>
            <p:cNvPr id="1071" name="Picture 44" descr="beans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34" y="1536"/>
              <a:ext cx="726" cy="7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72" name="Text Box 45"/>
            <p:cNvSpPr txBox="1">
              <a:spLocks noChangeArrowheads="1"/>
            </p:cNvSpPr>
            <p:nvPr/>
          </p:nvSpPr>
          <p:spPr bwMode="auto">
            <a:xfrm>
              <a:off x="5108" y="1296"/>
              <a:ext cx="57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/>
                <a:t>Red beans</a:t>
              </a:r>
            </a:p>
            <a:p>
              <a:pPr algn="ctr"/>
              <a:r>
                <a:rPr lang="en-US" sz="1200"/>
                <a:t>1 cm</a:t>
              </a:r>
              <a:endParaRPr lang="it-IT" sz="1200"/>
            </a:p>
          </p:txBody>
        </p:sp>
      </p:grpSp>
      <p:grpSp>
        <p:nvGrpSpPr>
          <p:cNvPr id="1052" name="Group 46"/>
          <p:cNvGrpSpPr>
            <a:grpSpLocks/>
          </p:cNvGrpSpPr>
          <p:nvPr/>
        </p:nvGrpSpPr>
        <p:grpSpPr bwMode="auto">
          <a:xfrm>
            <a:off x="4191000" y="4724400"/>
            <a:ext cx="1524000" cy="1600200"/>
            <a:chOff x="2592" y="2976"/>
            <a:chExt cx="960" cy="1008"/>
          </a:xfrm>
        </p:grpSpPr>
        <p:pic>
          <p:nvPicPr>
            <p:cNvPr id="1069" name="Picture 47" descr="081125113108-large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92" y="2976"/>
              <a:ext cx="960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70" name="Text Box 48"/>
            <p:cNvSpPr txBox="1">
              <a:spLocks noChangeArrowheads="1"/>
            </p:cNvSpPr>
            <p:nvPr/>
          </p:nvSpPr>
          <p:spPr bwMode="auto">
            <a:xfrm>
              <a:off x="2688" y="3696"/>
              <a:ext cx="76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/>
                <a:t>Red blood cells</a:t>
              </a:r>
            </a:p>
            <a:p>
              <a:pPr algn="ctr"/>
              <a:r>
                <a:rPr lang="en-US" sz="1200"/>
                <a:t>2 – 5 </a:t>
              </a:r>
              <a:r>
                <a:rPr lang="en-US" sz="1200">
                  <a:latin typeface="Symbol" pitchFamily="18" charset="2"/>
                </a:rPr>
                <a:t>m</a:t>
              </a:r>
              <a:r>
                <a:rPr lang="en-US" sz="1200"/>
                <a:t>m</a:t>
              </a:r>
              <a:endParaRPr lang="it-IT" sz="1200"/>
            </a:p>
          </p:txBody>
        </p:sp>
      </p:grpSp>
      <p:grpSp>
        <p:nvGrpSpPr>
          <p:cNvPr id="1053" name="Group 49"/>
          <p:cNvGrpSpPr>
            <a:grpSpLocks/>
          </p:cNvGrpSpPr>
          <p:nvPr/>
        </p:nvGrpSpPr>
        <p:grpSpPr bwMode="auto">
          <a:xfrm>
            <a:off x="7134225" y="4648200"/>
            <a:ext cx="1095375" cy="1447800"/>
            <a:chOff x="4494" y="2928"/>
            <a:chExt cx="690" cy="912"/>
          </a:xfrm>
        </p:grpSpPr>
        <p:pic>
          <p:nvPicPr>
            <p:cNvPr id="1067" name="Picture 50" descr="fennelseed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509" y="2928"/>
              <a:ext cx="660" cy="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68" name="Text Box 51"/>
            <p:cNvSpPr txBox="1">
              <a:spLocks noChangeArrowheads="1"/>
            </p:cNvSpPr>
            <p:nvPr/>
          </p:nvSpPr>
          <p:spPr bwMode="auto">
            <a:xfrm>
              <a:off x="4494" y="3552"/>
              <a:ext cx="69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/>
                <a:t>Fennel seeds</a:t>
              </a:r>
            </a:p>
            <a:p>
              <a:pPr algn="ctr"/>
              <a:r>
                <a:rPr lang="en-US" sz="1200"/>
                <a:t>1 mm </a:t>
              </a:r>
              <a:r>
                <a:rPr lang="en-US" sz="1200">
                  <a:sym typeface="Symbol" pitchFamily="18" charset="2"/>
                </a:rPr>
                <a:t></a:t>
              </a:r>
            </a:p>
          </p:txBody>
        </p:sp>
      </p:grpSp>
      <p:grpSp>
        <p:nvGrpSpPr>
          <p:cNvPr id="1054" name="Group 52"/>
          <p:cNvGrpSpPr>
            <a:grpSpLocks/>
          </p:cNvGrpSpPr>
          <p:nvPr/>
        </p:nvGrpSpPr>
        <p:grpSpPr bwMode="auto">
          <a:xfrm>
            <a:off x="1447800" y="4465638"/>
            <a:ext cx="1695450" cy="2087562"/>
            <a:chOff x="1008" y="2784"/>
            <a:chExt cx="1068" cy="1315"/>
          </a:xfrm>
        </p:grpSpPr>
        <p:pic>
          <p:nvPicPr>
            <p:cNvPr id="1065" name="Picture 5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008" y="2784"/>
              <a:ext cx="1068" cy="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66" name="Text Box 54"/>
            <p:cNvSpPr txBox="1">
              <a:spLocks noChangeArrowheads="1"/>
            </p:cNvSpPr>
            <p:nvPr/>
          </p:nvSpPr>
          <p:spPr bwMode="auto">
            <a:xfrm>
              <a:off x="1070" y="3811"/>
              <a:ext cx="94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/>
                <a:t>Hemoglobin protein</a:t>
              </a:r>
            </a:p>
            <a:p>
              <a:pPr algn="ctr"/>
              <a:r>
                <a:rPr lang="en-US" sz="1200"/>
                <a:t>5-6 nm</a:t>
              </a:r>
              <a:endParaRPr lang="it-IT" sz="1200"/>
            </a:p>
          </p:txBody>
        </p:sp>
      </p:grpSp>
      <p:grpSp>
        <p:nvGrpSpPr>
          <p:cNvPr id="1055" name="Group 55"/>
          <p:cNvGrpSpPr>
            <a:grpSpLocks/>
          </p:cNvGrpSpPr>
          <p:nvPr/>
        </p:nvGrpSpPr>
        <p:grpSpPr bwMode="auto">
          <a:xfrm>
            <a:off x="762000" y="2057400"/>
            <a:ext cx="1905000" cy="1346200"/>
            <a:chOff x="480" y="1296"/>
            <a:chExt cx="1200" cy="848"/>
          </a:xfrm>
        </p:grpSpPr>
        <p:graphicFrame>
          <p:nvGraphicFramePr>
            <p:cNvPr id="1026" name="Object 56"/>
            <p:cNvGraphicFramePr>
              <a:graphicFrameLocks noChangeAspect="1"/>
            </p:cNvGraphicFramePr>
            <p:nvPr/>
          </p:nvGraphicFramePr>
          <p:xfrm>
            <a:off x="480" y="1561"/>
            <a:ext cx="1200" cy="58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3" name="Image" r:id="rId8" imgW="2768254" imgH="1345557" progId="">
                    <p:embed/>
                  </p:oleObj>
                </mc:Choice>
                <mc:Fallback>
                  <p:oleObj name="Image" r:id="rId8" imgW="2768254" imgH="1345557" progId="">
                    <p:embed/>
                    <p:pic>
                      <p:nvPicPr>
                        <p:cNvPr id="0" name="Object 5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0" y="1561"/>
                          <a:ext cx="1200" cy="58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64" name="Text Box 57"/>
            <p:cNvSpPr txBox="1">
              <a:spLocks noChangeArrowheads="1"/>
            </p:cNvSpPr>
            <p:nvPr/>
          </p:nvSpPr>
          <p:spPr bwMode="auto">
            <a:xfrm>
              <a:off x="772" y="1296"/>
              <a:ext cx="6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/>
                <a:t>Pentacene</a:t>
              </a:r>
            </a:p>
            <a:p>
              <a:pPr algn="ctr"/>
              <a:r>
                <a:rPr lang="en-US" sz="1200"/>
                <a:t>1 nm length</a:t>
              </a:r>
              <a:endParaRPr lang="it-IT" sz="1200"/>
            </a:p>
          </p:txBody>
        </p:sp>
      </p:grpSp>
      <p:grpSp>
        <p:nvGrpSpPr>
          <p:cNvPr id="1056" name="Group 58"/>
          <p:cNvGrpSpPr>
            <a:grpSpLocks/>
          </p:cNvGrpSpPr>
          <p:nvPr/>
        </p:nvGrpSpPr>
        <p:grpSpPr bwMode="auto">
          <a:xfrm>
            <a:off x="114300" y="4648200"/>
            <a:ext cx="1257300" cy="1447800"/>
            <a:chOff x="0" y="2928"/>
            <a:chExt cx="792" cy="912"/>
          </a:xfrm>
        </p:grpSpPr>
        <p:pic>
          <p:nvPicPr>
            <p:cNvPr id="1062" name="Picture 59" descr="hydrogen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0" y="2928"/>
              <a:ext cx="792" cy="6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63" name="Text Box 60"/>
            <p:cNvSpPr txBox="1">
              <a:spLocks noChangeArrowheads="1"/>
            </p:cNvSpPr>
            <p:nvPr/>
          </p:nvSpPr>
          <p:spPr bwMode="auto">
            <a:xfrm>
              <a:off x="11" y="3552"/>
              <a:ext cx="77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/>
                <a:t>Hydrogen atom</a:t>
              </a:r>
            </a:p>
            <a:p>
              <a:pPr algn="ctr"/>
              <a:r>
                <a:rPr lang="en-US" sz="1200"/>
                <a:t>0.1 nm </a:t>
              </a:r>
              <a:endParaRPr lang="it-IT" sz="1200"/>
            </a:p>
          </p:txBody>
        </p:sp>
      </p:grpSp>
      <p:grpSp>
        <p:nvGrpSpPr>
          <p:cNvPr id="1057" name="Group 61"/>
          <p:cNvGrpSpPr>
            <a:grpSpLocks/>
          </p:cNvGrpSpPr>
          <p:nvPr/>
        </p:nvGrpSpPr>
        <p:grpSpPr bwMode="auto">
          <a:xfrm>
            <a:off x="5410200" y="1905000"/>
            <a:ext cx="1447800" cy="1614488"/>
            <a:chOff x="3408" y="1200"/>
            <a:chExt cx="912" cy="1017"/>
          </a:xfrm>
        </p:grpSpPr>
        <p:sp>
          <p:nvSpPr>
            <p:cNvPr id="1058" name="Text Box 62"/>
            <p:cNvSpPr txBox="1">
              <a:spLocks noChangeArrowheads="1"/>
            </p:cNvSpPr>
            <p:nvPr/>
          </p:nvSpPr>
          <p:spPr bwMode="auto">
            <a:xfrm>
              <a:off x="3594" y="1200"/>
              <a:ext cx="54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/>
                <a:t>Lily pollen</a:t>
              </a:r>
            </a:p>
            <a:p>
              <a:pPr algn="ctr"/>
              <a:r>
                <a:rPr lang="en-US" sz="1200"/>
                <a:t>50 </a:t>
              </a:r>
              <a:r>
                <a:rPr lang="en-US" sz="1200">
                  <a:latin typeface="Symbol" pitchFamily="18" charset="2"/>
                </a:rPr>
                <a:t>m</a:t>
              </a:r>
              <a:r>
                <a:rPr lang="en-US" sz="1200"/>
                <a:t>m </a:t>
              </a:r>
              <a:r>
                <a:rPr lang="en-US" sz="1200">
                  <a:sym typeface="Symbol" pitchFamily="18" charset="2"/>
                </a:rPr>
                <a:t></a:t>
              </a:r>
            </a:p>
          </p:txBody>
        </p:sp>
        <p:grpSp>
          <p:nvGrpSpPr>
            <p:cNvPr id="1059" name="Group 63"/>
            <p:cNvGrpSpPr>
              <a:grpSpLocks/>
            </p:cNvGrpSpPr>
            <p:nvPr/>
          </p:nvGrpSpPr>
          <p:grpSpPr bwMode="auto">
            <a:xfrm>
              <a:off x="3408" y="1488"/>
              <a:ext cx="912" cy="729"/>
              <a:chOff x="3408" y="1488"/>
              <a:chExt cx="912" cy="729"/>
            </a:xfrm>
          </p:grpSpPr>
          <p:pic>
            <p:nvPicPr>
              <p:cNvPr id="1060" name="Picture 64" descr="767px-Lilium_auratum_-_pollen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3408" y="1488"/>
                <a:ext cx="912" cy="7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61" name="Rectangle 65"/>
              <p:cNvSpPr>
                <a:spLocks noChangeArrowheads="1"/>
              </p:cNvSpPr>
              <p:nvPr/>
            </p:nvSpPr>
            <p:spPr bwMode="auto">
              <a:xfrm>
                <a:off x="3408" y="2170"/>
                <a:ext cx="912" cy="47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358775"/>
            <a:ext cx="9612312" cy="523875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err="1" smtClean="0"/>
              <a:t>Nano</a:t>
            </a:r>
            <a:r>
              <a:rPr sz="2800" smtClean="0"/>
              <a:t>částice – porovnání s matricí</a:t>
            </a:r>
            <a:endParaRPr lang="en-US" sz="2800" smtClean="0"/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85863" y="1339850"/>
            <a:ext cx="4826000" cy="4105275"/>
          </a:xfrm>
        </p:spPr>
        <p:txBody>
          <a:bodyPr/>
          <a:lstStyle/>
          <a:p>
            <a:pPr marL="182563" indent="-182563" eaLnBrk="1" hangingPunct="1"/>
            <a:r>
              <a:rPr lang="cs-CZ" sz="2000" dirty="0" smtClean="0"/>
              <a:t>Velký specifický povrch</a:t>
            </a:r>
            <a:endParaRPr lang="en-US" sz="2000" dirty="0" smtClean="0"/>
          </a:p>
          <a:p>
            <a:pPr marL="182563" indent="-182563" eaLnBrk="1" hangingPunct="1"/>
            <a:endParaRPr lang="cs-CZ" sz="2000" dirty="0" smtClean="0"/>
          </a:p>
          <a:p>
            <a:pPr marL="182563" indent="-182563" eaLnBrk="1" hangingPunct="1"/>
            <a:endParaRPr lang="en-US" sz="2000" dirty="0" smtClean="0"/>
          </a:p>
          <a:p>
            <a:pPr marL="182563" indent="-182563" eaLnBrk="1" hangingPunct="1"/>
            <a:r>
              <a:rPr lang="en-US" sz="2000" dirty="0" smtClean="0"/>
              <a:t>Chemic</a:t>
            </a:r>
            <a:r>
              <a:rPr lang="cs-CZ" sz="2000" dirty="0" err="1" smtClean="0"/>
              <a:t>ká</a:t>
            </a:r>
            <a:r>
              <a:rPr lang="cs-CZ" sz="2000" dirty="0" smtClean="0"/>
              <a:t> reaktivita</a:t>
            </a:r>
            <a:r>
              <a:rPr lang="en-US" sz="2000" dirty="0" smtClean="0"/>
              <a:t> </a:t>
            </a:r>
          </a:p>
          <a:p>
            <a:pPr marL="182563" indent="-182563" eaLnBrk="1" hangingPunct="1"/>
            <a:endParaRPr lang="cs-CZ" sz="2000" dirty="0" smtClean="0"/>
          </a:p>
          <a:p>
            <a:pPr marL="182563" indent="-182563" eaLnBrk="1" hangingPunct="1"/>
            <a:endParaRPr lang="en-US" sz="2000" dirty="0" smtClean="0"/>
          </a:p>
          <a:p>
            <a:pPr marL="182563" indent="-182563" eaLnBrk="1" hangingPunct="1"/>
            <a:r>
              <a:rPr lang="cs-CZ" sz="2000" dirty="0" smtClean="0"/>
              <a:t>Mnoho účinků – speciální vlastnosti</a:t>
            </a:r>
            <a:r>
              <a:rPr lang="en-US" sz="2000" dirty="0" smtClean="0"/>
              <a:t> (e.g. </a:t>
            </a:r>
            <a:r>
              <a:rPr lang="en-US" sz="2000" dirty="0" err="1" smtClean="0"/>
              <a:t>ele</a:t>
            </a:r>
            <a:r>
              <a:rPr lang="cs-CZ" sz="2000" dirty="0" smtClean="0"/>
              <a:t>k</a:t>
            </a:r>
            <a:r>
              <a:rPr lang="en-US" sz="2000" dirty="0" err="1" smtClean="0"/>
              <a:t>tr</a:t>
            </a:r>
            <a:r>
              <a:rPr lang="cs-CZ" sz="2000" dirty="0" err="1" smtClean="0"/>
              <a:t>ické</a:t>
            </a:r>
            <a:r>
              <a:rPr lang="en-US" sz="2000" dirty="0" smtClean="0"/>
              <a:t>, mechanic</a:t>
            </a:r>
            <a:r>
              <a:rPr lang="cs-CZ" sz="2000" dirty="0" err="1" smtClean="0"/>
              <a:t>ké</a:t>
            </a:r>
            <a:r>
              <a:rPr lang="en-US" sz="2000" dirty="0" smtClean="0"/>
              <a:t>, optic</a:t>
            </a:r>
            <a:r>
              <a:rPr lang="cs-CZ" sz="2000" dirty="0" err="1" smtClean="0"/>
              <a:t>ké</a:t>
            </a:r>
            <a:r>
              <a:rPr lang="en-US" sz="2000" dirty="0" smtClean="0"/>
              <a:t>) </a:t>
            </a:r>
          </a:p>
          <a:p>
            <a:pPr marL="182563" indent="-182563" eaLnBrk="1" hangingPunct="1"/>
            <a:endParaRPr lang="en-US" sz="2000" dirty="0" smtClean="0"/>
          </a:p>
          <a:p>
            <a:pPr marL="182563" indent="-182563" eaLnBrk="1" hangingPunct="1"/>
            <a:r>
              <a:rPr lang="cs-CZ" sz="2000" dirty="0" smtClean="0"/>
              <a:t>Vlastnosti závislé na prostředí</a:t>
            </a:r>
          </a:p>
          <a:p>
            <a:pPr marL="182563" indent="-182563" eaLnBrk="1" hangingPunct="1"/>
            <a:endParaRPr lang="en-US" sz="2000" dirty="0" smtClean="0"/>
          </a:p>
          <a:p>
            <a:pPr marL="182563" indent="-182563" eaLnBrk="1" hangingPunct="1"/>
            <a:r>
              <a:rPr lang="en-US" sz="2000" dirty="0" smtClean="0"/>
              <a:t>M</a:t>
            </a:r>
            <a:r>
              <a:rPr lang="cs-CZ" sz="2000" dirty="0" smtClean="0"/>
              <a:t>noho forem</a:t>
            </a:r>
            <a:r>
              <a:rPr lang="en-US" sz="2000" dirty="0" smtClean="0"/>
              <a:t>: e.g. </a:t>
            </a:r>
            <a:r>
              <a:rPr lang="en-US" sz="2000" dirty="0" err="1" smtClean="0"/>
              <a:t>fulleren</a:t>
            </a:r>
            <a:r>
              <a:rPr lang="cs-CZ" sz="2000" dirty="0" smtClean="0"/>
              <a:t>y</a:t>
            </a:r>
            <a:r>
              <a:rPr lang="en-US" sz="2000" dirty="0" smtClean="0"/>
              <a:t>, </a:t>
            </a:r>
            <a:r>
              <a:rPr lang="en-US" sz="2000" dirty="0" err="1" smtClean="0"/>
              <a:t>nanot</a:t>
            </a:r>
            <a:r>
              <a:rPr lang="cs-CZ" sz="2000" dirty="0" err="1" smtClean="0"/>
              <a:t>rubice</a:t>
            </a:r>
            <a:r>
              <a:rPr lang="cs-CZ" sz="2000" dirty="0" smtClean="0"/>
              <a:t>, </a:t>
            </a:r>
            <a:r>
              <a:rPr lang="en-US" sz="2000" dirty="0" err="1" smtClean="0"/>
              <a:t>nano</a:t>
            </a:r>
            <a:r>
              <a:rPr lang="cs-CZ" sz="2000" dirty="0" smtClean="0"/>
              <a:t>nosiče</a:t>
            </a:r>
            <a:r>
              <a:rPr lang="en-US" sz="2000" dirty="0" smtClean="0"/>
              <a:t>, </a:t>
            </a:r>
            <a:r>
              <a:rPr lang="en-US" sz="2000" dirty="0" err="1" smtClean="0"/>
              <a:t>nanoemuls</a:t>
            </a:r>
            <a:r>
              <a:rPr lang="cs-CZ" sz="2000" dirty="0" smtClean="0"/>
              <a:t>e</a:t>
            </a:r>
            <a:r>
              <a:rPr lang="en-US" sz="2000" dirty="0" smtClean="0"/>
              <a:t>, </a:t>
            </a:r>
            <a:r>
              <a:rPr lang="en-US" sz="2000" dirty="0" err="1" smtClean="0"/>
              <a:t>nanoen</a:t>
            </a:r>
            <a:r>
              <a:rPr lang="cs-CZ" sz="2000" dirty="0" smtClean="0"/>
              <a:t>k</a:t>
            </a:r>
            <a:r>
              <a:rPr lang="en-US" sz="2000" dirty="0" err="1" smtClean="0"/>
              <a:t>apsul</a:t>
            </a:r>
            <a:r>
              <a:rPr lang="cs-CZ" sz="2000" dirty="0" smtClean="0"/>
              <a:t>á</a:t>
            </a:r>
            <a:r>
              <a:rPr lang="en-US" sz="2000" dirty="0" smtClean="0"/>
              <a:t>t</a:t>
            </a:r>
            <a:r>
              <a:rPr lang="cs-CZ" sz="2000" dirty="0" smtClean="0"/>
              <a:t>y</a:t>
            </a:r>
            <a:endParaRPr lang="en-US" sz="2600" dirty="0" smtClean="0"/>
          </a:p>
          <a:p>
            <a:pPr marL="182563" indent="-182563" eaLnBrk="1" hangingPunct="1"/>
            <a:endParaRPr lang="en-US" sz="2600" dirty="0" smtClean="0"/>
          </a:p>
        </p:txBody>
      </p:sp>
      <p:sp>
        <p:nvSpPr>
          <p:cNvPr id="140293" name="Text Box 5"/>
          <p:cNvSpPr txBox="1">
            <a:spLocks noChangeArrowheads="1"/>
          </p:cNvSpPr>
          <p:nvPr/>
        </p:nvSpPr>
        <p:spPr bwMode="auto">
          <a:xfrm>
            <a:off x="6011863" y="5900738"/>
            <a:ext cx="3132137" cy="434975"/>
          </a:xfrm>
          <a:prstGeom prst="rect">
            <a:avLst/>
          </a:prstGeom>
          <a:solidFill>
            <a:srgbClr val="CCCCFF"/>
          </a:solidFill>
          <a:ln w="38100" algn="ctr">
            <a:solidFill>
              <a:srgbClr val="003399"/>
            </a:solidFill>
            <a:miter lim="800000"/>
            <a:headEnd/>
            <a:tailEnd/>
          </a:ln>
        </p:spPr>
        <p:txBody>
          <a:bodyPr lIns="96838" tIns="47625" rIns="96838" bIns="47625">
            <a:spAutoFit/>
          </a:bodyPr>
          <a:lstStyle/>
          <a:p>
            <a:pPr marL="361950" indent="-361950" defTabSz="966788" eaLnBrk="0" hangingPunct="0">
              <a:spcBef>
                <a:spcPct val="20000"/>
              </a:spcBef>
              <a:tabLst>
                <a:tab pos="188913" algn="l"/>
              </a:tabLst>
            </a:pPr>
            <a:r>
              <a:rPr lang="en-US" sz="2200" b="1">
                <a:latin typeface="Arial Narrow" pitchFamily="34" charset="0"/>
              </a:rPr>
              <a:t>Defini</a:t>
            </a:r>
            <a:r>
              <a:rPr lang="cs-CZ" sz="2200" b="1">
                <a:latin typeface="Arial Narrow" pitchFamily="34" charset="0"/>
              </a:rPr>
              <a:t>ce</a:t>
            </a:r>
            <a:r>
              <a:rPr lang="en-US" sz="2200" b="1">
                <a:latin typeface="Arial Narrow" pitchFamily="34" charset="0"/>
              </a:rPr>
              <a:t> Nanomateri</a:t>
            </a:r>
            <a:r>
              <a:rPr lang="cs-CZ" sz="2200" b="1">
                <a:latin typeface="Arial Narrow" pitchFamily="34" charset="0"/>
              </a:rPr>
              <a:t>álu</a:t>
            </a:r>
            <a:r>
              <a:rPr lang="en-US" sz="2200" b="1">
                <a:latin typeface="Arial Narrow" pitchFamily="34" charset="0"/>
              </a:rPr>
              <a:t>!</a:t>
            </a:r>
            <a:endParaRPr lang="de-DE" sz="2200" b="1">
              <a:latin typeface="Arial Narrow" pitchFamily="34" charset="0"/>
            </a:endParaRPr>
          </a:p>
        </p:txBody>
      </p:sp>
      <p:grpSp>
        <p:nvGrpSpPr>
          <p:cNvPr id="2056" name="Group 6"/>
          <p:cNvGrpSpPr>
            <a:grpSpLocks/>
          </p:cNvGrpSpPr>
          <p:nvPr/>
        </p:nvGrpSpPr>
        <p:grpSpPr bwMode="auto">
          <a:xfrm>
            <a:off x="322263" y="1190625"/>
            <a:ext cx="863600" cy="4927600"/>
            <a:chOff x="113" y="1071"/>
            <a:chExt cx="544" cy="3104"/>
          </a:xfrm>
        </p:grpSpPr>
        <p:graphicFrame>
          <p:nvGraphicFramePr>
            <p:cNvPr id="2050" name="Object 7"/>
            <p:cNvGraphicFramePr>
              <a:graphicFrameLocks noChangeAspect="1"/>
            </p:cNvGraphicFramePr>
            <p:nvPr/>
          </p:nvGraphicFramePr>
          <p:xfrm>
            <a:off x="158" y="3751"/>
            <a:ext cx="454" cy="4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71" name="Photo Editor Photo" r:id="rId4" imgW="2161905" imgH="2019048" progId="">
                    <p:embed/>
                  </p:oleObj>
                </mc:Choice>
                <mc:Fallback>
                  <p:oleObj name="Photo Editor Photo" r:id="rId4" imgW="2161905" imgH="2019048" progId="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8" y="3751"/>
                          <a:ext cx="454" cy="4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51" name="Object 8"/>
            <p:cNvGraphicFramePr>
              <a:graphicFrameLocks noChangeAspect="1"/>
            </p:cNvGraphicFramePr>
            <p:nvPr/>
          </p:nvGraphicFramePr>
          <p:xfrm>
            <a:off x="169" y="3070"/>
            <a:ext cx="433" cy="4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72" name="Photo Editor Photo" r:id="rId6" imgW="8430802" imgH="9409524" progId="">
                    <p:embed/>
                  </p:oleObj>
                </mc:Choice>
                <mc:Fallback>
                  <p:oleObj name="Photo Editor Photo" r:id="rId6" imgW="8430802" imgH="9409524" progId="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9" y="3070"/>
                          <a:ext cx="433" cy="48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52" name="Object 9"/>
            <p:cNvGraphicFramePr>
              <a:graphicFrameLocks noChangeAspect="1"/>
            </p:cNvGraphicFramePr>
            <p:nvPr/>
          </p:nvGraphicFramePr>
          <p:xfrm>
            <a:off x="113" y="1071"/>
            <a:ext cx="544" cy="4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73" name="Photo Editor Photo" r:id="rId8" imgW="9752381" imgH="7314286" progId="">
                    <p:embed/>
                  </p:oleObj>
                </mc:Choice>
                <mc:Fallback>
                  <p:oleObj name="Photo Editor Photo" r:id="rId8" imgW="9752381" imgH="7314286" progId="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3" y="1071"/>
                          <a:ext cx="544" cy="408"/>
                        </a:xfrm>
                        <a:prstGeom prst="rect">
                          <a:avLst/>
                        </a:prstGeom>
                        <a:noFill/>
                        <a:ln w="2540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059" name="Picture 10" descr="micelles (swri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13" y="1675"/>
              <a:ext cx="544" cy="4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0" name="Picture 11" descr="nutralease"/>
            <p:cNvPicPr>
              <a:picLocks noChangeAspect="1" noChangeArrowheads="1"/>
            </p:cNvPicPr>
            <p:nvPr/>
          </p:nvPicPr>
          <p:blipFill>
            <a:blip r:embed="rId11" cstate="print"/>
            <a:srcRect l="29086" r="29086" b="22432"/>
            <a:stretch>
              <a:fillRect/>
            </a:stretch>
          </p:blipFill>
          <p:spPr bwMode="auto">
            <a:xfrm>
              <a:off x="113" y="2302"/>
              <a:ext cx="544" cy="5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12" cstate="print"/>
          <a:srcRect l="5995" t="6296" r="29784" b="5540"/>
          <a:stretch>
            <a:fillRect/>
          </a:stretch>
        </p:blipFill>
        <p:spPr bwMode="auto">
          <a:xfrm>
            <a:off x="6011863" y="1339850"/>
            <a:ext cx="3106737" cy="22161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2058" name="Obdélník 14"/>
          <p:cNvSpPr>
            <a:spLocks noChangeArrowheads="1"/>
          </p:cNvSpPr>
          <p:nvPr/>
        </p:nvSpPr>
        <p:spPr bwMode="auto">
          <a:xfrm>
            <a:off x="6227763" y="3902075"/>
            <a:ext cx="291623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/>
              <a:t>vliv rozměru částice na velikost specifického povrchu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50" y="1928813"/>
            <a:ext cx="8229600" cy="452596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Blip>
                <a:blip r:embed="rId3"/>
              </a:buBlip>
              <a:defRPr/>
            </a:pPr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Definice</a:t>
            </a:r>
            <a:r>
              <a:rPr lang="en-GB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jedna dimenze </a:t>
            </a:r>
            <a:r>
              <a:rPr lang="en-GB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&lt;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 nm (300 nm) </a:t>
            </a:r>
          </a:p>
          <a:p>
            <a:pPr>
              <a:buFont typeface="Wingdings" pitchFamily="2" charset="2"/>
              <a:buBlip>
                <a:blip r:embed="rId3"/>
              </a:buBlip>
              <a:defRPr/>
            </a:pPr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Dramatické zvýšení povrchu v poměru k objemu</a:t>
            </a:r>
            <a:endParaRPr lang="en-GB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itchFamily="2" charset="2"/>
              <a:buBlip>
                <a:blip r:embed="rId3"/>
              </a:buBlip>
              <a:defRPr/>
            </a:pPr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Vysoká reaktivita povrchu</a:t>
            </a:r>
            <a:endParaRPr lang="en-GB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itchFamily="2" charset="2"/>
              <a:buBlip>
                <a:blip r:embed="rId3"/>
              </a:buBlip>
              <a:defRPr/>
            </a:pPr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Odlišné chování od </a:t>
            </a:r>
            <a:r>
              <a:rPr lang="cs-CZ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makročástic</a:t>
            </a:r>
            <a:r>
              <a:rPr lang="cs-C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(kvantová fyzika)</a:t>
            </a:r>
            <a:endParaRPr lang="en-GB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4339" name="Skupina 4"/>
          <p:cNvGrpSpPr>
            <a:grpSpLocks/>
          </p:cNvGrpSpPr>
          <p:nvPr/>
        </p:nvGrpSpPr>
        <p:grpSpPr bwMode="auto">
          <a:xfrm>
            <a:off x="1000125" y="4143375"/>
            <a:ext cx="6786563" cy="2571750"/>
            <a:chOff x="247650" y="857232"/>
            <a:chExt cx="8896350" cy="4214842"/>
          </a:xfrm>
        </p:grpSpPr>
        <p:pic>
          <p:nvPicPr>
            <p:cNvPr id="14342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7650" y="857232"/>
              <a:ext cx="8896350" cy="3848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Obdélník 5"/>
            <p:cNvSpPr/>
            <p:nvPr/>
          </p:nvSpPr>
          <p:spPr>
            <a:xfrm>
              <a:off x="4501250" y="4286344"/>
              <a:ext cx="4642750" cy="7857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</p:grpSp>
      <p:sp>
        <p:nvSpPr>
          <p:cNvPr id="8" name="TextovéPole 7"/>
          <p:cNvSpPr txBox="1"/>
          <p:nvPr/>
        </p:nvSpPr>
        <p:spPr>
          <a:xfrm>
            <a:off x="714375" y="404813"/>
            <a:ext cx="9144000" cy="954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NANOČÁSTICE SE VYZNAČUJÍ NEOBVYKLÝMI                   VLASTNOSTMI</a:t>
            </a:r>
          </a:p>
        </p:txBody>
      </p:sp>
      <p:sp>
        <p:nvSpPr>
          <p:cNvPr id="9" name="Obdélník 8"/>
          <p:cNvSpPr/>
          <p:nvPr/>
        </p:nvSpPr>
        <p:spPr>
          <a:xfrm>
            <a:off x="0" y="0"/>
            <a:ext cx="9144000" cy="214313"/>
          </a:xfrm>
          <a:prstGeom prst="rect">
            <a:avLst/>
          </a:prstGeom>
          <a:solidFill>
            <a:srgbClr val="F513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  <p:custDataLst>
      <p:tags r:id="rId1"/>
    </p:custDataLst>
  </p:cSld>
  <p:clrMapOvr>
    <a:masterClrMapping/>
  </p:clrMapOvr>
  <p:transition advTm="45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628775"/>
            <a:ext cx="8010525" cy="492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4211638" y="6577013"/>
            <a:ext cx="4940300" cy="3079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6838" tIns="47625" rIns="96838" bIns="47625">
            <a:spAutoFit/>
          </a:bodyPr>
          <a:lstStyle/>
          <a:p>
            <a:pPr marL="361950" indent="-361950" defTabSz="966788" eaLnBrk="0" hangingPunct="0">
              <a:spcBef>
                <a:spcPct val="20000"/>
              </a:spcBef>
              <a:tabLst>
                <a:tab pos="188913" algn="l"/>
              </a:tabLst>
            </a:pPr>
            <a:r>
              <a:rPr lang="en-US" sz="1400" b="1" i="1">
                <a:latin typeface="Arial Narrow" pitchFamily="34" charset="0"/>
              </a:rPr>
              <a:t>Source: Woodrow Wilson Databank http://www.nanotechproject.org/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title"/>
          </p:nvPr>
        </p:nvSpPr>
        <p:spPr>
          <a:xfrm>
            <a:off x="517525" y="430213"/>
            <a:ext cx="8229600" cy="523875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/>
              <a:t>N</a:t>
            </a:r>
            <a:r>
              <a:rPr sz="2800" err="1" smtClean="0"/>
              <a:t>anotechnologie</a:t>
            </a:r>
            <a:r>
              <a:rPr sz="2800" smtClean="0"/>
              <a:t>  - produkty na trhu</a:t>
            </a:r>
            <a:endParaRPr lang="en-US" sz="2800" smtClean="0"/>
          </a:p>
        </p:txBody>
      </p:sp>
      <p:sp>
        <p:nvSpPr>
          <p:cNvPr id="160773" name="Oval 5"/>
          <p:cNvSpPr>
            <a:spLocks noChangeArrowheads="1"/>
          </p:cNvSpPr>
          <p:nvPr/>
        </p:nvSpPr>
        <p:spPr bwMode="auto">
          <a:xfrm>
            <a:off x="3708400" y="4437063"/>
            <a:ext cx="1079500" cy="1800225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 wrap="none" lIns="96838" tIns="47625" rIns="96838" bIns="47625" anchor="ctr"/>
          <a:lstStyle/>
          <a:p>
            <a:endParaRPr lang="cs-CZ"/>
          </a:p>
        </p:txBody>
      </p:sp>
      <p:sp>
        <p:nvSpPr>
          <p:cNvPr id="160774" name="Rectangle 6"/>
          <p:cNvSpPr>
            <a:spLocks noChangeArrowheads="1"/>
          </p:cNvSpPr>
          <p:nvPr/>
        </p:nvSpPr>
        <p:spPr bwMode="auto">
          <a:xfrm>
            <a:off x="5651500" y="2276475"/>
            <a:ext cx="3095625" cy="295275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cs-CZ" b="1" dirty="0" smtClean="0"/>
              <a:t>OBLASTI </a:t>
            </a:r>
            <a:r>
              <a:rPr lang="en-US" b="1" dirty="0" smtClean="0"/>
              <a:t>A</a:t>
            </a:r>
            <a:r>
              <a:rPr lang="cs-CZ" b="1" dirty="0" smtClean="0"/>
              <a:t>PLIKACÍ</a:t>
            </a:r>
            <a:endParaRPr lang="en-US" b="1" dirty="0"/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dirty="0"/>
              <a:t>Production Process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dirty="0"/>
              <a:t>Food Ingredients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dirty="0"/>
              <a:t>Food Additives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dirty="0"/>
              <a:t>Delivery Systems, </a:t>
            </a:r>
            <a:r>
              <a:rPr lang="en-US" dirty="0" err="1"/>
              <a:t>Nutraceuticals</a:t>
            </a:r>
            <a:endParaRPr lang="en-US" dirty="0"/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dirty="0"/>
              <a:t>Food Contact Materials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dirty="0"/>
              <a:t>Animal Feed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dirty="0"/>
              <a:t>Agrochemicals</a:t>
            </a:r>
            <a:endParaRPr lang="de-D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6|0.7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3883</TotalTime>
  <Words>2516</Words>
  <Application>Microsoft Office PowerPoint</Application>
  <PresentationFormat>Předvádění na obrazovce (4:3)</PresentationFormat>
  <Paragraphs>366</Paragraphs>
  <Slides>42</Slides>
  <Notes>7</Notes>
  <HiddenSlides>0</HiddenSlides>
  <MMClips>0</MMClips>
  <ScaleCrop>false</ScaleCrop>
  <HeadingPairs>
    <vt:vector size="8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42</vt:i4>
      </vt:variant>
    </vt:vector>
  </HeadingPairs>
  <TitlesOfParts>
    <vt:vector size="53" baseType="lpstr">
      <vt:lpstr>ＭＳ Ｐゴシック</vt:lpstr>
      <vt:lpstr>Arial</vt:lpstr>
      <vt:lpstr>Arial Black</vt:lpstr>
      <vt:lpstr>Arial Narrow</vt:lpstr>
      <vt:lpstr>Calibri</vt:lpstr>
      <vt:lpstr>Courier New</vt:lpstr>
      <vt:lpstr>Symbol</vt:lpstr>
      <vt:lpstr>Wingdings</vt:lpstr>
      <vt:lpstr>Motiv sady Office</vt:lpstr>
      <vt:lpstr>Image</vt:lpstr>
      <vt:lpstr>Photo Editor Photo</vt:lpstr>
      <vt:lpstr>Prezentace aplikace PowerPoint</vt:lpstr>
      <vt:lpstr>Využití nanotechnologií při přípravě nutraceutik a funkčních potravin</vt:lpstr>
      <vt:lpstr>Prezentace aplikace PowerPoint</vt:lpstr>
      <vt:lpstr>Prezentace aplikace PowerPoint</vt:lpstr>
      <vt:lpstr>Nanočástice</vt:lpstr>
      <vt:lpstr>Nanočástice</vt:lpstr>
      <vt:lpstr>Nanočástice – porovnání s matricí</vt:lpstr>
      <vt:lpstr>Prezentace aplikace PowerPoint</vt:lpstr>
      <vt:lpstr>Nanotechnologie  - produkty na trhu</vt:lpstr>
      <vt:lpstr>Prezentace aplikace PowerPoint</vt:lpstr>
      <vt:lpstr>Nanomateriály v potravinách</vt:lpstr>
      <vt:lpstr>Využití nanočástic v potravinách</vt:lpstr>
      <vt:lpstr>Prezentace aplikace PowerPoint</vt:lpstr>
      <vt:lpstr>Nanotechnologie a potraviny</vt:lpstr>
      <vt:lpstr>Využití nanočástic v potravinách</vt:lpstr>
      <vt:lpstr>Legislativa </vt:lpstr>
      <vt:lpstr>Legislativa</vt:lpstr>
      <vt:lpstr>BIOKINETIKA</vt:lpstr>
      <vt:lpstr>Prezentace aplikace PowerPoint</vt:lpstr>
      <vt:lpstr>Zdravotní rizika</vt:lpstr>
      <vt:lpstr>Prezentace aplikace PowerPoint</vt:lpstr>
      <vt:lpstr>E551 - Oxid křemičitý</vt:lpstr>
      <vt:lpstr>Nanočástice v potravinách (příklady) </vt:lpstr>
      <vt:lpstr>Příklady potraviny, které E551 obsahují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Potravní doplňky</vt:lpstr>
      <vt:lpstr>Organické nanočástice - nutraceutika</vt:lpstr>
      <vt:lpstr>Organické nanočástice (NPs) -  NovaSol® </vt:lpstr>
      <vt:lpstr>Nanotechnologie v potravinových obalech</vt:lpstr>
      <vt:lpstr>Využití nanočástic v potravinách</vt:lpstr>
      <vt:lpstr>Nano potraviny a firmy</vt:lpstr>
      <vt:lpstr>Nano potraviny a firmy</vt:lpstr>
      <vt:lpstr>Nano potraviny a firmy</vt:lpstr>
      <vt:lpstr>Vize</vt:lpstr>
      <vt:lpstr>Překážky</vt:lpstr>
    </vt:vector>
  </TitlesOfParts>
  <Company>VŠCHT Praha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lacinao</dc:creator>
  <cp:lastModifiedBy>Schulzova Vera</cp:lastModifiedBy>
  <cp:revision>422</cp:revision>
  <dcterms:created xsi:type="dcterms:W3CDTF">2010-08-10T14:11:57Z</dcterms:created>
  <dcterms:modified xsi:type="dcterms:W3CDTF">2022-10-31T09:53:31Z</dcterms:modified>
</cp:coreProperties>
</file>