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  <p:sldMasterId id="2147483689" r:id="rId6"/>
    <p:sldMasterId id="2147483699" r:id="rId7"/>
  </p:sldMasterIdLst>
  <p:notesMasterIdLst>
    <p:notesMasterId r:id="rId103"/>
  </p:notesMasterIdLst>
  <p:sldIdLst>
    <p:sldId id="381" r:id="rId8"/>
    <p:sldId id="259" r:id="rId9"/>
    <p:sldId id="362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386" r:id="rId22"/>
    <p:sldId id="352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5" r:id="rId36"/>
    <p:sldId id="296" r:id="rId37"/>
    <p:sldId id="297" r:id="rId38"/>
    <p:sldId id="298" r:id="rId39"/>
    <p:sldId id="300" r:id="rId40"/>
    <p:sldId id="301" r:id="rId41"/>
    <p:sldId id="302" r:id="rId42"/>
    <p:sldId id="303" r:id="rId43"/>
    <p:sldId id="304" r:id="rId44"/>
    <p:sldId id="305" r:id="rId45"/>
    <p:sldId id="307" r:id="rId46"/>
    <p:sldId id="308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90" r:id="rId57"/>
    <p:sldId id="319" r:id="rId58"/>
    <p:sldId id="320" r:id="rId59"/>
    <p:sldId id="322" r:id="rId60"/>
    <p:sldId id="323" r:id="rId61"/>
    <p:sldId id="324" r:id="rId62"/>
    <p:sldId id="387" r:id="rId63"/>
    <p:sldId id="326" r:id="rId64"/>
    <p:sldId id="327" r:id="rId65"/>
    <p:sldId id="388" r:id="rId66"/>
    <p:sldId id="328" r:id="rId67"/>
    <p:sldId id="329" r:id="rId68"/>
    <p:sldId id="330" r:id="rId69"/>
    <p:sldId id="332" r:id="rId70"/>
    <p:sldId id="333" r:id="rId71"/>
    <p:sldId id="331" r:id="rId72"/>
    <p:sldId id="334" r:id="rId73"/>
    <p:sldId id="335" r:id="rId74"/>
    <p:sldId id="336" r:id="rId75"/>
    <p:sldId id="337" r:id="rId76"/>
    <p:sldId id="338" r:id="rId77"/>
    <p:sldId id="339" r:id="rId78"/>
    <p:sldId id="359" r:id="rId79"/>
    <p:sldId id="360" r:id="rId80"/>
    <p:sldId id="36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1" r:id="rId90"/>
    <p:sldId id="350" r:id="rId91"/>
    <p:sldId id="353" r:id="rId92"/>
    <p:sldId id="389" r:id="rId93"/>
    <p:sldId id="382" r:id="rId94"/>
    <p:sldId id="355" r:id="rId95"/>
    <p:sldId id="384" r:id="rId96"/>
    <p:sldId id="385" r:id="rId97"/>
    <p:sldId id="354" r:id="rId98"/>
    <p:sldId id="363" r:id="rId99"/>
    <p:sldId id="356" r:id="rId100"/>
    <p:sldId id="357" r:id="rId101"/>
    <p:sldId id="358" r:id="rId10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377D415-9DA9-491E-9D09-4E6530D104C5}">
          <p14:sldIdLst>
            <p14:sldId id="381"/>
            <p14:sldId id="259"/>
            <p14:sldId id="362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273"/>
            <p14:sldId id="274"/>
            <p14:sldId id="275"/>
            <p14:sldId id="386"/>
            <p14:sldId id="352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8"/>
            <p14:sldId id="289"/>
            <p14:sldId id="295"/>
            <p14:sldId id="296"/>
            <p14:sldId id="297"/>
            <p14:sldId id="298"/>
            <p14:sldId id="300"/>
            <p14:sldId id="301"/>
            <p14:sldId id="302"/>
            <p14:sldId id="303"/>
            <p14:sldId id="304"/>
            <p14:sldId id="305"/>
            <p14:sldId id="307"/>
            <p14:sldId id="308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90"/>
            <p14:sldId id="319"/>
            <p14:sldId id="320"/>
            <p14:sldId id="322"/>
            <p14:sldId id="323"/>
            <p14:sldId id="324"/>
            <p14:sldId id="387"/>
            <p14:sldId id="326"/>
            <p14:sldId id="327"/>
            <p14:sldId id="388"/>
            <p14:sldId id="328"/>
            <p14:sldId id="329"/>
            <p14:sldId id="330"/>
            <p14:sldId id="332"/>
            <p14:sldId id="333"/>
            <p14:sldId id="331"/>
            <p14:sldId id="334"/>
            <p14:sldId id="335"/>
            <p14:sldId id="336"/>
            <p14:sldId id="337"/>
            <p14:sldId id="338"/>
            <p14:sldId id="339"/>
            <p14:sldId id="359"/>
            <p14:sldId id="360"/>
            <p14:sldId id="36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1"/>
            <p14:sldId id="350"/>
            <p14:sldId id="353"/>
            <p14:sldId id="389"/>
            <p14:sldId id="382"/>
            <p14:sldId id="355"/>
            <p14:sldId id="384"/>
            <p14:sldId id="385"/>
            <p14:sldId id="354"/>
            <p14:sldId id="363"/>
            <p14:sldId id="356"/>
            <p14:sldId id="357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3C09"/>
    <a:srgbClr val="F73609"/>
    <a:srgbClr val="F73C09"/>
    <a:srgbClr val="F74409"/>
    <a:srgbClr val="FF2700"/>
    <a:srgbClr val="E12700"/>
    <a:srgbClr val="EE2E00"/>
    <a:srgbClr val="EE3712"/>
    <a:srgbClr val="FF2600"/>
    <a:srgbClr val="FF3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43" autoAdjust="0"/>
    <p:restoredTop sz="96305" autoAdjust="0"/>
  </p:normalViewPr>
  <p:slideViewPr>
    <p:cSldViewPr snapToGrid="0" showGuides="1">
      <p:cViewPr varScale="1">
        <p:scale>
          <a:sx n="84" d="100"/>
          <a:sy n="84" d="100"/>
        </p:scale>
        <p:origin x="7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40680"/>
    </p:cViewPr>
  </p:sorterViewPr>
  <p:notesViewPr>
    <p:cSldViewPr snapToGrid="0">
      <p:cViewPr varScale="1">
        <p:scale>
          <a:sx n="52" d="100"/>
          <a:sy n="52" d="100"/>
        </p:scale>
        <p:origin x="-28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07" Type="http://schemas.openxmlformats.org/officeDocument/2006/relationships/tableStyles" Target="tableStyles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I:\Doktor&#225;t\Konference\Skal&#225;k%202013\Dopl&#328;ky%20stravy%202012_i%20grafy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91829449106795"/>
          <c:y val="4.5018790264853399E-2"/>
          <c:w val="0.75287281781083093"/>
          <c:h val="0.8326410761154918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DS_výsledky!$C$62</c:f>
              <c:strCache>
                <c:ptCount val="1"/>
                <c:pt idx="0">
                  <c:v>Daidzin </c:v>
                </c:pt>
              </c:strCache>
            </c:strRef>
          </c:tx>
          <c:invertIfNegative val="0"/>
          <c:cat>
            <c:strRef>
              <c:f>DS_výsledky!$B$63:$B$71</c:f>
              <c:strCache>
                <c:ptCount val="9"/>
                <c:pt idx="0">
                  <c:v>DS 1</c:v>
                </c:pt>
                <c:pt idx="1">
                  <c:v>DS 2</c:v>
                </c:pt>
                <c:pt idx="2">
                  <c:v>DS 3</c:v>
                </c:pt>
                <c:pt idx="3">
                  <c:v>DS 4</c:v>
                </c:pt>
                <c:pt idx="4">
                  <c:v>DS 5</c:v>
                </c:pt>
                <c:pt idx="5">
                  <c:v>DS 6</c:v>
                </c:pt>
                <c:pt idx="6">
                  <c:v>DS 7</c:v>
                </c:pt>
                <c:pt idx="7">
                  <c:v>DS 8</c:v>
                </c:pt>
                <c:pt idx="8">
                  <c:v>DS 9</c:v>
                </c:pt>
              </c:strCache>
            </c:strRef>
          </c:cat>
          <c:val>
            <c:numRef>
              <c:f>DS_výsledky!$C$63:$C$71</c:f>
              <c:numCache>
                <c:formatCode>General</c:formatCode>
                <c:ptCount val="9"/>
                <c:pt idx="0">
                  <c:v>1.0900000000000052E-3</c:v>
                </c:pt>
                <c:pt idx="1">
                  <c:v>6.9333333333333825E-3</c:v>
                </c:pt>
                <c:pt idx="2">
                  <c:v>1.6000000000000064E-3</c:v>
                </c:pt>
                <c:pt idx="3">
                  <c:v>0.21200000000000024</c:v>
                </c:pt>
                <c:pt idx="4">
                  <c:v>1.1750000000000044E-3</c:v>
                </c:pt>
                <c:pt idx="5">
                  <c:v>2.7850000000000083E-2</c:v>
                </c:pt>
                <c:pt idx="6">
                  <c:v>0.33600000000000124</c:v>
                </c:pt>
                <c:pt idx="7">
                  <c:v>0.24946621451896608</c:v>
                </c:pt>
                <c:pt idx="8">
                  <c:v>0.58229716151720368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9-4505-8BB1-5A70CF569D71}"/>
            </c:ext>
          </c:extLst>
        </c:ser>
        <c:ser>
          <c:idx val="1"/>
          <c:order val="1"/>
          <c:tx>
            <c:strRef>
              <c:f>DS_výsledky!$D$62</c:f>
              <c:strCache>
                <c:ptCount val="1"/>
                <c:pt idx="0">
                  <c:v>Genistin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DS_výsledky!$B$63:$B$71</c:f>
              <c:strCache>
                <c:ptCount val="9"/>
                <c:pt idx="0">
                  <c:v>DS 1</c:v>
                </c:pt>
                <c:pt idx="1">
                  <c:v>DS 2</c:v>
                </c:pt>
                <c:pt idx="2">
                  <c:v>DS 3</c:v>
                </c:pt>
                <c:pt idx="3">
                  <c:v>DS 4</c:v>
                </c:pt>
                <c:pt idx="4">
                  <c:v>DS 5</c:v>
                </c:pt>
                <c:pt idx="5">
                  <c:v>DS 6</c:v>
                </c:pt>
                <c:pt idx="6">
                  <c:v>DS 7</c:v>
                </c:pt>
                <c:pt idx="7">
                  <c:v>DS 8</c:v>
                </c:pt>
                <c:pt idx="8">
                  <c:v>DS 9</c:v>
                </c:pt>
              </c:strCache>
            </c:strRef>
          </c:cat>
          <c:val>
            <c:numRef>
              <c:f>DS_výsledky!$D$63:$D$71</c:f>
              <c:numCache>
                <c:formatCode>General</c:formatCode>
                <c:ptCount val="9"/>
                <c:pt idx="0">
                  <c:v>3.3750000000000051E-4</c:v>
                </c:pt>
                <c:pt idx="1">
                  <c:v>9.8583333333333734E-3</c:v>
                </c:pt>
                <c:pt idx="2">
                  <c:v>2.400000000000002E-3</c:v>
                </c:pt>
                <c:pt idx="3">
                  <c:v>0.10600000000000002</c:v>
                </c:pt>
                <c:pt idx="4">
                  <c:v>1.1450000000000045E-3</c:v>
                </c:pt>
                <c:pt idx="5">
                  <c:v>3.1200000000000047E-2</c:v>
                </c:pt>
                <c:pt idx="6">
                  <c:v>4.4450000000000101E-2</c:v>
                </c:pt>
                <c:pt idx="7">
                  <c:v>8.7500000000000064E-2</c:v>
                </c:pt>
                <c:pt idx="8">
                  <c:v>0.57141325811001398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F9-4505-8BB1-5A70CF569D71}"/>
            </c:ext>
          </c:extLst>
        </c:ser>
        <c:ser>
          <c:idx val="2"/>
          <c:order val="2"/>
          <c:tx>
            <c:strRef>
              <c:f>DS_výsledky!$E$62</c:f>
              <c:strCache>
                <c:ptCount val="1"/>
                <c:pt idx="0">
                  <c:v>Formononetin</c:v>
                </c:pt>
              </c:strCache>
            </c:strRef>
          </c:tx>
          <c:spPr>
            <a:solidFill>
              <a:srgbClr val="04EA61"/>
            </a:solidFill>
          </c:spPr>
          <c:invertIfNegative val="0"/>
          <c:cat>
            <c:strRef>
              <c:f>DS_výsledky!$B$63:$B$71</c:f>
              <c:strCache>
                <c:ptCount val="9"/>
                <c:pt idx="0">
                  <c:v>DS 1</c:v>
                </c:pt>
                <c:pt idx="1">
                  <c:v>DS 2</c:v>
                </c:pt>
                <c:pt idx="2">
                  <c:v>DS 3</c:v>
                </c:pt>
                <c:pt idx="3">
                  <c:v>DS 4</c:v>
                </c:pt>
                <c:pt idx="4">
                  <c:v>DS 5</c:v>
                </c:pt>
                <c:pt idx="5">
                  <c:v>DS 6</c:v>
                </c:pt>
                <c:pt idx="6">
                  <c:v>DS 7</c:v>
                </c:pt>
                <c:pt idx="7">
                  <c:v>DS 8</c:v>
                </c:pt>
                <c:pt idx="8">
                  <c:v>DS 9</c:v>
                </c:pt>
              </c:strCache>
            </c:strRef>
          </c:cat>
          <c:val>
            <c:numRef>
              <c:f>DS_výsledky!$E$63:$E$71</c:f>
              <c:numCache>
                <c:formatCode>General</c:formatCode>
                <c:ptCount val="9"/>
                <c:pt idx="0">
                  <c:v>0.2213360089792864</c:v>
                </c:pt>
                <c:pt idx="1">
                  <c:v>24.14608391327085</c:v>
                </c:pt>
                <c:pt idx="2">
                  <c:v>2.0086901806061022</c:v>
                </c:pt>
                <c:pt idx="3">
                  <c:v>6.8724703241386393</c:v>
                </c:pt>
                <c:pt idx="4">
                  <c:v>0.33017584435903657</c:v>
                </c:pt>
                <c:pt idx="5">
                  <c:v>24.388881330566925</c:v>
                </c:pt>
                <c:pt idx="6">
                  <c:v>19.116951804360397</c:v>
                </c:pt>
                <c:pt idx="7">
                  <c:v>0.33527771164246323</c:v>
                </c:pt>
                <c:pt idx="8">
                  <c:v>0.2094316519846264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F9-4505-8BB1-5A70CF569D71}"/>
            </c:ext>
          </c:extLst>
        </c:ser>
        <c:ser>
          <c:idx val="3"/>
          <c:order val="3"/>
          <c:tx>
            <c:strRef>
              <c:f>DS_výsledky!$F$62</c:f>
              <c:strCache>
                <c:ptCount val="1"/>
                <c:pt idx="0">
                  <c:v>Biochanin A</c:v>
                </c:pt>
              </c:strCache>
            </c:strRef>
          </c:tx>
          <c:spPr>
            <a:solidFill>
              <a:srgbClr val="EF11CF"/>
            </a:solidFill>
          </c:spPr>
          <c:invertIfNegative val="0"/>
          <c:cat>
            <c:strRef>
              <c:f>DS_výsledky!$B$63:$B$71</c:f>
              <c:strCache>
                <c:ptCount val="9"/>
                <c:pt idx="0">
                  <c:v>DS 1</c:v>
                </c:pt>
                <c:pt idx="1">
                  <c:v>DS 2</c:v>
                </c:pt>
                <c:pt idx="2">
                  <c:v>DS 3</c:v>
                </c:pt>
                <c:pt idx="3">
                  <c:v>DS 4</c:v>
                </c:pt>
                <c:pt idx="4">
                  <c:v>DS 5</c:v>
                </c:pt>
                <c:pt idx="5">
                  <c:v>DS 6</c:v>
                </c:pt>
                <c:pt idx="6">
                  <c:v>DS 7</c:v>
                </c:pt>
                <c:pt idx="7">
                  <c:v>DS 8</c:v>
                </c:pt>
                <c:pt idx="8">
                  <c:v>DS 9</c:v>
                </c:pt>
              </c:strCache>
            </c:strRef>
          </c:cat>
          <c:val>
            <c:numRef>
              <c:f>DS_výsledky!$F$63:$F$71</c:f>
              <c:numCache>
                <c:formatCode>General</c:formatCode>
                <c:ptCount val="9"/>
                <c:pt idx="1">
                  <c:v>7.993801438848922</c:v>
                </c:pt>
                <c:pt idx="2">
                  <c:v>0.44772386058981362</c:v>
                </c:pt>
                <c:pt idx="3">
                  <c:v>1.4638096514745247</c:v>
                </c:pt>
                <c:pt idx="5">
                  <c:v>6.1394128686327045</c:v>
                </c:pt>
                <c:pt idx="6">
                  <c:v>1.2064369973190296</c:v>
                </c:pt>
                <c:pt idx="7">
                  <c:v>6.7500000000000275E-4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F9-4505-8BB1-5A70CF569D71}"/>
            </c:ext>
          </c:extLst>
        </c:ser>
        <c:ser>
          <c:idx val="4"/>
          <c:order val="4"/>
          <c:tx>
            <c:strRef>
              <c:f>DS_výsledky!$G$62</c:f>
              <c:strCache>
                <c:ptCount val="1"/>
                <c:pt idx="0">
                  <c:v>Daidzein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DS_výsledky!$B$63:$B$71</c:f>
              <c:strCache>
                <c:ptCount val="9"/>
                <c:pt idx="0">
                  <c:v>DS 1</c:v>
                </c:pt>
                <c:pt idx="1">
                  <c:v>DS 2</c:v>
                </c:pt>
                <c:pt idx="2">
                  <c:v>DS 3</c:v>
                </c:pt>
                <c:pt idx="3">
                  <c:v>DS 4</c:v>
                </c:pt>
                <c:pt idx="4">
                  <c:v>DS 5</c:v>
                </c:pt>
                <c:pt idx="5">
                  <c:v>DS 6</c:v>
                </c:pt>
                <c:pt idx="6">
                  <c:v>DS 7</c:v>
                </c:pt>
                <c:pt idx="7">
                  <c:v>DS 8</c:v>
                </c:pt>
                <c:pt idx="8">
                  <c:v>DS 9</c:v>
                </c:pt>
              </c:strCache>
            </c:strRef>
          </c:cat>
          <c:val>
            <c:numRef>
              <c:f>DS_výsledky!$G$63:$G$71</c:f>
              <c:numCache>
                <c:formatCode>General</c:formatCode>
                <c:ptCount val="9"/>
                <c:pt idx="0">
                  <c:v>35.702937135005278</c:v>
                </c:pt>
                <c:pt idx="1">
                  <c:v>9.0202158230363629</c:v>
                </c:pt>
                <c:pt idx="2">
                  <c:v>0.22600000000000012</c:v>
                </c:pt>
                <c:pt idx="3">
                  <c:v>48.960838199931288</c:v>
                </c:pt>
                <c:pt idx="4">
                  <c:v>1.2400000000000024E-2</c:v>
                </c:pt>
                <c:pt idx="5">
                  <c:v>7.2011336310546401</c:v>
                </c:pt>
                <c:pt idx="6">
                  <c:v>23.6795774647888</c:v>
                </c:pt>
                <c:pt idx="7">
                  <c:v>12.461353486774298</c:v>
                </c:pt>
                <c:pt idx="8">
                  <c:v>8.704053589831668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F9-4505-8BB1-5A70CF569D71}"/>
            </c:ext>
          </c:extLst>
        </c:ser>
        <c:ser>
          <c:idx val="5"/>
          <c:order val="5"/>
          <c:tx>
            <c:strRef>
              <c:f>DS_výsledky!$H$62</c:f>
              <c:strCache>
                <c:ptCount val="1"/>
                <c:pt idx="0">
                  <c:v>Genistein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DS_výsledky!$B$63:$B$71</c:f>
              <c:strCache>
                <c:ptCount val="9"/>
                <c:pt idx="0">
                  <c:v>DS 1</c:v>
                </c:pt>
                <c:pt idx="1">
                  <c:v>DS 2</c:v>
                </c:pt>
                <c:pt idx="2">
                  <c:v>DS 3</c:v>
                </c:pt>
                <c:pt idx="3">
                  <c:v>DS 4</c:v>
                </c:pt>
                <c:pt idx="4">
                  <c:v>DS 5</c:v>
                </c:pt>
                <c:pt idx="5">
                  <c:v>DS 6</c:v>
                </c:pt>
                <c:pt idx="6">
                  <c:v>DS 7</c:v>
                </c:pt>
                <c:pt idx="7">
                  <c:v>DS 8</c:v>
                </c:pt>
                <c:pt idx="8">
                  <c:v>DS 9</c:v>
                </c:pt>
              </c:strCache>
            </c:strRef>
          </c:cat>
          <c:val>
            <c:numRef>
              <c:f>DS_výsledky!$H$63:$H$71</c:f>
              <c:numCache>
                <c:formatCode>General</c:formatCode>
                <c:ptCount val="9"/>
                <c:pt idx="0">
                  <c:v>1.2650000000000003E-2</c:v>
                </c:pt>
                <c:pt idx="1">
                  <c:v>5.6292754975124382</c:v>
                </c:pt>
                <c:pt idx="2">
                  <c:v>0.17650000000000021</c:v>
                </c:pt>
                <c:pt idx="3">
                  <c:v>6.0264777517564365</c:v>
                </c:pt>
                <c:pt idx="4">
                  <c:v>3.2000000000000123E-3</c:v>
                </c:pt>
                <c:pt idx="5">
                  <c:v>4.2887728337236739</c:v>
                </c:pt>
                <c:pt idx="6">
                  <c:v>3.7969695550351288</c:v>
                </c:pt>
                <c:pt idx="7">
                  <c:v>2.4667587822014054</c:v>
                </c:pt>
                <c:pt idx="8">
                  <c:v>8.7899437939110019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5F9-4505-8BB1-5A70CF569D71}"/>
            </c:ext>
          </c:extLst>
        </c:ser>
        <c:ser>
          <c:idx val="6"/>
          <c:order val="6"/>
          <c:tx>
            <c:strRef>
              <c:f>DS_výsledky!$I$62</c:f>
              <c:strCache>
                <c:ptCount val="1"/>
                <c:pt idx="0">
                  <c:v>Glycitein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DS_výsledky!$B$63:$B$71</c:f>
              <c:strCache>
                <c:ptCount val="9"/>
                <c:pt idx="0">
                  <c:v>DS 1</c:v>
                </c:pt>
                <c:pt idx="1">
                  <c:v>DS 2</c:v>
                </c:pt>
                <c:pt idx="2">
                  <c:v>DS 3</c:v>
                </c:pt>
                <c:pt idx="3">
                  <c:v>DS 4</c:v>
                </c:pt>
                <c:pt idx="4">
                  <c:v>DS 5</c:v>
                </c:pt>
                <c:pt idx="5">
                  <c:v>DS 6</c:v>
                </c:pt>
                <c:pt idx="6">
                  <c:v>DS 7</c:v>
                </c:pt>
                <c:pt idx="7">
                  <c:v>DS 8</c:v>
                </c:pt>
                <c:pt idx="8">
                  <c:v>DS 9</c:v>
                </c:pt>
              </c:strCache>
            </c:strRef>
          </c:cat>
          <c:val>
            <c:numRef>
              <c:f>DS_výsledky!$I$63:$I$71</c:f>
              <c:numCache>
                <c:formatCode>General</c:formatCode>
                <c:ptCount val="9"/>
                <c:pt idx="0">
                  <c:v>0.48172496790757596</c:v>
                </c:pt>
                <c:pt idx="1">
                  <c:v>0.11633333333333339</c:v>
                </c:pt>
                <c:pt idx="2">
                  <c:v>5.6000000000000034E-3</c:v>
                </c:pt>
                <c:pt idx="3">
                  <c:v>1.6255907298734644</c:v>
                </c:pt>
                <c:pt idx="4">
                  <c:v>6.150000000000014E-4</c:v>
                </c:pt>
                <c:pt idx="5">
                  <c:v>6.6500000000000004E-2</c:v>
                </c:pt>
                <c:pt idx="6">
                  <c:v>2.0955155419035396</c:v>
                </c:pt>
                <c:pt idx="7">
                  <c:v>8.4291850816064553</c:v>
                </c:pt>
                <c:pt idx="8">
                  <c:v>2.9734726297450864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5F9-4505-8BB1-5A70CF569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1601152"/>
        <c:axId val="71611136"/>
        <c:axId val="0"/>
      </c:bar3DChart>
      <c:catAx>
        <c:axId val="71601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780000"/>
          <a:lstStyle/>
          <a:p>
            <a:pPr>
              <a:defRPr/>
            </a:pPr>
            <a:endParaRPr lang="cs-CZ"/>
          </a:p>
        </c:txPr>
        <c:crossAx val="71611136"/>
        <c:crosses val="autoZero"/>
        <c:auto val="1"/>
        <c:lblAlgn val="ctr"/>
        <c:lblOffset val="100"/>
        <c:noMultiLvlLbl val="0"/>
      </c:catAx>
      <c:valAx>
        <c:axId val="71611136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9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latin typeface="Times New Roman"/>
                    <a:cs typeface="Times New Roman"/>
                  </a:defRPr>
                </a:pPr>
                <a:r>
                  <a:rPr lang="el-GR">
                    <a:latin typeface="Times New Roman"/>
                    <a:cs typeface="Times New Roman"/>
                  </a:rPr>
                  <a:t>Σ</a:t>
                </a:r>
                <a:r>
                  <a:rPr lang="cs-CZ">
                    <a:latin typeface="Times New Roman"/>
                    <a:cs typeface="Times New Roman"/>
                  </a:rPr>
                  <a:t>FE (g/kg)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6183141641115822E-2"/>
              <c:y val="0.343513183011214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1601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053801166005484"/>
          <c:y val="7.2924253272270159E-2"/>
          <c:w val="0.20553150458235125"/>
          <c:h val="0.4007903442827337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1">
          <a:latin typeface="Arial Narrow" pitchFamily="34" charset="0"/>
        </a:defRPr>
      </a:pPr>
      <a:endParaRPr lang="cs-CZ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674B6-F6EB-4682-AC99-E15C772DCC84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92909-F592-42C5-AE26-E9FA9ED16B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1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92909-F592-42C5-AE26-E9FA9ED16BD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49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3605" y="8684665"/>
            <a:ext cx="2973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 anchor="b"/>
          <a:lstStyle/>
          <a:p>
            <a:pPr algn="r"/>
            <a:fld id="{D5D5E3F5-1ACB-4890-8317-E7EF055A5DED}" type="slidenum">
              <a:rPr lang="en-GB" altLang="cs-CZ" sz="1200"/>
              <a:pPr algn="r"/>
              <a:t>60</a:t>
            </a:fld>
            <a:endParaRPr lang="en-GB" altLang="cs-CZ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8413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2AC6-6855-4988-8EF3-5722088E341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11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FEF6F5-C979-4FE7-B229-4C62A7CEB15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12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Protirakovinné</a:t>
            </a:r>
            <a:r>
              <a:rPr lang="cs-CZ" baseline="0" dirty="0" smtClean="0"/>
              <a:t> působení závisí i na stavbě těla a stavu menopauzy, koncentraci fytoestrogenů (podpora růstu nádoru – studie v Kanadě – nízké hladiny fytoestrogenů podporují růst nádoru a navíc potlačují lék při rakovině prsu)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AEE3-140B-4C77-9F40-7E933CF7D7A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406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Těch druhů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puerarií</a:t>
            </a:r>
            <a:r>
              <a:rPr lang="cs-CZ" baseline="0" dirty="0" smtClean="0"/>
              <a:t> je celá řada, všechny hodně </a:t>
            </a:r>
            <a:r>
              <a:rPr lang="cs-CZ" baseline="0" dirty="0" err="1" smtClean="0"/>
              <a:t>fe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3AEE3-140B-4C77-9F40-7E933CF7D7A5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98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3605" y="8684665"/>
            <a:ext cx="2973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6" rIns="91413" bIns="45706" anchor="b"/>
          <a:lstStyle/>
          <a:p>
            <a:pPr algn="r"/>
            <a:fld id="{54386A31-784B-40FB-95E8-58F372CF4BCE}" type="slidenum">
              <a:rPr lang="en-GB" altLang="cs-CZ" sz="1200"/>
              <a:pPr algn="r"/>
              <a:t>14</a:t>
            </a:fld>
            <a:endParaRPr lang="en-GB" altLang="cs-CZ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146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3F070F-C075-4A86-988D-26DE349D3FCB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Glukosidy jsou tvořeny vazbou na glukosu přes OH skupinu.</a:t>
            </a:r>
          </a:p>
        </p:txBody>
      </p:sp>
    </p:spTree>
    <p:extLst>
      <p:ext uri="{BB962C8B-B14F-4D97-AF65-F5344CB8AC3E}">
        <p14:creationId xmlns:p14="http://schemas.microsoft.com/office/powerpoint/2010/main" val="338108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3605" y="8684665"/>
            <a:ext cx="2973298" cy="457200"/>
          </a:xfrm>
          <a:prstGeom prst="rect">
            <a:avLst/>
          </a:prstGeom>
          <a:noFill/>
        </p:spPr>
        <p:txBody>
          <a:bodyPr lIns="91413" tIns="45706" rIns="91413" bIns="4570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578754D-E538-46FA-8EF3-42A061D19827}" type="slidenum">
              <a:rPr lang="cs-CZ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cs-CZ" sz="1200" dirty="0">
              <a:latin typeface="+mn-lt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3502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>
          <a:xfrm>
            <a:off x="3883605" y="8684665"/>
            <a:ext cx="2973298" cy="457200"/>
          </a:xfrm>
          <a:prstGeom prst="rect">
            <a:avLst/>
          </a:prstGeom>
          <a:noFill/>
        </p:spPr>
        <p:txBody>
          <a:bodyPr lIns="91413" tIns="45706" rIns="91413" bIns="4570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ACF258B-A619-44D7-BA5B-9007D8A9C4CD}" type="slidenum">
              <a:rPr lang="cs-CZ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cs-CZ" sz="1200" dirty="0">
              <a:latin typeface="+mn-lt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84971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4746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Prenylflavonoidy</a:t>
            </a:r>
            <a:r>
              <a:rPr lang="cs-CZ" dirty="0"/>
              <a:t> = Strukturní podobnost </a:t>
            </a:r>
            <a:r>
              <a:rPr lang="cs-CZ" dirty="0" err="1"/>
              <a:t>isoflavonům</a:t>
            </a:r>
            <a:r>
              <a:rPr lang="cs-CZ" dirty="0"/>
              <a:t>, substituce </a:t>
            </a:r>
            <a:r>
              <a:rPr lang="cs-CZ" dirty="0" err="1"/>
              <a:t>prenyl</a:t>
            </a:r>
            <a:r>
              <a:rPr lang="cs-CZ" dirty="0"/>
              <a:t> skupinou (B) a fenolovým kruhem (A) v opačném směru (přítomnost </a:t>
            </a:r>
            <a:r>
              <a:rPr lang="cs-CZ" dirty="0" err="1"/>
              <a:t>prenyl</a:t>
            </a:r>
            <a:r>
              <a:rPr lang="cs-CZ" dirty="0"/>
              <a:t> skupiny - menší rozpustnost ve vodě než </a:t>
            </a:r>
            <a:r>
              <a:rPr lang="cs-CZ" dirty="0" err="1"/>
              <a:t>isoflavony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689D8-9D75-463C-9268-480F21C231B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2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Selektivní modulátory estrogenních receptorů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AEE3-140B-4C77-9F40-7E933CF7D7A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664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problém</a:t>
            </a:r>
            <a:r>
              <a:rPr lang="cs-CZ" baseline="0" dirty="0" smtClean="0"/>
              <a:t> zvířecích studií – sledují izolovanou samostatnou látku, ne v interakci s ostatními látkami v matrici</a:t>
            </a:r>
          </a:p>
          <a:p>
            <a:r>
              <a:rPr lang="cs-CZ" baseline="0" dirty="0" smtClean="0"/>
              <a:t>problém – nedostatek studií, neaktuální studie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3AEE3-140B-4C77-9F40-7E933CF7D7A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10" name="Obdélník 9"/>
          <p:cNvSpPr/>
          <p:nvPr userDrawn="1"/>
        </p:nvSpPr>
        <p:spPr>
          <a:xfrm>
            <a:off x="0" y="6608558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pic>
        <p:nvPicPr>
          <p:cNvPr id="2050" name="Picture 2" descr="ustav_logoVSCHT_FPBT_323UAPV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33" y="588555"/>
            <a:ext cx="7151730" cy="8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28330" y="2196252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E93C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185530" y="467592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9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89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141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12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D4189-F1B7-4B84-8587-82F1AC62C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99C5E-0824-4598-93C2-32ACC4D0B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3500A-E425-4C3F-B4D6-F8571D2E5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1807E-AB60-4052-BE71-74B046500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323850" y="400050"/>
            <a:ext cx="179388" cy="466725"/>
          </a:xfrm>
          <a:prstGeom prst="rect">
            <a:avLst/>
          </a:prstGeom>
          <a:solidFill>
            <a:srgbClr val="F5131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 userDrawn="1"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5" name="Picture 2" descr="C:\Users\pulkrabj\Documents\JANA\RUZNE\LogoCzCerveneTisk\cz_cervena_tisk_zkratka_vprav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6511925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14" y="298152"/>
            <a:ext cx="8317558" cy="646331"/>
          </a:xfrm>
          <a:noFill/>
        </p:spPr>
        <p:txBody>
          <a:bodyPr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cs-CZ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1008063" y="6524625"/>
            <a:ext cx="8135937" cy="261938"/>
          </a:xfrm>
        </p:spPr>
        <p:txBody>
          <a:bodyPr>
            <a:spAutoFit/>
          </a:bodyPr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lang="cs-CZ" sz="1100" b="1" kern="1200">
                <a:solidFill>
                  <a:srgbClr val="7F7F7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XLII. symposium o </a:t>
            </a:r>
            <a:r>
              <a:rPr lang="en-US" err="1"/>
              <a:t>nových</a:t>
            </a:r>
            <a:r>
              <a:rPr lang="en-US"/>
              <a:t> </a:t>
            </a:r>
            <a:r>
              <a:rPr lang="en-US" err="1"/>
              <a:t>směrech</a:t>
            </a:r>
            <a:r>
              <a:rPr lang="en-US"/>
              <a:t> </a:t>
            </a:r>
            <a:r>
              <a:rPr lang="en-US" err="1"/>
              <a:t>výroby</a:t>
            </a:r>
            <a:r>
              <a:rPr lang="en-US"/>
              <a:t> a </a:t>
            </a:r>
            <a:r>
              <a:rPr lang="en-US" err="1"/>
              <a:t>hodnocení</a:t>
            </a:r>
            <a:r>
              <a:rPr lang="en-US"/>
              <a:t> </a:t>
            </a:r>
            <a:r>
              <a:rPr lang="en-US" err="1"/>
              <a:t>potravin</a:t>
            </a:r>
            <a:r>
              <a:rPr lang="en-US"/>
              <a:t>, </a:t>
            </a:r>
            <a:r>
              <a:rPr lang="en-US" err="1"/>
              <a:t>Skalský</a:t>
            </a:r>
            <a:r>
              <a:rPr lang="en-US"/>
              <a:t> </a:t>
            </a:r>
            <a:r>
              <a:rPr lang="en-US" err="1"/>
              <a:t>Dvůr</a:t>
            </a:r>
            <a:r>
              <a:rPr lang="en-US"/>
              <a:t> 27. – 29.5.2013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69FAF3B-D1D6-4BDD-9837-B5A08E2B6E0C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35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270800" cy="900148"/>
          </a:xfrm>
        </p:spPr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77926"/>
            <a:ext cx="8270801" cy="4699037"/>
          </a:xfrm>
        </p:spPr>
        <p:txBody>
          <a:bodyPr/>
          <a:lstStyle>
            <a:lvl1pPr marL="228600" indent="-228600">
              <a:buClr>
                <a:srgbClr val="E93C09"/>
              </a:buClr>
              <a:buSzPct val="120000"/>
              <a:buFont typeface="Wingdings" panose="05000000000000000000" pitchFamily="2" charset="2"/>
              <a:buChar char="§"/>
              <a:defRPr/>
            </a:lvl1pPr>
            <a:lvl2pPr>
              <a:buClr>
                <a:srgbClr val="E93C09"/>
              </a:buClr>
              <a:buSzPct val="134000"/>
              <a:defRPr/>
            </a:lvl2pPr>
            <a:lvl3pPr marL="1143000" indent="-228600">
              <a:buClr>
                <a:srgbClr val="E93C09"/>
              </a:buClr>
              <a:buFont typeface="Symbol" panose="05050102010706020507" pitchFamily="18" charset="2"/>
              <a:buChar char=""/>
              <a:defRPr/>
            </a:lvl3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323528" y="400050"/>
            <a:ext cx="179387" cy="703536"/>
          </a:xfrm>
          <a:prstGeom prst="rect">
            <a:avLst/>
          </a:prstGeom>
          <a:solidFill>
            <a:srgbClr val="EE371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455233" y="6443104"/>
            <a:ext cx="621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lang="cs-CZ" sz="12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053A2-2E3D-49F1-872A-1EFF434DFC22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3"/>
            <a:ext cx="1481860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0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9E8F18-1AB1-4FB7-AE2F-5C6CB3664580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093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F9D481-3A95-49AC-9583-33E2F002C93B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84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840B5A-BAE2-45E9-BA13-103A49802F22}" type="datetime1">
              <a:rPr lang="cs-CZ" smtClean="0"/>
              <a:t>23.10.2022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991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07A991-BDF2-4F03-AE1D-854D8694ADC6}" type="datetime1">
              <a:rPr lang="cs-CZ" smtClean="0"/>
              <a:t>23.10.2022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630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016159" y="6379314"/>
            <a:ext cx="2057400" cy="365125"/>
          </a:xfrm>
        </p:spPr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106"/>
            <a:ext cx="1338263" cy="4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24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DB7EE5-79F5-476C-A806-2E310EB59511}" type="datetime1">
              <a:rPr lang="cs-CZ" smtClean="0"/>
              <a:t>23.10.2022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910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7926BAE-C027-4711-947C-48C8F87BE812}" type="datetime1">
              <a:rPr lang="cs-CZ" smtClean="0"/>
              <a:t>23.10.2022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341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/>
          <p:cNvSpPr/>
          <p:nvPr userDrawn="1"/>
        </p:nvSpPr>
        <p:spPr>
          <a:xfrm>
            <a:off x="1944689" y="-7938"/>
            <a:ext cx="52466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7</a:t>
            </a:r>
            <a:r>
              <a:rPr lang="en-US" sz="750" baseline="30000" dirty="0" err="1">
                <a:solidFill>
                  <a:schemeClr val="bg1"/>
                </a:solidFill>
                <a:latin typeface="Humanst521 CE" pitchFamily="34" charset="0"/>
              </a:rPr>
              <a:t>th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 </a:t>
            </a:r>
            <a:r>
              <a:rPr lang="en-US" sz="750" dirty="0" err="1">
                <a:solidFill>
                  <a:schemeClr val="bg1"/>
                </a:solidFill>
                <a:latin typeface="Humanst521 CE" pitchFamily="34" charset="0"/>
              </a:rPr>
              <a:t>Interntional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 Conference on </a:t>
            </a:r>
            <a:endParaRPr lang="cs-CZ" sz="750" dirty="0">
              <a:solidFill>
                <a:schemeClr val="bg1"/>
              </a:solidFill>
              <a:latin typeface="Humanst521 CE" pitchFamily="34" charset="0"/>
            </a:endParaRP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1" cap="small" baseline="0" dirty="0">
                <a:solidFill>
                  <a:schemeClr val="bg1"/>
                </a:solidFill>
                <a:latin typeface="Humanst521 CE" pitchFamily="34" charset="0"/>
              </a:rPr>
              <a:t>Chemical Reactions in Foods</a:t>
            </a:r>
          </a:p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November 1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4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–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16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, 201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2 ● 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Prague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,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Czech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Republic</a:t>
            </a:r>
            <a:endParaRPr lang="cs-CZ" sz="750" dirty="0">
              <a:solidFill>
                <a:schemeClr val="bg1"/>
              </a:solidFill>
              <a:latin typeface="Humanst521 CE" pitchFamily="34" charset="0"/>
            </a:endParaRPr>
          </a:p>
          <a:p>
            <a:pPr algn="ctr">
              <a:defRPr/>
            </a:pPr>
            <a:endParaRPr lang="en-US" sz="750" dirty="0">
              <a:solidFill>
                <a:schemeClr val="bg1"/>
              </a:solidFill>
              <a:latin typeface="Humanst521 C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40793"/>
      </p:ext>
    </p:extLst>
  </p:cSld>
  <p:clrMapOvr>
    <a:masterClrMapping/>
  </p:clrMapOvr>
  <p:transition spd="med"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69FAF3B-D1D6-4BDD-9837-B5A08E2B6E0C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408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9E8F18-1AB1-4FB7-AE2F-5C6CB3664580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80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-2" y="1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350">
              <a:solidFill>
                <a:srgbClr val="FF3300"/>
              </a:solidFill>
            </a:endParaRPr>
          </a:p>
        </p:txBody>
      </p:sp>
      <p:sp>
        <p:nvSpPr>
          <p:cNvPr id="9" name="Zástupný symbol pro číslo snímku 5"/>
          <p:cNvSpPr txBox="1">
            <a:spLocks/>
          </p:cNvSpPr>
          <p:nvPr userDrawn="1"/>
        </p:nvSpPr>
        <p:spPr>
          <a:xfrm>
            <a:off x="8455233" y="6443104"/>
            <a:ext cx="621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lang="cs-CZ" sz="12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053A2-2E3D-49F1-872A-1EFF434DFC22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3"/>
            <a:ext cx="1481860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2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F9D481-3A95-49AC-9583-33E2F002C93B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616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7840B5A-BAE2-45E9-BA13-103A49802F22}" type="datetime1">
              <a:rPr lang="cs-CZ" smtClean="0"/>
              <a:t>23.10.2022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801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07A991-BDF2-4F03-AE1D-854D8694ADC6}" type="datetime1">
              <a:rPr lang="cs-CZ" smtClean="0"/>
              <a:t>23.10.2022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154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016159" y="6379314"/>
            <a:ext cx="2057400" cy="365125"/>
          </a:xfrm>
        </p:spPr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106"/>
            <a:ext cx="1338263" cy="4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0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DB7EE5-79F5-476C-A806-2E310EB59511}" type="datetime1">
              <a:rPr lang="cs-CZ" smtClean="0"/>
              <a:t>23.10.2022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2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7926BAE-C027-4711-947C-48C8F87BE812}" type="datetime1">
              <a:rPr lang="cs-CZ" smtClean="0"/>
              <a:t>23.10.2022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710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/>
          <p:cNvSpPr/>
          <p:nvPr userDrawn="1"/>
        </p:nvSpPr>
        <p:spPr>
          <a:xfrm>
            <a:off x="1944689" y="-7938"/>
            <a:ext cx="52466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7</a:t>
            </a:r>
            <a:r>
              <a:rPr lang="en-US" sz="750" baseline="30000" dirty="0" err="1">
                <a:solidFill>
                  <a:schemeClr val="bg1"/>
                </a:solidFill>
                <a:latin typeface="Humanst521 CE" pitchFamily="34" charset="0"/>
              </a:rPr>
              <a:t>th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 </a:t>
            </a:r>
            <a:r>
              <a:rPr lang="en-US" sz="750" dirty="0" err="1">
                <a:solidFill>
                  <a:schemeClr val="bg1"/>
                </a:solidFill>
                <a:latin typeface="Humanst521 CE" pitchFamily="34" charset="0"/>
              </a:rPr>
              <a:t>Interntional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 Conference on </a:t>
            </a:r>
            <a:endParaRPr lang="cs-CZ" sz="750" dirty="0">
              <a:solidFill>
                <a:schemeClr val="bg1"/>
              </a:solidFill>
              <a:latin typeface="Humanst521 CE" pitchFamily="34" charset="0"/>
            </a:endParaRP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1" cap="small" baseline="0" dirty="0">
                <a:solidFill>
                  <a:schemeClr val="bg1"/>
                </a:solidFill>
                <a:latin typeface="Humanst521 CE" pitchFamily="34" charset="0"/>
              </a:rPr>
              <a:t>Chemical Reactions in Foods</a:t>
            </a:r>
          </a:p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November 1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4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–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16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, 201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2 ● 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Prague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,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Czech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Republic</a:t>
            </a:r>
            <a:endParaRPr lang="cs-CZ" sz="750" dirty="0">
              <a:solidFill>
                <a:schemeClr val="bg1"/>
              </a:solidFill>
              <a:latin typeface="Humanst521 CE" pitchFamily="34" charset="0"/>
            </a:endParaRPr>
          </a:p>
          <a:p>
            <a:pPr algn="ctr">
              <a:defRPr/>
            </a:pPr>
            <a:endParaRPr lang="en-US" sz="750" dirty="0">
              <a:solidFill>
                <a:schemeClr val="bg1"/>
              </a:solidFill>
              <a:latin typeface="Humanst521 C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187562"/>
      </p:ext>
    </p:extLst>
  </p:cSld>
  <p:clrMapOvr>
    <a:masterClrMapping/>
  </p:clrMapOvr>
  <p:transition spd="med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EBB281-EB73-4111-ADD8-C1A2106B7767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151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B22BB1-397D-4300-B612-96CD220A0E3B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148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778EA93-41EC-4C80-B0E2-D734381DD68A}" type="datetime1">
              <a:rPr lang="cs-CZ" smtClean="0"/>
              <a:t>23.10.2022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22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99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5D635B0-B114-48E6-81E8-9E98F7FC38CC}" type="datetime1">
              <a:rPr lang="cs-CZ" smtClean="0"/>
              <a:t>23.10.2022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648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DD4FAE3-4754-4B6A-8701-5E9384A14607}" type="datetime1">
              <a:rPr lang="cs-CZ" smtClean="0"/>
              <a:t>23.10.2022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3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016159" y="6379314"/>
            <a:ext cx="2057400" cy="365125"/>
          </a:xfrm>
        </p:spPr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3106"/>
            <a:ext cx="1338263" cy="4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94D9338-4CCF-4A9D-A18F-C0114E1403C7}" type="datetime1">
              <a:rPr lang="cs-CZ" smtClean="0"/>
              <a:t>23.10.2022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772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8CD8F40-7D0C-4771-950D-7B5E58767F66}" type="datetime1">
              <a:rPr lang="cs-CZ" smtClean="0"/>
              <a:t>23.10.2022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948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-1" y="3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013">
              <a:solidFill>
                <a:srgbClr val="FF33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" y="6530660"/>
            <a:ext cx="9144001" cy="3273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013">
              <a:solidFill>
                <a:srgbClr val="FF3300"/>
              </a:solidFill>
            </a:endParaRPr>
          </a:p>
        </p:txBody>
      </p:sp>
      <p:pic>
        <p:nvPicPr>
          <p:cNvPr id="2050" name="Picture 2" descr="ustav_logoVSCHT_FPBT_323UAP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1" y="341520"/>
            <a:ext cx="7563914" cy="120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728330" y="2196252"/>
            <a:ext cx="7772400" cy="2387600"/>
          </a:xfrm>
        </p:spPr>
        <p:txBody>
          <a:bodyPr anchor="b"/>
          <a:lstStyle>
            <a:lvl1pPr algn="ctr">
              <a:defRPr sz="4500" b="1">
                <a:solidFill>
                  <a:srgbClr val="E93C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185530" y="4675927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81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6"/>
          <p:cNvSpPr/>
          <p:nvPr/>
        </p:nvSpPr>
        <p:spPr>
          <a:xfrm>
            <a:off x="1944689" y="-7938"/>
            <a:ext cx="52466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7</a:t>
            </a:r>
            <a:r>
              <a:rPr lang="en-US" sz="750" baseline="30000" dirty="0" err="1">
                <a:solidFill>
                  <a:schemeClr val="bg1"/>
                </a:solidFill>
                <a:latin typeface="Humanst521 CE" pitchFamily="34" charset="0"/>
              </a:rPr>
              <a:t>th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 </a:t>
            </a:r>
            <a:r>
              <a:rPr lang="en-US" sz="750" dirty="0" err="1">
                <a:solidFill>
                  <a:schemeClr val="bg1"/>
                </a:solidFill>
                <a:latin typeface="Humanst521 CE" pitchFamily="34" charset="0"/>
              </a:rPr>
              <a:t>Interntional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 Conference on </a:t>
            </a:r>
            <a:endParaRPr lang="cs-CZ" sz="750" dirty="0">
              <a:solidFill>
                <a:schemeClr val="bg1"/>
              </a:solidFill>
              <a:latin typeface="Humanst521 CE" pitchFamily="34" charset="0"/>
            </a:endParaRP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1" cap="small" baseline="0" dirty="0">
                <a:solidFill>
                  <a:schemeClr val="bg1"/>
                </a:solidFill>
                <a:latin typeface="Humanst521 CE" pitchFamily="34" charset="0"/>
              </a:rPr>
              <a:t>Chemical Reactions in Foods</a:t>
            </a:r>
          </a:p>
          <a:p>
            <a:pPr algn="ctr">
              <a:defRPr/>
            </a:pP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November 1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4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–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16</a:t>
            </a:r>
            <a:r>
              <a:rPr lang="en-US" sz="750" dirty="0">
                <a:solidFill>
                  <a:schemeClr val="bg1"/>
                </a:solidFill>
                <a:latin typeface="Humanst521 CE" pitchFamily="34" charset="0"/>
              </a:rPr>
              <a:t>, 201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2 ● 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Prague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,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Czech</a:t>
            </a:r>
            <a:r>
              <a:rPr lang="cs-CZ" sz="750" dirty="0">
                <a:solidFill>
                  <a:schemeClr val="bg1"/>
                </a:solidFill>
                <a:latin typeface="Humanst521 CE" pitchFamily="34" charset="0"/>
              </a:rPr>
              <a:t> </a:t>
            </a:r>
            <a:r>
              <a:rPr lang="cs-CZ" sz="750" dirty="0" err="1">
                <a:solidFill>
                  <a:schemeClr val="bg1"/>
                </a:solidFill>
                <a:latin typeface="Humanst521 CE" pitchFamily="34" charset="0"/>
              </a:rPr>
              <a:t>Republic</a:t>
            </a:r>
            <a:endParaRPr lang="cs-CZ" sz="750" dirty="0">
              <a:solidFill>
                <a:schemeClr val="bg1"/>
              </a:solidFill>
              <a:latin typeface="Humanst521 CE" pitchFamily="34" charset="0"/>
            </a:endParaRPr>
          </a:p>
          <a:p>
            <a:pPr algn="ctr">
              <a:defRPr/>
            </a:pPr>
            <a:endParaRPr lang="en-US" sz="750" dirty="0">
              <a:solidFill>
                <a:schemeClr val="bg1"/>
              </a:solidFill>
              <a:latin typeface="Humanst521 C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954776"/>
      </p:ext>
    </p:extLst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44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75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09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63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17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7081D-E8E7-4222-ABB3-0A2A93151179}" type="datetimeFigureOut">
              <a:rPr lang="cs-CZ" smtClean="0"/>
              <a:pPr/>
              <a:t>23.10.2022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E2D36-DB87-4D8F-9769-3C42BA4F28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39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38903" cy="85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488559"/>
            <a:ext cx="8238904" cy="468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11880" y="64822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-1" y="3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013">
              <a:solidFill>
                <a:srgbClr val="FF33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242647" y="400050"/>
            <a:ext cx="148100" cy="822694"/>
          </a:xfrm>
          <a:prstGeom prst="rect">
            <a:avLst/>
          </a:prstGeom>
          <a:solidFill>
            <a:srgbClr val="EE371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4"/>
            <a:ext cx="1111395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0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E93C09"/>
        </a:buClr>
        <a:buSzPct val="12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93C09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38903" cy="85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488559"/>
            <a:ext cx="8238904" cy="468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11880" y="64822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-1" y="3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013">
              <a:solidFill>
                <a:srgbClr val="FF33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242647" y="400050"/>
            <a:ext cx="148100" cy="822694"/>
          </a:xfrm>
          <a:prstGeom prst="rect">
            <a:avLst/>
          </a:prstGeom>
          <a:solidFill>
            <a:srgbClr val="EE371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4"/>
            <a:ext cx="1111395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3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E93C09"/>
        </a:buClr>
        <a:buSzPct val="12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93C09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38903" cy="857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488559"/>
            <a:ext cx="8238904" cy="4688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11880" y="64822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D06E-711A-4F51-A3C9-8BD73F9EA84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-1" y="3"/>
            <a:ext cx="9144001" cy="249443"/>
          </a:xfrm>
          <a:prstGeom prst="rect">
            <a:avLst/>
          </a:prstGeom>
          <a:solidFill>
            <a:srgbClr val="E93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013">
              <a:solidFill>
                <a:srgbClr val="FF33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2647" y="400050"/>
            <a:ext cx="148100" cy="822694"/>
          </a:xfrm>
          <a:prstGeom prst="rect">
            <a:avLst/>
          </a:prstGeom>
          <a:solidFill>
            <a:srgbClr val="EE371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4434"/>
            <a:ext cx="1111395" cy="3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7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E93C09"/>
        </a:buClr>
        <a:buSzPct val="120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E93C09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z/imgres?imgurl=http://www.aros.cz/photos/osiva-a-krmiva/len_sety_0.jpg&amp;imgrefurl=http://www.aros.cz/cs/krmiva/len-sety/&amp;h=480&amp;w=640&amp;sz=96&amp;hl=cs&amp;start=13&amp;um=1&amp;tbnid=bQlluCBk68PAFM:&amp;tbnh=103&amp;tbnw=137&amp;prev=/images?q=len&amp;svnum=10&amp;um=1&amp;hl=cs&amp;lr=lang_cs&amp;sa=G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://images.google.cz/imgres?imgurl=http://www.gruposdeaccion.com.ar/noticias/fotos/soja.jpg&amp;imgrefurl=http://www.gruposdeaccion.com.ar/noticias/MuestraNotas.php3?tablon=display.php3&amp;Rubro=1&amp;h=292&amp;w=324&amp;sz=7&amp;hl=cs&amp;start=7&amp;um=1&amp;tbnid=y24I4DQMS6i_KM:&amp;tbnh=106&amp;tbnw=118&amp;prev=/images?q=soja&amp;svnum=10&amp;um=1&amp;hl=cs&amp;lr=lang_cs&amp;sa=G" TargetMode="Externa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/index.php?title=Rakovina_d%C4%9Blo%C5%BEn%C3%AD_sliznice&amp;action=edit" TargetMode="External"/><Relationship Id="rId2" Type="http://schemas.openxmlformats.org/officeDocument/2006/relationships/hyperlink" Target="http://cs.wikipedia.org/w/index.php?title=Rakovina_prsu&amp;action=edi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s.wikipedia.org/w/index.php?title=Mozkov%C3%A1_mrtvice&amp;action=edit" TargetMode="External"/><Relationship Id="rId4" Type="http://schemas.openxmlformats.org/officeDocument/2006/relationships/hyperlink" Target="http://cs.wikipedia.org/wiki/Infarkt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://images.google.cz/imgres?imgurl=http://lh3.google.com/_8jSEqwMEO7U/RoNusdxHfuI/AAAAAAAAANs/SX8ROuf4xoo/s800/DSCN4918.jpg&amp;imgrefurl=http://picasaweb.google.com/lh/photo/gOFeOxTHK6ifsecsHEoVIQ&amp;h=600&amp;w=800&amp;sz=132&amp;hl=cs&amp;start=9&amp;tbnid=Tv3LmLwpzSD1fM:&amp;tbnh=107&amp;tbnw=143&amp;prev=/images?q=%C5%99epka&amp;gbv=2&amp;svnum=10&amp;hl=cs&amp;sa=G" TargetMode="Externa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6.png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4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http://www.pivovarsvijany.cz/images/vyro3.jpg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http://www.pivovarsvijany.cz/images/vyro2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8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://www.delpharmea.cz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.001shop.cz/KUDZU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www.decolen.cz/../../down/decolen30.m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23554" y="1779634"/>
            <a:ext cx="66402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Tento výukový materiál je autorským dílem, které je chráněno autorským právem VŠCHT Praha.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Některé části přednášky vycházejí z autorských děl třetích osob, která VŠCHT Praha užívá pro účely výuky svých studentů na základě zákonné licence.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Obsah této přednášky je určen výlučně pro výuku studentů VŠCHT Praha.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Obsah přednášky nesmí být rozmnožován, zaznamenáván, napodobován, publikován ani jinak rozšiřován bez písemného souhlasu majitele autorských práv.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dirty="0">
                <a:latin typeface="+mn-lt"/>
                <a:ea typeface="Calibri" panose="020F0502020204030204" pitchFamily="34" charset="0"/>
              </a:rPr>
              <a:t>Autorské právo neporušuje ten student VŠCHT Praha, který výlučně pro svou osobní potřebu zhotoví záznam či napodobeninu díla nebo užije dílo jiným způsobem, který dle zákona autorské právo neporušuje.</a:t>
            </a: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© VŠCHT </a:t>
            </a:r>
            <a:r>
              <a:rPr lang="cs-CZ" sz="1400" b="1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Praha </a:t>
            </a:r>
            <a:r>
              <a:rPr lang="cs-CZ" sz="1400" b="1" smtClean="0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2022</a:t>
            </a:r>
            <a:endParaRPr lang="cs-CZ" sz="1400" dirty="0">
              <a:solidFill>
                <a:srgbClr val="FF3300"/>
              </a:solidFill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Mykoestrogeny</a:t>
            </a:r>
            <a:endParaRPr lang="en-US" dirty="0"/>
          </a:p>
        </p:txBody>
      </p:sp>
      <p:pic>
        <p:nvPicPr>
          <p:cNvPr id="12292" name="Picture 4" descr="zeara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</a:blip>
          <a:stretch>
            <a:fillRect/>
          </a:stretch>
        </p:blipFill>
        <p:spPr>
          <a:xfrm>
            <a:off x="3548892" y="1310640"/>
            <a:ext cx="5236477" cy="2856260"/>
          </a:xfrm>
          <a:noFill/>
          <a:ln w="6350">
            <a:solidFill>
              <a:srgbClr val="000000"/>
            </a:solidFill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" y="4209040"/>
            <a:ext cx="8382000" cy="34575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produkovány plísněmi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nejúčinnější </a:t>
            </a:r>
            <a:r>
              <a:rPr lang="cs-CZ" altLang="cs-CZ" sz="2400" b="1" dirty="0" err="1"/>
              <a:t>zearalenon</a:t>
            </a:r>
            <a:r>
              <a:rPr lang="cs-CZ" altLang="cs-CZ" sz="2400" dirty="0"/>
              <a:t> (F2 toxin), produkovaný rodem </a:t>
            </a:r>
            <a:r>
              <a:rPr lang="cs-CZ" altLang="cs-CZ" sz="2400" i="1" dirty="0" err="1"/>
              <a:t>Fusarium</a:t>
            </a:r>
            <a:endParaRPr lang="cs-CZ" altLang="cs-CZ" sz="2400" i="1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problém u zemědělců (samozásobitelů) a vegetariánů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vliv pěstování a skladování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Xenoestrogeny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22120"/>
            <a:ext cx="8421688" cy="4586605"/>
          </a:xfrm>
        </p:spPr>
        <p:txBody>
          <a:bodyPr/>
          <a:lstStyle/>
          <a:p>
            <a:pPr eaLnBrk="1" hangingPunct="1"/>
            <a:r>
              <a:rPr lang="cs-CZ" altLang="cs-CZ" sz="3500" dirty="0"/>
              <a:t>syntetický stilben </a:t>
            </a:r>
            <a:br>
              <a:rPr lang="cs-CZ" altLang="cs-CZ" sz="3500" dirty="0"/>
            </a:br>
            <a:r>
              <a:rPr lang="cs-CZ" altLang="cs-CZ" sz="3500" b="1" dirty="0"/>
              <a:t>trans-</a:t>
            </a:r>
            <a:r>
              <a:rPr lang="cs-CZ" altLang="cs-CZ" sz="3500" b="1" dirty="0" err="1"/>
              <a:t>diethylstilbestrol</a:t>
            </a:r>
            <a:r>
              <a:rPr lang="cs-CZ" altLang="cs-CZ" sz="3500" b="1" dirty="0"/>
              <a:t> </a:t>
            </a:r>
          </a:p>
          <a:p>
            <a:pPr lvl="1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cs-CZ" altLang="cs-CZ" dirty="0"/>
              <a:t>původně použití při výkrmu hospodářských zvířat - urychloval růst </a:t>
            </a:r>
          </a:p>
          <a:p>
            <a:pPr lvl="1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cs-CZ" altLang="cs-CZ" dirty="0"/>
              <a:t>v humánní medicíně k prevenci potratů (karcinogenní </a:t>
            </a:r>
            <a:r>
              <a:rPr lang="cs-CZ" altLang="cs-CZ" dirty="0" err="1"/>
              <a:t>účinky</a:t>
            </a:r>
            <a:r>
              <a:rPr lang="cs-CZ" altLang="cs-CZ" dirty="0">
                <a:sym typeface="Symbol" pitchFamily="18" charset="2"/>
              </a:rPr>
              <a:t></a:t>
            </a:r>
            <a:r>
              <a:rPr lang="cs-CZ" altLang="cs-CZ" dirty="0"/>
              <a:t> nepoužívá se)</a:t>
            </a:r>
          </a:p>
          <a:p>
            <a:pPr lvl="1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cs-CZ" altLang="cs-CZ" dirty="0"/>
              <a:t>vyšší estrogenní aktivita než estradiol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Xenoestrogeny</a:t>
            </a:r>
            <a:endParaRPr lang="en-US" dirty="0"/>
          </a:p>
        </p:txBody>
      </p:sp>
      <p:pic>
        <p:nvPicPr>
          <p:cNvPr id="14340" name="Picture 8" descr="Tamoxif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55920" y="3195803"/>
            <a:ext cx="3169919" cy="3222972"/>
          </a:xfrm>
          <a:noFill/>
        </p:spPr>
      </p:pic>
      <p:sp>
        <p:nvSpPr>
          <p:cNvPr id="143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8934" y="1376766"/>
            <a:ext cx="821848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700" b="1" dirty="0" err="1"/>
              <a:t>Bisfenol</a:t>
            </a:r>
            <a:r>
              <a:rPr lang="cs-CZ" altLang="cs-CZ" sz="2700" b="1" dirty="0"/>
              <a:t> A</a:t>
            </a:r>
            <a:r>
              <a:rPr lang="cs-CZ" altLang="cs-CZ" sz="2700" dirty="0"/>
              <a:t> - z lakovaných konzervových plechů nebo zubařských kompozic a plomb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700" dirty="0"/>
              <a:t>některé halogenované pesticidy, polychlorované bifenyly, veterinární léčiva a </a:t>
            </a:r>
            <a:r>
              <a:rPr lang="cs-CZ" altLang="cs-CZ" sz="2700" dirty="0" err="1"/>
              <a:t>ftaláty</a:t>
            </a:r>
            <a:r>
              <a:rPr lang="cs-CZ" altLang="cs-CZ" sz="2700" dirty="0"/>
              <a:t> používané jako změkčovadla plastů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b="1" dirty="0" err="1"/>
              <a:t>Tamoxifen</a:t>
            </a:r>
            <a:r>
              <a:rPr lang="cs-CZ" altLang="cs-CZ" sz="2700" dirty="0"/>
              <a:t>, léčba rakoviny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700" dirty="0"/>
              <a:t>                 mléčných žláz aj.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2920" y="1540193"/>
            <a:ext cx="7772400" cy="2387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8000" b="1" dirty="0" err="1"/>
              <a:t>Fytoestrogeny</a:t>
            </a:r>
            <a:endParaRPr lang="en-US" altLang="cs-CZ" sz="8000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79120" y="3791268"/>
            <a:ext cx="8564880" cy="1655762"/>
          </a:xfrm>
        </p:spPr>
        <p:txBody>
          <a:bodyPr/>
          <a:lstStyle/>
          <a:p>
            <a:pPr eaLnBrk="1" hangingPunct="1"/>
            <a:r>
              <a:rPr lang="cs-CZ" altLang="cs-CZ" dirty="0"/>
              <a:t>FENOLOVÉ SLOUČENINY S ESTROGENNÍMI ÚČINKY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5875338" y="1306513"/>
            <a:ext cx="2332037" cy="1328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3563938" y="1268413"/>
            <a:ext cx="2333625" cy="1330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661988" y="2566988"/>
            <a:ext cx="7545387" cy="69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770" name="Text Box 18"/>
          <p:cNvSpPr txBox="1">
            <a:spLocks noChangeArrowheads="1"/>
          </p:cNvSpPr>
          <p:nvPr/>
        </p:nvSpPr>
        <p:spPr bwMode="auto">
          <a:xfrm>
            <a:off x="250825" y="957263"/>
            <a:ext cx="8893175" cy="4094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Estrogenní aktivita – chemická struktura podobná 17</a:t>
            </a: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β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-estradiolu</a:t>
            </a: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Silný estrogenní účinek, anti kancerogenní aktivita</a:t>
            </a:r>
          </a:p>
          <a:p>
            <a:pPr>
              <a:buClr>
                <a:srgbClr val="F51313"/>
              </a:buClr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cs-CZ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reventivní působení proti vzniku rakoviny prsu či prostaty, kardiovaskulární choroby, zmírnění příznaků menopauzy</a:t>
            </a: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endParaRPr lang="cs-CZ" sz="1000" i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CC3300"/>
              </a:buClr>
              <a:defRPr/>
            </a:pPr>
            <a:r>
              <a:rPr lang="cs-CZ" sz="2000" i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Asi 300 druhů rostlin, </a:t>
            </a:r>
            <a:r>
              <a:rPr lang="cs-CZ" sz="2000" dirty="0">
                <a:cs typeface="Times New Roman" pitchFamily="18" charset="0"/>
              </a:rPr>
              <a:t>asi 30 látek vykazujících estrogenní účinky</a:t>
            </a:r>
            <a:endParaRPr lang="cs-CZ" sz="1600" dirty="0"/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endParaRPr lang="cs-CZ" sz="2000" i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endParaRPr lang="cs-CZ" sz="12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 3" pitchFamily="18" charset="2"/>
              <a:buNone/>
              <a:defRPr/>
            </a:pPr>
            <a:endParaRPr lang="cs-CZ" sz="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r>
              <a:rPr lang="cs-CZ" sz="20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ISOFLAVONY</a:t>
            </a: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</a:t>
            </a: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 luštěniny (sója), </a:t>
            </a:r>
            <a:r>
              <a:rPr lang="cs-CZ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7- </a:t>
            </a:r>
            <a:r>
              <a:rPr lang="el-GR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β</a:t>
            </a:r>
            <a:r>
              <a:rPr lang="cs-CZ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-D-</a:t>
            </a:r>
            <a:r>
              <a:rPr lang="cs-CZ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glukosidy</a:t>
            </a:r>
            <a:endParaRPr lang="cs-CZ" sz="20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sym typeface="Wingdings 3" pitchFamily="18" charset="2"/>
            </a:endParaRP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         </a:t>
            </a:r>
            <a:r>
              <a:rPr lang="cs-CZ" sz="2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Daidzein</a:t>
            </a:r>
            <a:r>
              <a:rPr lang="cs-CZ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, </a:t>
            </a:r>
            <a:r>
              <a:rPr lang="cs-CZ" sz="2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genistein</a:t>
            </a: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</a:t>
            </a:r>
            <a:endParaRPr lang="cs-CZ" sz="20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3" pitchFamily="18" charset="2"/>
            </a:endParaRP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</a:t>
            </a:r>
            <a:r>
              <a:rPr lang="cs-CZ" sz="20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KUMESTANY</a:t>
            </a: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 </a:t>
            </a: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klíčící sójové boby (nárůst až 400x </a:t>
            </a: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  <a:sym typeface="Wingdings 3" pitchFamily="18" charset="2"/>
              </a:rPr>
              <a:t>► 8</a:t>
            </a: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 mg/kg), pícniny </a:t>
            </a: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         </a:t>
            </a:r>
            <a:r>
              <a:rPr lang="cs-CZ" sz="2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Kumestrol</a:t>
            </a: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</a:t>
            </a: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r>
              <a:rPr lang="cs-CZ" sz="20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LIGNANY</a:t>
            </a: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</a:t>
            </a: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 len setý, mono- a </a:t>
            </a:r>
            <a:r>
              <a:rPr lang="cs-CZ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di</a:t>
            </a: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- glykosidy</a:t>
            </a:r>
          </a:p>
          <a:p>
            <a:pPr>
              <a:buClr>
                <a:srgbClr val="CC3300"/>
              </a:buClr>
              <a:buFont typeface="Wingdings 3" pitchFamily="18" charset="2"/>
              <a:buNone/>
              <a:defRPr/>
            </a:pPr>
            <a:r>
              <a:rPr lang="cs-CZ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         </a:t>
            </a:r>
            <a:r>
              <a:rPr lang="cs-CZ" sz="2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Matairesinol</a:t>
            </a:r>
            <a:r>
              <a:rPr lang="cs-CZ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, </a:t>
            </a:r>
            <a:r>
              <a:rPr lang="cs-CZ" sz="2000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sekoisolariciresinol</a:t>
            </a:r>
            <a:r>
              <a:rPr lang="cs-CZ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Wingdings 3" pitchFamily="18" charset="2"/>
              </a:rPr>
              <a:t> </a:t>
            </a:r>
            <a:r>
              <a:rPr lang="cs-CZ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 3" pitchFamily="18" charset="2"/>
              </a:rPr>
              <a:t>               </a:t>
            </a:r>
          </a:p>
        </p:txBody>
      </p:sp>
      <p:pic>
        <p:nvPicPr>
          <p:cNvPr id="16390" name="Picture 23" descr="len_sety_0">
            <a:hlinkClick r:id="rId3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67175" y="5240338"/>
            <a:ext cx="2232025" cy="1677987"/>
          </a:xfrm>
        </p:spPr>
      </p:pic>
      <p:pic>
        <p:nvPicPr>
          <p:cNvPr id="16391" name="Picture 26" descr="soja">
            <a:hlinkClick r:id="rId5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7343775" y="5240338"/>
            <a:ext cx="1800225" cy="1617662"/>
          </a:xfrm>
        </p:spPr>
      </p:pic>
      <p:sp>
        <p:nvSpPr>
          <p:cNvPr id="17" name="Obdélník 16"/>
          <p:cNvSpPr/>
          <p:nvPr/>
        </p:nvSpPr>
        <p:spPr>
          <a:xfrm>
            <a:off x="661988" y="315913"/>
            <a:ext cx="3540125" cy="641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FYTOESTROGENY</a:t>
            </a:r>
          </a:p>
        </p:txBody>
      </p:sp>
      <p:pic>
        <p:nvPicPr>
          <p:cNvPr id="16393" name="Picture 19" descr="soy1"/>
          <p:cNvPicPr>
            <a:picLocks noChangeAspect="1" noChangeArrowheads="1"/>
          </p:cNvPicPr>
          <p:nvPr/>
        </p:nvPicPr>
        <p:blipFill>
          <a:blip r:embed="rId7" cstate="print"/>
          <a:srcRect l="1212" r="2423" b="1654"/>
          <a:stretch>
            <a:fillRect/>
          </a:stretch>
        </p:blipFill>
        <p:spPr bwMode="auto">
          <a:xfrm>
            <a:off x="1258888" y="5240338"/>
            <a:ext cx="1763712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/>
          <p:cNvSpPr/>
          <p:nvPr/>
        </p:nvSpPr>
        <p:spPr>
          <a:xfrm>
            <a:off x="924025" y="3355004"/>
            <a:ext cx="1313849" cy="685800"/>
          </a:xfrm>
          <a:prstGeom prst="roundRect">
            <a:avLst/>
          </a:prstGeom>
          <a:solidFill>
            <a:schemeClr val="bg2"/>
          </a:solidFill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Isoflavony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Fytoestrogenní</a:t>
            </a:r>
            <a:r>
              <a:rPr lang="cs-CZ" dirty="0"/>
              <a:t> látky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0190" y="382779"/>
            <a:ext cx="4226810" cy="1477885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Výskyt ve formě </a:t>
            </a:r>
            <a:br>
              <a:rPr lang="cs-CZ" sz="2400" dirty="0" smtClean="0"/>
            </a:br>
            <a:r>
              <a:rPr lang="cs-CZ" sz="2400" dirty="0" smtClean="0"/>
              <a:t>glykosidů nebo </a:t>
            </a:r>
            <a:br>
              <a:rPr lang="cs-CZ" sz="2400" dirty="0" smtClean="0"/>
            </a:br>
            <a:r>
              <a:rPr lang="cs-CZ" sz="2400" dirty="0" smtClean="0"/>
              <a:t>aglykonů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E2D06E-711A-4F51-A3C9-8BD73F9EA84F}" type="slidenum">
              <a:rPr lang="cs-CZ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15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3916278" y="1911217"/>
            <a:ext cx="2003259" cy="62804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cs-CZ" b="1" dirty="0">
                <a:solidFill>
                  <a:prstClr val="black"/>
                </a:solidFill>
                <a:latin typeface="Calibri"/>
              </a:rPr>
              <a:t>FYTOESTROGENY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2407518" y="3365229"/>
            <a:ext cx="1552074" cy="685800"/>
          </a:xfrm>
          <a:prstGeom prst="roundRect">
            <a:avLst/>
          </a:prstGeom>
          <a:solidFill>
            <a:schemeClr val="bg2"/>
          </a:solidFill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Prenylflavonoidy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4132847" y="3365229"/>
            <a:ext cx="1552074" cy="685800"/>
          </a:xfrm>
          <a:prstGeom prst="roundRect">
            <a:avLst/>
          </a:prstGeom>
          <a:solidFill>
            <a:schemeClr val="bg2"/>
          </a:solidFill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Lignany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847347" y="3365229"/>
            <a:ext cx="1027497" cy="685800"/>
          </a:xfrm>
          <a:prstGeom prst="roundRect">
            <a:avLst/>
          </a:prstGeom>
          <a:solidFill>
            <a:schemeClr val="bg2"/>
          </a:solidFill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cs-CZ" sz="1350" dirty="0">
                <a:solidFill>
                  <a:prstClr val="black"/>
                </a:solidFill>
                <a:latin typeface="Calibri"/>
              </a:rPr>
              <a:t>Stilbeny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7115476" y="3387489"/>
            <a:ext cx="1150220" cy="685800"/>
          </a:xfrm>
          <a:prstGeom prst="roundRect">
            <a:avLst/>
          </a:prstGeom>
          <a:solidFill>
            <a:schemeClr val="bg2"/>
          </a:solidFill>
          <a:ln w="190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Kumestany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1836" y="3273791"/>
            <a:ext cx="1458227" cy="22053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cs-CZ" sz="1350" dirty="0">
                <a:solidFill>
                  <a:prstClr val="black"/>
                </a:solidFill>
                <a:latin typeface="Calibri"/>
              </a:rPr>
              <a:t/>
            </a:r>
            <a:br>
              <a:rPr lang="cs-CZ" sz="1350" dirty="0">
                <a:solidFill>
                  <a:prstClr val="black"/>
                </a:solidFill>
                <a:latin typeface="Calibri"/>
              </a:rPr>
            </a:br>
            <a:r>
              <a:rPr lang="cs-CZ" sz="1350" dirty="0">
                <a:solidFill>
                  <a:prstClr val="black"/>
                </a:solidFill>
                <a:latin typeface="Calibri"/>
              </a:rPr>
              <a:t/>
            </a:r>
            <a:br>
              <a:rPr lang="cs-CZ" sz="1350" dirty="0">
                <a:solidFill>
                  <a:prstClr val="black"/>
                </a:solidFill>
                <a:latin typeface="Calibri"/>
              </a:rPr>
            </a:br>
            <a:r>
              <a:rPr lang="cs-CZ" sz="1350" dirty="0">
                <a:solidFill>
                  <a:prstClr val="black"/>
                </a:solidFill>
                <a:latin typeface="Calibri"/>
              </a:rPr>
              <a:t/>
            </a:r>
            <a:br>
              <a:rPr lang="cs-CZ" sz="1350" dirty="0">
                <a:solidFill>
                  <a:prstClr val="black"/>
                </a:solidFill>
                <a:latin typeface="Calibri"/>
              </a:rPr>
            </a:br>
            <a:r>
              <a:rPr lang="cs-CZ" sz="1350" dirty="0">
                <a:solidFill>
                  <a:prstClr val="black"/>
                </a:solidFill>
                <a:latin typeface="Calibri"/>
              </a:rPr>
              <a:t/>
            </a:r>
            <a:br>
              <a:rPr lang="cs-CZ" sz="1350" dirty="0">
                <a:solidFill>
                  <a:prstClr val="black"/>
                </a:solidFill>
                <a:latin typeface="Calibri"/>
              </a:rPr>
            </a:br>
            <a:r>
              <a:rPr lang="cs-CZ" sz="1350" dirty="0" err="1">
                <a:solidFill>
                  <a:prstClr val="black"/>
                </a:solidFill>
                <a:latin typeface="Calibri"/>
              </a:rPr>
              <a:t>genistein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daidzein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glycitein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biochanin</a:t>
            </a:r>
            <a:r>
              <a:rPr lang="cs-CZ" sz="1350" dirty="0">
                <a:solidFill>
                  <a:prstClr val="black"/>
                </a:solidFill>
                <a:latin typeface="Calibri"/>
              </a:rPr>
              <a:t> A</a:t>
            </a: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formononetin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310063" y="3273792"/>
            <a:ext cx="1746986" cy="20068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>
                <a:solidFill>
                  <a:prstClr val="black"/>
                </a:solidFill>
                <a:latin typeface="Calibri"/>
              </a:rPr>
              <a:t>8-prenylnaringenin</a:t>
            </a:r>
          </a:p>
          <a:p>
            <a:pPr algn="ctr" defTabSz="685800"/>
            <a:r>
              <a:rPr lang="cs-CZ" sz="1350" dirty="0">
                <a:solidFill>
                  <a:prstClr val="black"/>
                </a:solidFill>
                <a:latin typeface="Calibri"/>
              </a:rPr>
              <a:t>6-prenylnaringenin</a:t>
            </a: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xanthohumol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isoxanthohumol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057048" y="3273792"/>
            <a:ext cx="1703672" cy="20068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90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60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lariciresinol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isolariciresinol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marairesinol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secoisolariciresinol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760720" y="3273792"/>
            <a:ext cx="1220002" cy="14582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90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resveratrol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980722" y="3273792"/>
            <a:ext cx="1386038" cy="14582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135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endParaRPr lang="cs-CZ" sz="900" dirty="0">
              <a:solidFill>
                <a:prstClr val="black"/>
              </a:solidFill>
              <a:latin typeface="Calibri"/>
            </a:endParaRPr>
          </a:p>
          <a:p>
            <a:pPr algn="ctr"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kumestrol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Přímá spojnice 16"/>
          <p:cNvCxnSpPr>
            <a:stCxn id="5" idx="2"/>
          </p:cNvCxnSpPr>
          <p:nvPr/>
        </p:nvCxnSpPr>
        <p:spPr>
          <a:xfrm>
            <a:off x="4917908" y="2539265"/>
            <a:ext cx="0" cy="3826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/>
          <p:cNvCxnSpPr>
            <a:stCxn id="11" idx="0"/>
          </p:cNvCxnSpPr>
          <p:nvPr/>
        </p:nvCxnSpPr>
        <p:spPr>
          <a:xfrm flipV="1">
            <a:off x="1580950" y="2921869"/>
            <a:ext cx="0" cy="3519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/>
          <p:cNvCxnSpPr>
            <a:stCxn id="15" idx="0"/>
          </p:cNvCxnSpPr>
          <p:nvPr/>
        </p:nvCxnSpPr>
        <p:spPr>
          <a:xfrm flipH="1" flipV="1">
            <a:off x="7673741" y="2921869"/>
            <a:ext cx="1" cy="3519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4908884" y="2921869"/>
            <a:ext cx="276485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H="1">
            <a:off x="1580950" y="2921869"/>
            <a:ext cx="332793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H="1" flipV="1">
            <a:off x="6345455" y="2921869"/>
            <a:ext cx="1" cy="3519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 flipH="1" flipV="1">
            <a:off x="3196790" y="2921869"/>
            <a:ext cx="1" cy="3519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 flipV="1">
            <a:off x="4917907" y="2930590"/>
            <a:ext cx="1" cy="3519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583680" y="5188488"/>
            <a:ext cx="191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cs-CZ" dirty="0">
                <a:solidFill>
                  <a:prstClr val="black"/>
                </a:solidFill>
                <a:latin typeface="Calibri Light"/>
              </a:rPr>
              <a:t>+ </a:t>
            </a:r>
            <a:r>
              <a:rPr lang="cs-CZ" dirty="0" err="1">
                <a:solidFill>
                  <a:prstClr val="black"/>
                </a:solidFill>
                <a:latin typeface="Calibri Light"/>
              </a:rPr>
              <a:t>diarylheptanoidy</a:t>
            </a:r>
            <a:endParaRPr lang="cs-CZ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50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98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Fytoestrogeny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vícesytné fenoly strukturou podobné steroidním hormonům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 některých rostlinách mohou svým účinkem nahradit </a:t>
            </a:r>
            <a:r>
              <a:rPr lang="cs-CZ" altLang="cs-CZ" sz="2800" b="1" dirty="0">
                <a:solidFill>
                  <a:srgbClr val="FF0000"/>
                </a:solidFill>
              </a:rPr>
              <a:t>estradiol</a:t>
            </a:r>
            <a:r>
              <a:rPr lang="cs-CZ" altLang="cs-CZ" sz="2800" dirty="0"/>
              <a:t> při hormonální regulaci některých procesů v ženském organismu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Jejich příjem v potravě je považován za určitých okolností za vhodnější alternativu než podávání estradiolu jako léku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Léčba estradiolem (používá se jako prevence proti osteoporóze) podezření z negativních účinků, konkrétně ze zvyšování pravděpodobnosti vzniku </a:t>
            </a:r>
            <a:r>
              <a:rPr lang="cs-CZ" altLang="cs-CZ" sz="2800" dirty="0">
                <a:hlinkClick r:id="rId2" tooltip="Rakovina prsu"/>
              </a:rPr>
              <a:t>rakoviny prsu</a:t>
            </a:r>
            <a:r>
              <a:rPr lang="cs-CZ" altLang="cs-CZ" sz="2800" dirty="0"/>
              <a:t>, </a:t>
            </a:r>
            <a:r>
              <a:rPr lang="cs-CZ" altLang="cs-CZ" sz="2800" dirty="0">
                <a:hlinkClick r:id="rId3" tooltip="Rakovina děložní sliznice"/>
              </a:rPr>
              <a:t>rakoviny děložní sliznice</a:t>
            </a:r>
            <a:r>
              <a:rPr lang="cs-CZ" altLang="cs-CZ" sz="2800" dirty="0"/>
              <a:t>, </a:t>
            </a:r>
            <a:r>
              <a:rPr lang="cs-CZ" altLang="cs-CZ" sz="2800" dirty="0">
                <a:hlinkClick r:id="rId4" tooltip="Infarkt"/>
              </a:rPr>
              <a:t>infarktu</a:t>
            </a:r>
            <a:r>
              <a:rPr lang="cs-CZ" altLang="cs-CZ" sz="2800" dirty="0"/>
              <a:t> a </a:t>
            </a:r>
            <a:r>
              <a:rPr lang="cs-CZ" altLang="cs-CZ" sz="2800" dirty="0">
                <a:hlinkClick r:id="rId5" tooltip="Mozková mrtvice"/>
              </a:rPr>
              <a:t>mozkové mrtvice</a:t>
            </a:r>
            <a:r>
              <a:rPr lang="cs-CZ" altLang="cs-CZ" sz="2800" dirty="0"/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50825" y="1484313"/>
            <a:ext cx="9220200" cy="2867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2800" b="1" dirty="0"/>
              <a:t>Definice:  </a:t>
            </a:r>
            <a:r>
              <a:rPr lang="cs-CZ" altLang="cs-CZ" sz="2200" b="1" dirty="0">
                <a:sym typeface="Symbol" pitchFamily="18" charset="2"/>
              </a:rPr>
              <a:t> </a:t>
            </a:r>
            <a:r>
              <a:rPr lang="cs-CZ" altLang="cs-CZ" sz="2200" dirty="0"/>
              <a:t>přirozené biologicky aktivní látky  vykazující 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sz="2200" dirty="0"/>
              <a:t>                       estrogenní  aktivitu podobnou pohlavním 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sz="2200" dirty="0"/>
              <a:t>                       steroidním hormonům 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sz="2200" dirty="0"/>
              <a:t>		 </a:t>
            </a:r>
            <a:r>
              <a:rPr lang="cs-CZ" altLang="cs-CZ" sz="2200" b="1" dirty="0">
                <a:sym typeface="Symbol" pitchFamily="18" charset="2"/>
              </a:rPr>
              <a:t></a:t>
            </a:r>
            <a:r>
              <a:rPr lang="cs-CZ" altLang="cs-CZ" sz="2200" dirty="0">
                <a:sym typeface="Symbol" pitchFamily="18" charset="2"/>
              </a:rPr>
              <a:t> deriváty </a:t>
            </a:r>
            <a:r>
              <a:rPr lang="cs-CZ" altLang="cs-CZ" sz="2200" dirty="0" err="1">
                <a:sym typeface="Symbol" pitchFamily="18" charset="2"/>
              </a:rPr>
              <a:t>isoflavonu</a:t>
            </a:r>
            <a:r>
              <a:rPr lang="cs-CZ" altLang="cs-CZ" sz="2200" dirty="0">
                <a:sym typeface="Symbol" pitchFamily="18" charset="2"/>
              </a:rPr>
              <a:t> - </a:t>
            </a:r>
            <a:r>
              <a:rPr lang="cs-CZ" altLang="cs-CZ" sz="2200" b="1" dirty="0" err="1">
                <a:sym typeface="Symbol" pitchFamily="18" charset="2"/>
              </a:rPr>
              <a:t>isoflavony</a:t>
            </a:r>
            <a:r>
              <a:rPr lang="cs-CZ" altLang="cs-CZ" sz="2200" dirty="0">
                <a:sym typeface="Symbol" pitchFamily="18" charset="2"/>
              </a:rPr>
              <a:t> a  </a:t>
            </a:r>
            <a:r>
              <a:rPr lang="cs-CZ" altLang="cs-CZ" sz="2200" b="1" dirty="0" err="1">
                <a:sym typeface="Symbol" pitchFamily="18" charset="2"/>
              </a:rPr>
              <a:t>kumestany</a:t>
            </a:r>
            <a:endParaRPr lang="cs-CZ" altLang="cs-CZ" sz="2200" b="1" dirty="0">
              <a:sym typeface="Symbol" pitchFamily="18" charset="2"/>
            </a:endParaRPr>
          </a:p>
          <a:p>
            <a:pPr eaLnBrk="0" hangingPunct="0">
              <a:spcBef>
                <a:spcPct val="50000"/>
              </a:spcBef>
            </a:pPr>
            <a:r>
              <a:rPr lang="cs-CZ" altLang="cs-CZ" sz="2200" b="1" dirty="0">
                <a:sym typeface="Symbol" pitchFamily="18" charset="2"/>
              </a:rPr>
              <a:t>		 </a:t>
            </a:r>
            <a:r>
              <a:rPr lang="cs-CZ" altLang="cs-CZ" sz="2200" dirty="0">
                <a:sym typeface="Symbol" pitchFamily="18" charset="2"/>
              </a:rPr>
              <a:t> </a:t>
            </a:r>
            <a:r>
              <a:rPr lang="cs-CZ" altLang="cs-CZ" sz="2200" dirty="0" err="1">
                <a:sym typeface="Symbol" pitchFamily="18" charset="2"/>
              </a:rPr>
              <a:t>isoflavony</a:t>
            </a:r>
            <a:r>
              <a:rPr lang="cs-CZ" altLang="cs-CZ" sz="2200" dirty="0">
                <a:sym typeface="Symbol" pitchFamily="18" charset="2"/>
              </a:rPr>
              <a:t> se vyskytují převážně ve formě 			   glykosidů, ale i jako volné</a:t>
            </a:r>
            <a:endParaRPr lang="cs-CZ" altLang="cs-CZ" sz="2400" dirty="0">
              <a:sym typeface="Symbol" pitchFamily="18" charset="2"/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81000" y="4495800"/>
            <a:ext cx="8763000" cy="230832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cs-CZ" sz="2800" b="1" dirty="0" err="1"/>
              <a:t>Hlavní</a:t>
            </a:r>
            <a:r>
              <a:rPr lang="en-US" altLang="cs-CZ" sz="2800" b="1" dirty="0"/>
              <a:t> </a:t>
            </a:r>
            <a:r>
              <a:rPr lang="en-US" altLang="cs-CZ" sz="2800" b="1" dirty="0" err="1"/>
              <a:t>zástupci</a:t>
            </a:r>
            <a:r>
              <a:rPr lang="en-US" altLang="cs-CZ" sz="2800" b="1" dirty="0"/>
              <a:t>: </a:t>
            </a:r>
            <a:r>
              <a:rPr lang="en-US" altLang="cs-CZ" sz="2200" b="1" dirty="0" err="1"/>
              <a:t>volné</a:t>
            </a:r>
            <a:r>
              <a:rPr lang="en-US" altLang="cs-CZ" sz="2200" b="1" dirty="0"/>
              <a:t> </a:t>
            </a:r>
            <a:r>
              <a:rPr lang="en-US" altLang="cs-CZ" sz="2200" dirty="0"/>
              <a:t>(</a:t>
            </a:r>
            <a:r>
              <a:rPr lang="en-US" altLang="cs-CZ" sz="2200" dirty="0" err="1"/>
              <a:t>daidzein</a:t>
            </a:r>
            <a:r>
              <a:rPr lang="en-US" altLang="cs-CZ" sz="2200" dirty="0"/>
              <a:t>, </a:t>
            </a:r>
            <a:r>
              <a:rPr lang="en-US" altLang="cs-CZ" sz="2200" dirty="0" err="1"/>
              <a:t>genistein</a:t>
            </a:r>
            <a:r>
              <a:rPr lang="en-US" altLang="cs-CZ" sz="2200" dirty="0"/>
              <a:t>, </a:t>
            </a:r>
            <a:r>
              <a:rPr lang="en-US" altLang="cs-CZ" sz="2200" dirty="0" err="1"/>
              <a:t>kumestrol</a:t>
            </a:r>
            <a:r>
              <a:rPr lang="en-US" altLang="cs-CZ" sz="2200" dirty="0"/>
              <a:t>, 				    </a:t>
            </a:r>
            <a:r>
              <a:rPr lang="en-US" altLang="cs-CZ" sz="2200" dirty="0" err="1"/>
              <a:t>formononetin</a:t>
            </a:r>
            <a:r>
              <a:rPr lang="en-US" altLang="cs-CZ" sz="2200" dirty="0"/>
              <a:t>, </a:t>
            </a:r>
            <a:r>
              <a:rPr lang="en-US" altLang="cs-CZ" sz="2200" dirty="0" err="1"/>
              <a:t>biochanin</a:t>
            </a:r>
            <a:r>
              <a:rPr lang="en-US" altLang="cs-CZ" sz="2200" dirty="0"/>
              <a:t> A,</a:t>
            </a:r>
            <a:r>
              <a:rPr lang="en-US" altLang="cs-CZ" sz="2800" b="1" dirty="0"/>
              <a:t> </a:t>
            </a:r>
            <a:r>
              <a:rPr lang="en-US" altLang="cs-CZ" sz="2200" dirty="0" err="1"/>
              <a:t>glycitein</a:t>
            </a:r>
            <a:r>
              <a:rPr lang="en-US" altLang="cs-CZ" sz="2200" dirty="0"/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cs-CZ" sz="2200" dirty="0"/>
              <a:t>			    </a:t>
            </a:r>
            <a:r>
              <a:rPr lang="en-US" altLang="cs-CZ" sz="2200" b="1" dirty="0" err="1"/>
              <a:t>glykosidy</a:t>
            </a:r>
            <a:r>
              <a:rPr lang="en-US" altLang="cs-CZ" sz="2200" dirty="0"/>
              <a:t> (</a:t>
            </a:r>
            <a:r>
              <a:rPr lang="en-US" altLang="cs-CZ" sz="2200" dirty="0" err="1"/>
              <a:t>daidzin</a:t>
            </a:r>
            <a:r>
              <a:rPr lang="en-US" altLang="cs-CZ" sz="2200" dirty="0"/>
              <a:t>, </a:t>
            </a:r>
            <a:r>
              <a:rPr lang="en-US" altLang="cs-CZ" sz="2200" dirty="0" err="1"/>
              <a:t>genistin</a:t>
            </a:r>
            <a:r>
              <a:rPr lang="en-US" altLang="cs-CZ" sz="2200" dirty="0"/>
              <a:t>, </a:t>
            </a:r>
            <a:r>
              <a:rPr lang="en-US" altLang="cs-CZ" sz="2200" dirty="0" err="1"/>
              <a:t>ononin</a:t>
            </a:r>
            <a:r>
              <a:rPr lang="en-US" altLang="cs-CZ" sz="2200" dirty="0"/>
              <a:t>, 						</a:t>
            </a:r>
            <a:r>
              <a:rPr lang="en-US" altLang="cs-CZ" sz="2200" dirty="0" err="1"/>
              <a:t>glycitin</a:t>
            </a:r>
            <a:r>
              <a:rPr lang="en-US" altLang="cs-CZ" sz="2200" dirty="0"/>
              <a:t>)</a:t>
            </a:r>
          </a:p>
          <a:p>
            <a:pPr eaLnBrk="0" hangingPunct="0">
              <a:spcBef>
                <a:spcPct val="50000"/>
              </a:spcBef>
            </a:pPr>
            <a:endParaRPr lang="en-US" altLang="cs-CZ" sz="2200" dirty="0">
              <a:latin typeface="Bookman Old Style" pitchFamily="18" charset="0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73231" y="323564"/>
            <a:ext cx="8270800" cy="900148"/>
          </a:xfrm>
        </p:spPr>
        <p:txBody>
          <a:bodyPr>
            <a:normAutofit/>
          </a:bodyPr>
          <a:lstStyle/>
          <a:p>
            <a:r>
              <a:rPr 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Fytoestrogeny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762000" y="3200400"/>
            <a:ext cx="3276600" cy="1371600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0000FF"/>
              </a:gs>
              <a:gs pos="100000">
                <a:srgbClr val="003366"/>
              </a:gs>
            </a:gsLst>
            <a:lin ang="0" scaled="1"/>
          </a:gra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762000" y="1905000"/>
            <a:ext cx="3276600" cy="1295400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50000">
                <a:srgbClr val="0000FF"/>
              </a:gs>
              <a:gs pos="100000">
                <a:srgbClr val="003366"/>
              </a:gs>
            </a:gsLst>
            <a:lin ang="0" scaled="1"/>
          </a:gra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381000" y="4800600"/>
            <a:ext cx="8763000" cy="1600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cs-CZ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Výskyt v rostlinách: 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sójové boby,</a:t>
            </a:r>
            <a:r>
              <a:rPr lang="cs-CZ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pícniny, některé odrůdy 				  hrachu a fazolí (jednotky až stovky  mg/kg), ovoce (rozinky,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rybíz; desítky až stovky </a:t>
            </a:r>
            <a:r>
              <a:rPr lang="cs-CZ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ug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/kg), arašídy, kokos 					  (desítky až stovky </a:t>
            </a:r>
            <a:r>
              <a:rPr lang="cs-CZ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ug</a:t>
            </a:r>
            <a:r>
              <a:rPr lang="cs-CZ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/kg)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4800600" y="1905000"/>
            <a:ext cx="4572000" cy="1803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cs-CZ" sz="1600">
                <a:latin typeface="Bookman Old Style" pitchFamily="18" charset="0"/>
              </a:rPr>
              <a:t>daidzein, R1 = R2 = H, R3 = OH 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cs-CZ" sz="1600">
                <a:latin typeface="Bookman Old Style" pitchFamily="18" charset="0"/>
              </a:rPr>
              <a:t>genistein, R1 = R3 = OH, R2 = H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cs-CZ" sz="1600">
                <a:latin typeface="Bookman Old Style" pitchFamily="18" charset="0"/>
              </a:rPr>
              <a:t>formononetin, R1 = R2 = H, R3 = OCH</a:t>
            </a:r>
            <a:r>
              <a:rPr lang="en-US" altLang="cs-CZ" sz="1600" baseline="-25000">
                <a:latin typeface="Bookman Old Style" pitchFamily="18" charset="0"/>
              </a:rPr>
              <a:t>3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cs-CZ" sz="1600">
                <a:latin typeface="Bookman Old Style" pitchFamily="18" charset="0"/>
              </a:rPr>
              <a:t>glycitein, R1 = H, R2 = OCH</a:t>
            </a:r>
            <a:r>
              <a:rPr lang="en-US" altLang="cs-CZ" sz="1600" baseline="-25000">
                <a:latin typeface="Bookman Old Style" pitchFamily="18" charset="0"/>
              </a:rPr>
              <a:t>3</a:t>
            </a:r>
            <a:r>
              <a:rPr lang="en-US" altLang="cs-CZ" sz="1600">
                <a:latin typeface="Bookman Old Style" pitchFamily="18" charset="0"/>
              </a:rPr>
              <a:t>, R3 = OH</a:t>
            </a:r>
          </a:p>
          <a:p>
            <a:pPr eaLnBrk="0" hangingPunct="0">
              <a:spcBef>
                <a:spcPct val="50000"/>
              </a:spcBef>
            </a:pPr>
            <a:r>
              <a:rPr lang="en-US" altLang="cs-CZ" sz="1600">
                <a:latin typeface="Bookman Old Style" pitchFamily="18" charset="0"/>
              </a:rPr>
              <a:t>biochanin A, R1 = OH, R2 = H, R3 = OCH</a:t>
            </a:r>
            <a:r>
              <a:rPr lang="en-US" altLang="cs-CZ" sz="1600" baseline="-25000">
                <a:latin typeface="Bookman Old Style" pitchFamily="18" charset="0"/>
              </a:rPr>
              <a:t>3</a:t>
            </a:r>
            <a:r>
              <a:rPr lang="en-US" altLang="cs-CZ" sz="1600">
                <a:latin typeface="Times New Roman" pitchFamily="18" charset="0"/>
              </a:rPr>
              <a:t> 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4800600" y="4114800"/>
            <a:ext cx="41910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cs-CZ" sz="1600">
                <a:latin typeface="Bookman Old Style" pitchFamily="18" charset="0"/>
              </a:rPr>
              <a:t>kumestrol</a:t>
            </a:r>
            <a:r>
              <a:rPr lang="en-US" altLang="cs-CZ" sz="1600">
                <a:solidFill>
                  <a:srgbClr val="FFFFCC"/>
                </a:solidFill>
                <a:latin typeface="Bookman Old Style" pitchFamily="18" charset="0"/>
              </a:rPr>
              <a:t>, </a:t>
            </a:r>
            <a:r>
              <a:rPr lang="en-US" altLang="cs-CZ" sz="1600">
                <a:latin typeface="Bookman Old Style" pitchFamily="18" charset="0"/>
              </a:rPr>
              <a:t>R = R2 = OH, R1 = R3 = H</a:t>
            </a:r>
            <a:endParaRPr lang="en-US" altLang="cs-CZ" sz="1600">
              <a:latin typeface="Times New Roman" pitchFamily="18" charset="0"/>
            </a:endParaRPr>
          </a:p>
        </p:txBody>
      </p:sp>
      <p:pic>
        <p:nvPicPr>
          <p:cNvPr id="96264" name="Picture 8"/>
          <p:cNvPicPr>
            <a:picLocks noChangeAspect="1" noChangeArrowheads="1"/>
          </p:cNvPicPr>
          <p:nvPr/>
        </p:nvPicPr>
        <p:blipFill>
          <a:blip r:embed="rId2" cstate="print">
            <a:lum bright="100000"/>
          </a:blip>
          <a:srcRect/>
          <a:stretch>
            <a:fillRect/>
          </a:stretch>
        </p:blipFill>
        <p:spPr bwMode="auto">
          <a:xfrm>
            <a:off x="-2667000" y="1981200"/>
            <a:ext cx="6459538" cy="1181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96265" name="Picture 9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1143000" y="3124200"/>
            <a:ext cx="2590800" cy="14271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96266" name="Oval 10"/>
          <p:cNvSpPr>
            <a:spLocks noChangeArrowheads="1"/>
          </p:cNvSpPr>
          <p:nvPr/>
        </p:nvSpPr>
        <p:spPr bwMode="auto">
          <a:xfrm>
            <a:off x="990600" y="1828800"/>
            <a:ext cx="457200" cy="457200"/>
          </a:xfrm>
          <a:prstGeom prst="ellipse">
            <a:avLst/>
          </a:pr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Strukturní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vzorce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fytoestrogenů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Estrogenní látky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891" y="446521"/>
            <a:ext cx="8229600" cy="5360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 err="1"/>
              <a:t>Fytoestrogeny</a:t>
            </a:r>
            <a:r>
              <a:rPr lang="cs-CZ" altLang="cs-CZ" dirty="0"/>
              <a:t> mohou snižovat riziko některých typů rakoviny (především prsu) a srdečních problémů. 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Z dlouhodobého hlediska pomáhají omezit příznaky a rizika osteoporózy</a:t>
            </a:r>
            <a:endParaRPr lang="en-US" altLang="cs-CZ" dirty="0"/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812059" y="5469371"/>
            <a:ext cx="5270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Rozsáhlé toxikologické studie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803131" y="2047829"/>
            <a:ext cx="71294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685800" algn="l"/>
              </a:tabLst>
            </a:pPr>
            <a:r>
              <a:rPr lang="en-US" altLang="cs-CZ" dirty="0"/>
              <a:t/>
            </a:r>
            <a:br>
              <a:rPr lang="en-US" altLang="cs-CZ" dirty="0"/>
            </a:br>
            <a:endParaRPr lang="en-US" altLang="cs-CZ" dirty="0"/>
          </a:p>
          <a:p>
            <a:pPr algn="just" eaLnBrk="0" hangingPunct="0">
              <a:tabLst>
                <a:tab pos="685800" algn="l"/>
              </a:tabLst>
            </a:pPr>
            <a:r>
              <a:rPr lang="cs-CZ" altLang="cs-CZ" sz="2800" b="1" dirty="0">
                <a:solidFill>
                  <a:srgbClr val="008000"/>
                </a:solidFill>
                <a:ea typeface="Arial Unicode MS" pitchFamily="34" charset="-128"/>
                <a:cs typeface="Arial Unicode MS" pitchFamily="34" charset="-128"/>
              </a:rPr>
              <a:t>Biologické účinky</a:t>
            </a:r>
          </a:p>
          <a:p>
            <a:pPr algn="just" eaLnBrk="0" hangingPunct="0">
              <a:tabLst>
                <a:tab pos="685800" algn="l"/>
              </a:tabLst>
            </a:pPr>
            <a:endParaRPr lang="cs-CZ" altLang="cs-CZ" sz="2800" b="1" dirty="0">
              <a:solidFill>
                <a:srgbClr val="008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>
              <a:tabLst>
                <a:tab pos="685800" algn="l"/>
              </a:tabLst>
            </a:pPr>
            <a:r>
              <a:rPr lang="cs-CZ" altLang="cs-CZ" sz="2400" b="1" dirty="0">
                <a:ea typeface="Arial Unicode MS" pitchFamily="34" charset="-128"/>
                <a:cs typeface="Arial Unicode MS" pitchFamily="34" charset="-128"/>
              </a:rPr>
              <a:t>                   </a:t>
            </a:r>
            <a:r>
              <a:rPr lang="cs-CZ" altLang="cs-CZ" sz="2400" b="1" dirty="0">
                <a:ea typeface="Times New Roman" pitchFamily="18" charset="0"/>
                <a:cs typeface="Arial Unicode MS" pitchFamily="34" charset="-128"/>
              </a:rPr>
              <a:t>POZITIVNÍ        </a:t>
            </a:r>
            <a:r>
              <a:rPr lang="cs-CZ" altLang="cs-CZ" sz="2400" b="1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2400" b="1" dirty="0"/>
              <a:t>X</a:t>
            </a:r>
            <a:r>
              <a:rPr lang="cs-CZ" altLang="cs-CZ" sz="2400" b="1" dirty="0">
                <a:ea typeface="Arial Unicode MS" pitchFamily="34" charset="-128"/>
                <a:cs typeface="Arial Unicode MS" pitchFamily="34" charset="-128"/>
              </a:rPr>
              <a:t>           </a:t>
            </a:r>
            <a:r>
              <a:rPr lang="cs-CZ" altLang="cs-CZ" sz="2400" b="1" dirty="0">
                <a:cs typeface="Times New Roman" pitchFamily="18" charset="0"/>
              </a:rPr>
              <a:t> NEGATIVNÍ</a:t>
            </a:r>
            <a:endParaRPr lang="en-US" altLang="cs-CZ" sz="2400" dirty="0"/>
          </a:p>
          <a:p>
            <a:pPr algn="just" eaLnBrk="0" hangingPunct="0">
              <a:tabLst>
                <a:tab pos="685800" algn="l"/>
              </a:tabLst>
            </a:pPr>
            <a:r>
              <a:rPr lang="en-US" altLang="cs-CZ" sz="2400" dirty="0">
                <a:cs typeface="Times New Roman" pitchFamily="18" charset="0"/>
              </a:rPr>
              <a:t>					</a:t>
            </a:r>
            <a:endParaRPr lang="en-US" altLang="cs-CZ" sz="2400" dirty="0"/>
          </a:p>
          <a:p>
            <a:pPr algn="just" eaLnBrk="0" hangingPunct="0">
              <a:tabLst>
                <a:tab pos="685800" algn="l"/>
              </a:tabLst>
            </a:pPr>
            <a:r>
              <a:rPr lang="cs-CZ" altLang="cs-CZ" sz="2000" b="1" i="1" dirty="0">
                <a:cs typeface="Times New Roman" pitchFamily="18" charset="0"/>
              </a:rPr>
              <a:t>POZITIVA:</a:t>
            </a:r>
            <a:endParaRPr lang="en-US" altLang="cs-CZ" sz="2000" dirty="0"/>
          </a:p>
          <a:p>
            <a:pPr algn="just" eaLnBrk="0" hangingPunct="0">
              <a:buFont typeface="Times New Roman" pitchFamily="18" charset="0"/>
              <a:buChar char="-"/>
              <a:tabLst>
                <a:tab pos="685800" algn="l"/>
              </a:tabLst>
            </a:pPr>
            <a:r>
              <a:rPr lang="cs-CZ" altLang="cs-CZ" sz="2000" dirty="0">
                <a:cs typeface="Times New Roman" pitchFamily="18" charset="0"/>
              </a:rPr>
              <a:t>menší incidence rakoviny prsu a prostaty</a:t>
            </a:r>
            <a:endParaRPr lang="en-US" altLang="cs-CZ" sz="2000" dirty="0"/>
          </a:p>
          <a:p>
            <a:pPr algn="just" eaLnBrk="0" hangingPunct="0">
              <a:buFont typeface="Times New Roman" pitchFamily="18" charset="0"/>
              <a:buChar char="-"/>
              <a:tabLst>
                <a:tab pos="685800" algn="l"/>
              </a:tabLst>
            </a:pPr>
            <a:r>
              <a:rPr lang="cs-CZ" altLang="cs-CZ" sz="2000" dirty="0">
                <a:cs typeface="Times New Roman" pitchFamily="18" charset="0"/>
              </a:rPr>
              <a:t>méně problematický průběh klimakteria</a:t>
            </a:r>
            <a:endParaRPr lang="en-US" altLang="cs-CZ" sz="2000" dirty="0"/>
          </a:p>
          <a:p>
            <a:pPr algn="just" eaLnBrk="0" hangingPunct="0">
              <a:buFont typeface="Times New Roman" pitchFamily="18" charset="0"/>
              <a:buChar char="-"/>
              <a:tabLst>
                <a:tab pos="685800" algn="l"/>
              </a:tabLst>
            </a:pPr>
            <a:r>
              <a:rPr lang="cs-CZ" altLang="cs-CZ" sz="2000" dirty="0">
                <a:cs typeface="Times New Roman" pitchFamily="18" charset="0"/>
              </a:rPr>
              <a:t>antioxidační účinek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Syntéza v rostlinách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464" y="1363851"/>
            <a:ext cx="8361336" cy="53052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Odpověď na vnější vlivy. Syntéza  v rostlině vychází ze skeletu </a:t>
            </a:r>
            <a:r>
              <a:rPr lang="cs-CZ" altLang="cs-CZ" sz="2400" dirty="0" err="1"/>
              <a:t>isoflavonoidů</a:t>
            </a:r>
            <a:r>
              <a:rPr lang="cs-CZ" altLang="cs-CZ" sz="2400" dirty="0"/>
              <a:t> a rozdílného stupně oxidace třech centrálních atomů uhlíku. Ze vzniklých </a:t>
            </a:r>
            <a:r>
              <a:rPr lang="cs-CZ" altLang="cs-CZ" sz="2400" dirty="0" err="1"/>
              <a:t>isoflavonů</a:t>
            </a:r>
            <a:r>
              <a:rPr lang="cs-CZ" altLang="cs-CZ" sz="2400" dirty="0"/>
              <a:t> se pak zřejmě tvoří </a:t>
            </a:r>
            <a:r>
              <a:rPr lang="cs-CZ" altLang="cs-CZ" sz="2400" dirty="0" err="1"/>
              <a:t>kumestany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pterokarpany</a:t>
            </a:r>
            <a:r>
              <a:rPr lang="cs-CZ" altLang="cs-CZ" sz="2400" dirty="0"/>
              <a:t>) přes </a:t>
            </a:r>
            <a:r>
              <a:rPr lang="cs-CZ" altLang="cs-CZ" sz="2400" dirty="0" err="1"/>
              <a:t>dehydropterokarpan</a:t>
            </a:r>
            <a:r>
              <a:rPr lang="cs-CZ" altLang="cs-CZ" sz="2400" dirty="0"/>
              <a:t> a další meziprodukty.</a:t>
            </a:r>
            <a:r>
              <a:rPr lang="cs-CZ" altLang="cs-CZ" sz="2400" b="1" dirty="0"/>
              <a:t>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Hlavním místem syntézy </a:t>
            </a:r>
            <a:r>
              <a:rPr lang="cs-CZ" altLang="cs-CZ" sz="2400" dirty="0" err="1"/>
              <a:t>isoflavonů</a:t>
            </a:r>
            <a:r>
              <a:rPr lang="cs-CZ" altLang="cs-CZ" sz="2400" dirty="0"/>
              <a:t> je vegetační vrchol rostliny. Asi polovina konečného obsahu </a:t>
            </a:r>
            <a:r>
              <a:rPr lang="cs-CZ" altLang="cs-CZ" sz="2400" dirty="0" err="1"/>
              <a:t>isoflavonů</a:t>
            </a:r>
            <a:r>
              <a:rPr lang="cs-CZ" altLang="cs-CZ" sz="2400" dirty="0"/>
              <a:t> v listu je přítomna už v době, kdy se list objeví, zbytek se vytvoří během růstu listu a buněk. Syntéza pokračuje až do plného rozvinutí listu (ale i plodu) v setrvalém rozsahu, to už ale dochází též k některým přeměnám. Výjimkou je </a:t>
            </a:r>
            <a:r>
              <a:rPr lang="cs-CZ" altLang="cs-CZ" sz="2400" dirty="0" err="1"/>
              <a:t>daidzein</a:t>
            </a:r>
            <a:r>
              <a:rPr lang="cs-CZ" altLang="cs-CZ" sz="2400" dirty="0"/>
              <a:t>, ten v mladých listech není přítomen.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altLang="cs-CZ"/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/>
        </p:nvGraphicFramePr>
        <p:xfrm>
          <a:off x="3378284" y="318654"/>
          <a:ext cx="5051341" cy="6539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r:id="rId3" imgW="3616960" imgH="5345430" progId="">
                  <p:embed/>
                </p:oleObj>
              </mc:Choice>
              <mc:Fallback>
                <p:oleObj r:id="rId3" imgW="3616960" imgH="534543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8284" y="318654"/>
                        <a:ext cx="5051341" cy="65393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6"/>
          <p:cNvSpPr>
            <a:spLocks noChangeArrowheads="1"/>
          </p:cNvSpPr>
          <p:nvPr/>
        </p:nvSpPr>
        <p:spPr bwMode="auto">
          <a:xfrm rot="-5400000">
            <a:off x="-1194099" y="2677726"/>
            <a:ext cx="60598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altLang="cs-CZ" sz="2400" dirty="0"/>
              <a:t>Schéma syntézy </a:t>
            </a:r>
            <a:r>
              <a:rPr lang="cs-CZ" altLang="cs-CZ" sz="2400" dirty="0" err="1"/>
              <a:t>isoflavonoidů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kumestanů</a:t>
            </a:r>
            <a:r>
              <a:rPr lang="cs-CZ" altLang="cs-CZ" sz="2400" dirty="0"/>
              <a:t> v rostlinných materiálech v průběhu vegetativního růstu.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559091"/>
            <a:ext cx="8270800" cy="90014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/>
              <a:t>Výskyt estrogenů v rostlině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marL="1752600" lvl="3" indent="-381000" eaLnBrk="1" hangingPunct="1">
              <a:lnSpc>
                <a:spcPct val="80000"/>
              </a:lnSpc>
            </a:pPr>
            <a:endParaRPr lang="cs-CZ" altLang="cs-CZ" sz="1600" b="1" dirty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Listy obsahují podstatně více estrogenů než lodyhy či stébla. Lodyhy jetele lučního vykazovaly nejnižší hladiny </a:t>
            </a:r>
            <a:r>
              <a:rPr lang="cs-CZ" altLang="cs-CZ" sz="2400" dirty="0" err="1"/>
              <a:t>isoflavonů</a:t>
            </a:r>
            <a:r>
              <a:rPr lang="cs-CZ" altLang="cs-CZ" sz="2400" dirty="0"/>
              <a:t>, avšak nejvyšší obsah </a:t>
            </a:r>
            <a:r>
              <a:rPr lang="cs-CZ" altLang="cs-CZ" sz="2400" dirty="0" err="1"/>
              <a:t>daidzeinu</a:t>
            </a:r>
            <a:r>
              <a:rPr lang="cs-CZ" altLang="cs-CZ" sz="2400" dirty="0"/>
              <a:t>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Vliv odrůdy na výskyt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. Geografické místo nehraje podstatnou roli.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Šlechtitelskými metodami lze ovlivnit obsah.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Vliv vegetační fáze, největší obsah v rostlinách při rozvoji listů. Přestárlý a rozkládající se materiál  - nízká  estrogenní aktivita.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Při napadení rostliny listovými chorobami dochází ke zvyšování obsahu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. K nárůstu dochází i při napadení jinými škůdci, např. </a:t>
            </a:r>
            <a:r>
              <a:rPr lang="cs-CZ" altLang="cs-CZ" sz="2400" dirty="0" err="1"/>
              <a:t>kumestrol</a:t>
            </a:r>
            <a:r>
              <a:rPr lang="cs-CZ" altLang="cs-CZ" sz="2400" dirty="0"/>
              <a:t> se hromadí v nekrotických skvrnách na listech, v blízkosti vpichu mšic a jiného hmyzu.</a:t>
            </a:r>
            <a:r>
              <a:rPr lang="cs-CZ" altLang="cs-CZ" sz="1600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Úloha v rostlině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967" y="1477926"/>
            <a:ext cx="8589484" cy="46990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/>
              <a:t>Působení jako fytoalexiny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Během napadení rostliny patogenem obsah kumestanů (pterokarpanů) a isoflavonů narůstá.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Isoflavony jetele lučního mohou inhibovat klíčení semen v porostu. Genistein a daidzein inhibují schopnost bakterií rodu </a:t>
            </a:r>
            <a:r>
              <a:rPr lang="cs-CZ" altLang="cs-CZ" sz="2800" i="1"/>
              <a:t>Rhizobium</a:t>
            </a:r>
            <a:r>
              <a:rPr lang="cs-CZ" altLang="cs-CZ" sz="2800"/>
              <a:t> indukovat nodulaci (tvorbu výrůstků – uzlin).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Fytoestrogeny - ekologická úloha v regulaci počtu býložravců spásajících estrogenní porosty. Chutnost píce obsahující glykosidy isoflavonů je nižší -  fytoestrogeny působí na snížení příjmu píce na pastvě.  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6600" b="1" dirty="0" err="1">
                <a:solidFill>
                  <a:srgbClr val="FF0000"/>
                </a:solidFill>
              </a:rPr>
              <a:t>Isoflavony</a:t>
            </a:r>
            <a:endParaRPr lang="cs-CZ" altLang="cs-CZ" sz="6600" b="1" dirty="0">
              <a:solidFill>
                <a:srgbClr val="FF0000"/>
              </a:solidFill>
            </a:endParaRPr>
          </a:p>
        </p:txBody>
      </p:sp>
      <p:pic>
        <p:nvPicPr>
          <p:cNvPr id="26628" name="Picture 4" descr="Soya_Bean_Non_Gm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7364" y="2390054"/>
            <a:ext cx="2171700" cy="2209800"/>
          </a:xfrm>
          <a:noFill/>
        </p:spPr>
      </p:pic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71600" y="1517073"/>
            <a:ext cx="4033838" cy="35321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dirty="0"/>
              <a:t>S</a:t>
            </a:r>
            <a:r>
              <a:rPr lang="cs-CZ" altLang="cs-CZ" sz="2800" dirty="0">
                <a:ea typeface="Arial Unicode MS" pitchFamily="34" charset="-128"/>
                <a:cs typeface="Arial Unicode MS" pitchFamily="34" charset="-128"/>
              </a:rPr>
              <a:t>ójové boby: </a:t>
            </a:r>
          </a:p>
          <a:p>
            <a:pPr eaLnBrk="1" hangingPunct="1"/>
            <a:r>
              <a:rPr lang="cs-CZ" altLang="cs-CZ" sz="2800" dirty="0" err="1">
                <a:ea typeface="Arial Unicode MS" pitchFamily="34" charset="-128"/>
                <a:cs typeface="Arial Unicode MS" pitchFamily="34" charset="-128"/>
              </a:rPr>
              <a:t>daidzein</a:t>
            </a:r>
            <a:r>
              <a:rPr lang="cs-CZ" altLang="cs-CZ" sz="2800" dirty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cs-CZ" altLang="cs-CZ" sz="2800" dirty="0" err="1">
                <a:ea typeface="Arial Unicode MS" pitchFamily="34" charset="-128"/>
                <a:cs typeface="Arial Unicode MS" pitchFamily="34" charset="-128"/>
              </a:rPr>
              <a:t>genistein</a:t>
            </a:r>
            <a:endParaRPr lang="cs-CZ" altLang="cs-CZ" sz="28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cs-CZ" altLang="cs-CZ" sz="2800" dirty="0" err="1">
                <a:ea typeface="Arial Unicode MS" pitchFamily="34" charset="-128"/>
                <a:cs typeface="Arial Unicode MS" pitchFamily="34" charset="-128"/>
              </a:rPr>
              <a:t>formomonetin</a:t>
            </a:r>
            <a:r>
              <a:rPr lang="cs-CZ" altLang="cs-CZ" sz="2800" dirty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cs-CZ" altLang="cs-CZ" sz="2800" dirty="0" err="1">
                <a:ea typeface="Arial Unicode MS" pitchFamily="34" charset="-128"/>
                <a:cs typeface="Arial Unicode MS" pitchFamily="34" charset="-128"/>
              </a:rPr>
              <a:t>glycitein</a:t>
            </a:r>
            <a:r>
              <a:rPr lang="cs-CZ" altLang="cs-CZ" sz="2800" dirty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/>
            <a:r>
              <a:rPr lang="cs-CZ" altLang="cs-CZ" sz="2800" dirty="0" err="1">
                <a:ea typeface="Arial Unicode MS" pitchFamily="34" charset="-128"/>
                <a:cs typeface="Arial Unicode MS" pitchFamily="34" charset="-128"/>
              </a:rPr>
              <a:t>biochanin</a:t>
            </a:r>
            <a:r>
              <a:rPr lang="cs-CZ" altLang="cs-CZ" sz="2800" dirty="0">
                <a:ea typeface="Arial Unicode MS" pitchFamily="34" charset="-128"/>
                <a:cs typeface="Arial Unicode MS" pitchFamily="34" charset="-128"/>
              </a:rPr>
              <a:t> A</a:t>
            </a:r>
            <a:endParaRPr lang="cs-CZ" altLang="cs-CZ" sz="2800" dirty="0"/>
          </a:p>
        </p:txBody>
      </p:sp>
      <p:sp>
        <p:nvSpPr>
          <p:cNvPr id="2" name="Obdélník 1"/>
          <p:cNvSpPr/>
          <p:nvPr/>
        </p:nvSpPr>
        <p:spPr>
          <a:xfrm>
            <a:off x="322883" y="5216801"/>
            <a:ext cx="84982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L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uštěniny (čeleď bobovitých </a:t>
            </a:r>
            <a:r>
              <a:rPr lang="cs-CZ" altLang="cs-CZ" sz="2000" i="1" dirty="0" err="1">
                <a:ea typeface="Arial Unicode MS" pitchFamily="34" charset="-128"/>
                <a:cs typeface="Arial Unicode MS" pitchFamily="34" charset="-128"/>
              </a:rPr>
              <a:t>Fabaceae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), např. sója (</a:t>
            </a:r>
            <a:r>
              <a:rPr lang="cs-CZ" altLang="cs-CZ" sz="2000" i="1" dirty="0">
                <a:ea typeface="Arial Unicode MS" pitchFamily="34" charset="-128"/>
                <a:cs typeface="Arial Unicode MS" pitchFamily="34" charset="-128"/>
              </a:rPr>
              <a:t>Glycine </a:t>
            </a:r>
            <a:r>
              <a:rPr lang="cs-CZ" altLang="cs-CZ" sz="2000" i="1" dirty="0" err="1">
                <a:ea typeface="Arial Unicode MS" pitchFamily="34" charset="-128"/>
                <a:cs typeface="Arial Unicode MS" pitchFamily="34" charset="-128"/>
              </a:rPr>
              <a:t>max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) </a:t>
            </a:r>
            <a:r>
              <a:rPr lang="cs-CZ" altLang="cs-CZ" sz="2000" dirty="0"/>
              <a:t>(nejvyšší obsah) </a:t>
            </a:r>
            <a:endParaRPr lang="cs-CZ" altLang="cs-CZ" sz="2000" dirty="0">
              <a:sym typeface="Symbol" pitchFamily="18" charset="2"/>
            </a:endParaRPr>
          </a:p>
          <a:p>
            <a:r>
              <a:rPr lang="cs-CZ" altLang="cs-CZ" sz="2000" dirty="0"/>
              <a:t>T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aké v dalších rostlinných čeledích, např. </a:t>
            </a:r>
            <a:r>
              <a:rPr lang="cs-CZ" altLang="cs-CZ" sz="2000" dirty="0" err="1">
                <a:ea typeface="Arial Unicode MS" pitchFamily="34" charset="-128"/>
                <a:cs typeface="Arial Unicode MS" pitchFamily="34" charset="-128"/>
              </a:rPr>
              <a:t>laskavcovitých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cs-CZ" altLang="cs-CZ" sz="2000" i="1" dirty="0" err="1">
                <a:ea typeface="Arial Unicode MS" pitchFamily="34" charset="-128"/>
                <a:cs typeface="Arial Unicode MS" pitchFamily="34" charset="-128"/>
              </a:rPr>
              <a:t>Amaranthaceae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), kosatcovitých (</a:t>
            </a:r>
            <a:r>
              <a:rPr lang="cs-CZ" altLang="cs-CZ" sz="2000" i="1" dirty="0" err="1">
                <a:ea typeface="Arial Unicode MS" pitchFamily="34" charset="-128"/>
                <a:cs typeface="Arial Unicode MS" pitchFamily="34" charset="-128"/>
              </a:rPr>
              <a:t>Iridaceae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), </a:t>
            </a:r>
            <a:r>
              <a:rPr lang="cs-CZ" altLang="cs-CZ" sz="2000" dirty="0" err="1">
                <a:ea typeface="Arial Unicode MS" pitchFamily="34" charset="-128"/>
                <a:cs typeface="Arial Unicode MS" pitchFamily="34" charset="-128"/>
              </a:rPr>
              <a:t>morušovníkovitých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cs-CZ" altLang="cs-CZ" sz="2000" i="1" dirty="0" err="1">
                <a:ea typeface="Arial Unicode MS" pitchFamily="34" charset="-128"/>
                <a:cs typeface="Arial Unicode MS" pitchFamily="34" charset="-128"/>
              </a:rPr>
              <a:t>Moraceae</a:t>
            </a:r>
            <a:r>
              <a:rPr lang="cs-CZ" altLang="cs-CZ" sz="2000" dirty="0">
                <a:ea typeface="Arial Unicode MS" pitchFamily="34" charset="-128"/>
                <a:cs typeface="Arial Unicode MS" pitchFamily="34" charset="-128"/>
              </a:rPr>
              <a:t>) a růžovitých (</a:t>
            </a:r>
            <a:r>
              <a:rPr lang="cs-CZ" altLang="cs-CZ" sz="2000" i="1" dirty="0" err="1">
                <a:ea typeface="Arial Unicode MS" pitchFamily="34" charset="-128"/>
                <a:cs typeface="Arial Unicode MS" pitchFamily="34" charset="-128"/>
              </a:rPr>
              <a:t>Rosaceae</a:t>
            </a:r>
            <a:endParaRPr lang="cs-CZ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571500" y="328613"/>
            <a:ext cx="885825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ISOFLAVONY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68313" y="1068388"/>
            <a:ext cx="7199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výskyt: luštěniny (čeleď bobovitých, Fabaceae) – sójové boby</a:t>
            </a:r>
          </a:p>
        </p:txBody>
      </p:sp>
      <p:graphicFrame>
        <p:nvGraphicFramePr>
          <p:cNvPr id="27653" name="Object 2"/>
          <p:cNvGraphicFramePr>
            <a:graphicFrameLocks noChangeAspect="1"/>
          </p:cNvGraphicFramePr>
          <p:nvPr/>
        </p:nvGraphicFramePr>
        <p:xfrm>
          <a:off x="1677988" y="1844675"/>
          <a:ext cx="18859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2" name="ISIS/Draw Sketch" r:id="rId3" imgW="1884836" imgH="886382" progId="">
                  <p:embed/>
                </p:oleObj>
              </mc:Choice>
              <mc:Fallback>
                <p:oleObj name="ISIS/Draw Sketch" r:id="rId3" imgW="1884836" imgH="886382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988" y="1844675"/>
                        <a:ext cx="188595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4" name="Object 3"/>
          <p:cNvGraphicFramePr>
            <a:graphicFrameLocks noChangeAspect="1"/>
          </p:cNvGraphicFramePr>
          <p:nvPr/>
        </p:nvGraphicFramePr>
        <p:xfrm>
          <a:off x="1687513" y="2935288"/>
          <a:ext cx="187642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3" name="ISIS/Draw Sketch" r:id="rId5" imgW="1873004" imgH="880299" progId="">
                  <p:embed/>
                </p:oleObj>
              </mc:Choice>
              <mc:Fallback>
                <p:oleObj name="ISIS/Draw Sketch" r:id="rId5" imgW="1873004" imgH="880299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513" y="2935288"/>
                        <a:ext cx="1876425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4"/>
          <p:cNvGraphicFramePr>
            <a:graphicFrameLocks noChangeAspect="1"/>
          </p:cNvGraphicFramePr>
          <p:nvPr/>
        </p:nvGraphicFramePr>
        <p:xfrm>
          <a:off x="5575300" y="2060575"/>
          <a:ext cx="187642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4" name="ISIS/Draw Sketch" r:id="rId7" imgW="1873004" imgH="880299" progId="">
                  <p:embed/>
                </p:oleObj>
              </mc:Choice>
              <mc:Fallback>
                <p:oleObj name="ISIS/Draw Sketch" r:id="rId7" imgW="1873004" imgH="880299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300" y="2060575"/>
                        <a:ext cx="1876425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5487988" y="1974850"/>
            <a:ext cx="931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5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2000" b="1">
                <a:solidFill>
                  <a:srgbClr val="F5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</a:t>
            </a:r>
            <a:r>
              <a:rPr lang="en-US" sz="2000" b="1">
                <a:solidFill>
                  <a:srgbClr val="F5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</a:t>
            </a:r>
            <a:r>
              <a:rPr lang="cs-CZ" sz="2000" b="1">
                <a:solidFill>
                  <a:srgbClr val="F5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27657" name="Object 5"/>
          <p:cNvGraphicFramePr>
            <a:graphicFrameLocks noChangeAspect="1"/>
          </p:cNvGraphicFramePr>
          <p:nvPr/>
        </p:nvGraphicFramePr>
        <p:xfrm>
          <a:off x="1663700" y="3933825"/>
          <a:ext cx="19716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5" name="ISIS/Draw Sketch" r:id="rId9" imgW="1974647" imgH="882694" progId="">
                  <p:embed/>
                </p:oleObj>
              </mc:Choice>
              <mc:Fallback>
                <p:oleObj name="ISIS/Draw Sketch" r:id="rId9" imgW="1974647" imgH="882694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3700" y="3933825"/>
                        <a:ext cx="1971675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53" name="Group 45"/>
          <p:cNvGraphicFramePr>
            <a:graphicFrameLocks noGrp="1"/>
          </p:cNvGraphicFramePr>
          <p:nvPr/>
        </p:nvGraphicFramePr>
        <p:xfrm>
          <a:off x="828675" y="4953000"/>
          <a:ext cx="3743325" cy="1463676"/>
        </p:xfrm>
        <a:graphic>
          <a:graphicData uri="http://schemas.openxmlformats.org/drawingml/2006/table">
            <a:tbl>
              <a:tblPr/>
              <a:tblGrid>
                <a:gridCol w="122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91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Obsah v sójových bobech (mg/kg)</a:t>
                      </a:r>
                    </a:p>
                  </a:txBody>
                  <a:tcPr marT="45740" marB="4574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daidzein</a:t>
                      </a:r>
                    </a:p>
                  </a:txBody>
                  <a:tcPr marT="45740" marB="4574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234-637</a:t>
                      </a:r>
                    </a:p>
                  </a:txBody>
                  <a:tcPr marT="45740" marB="4574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genistein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326-888</a:t>
                      </a:r>
                    </a:p>
                  </a:txBody>
                  <a:tcPr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glycitein</a:t>
                      </a:r>
                    </a:p>
                  </a:txBody>
                  <a:tcPr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60-66</a:t>
                      </a:r>
                    </a:p>
                  </a:txBody>
                  <a:tcPr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444" name="Text Box 36"/>
          <p:cNvSpPr txBox="1">
            <a:spLocks noChangeArrowheads="1"/>
          </p:cNvSpPr>
          <p:nvPr/>
        </p:nvSpPr>
        <p:spPr bwMode="auto">
          <a:xfrm>
            <a:off x="468313" y="2011363"/>
            <a:ext cx="18716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>
                <a:solidFill>
                  <a:srgbClr val="F5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daidzein </a:t>
            </a:r>
          </a:p>
          <a:p>
            <a:pPr>
              <a:defRPr/>
            </a:pPr>
            <a:endParaRPr lang="cs-CZ" sz="2000" b="1">
              <a:solidFill>
                <a:srgbClr val="F51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cs-CZ" sz="2000" b="1">
              <a:solidFill>
                <a:srgbClr val="F51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cs-CZ" sz="2000" b="1">
              <a:solidFill>
                <a:srgbClr val="F51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cs-CZ" sz="2000" b="1">
                <a:solidFill>
                  <a:srgbClr val="F5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genistein </a:t>
            </a:r>
          </a:p>
          <a:p>
            <a:pPr>
              <a:defRPr/>
            </a:pPr>
            <a:endParaRPr lang="cs-CZ" sz="2000" b="1">
              <a:solidFill>
                <a:srgbClr val="F51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cs-CZ" sz="2000" b="1">
              <a:solidFill>
                <a:srgbClr val="F51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cs-CZ" sz="2000" b="1">
              <a:solidFill>
                <a:srgbClr val="F51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cs-CZ" sz="2000" b="1">
                <a:solidFill>
                  <a:srgbClr val="F513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glycitein </a:t>
            </a:r>
          </a:p>
          <a:p>
            <a:pPr>
              <a:spcBef>
                <a:spcPct val="50000"/>
              </a:spcBef>
              <a:defRPr/>
            </a:pPr>
            <a:endParaRPr lang="cs-CZ" sz="2000" b="1">
              <a:solidFill>
                <a:srgbClr val="F51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 flipV="1">
            <a:off x="3779838" y="2298700"/>
            <a:ext cx="145415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3708400" y="1938338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biotransformace</a:t>
            </a:r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4103688" y="3141663"/>
            <a:ext cx="5040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51313"/>
              </a:buClr>
              <a:defRPr/>
            </a:pPr>
            <a:r>
              <a:rPr lang="cs-CZ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Pouze 30-40% lidské populace je schopno metabolické přeměny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daizeinu</a:t>
            </a:r>
            <a:r>
              <a:rPr lang="cs-CZ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equol</a:t>
            </a:r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73" name="Picture 4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088" y="476250"/>
            <a:ext cx="1177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4" name="Picture 4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45463" y="2205038"/>
            <a:ext cx="9985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787900" y="4292600"/>
            <a:ext cx="43561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Wingdings 2" pitchFamily="18" charset="2"/>
              <a:buNone/>
              <a:defRPr/>
            </a:pPr>
            <a:r>
              <a:rPr lang="cs-CZ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Obsah volných isoflavonů významně vzrůstá v průběhu zpracování  (uvolnění z </a:t>
            </a:r>
            <a:r>
              <a:rPr lang="en-US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</a:t>
            </a:r>
            <a:r>
              <a:rPr lang="cs-CZ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yk</a:t>
            </a:r>
            <a:r>
              <a:rPr lang="en-US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osid</a:t>
            </a:r>
            <a:r>
              <a:rPr lang="cs-CZ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ů nebo e</a:t>
            </a:r>
            <a:r>
              <a:rPr lang="en-US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ster</a:t>
            </a:r>
            <a:r>
              <a:rPr lang="cs-CZ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ů</a:t>
            </a:r>
            <a:r>
              <a:rPr lang="en-US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gl</a:t>
            </a:r>
            <a:r>
              <a:rPr lang="cs-CZ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yk</a:t>
            </a:r>
            <a:r>
              <a:rPr lang="en-US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osid</a:t>
            </a:r>
            <a:r>
              <a:rPr lang="cs-CZ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ů)</a:t>
            </a:r>
          </a:p>
          <a:p>
            <a:pPr>
              <a:lnSpc>
                <a:spcPct val="110000"/>
              </a:lnSpc>
              <a:buFont typeface="Wingdings 2" pitchFamily="18" charset="2"/>
              <a:buNone/>
              <a:defRPr/>
            </a:pPr>
            <a:r>
              <a:rPr lang="cs-CZ" sz="2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</a:t>
            </a:r>
            <a:r>
              <a:rPr 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   VZRŮSTÁ BIOLOGICKÁ </a:t>
            </a:r>
          </a:p>
          <a:p>
            <a:pPr>
              <a:lnSpc>
                <a:spcPct val="110000"/>
              </a:lnSpc>
              <a:buFont typeface="Wingdings 2" pitchFamily="18" charset="2"/>
              <a:buNone/>
              <a:defRPr/>
            </a:pPr>
            <a:r>
              <a:rPr 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        DOSTUPNOST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Výskyt - v sójových bobech 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455" y="1477926"/>
            <a:ext cx="8480996" cy="46990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Daidzein</a:t>
            </a:r>
            <a:r>
              <a:rPr lang="cs-CZ" altLang="cs-CZ" sz="2400" dirty="0"/>
              <a:t> - nejaktivnější estrogenní </a:t>
            </a:r>
            <a:r>
              <a:rPr lang="cs-CZ" altLang="cs-CZ" sz="2400" dirty="0" err="1"/>
              <a:t>isoflavon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Isoflavony</a:t>
            </a:r>
            <a:r>
              <a:rPr lang="cs-CZ" altLang="cs-CZ" sz="2400" dirty="0"/>
              <a:t> se převážně vyskytují ve formě 7-</a:t>
            </a:r>
            <a:r>
              <a:rPr lang="cs-CZ" altLang="cs-CZ" sz="2400" dirty="0">
                <a:sym typeface="Symbol" pitchFamily="18" charset="2"/>
              </a:rPr>
              <a:t></a:t>
            </a:r>
            <a:r>
              <a:rPr lang="cs-CZ" altLang="cs-CZ" sz="2400" dirty="0"/>
              <a:t>-D-glykosidů. Hlavními složkami sojových bobů jsou glykosidy </a:t>
            </a:r>
            <a:r>
              <a:rPr lang="cs-CZ" altLang="cs-CZ" sz="2400" dirty="0" err="1"/>
              <a:t>genistin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daidzin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glycitin</a:t>
            </a:r>
            <a:r>
              <a:rPr lang="cs-CZ" altLang="cs-CZ" sz="2400" dirty="0"/>
              <a:t> a jejich estery s malonovou kyselinou. V menší míře se zde vyskytují také volné </a:t>
            </a:r>
            <a:r>
              <a:rPr lang="cs-CZ" altLang="cs-CZ" sz="2400" dirty="0" err="1"/>
              <a:t>isoflavony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acetylderiváty</a:t>
            </a:r>
            <a:r>
              <a:rPr lang="cs-CZ" altLang="cs-CZ" sz="2400" dirty="0"/>
              <a:t> glykosidů, které jsou produkty dekarboxylace příslušných </a:t>
            </a:r>
            <a:r>
              <a:rPr lang="cs-CZ" altLang="cs-CZ" sz="2400" dirty="0" err="1"/>
              <a:t>malonylesterů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Naklíčené boby obsahují jako jeden z hlavních </a:t>
            </a:r>
            <a:r>
              <a:rPr lang="cs-CZ" altLang="cs-CZ" sz="2400" dirty="0" err="1"/>
              <a:t>isoflavonů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formononetin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Formononetin</a:t>
            </a:r>
            <a:r>
              <a:rPr lang="cs-CZ" altLang="cs-CZ" sz="2400" dirty="0"/>
              <a:t> je také hlavním </a:t>
            </a:r>
            <a:r>
              <a:rPr lang="cs-CZ" altLang="cs-CZ" sz="2400" dirty="0" err="1"/>
              <a:t>isoflavonem</a:t>
            </a:r>
            <a:r>
              <a:rPr lang="cs-CZ" altLang="cs-CZ" sz="2400" dirty="0"/>
              <a:t> pícnin, například v jeteli lučním (</a:t>
            </a:r>
            <a:r>
              <a:rPr lang="cs-CZ" altLang="cs-CZ" sz="2400" i="1" dirty="0" err="1"/>
              <a:t>Trifolium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pratense</a:t>
            </a:r>
            <a:r>
              <a:rPr lang="cs-CZ" altLang="cs-CZ" sz="2400" dirty="0" smtClean="0"/>
              <a:t>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Při klíčení </a:t>
            </a:r>
            <a:r>
              <a:rPr lang="cs-CZ" altLang="cs-CZ" sz="2400" dirty="0" err="1" smtClean="0"/>
              <a:t>sojových</a:t>
            </a:r>
            <a:r>
              <a:rPr lang="cs-CZ" altLang="cs-CZ" sz="2400" dirty="0" smtClean="0"/>
              <a:t> bobů roste obsah </a:t>
            </a:r>
            <a:r>
              <a:rPr lang="cs-CZ" altLang="cs-CZ" sz="2400" dirty="0" err="1" smtClean="0"/>
              <a:t>kumestrolu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218" y="274638"/>
            <a:ext cx="8451273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dirty="0" err="1"/>
              <a:t>Isoflavony</a:t>
            </a:r>
            <a:r>
              <a:rPr lang="cs-CZ" altLang="cs-CZ" sz="4000" b="1" dirty="0"/>
              <a:t>: </a:t>
            </a:r>
            <a:br>
              <a:rPr lang="cs-CZ" altLang="cs-CZ" sz="4000" b="1" dirty="0"/>
            </a:br>
            <a:r>
              <a:rPr lang="cs-CZ" altLang="cs-CZ" sz="4000" b="1" dirty="0"/>
              <a:t>aglykony – výskyt ve formě glykosidů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3250" y="3102264"/>
            <a:ext cx="7931150" cy="4525963"/>
          </a:xfrm>
        </p:spPr>
        <p:txBody>
          <a:bodyPr/>
          <a:lstStyle/>
          <a:p>
            <a:pPr marL="479425" indent="-3175" eaLnBrk="1" hangingPunct="1">
              <a:lnSpc>
                <a:spcPct val="90000"/>
              </a:lnSpc>
              <a:buFontTx/>
              <a:buNone/>
            </a:pPr>
            <a:r>
              <a:rPr lang="cs-CZ" altLang="cs-CZ" sz="2300" dirty="0" err="1">
                <a:ea typeface="Arial Unicode MS" pitchFamily="34" charset="-128"/>
                <a:cs typeface="Arial Unicode MS" pitchFamily="34" charset="-128"/>
              </a:rPr>
              <a:t>daidzein</a:t>
            </a: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, R1= H, R2= H, R3= OH	</a:t>
            </a:r>
          </a:p>
          <a:p>
            <a:pPr marL="479425" indent="-3175" eaLnBrk="1" hangingPunct="1">
              <a:lnSpc>
                <a:spcPct val="90000"/>
              </a:lnSpc>
              <a:buFontTx/>
              <a:buNone/>
            </a:pP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cs-CZ" altLang="cs-CZ" sz="2300" dirty="0" err="1">
                <a:ea typeface="Arial Unicode MS" pitchFamily="34" charset="-128"/>
                <a:cs typeface="Arial Unicode MS" pitchFamily="34" charset="-128"/>
              </a:rPr>
              <a:t>genistein</a:t>
            </a: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, R1=OH, R2= H, R3= OH</a:t>
            </a:r>
          </a:p>
          <a:p>
            <a:pPr marL="479425" indent="-3175" eaLnBrk="1" hangingPunct="1">
              <a:lnSpc>
                <a:spcPct val="90000"/>
              </a:lnSpc>
              <a:buFontTx/>
              <a:buNone/>
            </a:pP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cs-CZ" altLang="cs-CZ" sz="2300" dirty="0" err="1">
                <a:ea typeface="Arial Unicode MS" pitchFamily="34" charset="-128"/>
                <a:cs typeface="Arial Unicode MS" pitchFamily="34" charset="-128"/>
              </a:rPr>
              <a:t>formomonetin</a:t>
            </a: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, R1= H, R2= H, R3=OCH</a:t>
            </a:r>
            <a:r>
              <a:rPr lang="cs-CZ" altLang="cs-CZ" sz="2300" baseline="-30000" dirty="0">
                <a:ea typeface="Arial Unicode MS" pitchFamily="34" charset="-128"/>
                <a:cs typeface="Arial Unicode MS" pitchFamily="34" charset="-128"/>
              </a:rPr>
              <a:t>3</a:t>
            </a:r>
            <a:endParaRPr lang="cs-CZ" altLang="cs-CZ" sz="2300" dirty="0">
              <a:ea typeface="Arial Unicode MS" pitchFamily="34" charset="-128"/>
              <a:cs typeface="Arial Unicode MS" pitchFamily="34" charset="-128"/>
            </a:endParaRPr>
          </a:p>
          <a:p>
            <a:pPr marL="479425" indent="-3175" eaLnBrk="1" hangingPunct="1">
              <a:lnSpc>
                <a:spcPct val="90000"/>
              </a:lnSpc>
              <a:buFontTx/>
              <a:buNone/>
            </a:pP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cs-CZ" altLang="cs-CZ" sz="2300" dirty="0" err="1">
                <a:ea typeface="Arial Unicode MS" pitchFamily="34" charset="-128"/>
                <a:cs typeface="Arial Unicode MS" pitchFamily="34" charset="-128"/>
              </a:rPr>
              <a:t>glycitein</a:t>
            </a: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, R1= H, R2=OCH</a:t>
            </a:r>
            <a:r>
              <a:rPr lang="cs-CZ" altLang="cs-CZ" sz="2300" baseline="-30000" dirty="0"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, R3= OH</a:t>
            </a:r>
          </a:p>
          <a:p>
            <a:pPr marL="479425" indent="-3175" eaLnBrk="1" hangingPunct="1">
              <a:lnSpc>
                <a:spcPct val="90000"/>
              </a:lnSpc>
              <a:buFontTx/>
              <a:buNone/>
            </a:pP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cs-CZ" altLang="cs-CZ" sz="2300" dirty="0" err="1">
                <a:ea typeface="Arial Unicode MS" pitchFamily="34" charset="-128"/>
                <a:cs typeface="Arial Unicode MS" pitchFamily="34" charset="-128"/>
              </a:rPr>
              <a:t>biochanin</a:t>
            </a:r>
            <a:r>
              <a:rPr lang="cs-CZ" altLang="cs-CZ" sz="2300" dirty="0">
                <a:ea typeface="Arial Unicode MS" pitchFamily="34" charset="-128"/>
                <a:cs typeface="Arial Unicode MS" pitchFamily="34" charset="-128"/>
              </a:rPr>
              <a:t> A, R1= OH, R2= H, R3= OCH</a:t>
            </a:r>
            <a:r>
              <a:rPr lang="cs-CZ" altLang="cs-CZ" sz="2300" baseline="-30000" dirty="0">
                <a:ea typeface="Arial Unicode MS" pitchFamily="34" charset="-128"/>
                <a:cs typeface="Arial Unicode MS" pitchFamily="34" charset="-128"/>
              </a:rPr>
              <a:t>3</a:t>
            </a:r>
            <a:endParaRPr lang="cs-CZ" altLang="cs-CZ" sz="2300" dirty="0">
              <a:ea typeface="Arial Unicode MS" pitchFamily="34" charset="-128"/>
              <a:cs typeface="Arial Unicode MS" pitchFamily="34" charset="-128"/>
            </a:endParaRPr>
          </a:p>
          <a:p>
            <a:pPr marL="479425" indent="-3175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 </a:t>
            </a:r>
            <a:endParaRPr lang="cs-CZ" altLang="cs-CZ" sz="2400" dirty="0">
              <a:ea typeface="Arial Unicode MS" pitchFamily="34" charset="-128"/>
              <a:cs typeface="Arial Unicode MS" pitchFamily="34" charset="-128"/>
            </a:endParaRPr>
          </a:p>
          <a:p>
            <a:pPr marL="479425" indent="-3175"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</p:txBody>
      </p:sp>
      <p:pic>
        <p:nvPicPr>
          <p:cNvPr id="30727" name="Picture 7" descr="Obrazek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41838" y="5281613"/>
            <a:ext cx="4602162" cy="1576387"/>
          </a:xfrm>
          <a:noFill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281238" y="2995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altLang="cs-CZ"/>
          </a:p>
        </p:txBody>
      </p:sp>
      <p:graphicFrame>
        <p:nvGraphicFramePr>
          <p:cNvPr id="30725" name="Object 5" descr="Novinový papír"/>
          <p:cNvGraphicFramePr>
            <a:graphicFrameLocks noChangeAspect="1"/>
          </p:cNvGraphicFramePr>
          <p:nvPr/>
        </p:nvGraphicFramePr>
        <p:xfrm>
          <a:off x="684213" y="1628775"/>
          <a:ext cx="762476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r:id="rId5" imgW="5444432" imgH="1092447" progId="">
                  <p:embed/>
                </p:oleObj>
              </mc:Choice>
              <mc:Fallback>
                <p:oleObj r:id="rId5" imgW="5444432" imgH="1092447" progId="">
                  <p:embed/>
                  <p:pic>
                    <p:nvPicPr>
                      <p:cNvPr id="0" name="Picture 4" descr="Novinový papí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64000" contrast="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628775"/>
                        <a:ext cx="7624762" cy="1371600"/>
                      </a:xfrm>
                      <a:prstGeom prst="rect">
                        <a:avLst/>
                      </a:prstGeom>
                      <a:noFill/>
                      <a:ln w="38100" cmpd="dbl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>
                                <a:lum bright="-64000" contrast="70000"/>
                              </a:blip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281238" y="2995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altLang="cs-CZ"/>
          </a:p>
        </p:txBody>
      </p:sp>
      <p:sp>
        <p:nvSpPr>
          <p:cNvPr id="3" name="Zaoblený obdélník 2"/>
          <p:cNvSpPr/>
          <p:nvPr/>
        </p:nvSpPr>
        <p:spPr>
          <a:xfrm flipH="1" flipV="1">
            <a:off x="5091953" y="1628774"/>
            <a:ext cx="358588" cy="2986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611" name="Group 387"/>
          <p:cNvGraphicFramePr>
            <a:graphicFrameLocks noGrp="1"/>
          </p:cNvGraphicFramePr>
          <p:nvPr/>
        </p:nvGraphicFramePr>
        <p:xfrm>
          <a:off x="1619250" y="44450"/>
          <a:ext cx="7524750" cy="7407288"/>
        </p:xfrm>
        <a:graphic>
          <a:graphicData uri="http://schemas.openxmlformats.org/drawingml/2006/table">
            <a:tbl>
              <a:tblPr/>
              <a:tblGrid>
                <a:gridCol w="225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2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4344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Pivo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Daidzein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Genistein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Biochanin A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Formononetin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Suma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(nmol/l)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(nmol/l)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(nmol/l)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(nmol/l)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(nmol/l)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Bernard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Gambrinus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11,90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Gambrinus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8,46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16,40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Gambrinus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Krušovice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Krušovice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Martin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Martiner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10,30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Pilsner Urquell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4,97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Pilsner Urquell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3,65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4,70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14,40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24,80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Popper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10,60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Popper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Primus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11,10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Primus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11,90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Radegast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Radegast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3,53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Radegast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Radegast Birell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3,47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Staropramen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1,95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Staropramen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Staropramen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0,17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Staropramen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0,93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Urpin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Velkopopovický kozel 10°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743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Velkopopovický kozel 12°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1,42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1,58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4,31</a:t>
                      </a:r>
                      <a:endParaRPr kumimoji="0" lang="cs-CZ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37033" name="Rectangle 381"/>
          <p:cNvSpPr>
            <a:spLocks noChangeArrowheads="1"/>
          </p:cNvSpPr>
          <p:nvPr/>
        </p:nvSpPr>
        <p:spPr bwMode="auto">
          <a:xfrm rot="-5400000">
            <a:off x="-2252365" y="3519494"/>
            <a:ext cx="628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altLang="cs-CZ" sz="2400" dirty="0"/>
              <a:t>Obsah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 v některých druzích piv</a:t>
            </a:r>
            <a:r>
              <a:rPr lang="cs-CZ" altLang="cs-CZ" dirty="0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"/>
            <a:ext cx="1586294" cy="9613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6608"/>
            <a:ext cx="9206144" cy="690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Text Box 2"/>
          <p:cNvSpPr txBox="1">
            <a:spLocks noChangeArrowheads="1"/>
          </p:cNvSpPr>
          <p:nvPr/>
        </p:nvSpPr>
        <p:spPr bwMode="auto">
          <a:xfrm>
            <a:off x="6156325" y="3357563"/>
            <a:ext cx="2987675" cy="11826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Hladina v plasmě: </a:t>
            </a:r>
          </a:p>
          <a:p>
            <a:pPr>
              <a:defRPr/>
            </a:pPr>
            <a:r>
              <a:rPr lang="cs-CZ" sz="1700">
                <a:latin typeface="Calibri" pitchFamily="34" charset="0"/>
              </a:rPr>
              <a:t>daidzein </a:t>
            </a:r>
            <a:r>
              <a:rPr lang="en-US" sz="1700">
                <a:latin typeface="Calibri" pitchFamily="34" charset="0"/>
              </a:rPr>
              <a:t>&lt; LOD</a:t>
            </a:r>
            <a:r>
              <a:rPr lang="cs-CZ" sz="1700">
                <a:latin typeface="Calibri" pitchFamily="34" charset="0"/>
              </a:rPr>
              <a:t> - 148,1 ng/ml </a:t>
            </a:r>
          </a:p>
          <a:p>
            <a:pPr>
              <a:defRPr/>
            </a:pPr>
            <a:r>
              <a:rPr lang="cs-CZ" sz="1700">
                <a:latin typeface="Calibri" pitchFamily="34" charset="0"/>
              </a:rPr>
              <a:t>genistein </a:t>
            </a:r>
            <a:r>
              <a:rPr lang="en-US" sz="1700">
                <a:latin typeface="Calibri" pitchFamily="34" charset="0"/>
              </a:rPr>
              <a:t>&lt; LOD</a:t>
            </a:r>
            <a:r>
              <a:rPr lang="cs-CZ" sz="1700">
                <a:latin typeface="Calibri" pitchFamily="34" charset="0"/>
              </a:rPr>
              <a:t> – 120,0 ng/ml</a:t>
            </a:r>
          </a:p>
          <a:p>
            <a:pPr>
              <a:defRPr/>
            </a:pPr>
            <a:r>
              <a:rPr lang="cs-CZ" sz="1700">
                <a:latin typeface="Calibri" pitchFamily="34" charset="0"/>
              </a:rPr>
              <a:t>equol 1,8 – 360,6 ng/ml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0"/>
            <a:ext cx="58674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3313113"/>
            <a:ext cx="5867400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7717" name="Text Box 5"/>
          <p:cNvSpPr txBox="1">
            <a:spLocks noChangeArrowheads="1"/>
          </p:cNvSpPr>
          <p:nvPr/>
        </p:nvSpPr>
        <p:spPr bwMode="auto">
          <a:xfrm>
            <a:off x="7092950" y="1341438"/>
            <a:ext cx="1439863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Sója</a:t>
            </a:r>
          </a:p>
          <a:p>
            <a:pPr>
              <a:spcBef>
                <a:spcPct val="50000"/>
              </a:spcBef>
              <a:defRPr/>
            </a:pPr>
            <a:r>
              <a:rPr 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x</a:t>
            </a:r>
          </a:p>
          <a:p>
            <a:pPr>
              <a:spcBef>
                <a:spcPct val="50000"/>
              </a:spcBef>
              <a:defRPr/>
            </a:pPr>
            <a:r>
              <a:rPr lang="cs-CZ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Řepka</a:t>
            </a:r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682625" y="692150"/>
            <a:ext cx="1873250" cy="244951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895" name="Oval 7"/>
          <p:cNvSpPr>
            <a:spLocks noChangeArrowheads="1"/>
          </p:cNvSpPr>
          <p:nvPr/>
        </p:nvSpPr>
        <p:spPr bwMode="auto">
          <a:xfrm>
            <a:off x="3346450" y="692150"/>
            <a:ext cx="1873250" cy="244951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2122488" y="4005263"/>
            <a:ext cx="1873250" cy="2449512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4427538" y="4003675"/>
            <a:ext cx="1873250" cy="244951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6877050" y="1341438"/>
            <a:ext cx="1295400" cy="6477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2266950" y="692150"/>
            <a:ext cx="1223963" cy="2160588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003800" y="692150"/>
            <a:ext cx="1223963" cy="2160588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971550" y="4076700"/>
            <a:ext cx="1223963" cy="2232025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635375" y="4076700"/>
            <a:ext cx="1223963" cy="2232025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7092950" y="2527300"/>
            <a:ext cx="1295400" cy="649288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377825" y="0"/>
            <a:ext cx="47307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Obsah estrogenních sojových isoflavonů a metabolitu v plasmě experimentální dojnice I</a:t>
            </a: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534988" y="3379788"/>
            <a:ext cx="47307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Obsah estrogenních sojových isoflavonů a metabolitu v plasmě experimentální dojnice II</a:t>
            </a:r>
          </a:p>
        </p:txBody>
      </p:sp>
      <p:pic>
        <p:nvPicPr>
          <p:cNvPr id="37906" name="Picture 18" descr="DSCN4918">
            <a:hlinkClick r:id="rId5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732588" y="4943475"/>
            <a:ext cx="2225675" cy="1665288"/>
          </a:xfrm>
        </p:spPr>
      </p:pic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6732588" y="333375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Příklad výsledků</a:t>
            </a:r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6516688" y="333375"/>
            <a:ext cx="2376487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395288" y="1052513"/>
          <a:ext cx="84978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Graf" r:id="rId4" imgW="5200650" imgH="2657450" progId="Excel.Sheet.8">
                  <p:embed/>
                </p:oleObj>
              </mc:Choice>
              <mc:Fallback>
                <p:oleObj name="Graf" r:id="rId4" imgW="5200650" imgH="265745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978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719138" y="120650"/>
            <a:ext cx="84248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Obsah estrogenních sojových isoflavonů a metabolitu v mléce experimentální dojnice </a:t>
            </a:r>
          </a:p>
        </p:txBody>
      </p:sp>
      <p:sp>
        <p:nvSpPr>
          <p:cNvPr id="629764" name="Text Box 4"/>
          <p:cNvSpPr txBox="1">
            <a:spLocks noChangeArrowheads="1"/>
          </p:cNvSpPr>
          <p:nvPr/>
        </p:nvSpPr>
        <p:spPr bwMode="auto">
          <a:xfrm>
            <a:off x="574675" y="5364163"/>
            <a:ext cx="2519363" cy="132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LOD (LC/MSMS):</a:t>
            </a:r>
          </a:p>
          <a:p>
            <a:pPr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daidzein 2,5 ng/ml equol 0,5 ng/ml</a:t>
            </a:r>
          </a:p>
          <a:p>
            <a:pPr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genistein 5 ng/ml</a:t>
            </a:r>
          </a:p>
        </p:txBody>
      </p:sp>
      <p:sp>
        <p:nvSpPr>
          <p:cNvPr id="629765" name="Text Box 5"/>
          <p:cNvSpPr txBox="1">
            <a:spLocks noChangeArrowheads="1"/>
          </p:cNvSpPr>
          <p:nvPr/>
        </p:nvSpPr>
        <p:spPr bwMode="auto">
          <a:xfrm>
            <a:off x="6227763" y="5454650"/>
            <a:ext cx="2916237" cy="1230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Hladina v mléce:</a:t>
            </a:r>
          </a:p>
          <a:p>
            <a:pPr>
              <a:defRPr/>
            </a:pPr>
            <a:r>
              <a:rPr lang="cs-CZ">
                <a:latin typeface="Calibri" pitchFamily="34" charset="0"/>
              </a:rPr>
              <a:t>daidzein 4,1 – 36,3 ng/ml </a:t>
            </a:r>
          </a:p>
          <a:p>
            <a:pPr>
              <a:defRPr/>
            </a:pPr>
            <a:r>
              <a:rPr lang="cs-CZ">
                <a:latin typeface="Calibri" pitchFamily="34" charset="0"/>
              </a:rPr>
              <a:t>genistein </a:t>
            </a:r>
            <a:r>
              <a:rPr lang="en-US">
                <a:latin typeface="Calibri" pitchFamily="34" charset="0"/>
              </a:rPr>
              <a:t>&lt; LOD</a:t>
            </a:r>
            <a:r>
              <a:rPr lang="cs-CZ">
                <a:latin typeface="Calibri" pitchFamily="34" charset="0"/>
              </a:rPr>
              <a:t> – 88,6 ng/ml</a:t>
            </a:r>
          </a:p>
          <a:p>
            <a:pPr>
              <a:defRPr/>
            </a:pPr>
            <a:r>
              <a:rPr lang="cs-CZ">
                <a:latin typeface="Calibri" pitchFamily="34" charset="0"/>
              </a:rPr>
              <a:t>equol </a:t>
            </a:r>
            <a:r>
              <a:rPr lang="en-US">
                <a:latin typeface="Calibri" pitchFamily="34" charset="0"/>
              </a:rPr>
              <a:t>&lt; LOD</a:t>
            </a:r>
            <a:r>
              <a:rPr lang="cs-CZ">
                <a:latin typeface="Calibri" pitchFamily="34" charset="0"/>
              </a:rPr>
              <a:t> – 120,6 ng/ml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835150" y="1844675"/>
            <a:ext cx="1657350" cy="2736850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5003800" y="1844675"/>
            <a:ext cx="1657350" cy="2736850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276600" y="1773238"/>
            <a:ext cx="1873250" cy="295275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6300788" y="1773238"/>
            <a:ext cx="1873250" cy="295275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629770" name="Text Box 10"/>
          <p:cNvSpPr txBox="1">
            <a:spLocks noChangeArrowheads="1"/>
          </p:cNvSpPr>
          <p:nvPr/>
        </p:nvSpPr>
        <p:spPr bwMode="auto">
          <a:xfrm>
            <a:off x="4140200" y="5373688"/>
            <a:ext cx="14398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Sója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x</a:t>
            </a:r>
          </a:p>
          <a:p>
            <a:pPr>
              <a:spcBef>
                <a:spcPct val="50000"/>
              </a:spcBef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Řepka</a:t>
            </a:r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779838" y="5373688"/>
            <a:ext cx="1368425" cy="504825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3851275" y="6237288"/>
            <a:ext cx="1295400" cy="460375"/>
          </a:xfrm>
          <a:prstGeom prst="rect">
            <a:avLst/>
          </a:prstGeom>
          <a:noFill/>
          <a:ln w="38100">
            <a:solidFill>
              <a:srgbClr val="99CC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395288" y="1125538"/>
            <a:ext cx="208915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altLang="cs-CZ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574675" y="118745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Příklad výsledků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571500" y="328613"/>
            <a:ext cx="8858250" cy="519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Dynamika fytoestrogenů při technologickém zpracování </a:t>
            </a:r>
          </a:p>
        </p:txBody>
      </p:sp>
      <p:pic>
        <p:nvPicPr>
          <p:cNvPr id="39939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738" y="760413"/>
            <a:ext cx="10810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0" name="Object 2"/>
          <p:cNvGraphicFramePr>
            <a:graphicFrameLocks/>
          </p:cNvGraphicFramePr>
          <p:nvPr/>
        </p:nvGraphicFramePr>
        <p:xfrm>
          <a:off x="3416300" y="1887538"/>
          <a:ext cx="5727700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1" name="Graf" r:id="rId4" imgW="5838821" imgH="3857621" progId="Excel.Sheet.8">
                  <p:embed/>
                </p:oleObj>
              </mc:Choice>
              <mc:Fallback>
                <p:oleObj name="Graf" r:id="rId4" imgW="5838821" imgH="3857621" progId="Excel.Shee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6300" y="1887538"/>
                        <a:ext cx="5727700" cy="324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4386263" y="1323975"/>
            <a:ext cx="371475" cy="24288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5895975" y="1385888"/>
            <a:ext cx="300038" cy="24288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4854575" y="1323975"/>
            <a:ext cx="1341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kontrola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6383338" y="1323975"/>
            <a:ext cx="754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sója</a:t>
            </a:r>
          </a:p>
        </p:txBody>
      </p:sp>
      <p:pic>
        <p:nvPicPr>
          <p:cNvPr id="3994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82700"/>
            <a:ext cx="361156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800" y="4894263"/>
            <a:ext cx="715963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514850" y="866775"/>
            <a:ext cx="2824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Krmivo dojnic: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419725" y="1887538"/>
            <a:ext cx="2465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EQUOL  ng/ml</a:t>
            </a:r>
          </a:p>
        </p:txBody>
      </p:sp>
      <p:sp>
        <p:nvSpPr>
          <p:cNvPr id="39949" name="Rectangle 18"/>
          <p:cNvSpPr>
            <a:spLocks noChangeArrowheads="1"/>
          </p:cNvSpPr>
          <p:nvPr/>
        </p:nvSpPr>
        <p:spPr bwMode="auto">
          <a:xfrm>
            <a:off x="1187450" y="5332413"/>
            <a:ext cx="7826375" cy="156966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cs-CZ" sz="2400" dirty="0" err="1"/>
              <a:t>Kravské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mléko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mléčné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výrobky</a:t>
            </a:r>
            <a:r>
              <a:rPr lang="en-US" altLang="cs-CZ" sz="2400" dirty="0"/>
              <a:t> se </a:t>
            </a:r>
            <a:r>
              <a:rPr lang="en-US" altLang="cs-CZ" sz="2400" dirty="0" err="1"/>
              <a:t>zvýšeným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obsahem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equolu</a:t>
            </a:r>
            <a:r>
              <a:rPr lang="en-US" altLang="cs-CZ" sz="2400" dirty="0"/>
              <a:t> by </a:t>
            </a:r>
            <a:r>
              <a:rPr lang="en-US" altLang="cs-CZ" sz="2400" dirty="0" err="1"/>
              <a:t>mohly</a:t>
            </a:r>
            <a:r>
              <a:rPr lang="cs-CZ" altLang="cs-CZ" sz="2400" dirty="0"/>
              <a:t> </a:t>
            </a:r>
            <a:r>
              <a:rPr lang="en-US" altLang="cs-CZ" sz="2400" dirty="0" err="1"/>
              <a:t>představovat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významný</a:t>
            </a:r>
            <a:r>
              <a:rPr lang="en-US" altLang="cs-CZ" sz="2400" dirty="0"/>
              <a:t> </a:t>
            </a:r>
            <a:r>
              <a:rPr lang="en-US" altLang="cs-CZ" sz="2400" dirty="0" err="1"/>
              <a:t>dietární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zdroj</a:t>
            </a:r>
            <a:r>
              <a:rPr lang="cs-CZ" altLang="cs-CZ" sz="2400" dirty="0"/>
              <a:t> estrogenů</a:t>
            </a:r>
            <a:r>
              <a:rPr lang="en-US" altLang="cs-CZ" sz="2400" dirty="0"/>
              <a:t> pro </a:t>
            </a:r>
            <a:r>
              <a:rPr lang="en-US" altLang="cs-CZ" sz="2400" dirty="0" err="1"/>
              <a:t>část</a:t>
            </a:r>
            <a:r>
              <a:rPr lang="en-US" altLang="cs-CZ" sz="2400" dirty="0"/>
              <a:t> populace </a:t>
            </a:r>
            <a:r>
              <a:rPr lang="en-US" altLang="cs-CZ" sz="2400" dirty="0" err="1"/>
              <a:t>neschopné</a:t>
            </a:r>
            <a:r>
              <a:rPr lang="cs-CZ" altLang="cs-CZ" sz="2400" dirty="0"/>
              <a:t> </a:t>
            </a:r>
            <a:r>
              <a:rPr lang="en-US" altLang="cs-CZ" sz="2400" dirty="0" err="1"/>
              <a:t>vlastní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biotransformace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equolu</a:t>
            </a:r>
            <a:r>
              <a:rPr lang="en-US" altLang="cs-CZ" sz="2400" dirty="0"/>
              <a:t> z </a:t>
            </a:r>
            <a:r>
              <a:rPr lang="en-US" altLang="cs-CZ" sz="2400" dirty="0" err="1"/>
              <a:t>daidzeinu</a:t>
            </a:r>
            <a:endParaRPr lang="en-GB" altLang="cs-CZ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>
          <a:xfrm>
            <a:off x="544802" y="423140"/>
            <a:ext cx="8599198" cy="646113"/>
          </a:xfrm>
        </p:spPr>
        <p:txBody>
          <a:bodyPr>
            <a:normAutofit fontScale="90000"/>
          </a:bodyPr>
          <a:lstStyle/>
          <a:p>
            <a:r>
              <a:rPr lang="en-GB" altLang="cs-CZ" dirty="0" err="1"/>
              <a:t>Obsah</a:t>
            </a:r>
            <a:r>
              <a:rPr lang="en-GB" altLang="cs-CZ" dirty="0"/>
              <a:t> </a:t>
            </a:r>
            <a:r>
              <a:rPr lang="en-GB" altLang="cs-CZ" dirty="0" err="1"/>
              <a:t>equolu</a:t>
            </a:r>
            <a:r>
              <a:rPr lang="en-GB" altLang="cs-CZ" dirty="0"/>
              <a:t> v </a:t>
            </a:r>
            <a:r>
              <a:rPr lang="cs-CZ" altLang="cs-CZ" dirty="0"/>
              <a:t>mléce, jogurtech a sýrech</a:t>
            </a:r>
            <a:endParaRPr lang="en-GB" altLang="cs-CZ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5988"/>
            <a:ext cx="428942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838" y="1633538"/>
            <a:ext cx="4313237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188" y="915988"/>
            <a:ext cx="1223962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987800"/>
            <a:ext cx="423703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779463" y="3987800"/>
            <a:ext cx="1389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</a:t>
            </a:r>
          </a:p>
          <a:p>
            <a:pPr>
              <a:defRPr/>
            </a:pPr>
            <a:r>
              <a:rPr lang="cs-CZ" sz="1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(719 </a:t>
            </a:r>
            <a:r>
              <a:rPr lang="cs-CZ" sz="1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µg/kg)</a:t>
            </a:r>
            <a:endParaRPr lang="cs-CZ" sz="12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94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4813" y="4159250"/>
            <a:ext cx="16160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Obdélník 2"/>
          <p:cNvSpPr>
            <a:spLocks noChangeArrowheads="1"/>
          </p:cNvSpPr>
          <p:nvPr/>
        </p:nvSpPr>
        <p:spPr bwMode="auto">
          <a:xfrm>
            <a:off x="1908175" y="3513138"/>
            <a:ext cx="80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M</a:t>
            </a:r>
            <a:r>
              <a:rPr lang="en-GB" altLang="cs-CZ"/>
              <a:t>lé</a:t>
            </a:r>
            <a:r>
              <a:rPr lang="cs-CZ" altLang="cs-CZ"/>
              <a:t>ko</a:t>
            </a:r>
            <a:endParaRPr lang="en-GB" altLang="cs-CZ"/>
          </a:p>
        </p:txBody>
      </p:sp>
      <p:sp>
        <p:nvSpPr>
          <p:cNvPr id="41996" name="Obdélník 3"/>
          <p:cNvSpPr>
            <a:spLocks noChangeArrowheads="1"/>
          </p:cNvSpPr>
          <p:nvPr/>
        </p:nvSpPr>
        <p:spPr bwMode="auto">
          <a:xfrm>
            <a:off x="5426075" y="1774825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J</a:t>
            </a:r>
            <a:r>
              <a:rPr lang="en-GB" altLang="cs-CZ"/>
              <a:t>ogurt</a:t>
            </a:r>
          </a:p>
        </p:txBody>
      </p:sp>
      <p:sp>
        <p:nvSpPr>
          <p:cNvPr id="41997" name="Obdélník 4"/>
          <p:cNvSpPr>
            <a:spLocks noChangeArrowheads="1"/>
          </p:cNvSpPr>
          <p:nvPr/>
        </p:nvSpPr>
        <p:spPr bwMode="auto">
          <a:xfrm>
            <a:off x="2281238" y="6511925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/>
              <a:t>S</a:t>
            </a:r>
            <a:r>
              <a:rPr lang="en-GB" altLang="cs-CZ"/>
              <a:t>ýr</a:t>
            </a:r>
          </a:p>
        </p:txBody>
      </p:sp>
      <p:pic>
        <p:nvPicPr>
          <p:cNvPr id="419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3938" y="4908550"/>
            <a:ext cx="150653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1625" y="4856163"/>
            <a:ext cx="23304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725988" y="4446588"/>
            <a:ext cx="12271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Zdroje:</a:t>
            </a:r>
          </a:p>
        </p:txBody>
      </p:sp>
      <p:sp>
        <p:nvSpPr>
          <p:cNvPr id="42001" name="TextovéPole 17"/>
          <p:cNvSpPr txBox="1">
            <a:spLocks noChangeArrowheads="1"/>
          </p:cNvSpPr>
          <p:nvPr/>
        </p:nvSpPr>
        <p:spPr bwMode="auto">
          <a:xfrm>
            <a:off x="5838825" y="4416425"/>
            <a:ext cx="1503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600" b="1" i="1"/>
              <a:t>Jetel luční </a:t>
            </a:r>
          </a:p>
          <a:p>
            <a:r>
              <a:rPr lang="cs-CZ" altLang="cs-CZ" sz="1200" i="1"/>
              <a:t>(Trifolium pratense)</a:t>
            </a:r>
          </a:p>
        </p:txBody>
      </p:sp>
      <p:sp>
        <p:nvSpPr>
          <p:cNvPr id="42002" name="TextovéPole 22"/>
          <p:cNvSpPr txBox="1">
            <a:spLocks noChangeArrowheads="1"/>
          </p:cNvSpPr>
          <p:nvPr/>
        </p:nvSpPr>
        <p:spPr bwMode="auto">
          <a:xfrm>
            <a:off x="7464425" y="4386263"/>
            <a:ext cx="14874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1600" b="1" i="1"/>
              <a:t>Vojtěška setá</a:t>
            </a:r>
          </a:p>
          <a:p>
            <a:r>
              <a:rPr lang="cs-CZ" altLang="cs-CZ" sz="1200"/>
              <a:t>(</a:t>
            </a:r>
            <a:r>
              <a:rPr lang="cs-CZ" altLang="cs-CZ" sz="1200" i="1"/>
              <a:t>Medicago sativa</a:t>
            </a:r>
            <a:r>
              <a:rPr lang="cs-CZ" altLang="cs-CZ" sz="1200"/>
              <a:t>) </a:t>
            </a:r>
            <a:endParaRPr lang="cs-CZ" altLang="cs-CZ" sz="1200" b="1" i="1"/>
          </a:p>
        </p:txBody>
      </p:sp>
      <p:pic>
        <p:nvPicPr>
          <p:cNvPr id="4200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2375" y="5995988"/>
            <a:ext cx="103981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83563" y="6011863"/>
            <a:ext cx="768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94363" y="6359525"/>
            <a:ext cx="517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3013" y="6305550"/>
            <a:ext cx="517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Farmakokinetika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85322" cy="5257800"/>
          </a:xfrm>
        </p:spPr>
        <p:txBody>
          <a:bodyPr/>
          <a:lstStyle/>
          <a:p>
            <a:pPr marL="266700" indent="-2667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Katabolismus podobný u lidí i zvířat  - hydrolýza glykosidů střevními bakteriálními </a:t>
            </a:r>
            <a:r>
              <a:rPr lang="el-GR" altLang="cs-CZ" sz="2800" dirty="0">
                <a:cs typeface="Arial" charset="0"/>
              </a:rPr>
              <a:t>β</a:t>
            </a:r>
            <a:r>
              <a:rPr lang="cs-CZ" altLang="cs-CZ" sz="2800" dirty="0"/>
              <a:t>-</a:t>
            </a:r>
            <a:r>
              <a:rPr lang="cs-CZ" altLang="cs-CZ" sz="2800" dirty="0" err="1"/>
              <a:t>glukosidasami</a:t>
            </a:r>
            <a:r>
              <a:rPr lang="cs-CZ" altLang="cs-CZ" sz="2800" dirty="0"/>
              <a:t>, žaludeční kyselinou chlorovodíkovou nebo </a:t>
            </a:r>
            <a:r>
              <a:rPr lang="el-GR" altLang="cs-CZ" sz="2800" dirty="0">
                <a:cs typeface="Arial" charset="0"/>
              </a:rPr>
              <a:t>β</a:t>
            </a:r>
            <a:r>
              <a:rPr lang="cs-CZ" altLang="cs-CZ" sz="2800" dirty="0"/>
              <a:t>-</a:t>
            </a:r>
            <a:r>
              <a:rPr lang="cs-CZ" altLang="cs-CZ" sz="2800" dirty="0" err="1"/>
              <a:t>glukosidasami</a:t>
            </a:r>
            <a:r>
              <a:rPr lang="cs-CZ" altLang="cs-CZ" sz="2800" dirty="0"/>
              <a:t> přítomnými v potravě.</a:t>
            </a:r>
          </a:p>
          <a:p>
            <a:pPr marL="266700" indent="-2667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V tenkém střevě se volné aglykony absorbují a jsou metabolizovány v játrech na </a:t>
            </a:r>
            <a:r>
              <a:rPr lang="cs-CZ" altLang="cs-CZ" sz="2800" dirty="0" err="1"/>
              <a:t>glukuronidy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sulfoglukuronidy</a:t>
            </a:r>
            <a:r>
              <a:rPr lang="cs-CZ" altLang="cs-CZ" sz="2800" dirty="0"/>
              <a:t> pomocí </a:t>
            </a:r>
            <a:r>
              <a:rPr lang="cs-CZ" altLang="cs-CZ" sz="2800" dirty="0" err="1"/>
              <a:t>sulfotransferas</a:t>
            </a:r>
            <a:r>
              <a:rPr lang="cs-CZ" altLang="cs-CZ" sz="2800" dirty="0"/>
              <a:t> a UDP–</a:t>
            </a:r>
            <a:r>
              <a:rPr lang="cs-CZ" altLang="cs-CZ" sz="2800" dirty="0" err="1"/>
              <a:t>glukuronosyltransferas</a:t>
            </a:r>
            <a:endParaRPr lang="cs-CZ" altLang="cs-CZ" sz="2800" dirty="0"/>
          </a:p>
          <a:p>
            <a:pPr marL="266700" indent="-2667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Vylučování močí nebo přechod  do žluči – vstup do krevního oběhu, transport do tkání. </a:t>
            </a:r>
          </a:p>
          <a:p>
            <a:pPr marL="266700" indent="-2667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Tělní tekutiny a tkáně 1 – 5 % nekonjugovaných </a:t>
            </a:r>
            <a:r>
              <a:rPr lang="cs-CZ" altLang="cs-CZ" sz="2800" dirty="0" err="1"/>
              <a:t>fytoestrogenů</a:t>
            </a:r>
            <a:r>
              <a:rPr lang="cs-CZ" altLang="cs-CZ" sz="2800" dirty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Metabolismus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8969" y="1270861"/>
            <a:ext cx="8407831" cy="5587139"/>
          </a:xfrm>
        </p:spPr>
        <p:txBody>
          <a:bodyPr/>
          <a:lstStyle/>
          <a:p>
            <a:pPr marL="266700" indent="-266700" eaLnBrk="1" hangingPunct="1">
              <a:buFontTx/>
              <a:buNone/>
            </a:pPr>
            <a:r>
              <a:rPr lang="cs-CZ" altLang="cs-CZ" sz="2800" dirty="0" err="1"/>
              <a:t>Daidzein</a:t>
            </a:r>
            <a:r>
              <a:rPr lang="cs-CZ" altLang="cs-CZ" sz="2800" dirty="0"/>
              <a:t> je metabolizován na </a:t>
            </a:r>
            <a:r>
              <a:rPr lang="cs-CZ" altLang="cs-CZ" sz="2800" dirty="0" err="1"/>
              <a:t>dihydrodaidzein</a:t>
            </a:r>
            <a:r>
              <a:rPr lang="cs-CZ" altLang="cs-CZ" sz="2800" dirty="0"/>
              <a:t>, ten dále přechází na </a:t>
            </a:r>
            <a:r>
              <a:rPr lang="cs-CZ" altLang="cs-CZ" sz="2800" b="1" dirty="0" err="1"/>
              <a:t>equol</a:t>
            </a:r>
            <a:r>
              <a:rPr lang="cs-CZ" altLang="cs-CZ" sz="2800" dirty="0"/>
              <a:t> nebo </a:t>
            </a:r>
            <a:r>
              <a:rPr lang="cs-CZ" altLang="cs-CZ" sz="2800" b="1" dirty="0"/>
              <a:t>o-</a:t>
            </a:r>
            <a:r>
              <a:rPr lang="cs-CZ" altLang="cs-CZ" sz="2800" b="1" dirty="0" err="1"/>
              <a:t>demethylangolensin</a:t>
            </a:r>
            <a:r>
              <a:rPr lang="cs-CZ" altLang="cs-CZ" sz="2800" b="1" dirty="0"/>
              <a:t> (ODMA)</a:t>
            </a:r>
          </a:p>
          <a:p>
            <a:pPr marL="266700" indent="-266700" eaLnBrk="1" hangingPunct="1">
              <a:buFontTx/>
              <a:buNone/>
            </a:pPr>
            <a:r>
              <a:rPr lang="cs-CZ" altLang="cs-CZ" sz="2800" dirty="0"/>
              <a:t>Na který metabolit bude </a:t>
            </a:r>
            <a:r>
              <a:rPr lang="cs-CZ" altLang="cs-CZ" sz="2800" dirty="0" err="1"/>
              <a:t>daidzein</a:t>
            </a:r>
            <a:r>
              <a:rPr lang="cs-CZ" altLang="cs-CZ" sz="2800" dirty="0"/>
              <a:t> metabolizován je individuální</a:t>
            </a:r>
          </a:p>
          <a:p>
            <a:pPr marL="266700" indent="-266700" eaLnBrk="1" hangingPunct="1">
              <a:buFontTx/>
              <a:buNone/>
            </a:pPr>
            <a:r>
              <a:rPr lang="cs-CZ" altLang="cs-CZ" sz="2800" dirty="0"/>
              <a:t>Metabolismus kojenců neprodukuje </a:t>
            </a:r>
            <a:r>
              <a:rPr lang="cs-CZ" altLang="cs-CZ" sz="2800" dirty="0" err="1"/>
              <a:t>equol</a:t>
            </a:r>
            <a:r>
              <a:rPr lang="cs-CZ" altLang="cs-CZ" sz="2800" dirty="0"/>
              <a:t> díky nepřítomnosti odpovídající střevní mikroflóry</a:t>
            </a:r>
          </a:p>
          <a:p>
            <a:pPr marL="266700" indent="-266700" eaLnBrk="1" hangingPunct="1">
              <a:buFontTx/>
              <a:buNone/>
            </a:pPr>
            <a:r>
              <a:rPr lang="cs-CZ" altLang="cs-CZ" sz="2800" dirty="0" err="1"/>
              <a:t>Genistein</a:t>
            </a:r>
            <a:r>
              <a:rPr lang="cs-CZ" altLang="cs-CZ" sz="2800" dirty="0"/>
              <a:t> je transformován na </a:t>
            </a:r>
            <a:r>
              <a:rPr lang="cs-CZ" altLang="cs-CZ" sz="2800" dirty="0" err="1"/>
              <a:t>dihydrogenistein</a:t>
            </a:r>
            <a:r>
              <a:rPr lang="cs-CZ" altLang="cs-CZ" sz="2800" dirty="0"/>
              <a:t>, ten přechází na 6´-</a:t>
            </a:r>
            <a:r>
              <a:rPr lang="cs-CZ" altLang="cs-CZ" sz="2800" dirty="0" err="1"/>
              <a:t>hydroxy</a:t>
            </a:r>
            <a:r>
              <a:rPr lang="cs-CZ" altLang="cs-CZ" sz="2800" dirty="0"/>
              <a:t>-ODMA, 2-(4-</a:t>
            </a:r>
            <a:r>
              <a:rPr lang="cs-CZ" altLang="cs-CZ" sz="2800" dirty="0" err="1"/>
              <a:t>hydroxyfenyl</a:t>
            </a:r>
            <a:r>
              <a:rPr lang="cs-CZ" altLang="cs-CZ" sz="2800" dirty="0"/>
              <a:t>)propanovou kyselinu a tri-hydroxybenzen</a:t>
            </a:r>
            <a:r>
              <a:rPr lang="cs-CZ" altLang="cs-CZ" sz="2400" dirty="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688" y="71438"/>
            <a:ext cx="6769100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 rot="-5400000">
            <a:off x="-866848" y="2685549"/>
            <a:ext cx="36437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altLang="cs-CZ" sz="2400" b="1" dirty="0"/>
              <a:t>Metabolismus </a:t>
            </a:r>
            <a:r>
              <a:rPr lang="cs-CZ" altLang="cs-CZ" sz="2400" b="1" dirty="0" err="1"/>
              <a:t>isoflavonů</a:t>
            </a:r>
            <a:r>
              <a:rPr lang="cs-CZ" altLang="cs-CZ" sz="2400" b="1" dirty="0"/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179388" y="260350"/>
            <a:ext cx="8670925" cy="6307138"/>
            <a:chOff x="2281" y="4674"/>
            <a:chExt cx="8053" cy="5859"/>
          </a:xfrm>
        </p:grpSpPr>
        <p:sp>
          <p:nvSpPr>
            <p:cNvPr id="46084" name="AutoShape 3"/>
            <p:cNvSpPr>
              <a:spLocks noChangeAspect="1" noChangeArrowheads="1"/>
            </p:cNvSpPr>
            <p:nvPr/>
          </p:nvSpPr>
          <p:spPr bwMode="auto">
            <a:xfrm>
              <a:off x="2281" y="4674"/>
              <a:ext cx="8053" cy="5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6085" name="Rectangle 4"/>
            <p:cNvSpPr>
              <a:spLocks noChangeArrowheads="1"/>
            </p:cNvSpPr>
            <p:nvPr/>
          </p:nvSpPr>
          <p:spPr bwMode="auto">
            <a:xfrm>
              <a:off x="2553" y="4674"/>
              <a:ext cx="3063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Glykosidy daidzeinu a genisteinu</a:t>
              </a:r>
              <a:endParaRPr lang="cs-CZ" altLang="cs-CZ"/>
            </a:p>
          </p:txBody>
        </p:sp>
        <p:sp>
          <p:nvSpPr>
            <p:cNvPr id="46086" name="Rectangle 5"/>
            <p:cNvSpPr>
              <a:spLocks noChangeArrowheads="1"/>
            </p:cNvSpPr>
            <p:nvPr/>
          </p:nvSpPr>
          <p:spPr bwMode="auto">
            <a:xfrm>
              <a:off x="5764" y="4674"/>
              <a:ext cx="3959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Glykosidy formononetinu a biochaninu A</a:t>
              </a:r>
              <a:endParaRPr lang="cs-CZ" altLang="cs-CZ"/>
            </a:p>
          </p:txBody>
        </p:sp>
        <p:sp>
          <p:nvSpPr>
            <p:cNvPr id="46087" name="AutoShape 6"/>
            <p:cNvSpPr>
              <a:spLocks noChangeArrowheads="1"/>
            </p:cNvSpPr>
            <p:nvPr/>
          </p:nvSpPr>
          <p:spPr bwMode="auto">
            <a:xfrm>
              <a:off x="3864" y="5307"/>
              <a:ext cx="3551" cy="728"/>
            </a:xfrm>
            <a:prstGeom prst="leftRightArrow">
              <a:avLst>
                <a:gd name="adj1" fmla="val 50000"/>
                <a:gd name="adj2" fmla="val 97555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Hydrolýza střevními bakteriemi</a:t>
              </a:r>
              <a:endParaRPr lang="cs-CZ" altLang="cs-CZ"/>
            </a:p>
          </p:txBody>
        </p:sp>
        <p:sp>
          <p:nvSpPr>
            <p:cNvPr id="46088" name="Line 7"/>
            <p:cNvSpPr>
              <a:spLocks noChangeShapeType="1"/>
            </p:cNvSpPr>
            <p:nvPr/>
          </p:nvSpPr>
          <p:spPr bwMode="auto">
            <a:xfrm>
              <a:off x="3459" y="5036"/>
              <a:ext cx="0" cy="21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89" name="Line 8"/>
            <p:cNvSpPr>
              <a:spLocks noChangeShapeType="1"/>
            </p:cNvSpPr>
            <p:nvPr/>
          </p:nvSpPr>
          <p:spPr bwMode="auto">
            <a:xfrm>
              <a:off x="7905" y="5036"/>
              <a:ext cx="0" cy="21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0" name="Line 9"/>
            <p:cNvSpPr>
              <a:spLocks noChangeShapeType="1"/>
            </p:cNvSpPr>
            <p:nvPr/>
          </p:nvSpPr>
          <p:spPr bwMode="auto">
            <a:xfrm>
              <a:off x="3459" y="6398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1" name="Line 10"/>
            <p:cNvSpPr>
              <a:spLocks noChangeShapeType="1"/>
            </p:cNvSpPr>
            <p:nvPr/>
          </p:nvSpPr>
          <p:spPr bwMode="auto">
            <a:xfrm flipH="1">
              <a:off x="7633" y="6398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2" name="Rectangle 11"/>
            <p:cNvSpPr>
              <a:spLocks noChangeArrowheads="1"/>
            </p:cNvSpPr>
            <p:nvPr/>
          </p:nvSpPr>
          <p:spPr bwMode="auto">
            <a:xfrm>
              <a:off x="3731" y="6216"/>
              <a:ext cx="997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Daidzein</a:t>
              </a:r>
              <a:endParaRPr lang="cs-CZ" altLang="cs-CZ"/>
            </a:p>
          </p:txBody>
        </p:sp>
        <p:sp>
          <p:nvSpPr>
            <p:cNvPr id="46093" name="Rectangle 12"/>
            <p:cNvSpPr>
              <a:spLocks noChangeArrowheads="1"/>
            </p:cNvSpPr>
            <p:nvPr/>
          </p:nvSpPr>
          <p:spPr bwMode="auto">
            <a:xfrm>
              <a:off x="6364" y="6216"/>
              <a:ext cx="1438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Formononetin</a:t>
              </a:r>
              <a:endParaRPr lang="cs-CZ" altLang="cs-CZ"/>
            </a:p>
          </p:txBody>
        </p:sp>
        <p:sp>
          <p:nvSpPr>
            <p:cNvPr id="46094" name="Line 13"/>
            <p:cNvSpPr>
              <a:spLocks noChangeShapeType="1"/>
            </p:cNvSpPr>
            <p:nvPr/>
          </p:nvSpPr>
          <p:spPr bwMode="auto">
            <a:xfrm flipH="1">
              <a:off x="4656" y="6398"/>
              <a:ext cx="1708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5" name="Line 14"/>
            <p:cNvSpPr>
              <a:spLocks noChangeShapeType="1"/>
            </p:cNvSpPr>
            <p:nvPr/>
          </p:nvSpPr>
          <p:spPr bwMode="auto">
            <a:xfrm>
              <a:off x="3731" y="6578"/>
              <a:ext cx="0" cy="22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6" name="Line 15"/>
            <p:cNvSpPr>
              <a:spLocks noChangeShapeType="1"/>
            </p:cNvSpPr>
            <p:nvPr/>
          </p:nvSpPr>
          <p:spPr bwMode="auto">
            <a:xfrm>
              <a:off x="3459" y="7214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7" name="Line 16"/>
            <p:cNvSpPr>
              <a:spLocks noChangeShapeType="1"/>
            </p:cNvSpPr>
            <p:nvPr/>
          </p:nvSpPr>
          <p:spPr bwMode="auto">
            <a:xfrm flipH="1">
              <a:off x="7451" y="7214"/>
              <a:ext cx="45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098" name="Rectangle 17"/>
            <p:cNvSpPr>
              <a:spLocks noChangeArrowheads="1"/>
            </p:cNvSpPr>
            <p:nvPr/>
          </p:nvSpPr>
          <p:spPr bwMode="auto">
            <a:xfrm>
              <a:off x="6272" y="7032"/>
              <a:ext cx="1277" cy="36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Biochanin A</a:t>
              </a:r>
              <a:endParaRPr lang="cs-CZ" altLang="cs-CZ"/>
            </a:p>
          </p:txBody>
        </p:sp>
        <p:sp>
          <p:nvSpPr>
            <p:cNvPr id="46099" name="Rectangle 18"/>
            <p:cNvSpPr>
              <a:spLocks noChangeArrowheads="1"/>
            </p:cNvSpPr>
            <p:nvPr/>
          </p:nvSpPr>
          <p:spPr bwMode="auto">
            <a:xfrm>
              <a:off x="4185" y="7032"/>
              <a:ext cx="1263" cy="36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Genistein</a:t>
              </a:r>
              <a:endParaRPr lang="cs-CZ" altLang="cs-CZ"/>
            </a:p>
          </p:txBody>
        </p:sp>
        <p:sp>
          <p:nvSpPr>
            <p:cNvPr id="46100" name="Line 19"/>
            <p:cNvSpPr>
              <a:spLocks noChangeShapeType="1"/>
            </p:cNvSpPr>
            <p:nvPr/>
          </p:nvSpPr>
          <p:spPr bwMode="auto">
            <a:xfrm flipH="1" flipV="1">
              <a:off x="5448" y="7208"/>
              <a:ext cx="824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1" name="Line 20"/>
            <p:cNvSpPr>
              <a:spLocks noChangeShapeType="1"/>
            </p:cNvSpPr>
            <p:nvPr/>
          </p:nvSpPr>
          <p:spPr bwMode="auto">
            <a:xfrm>
              <a:off x="5448" y="7366"/>
              <a:ext cx="1" cy="14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2" name="AutoShape 21"/>
            <p:cNvSpPr>
              <a:spLocks noChangeArrowheads="1"/>
            </p:cNvSpPr>
            <p:nvPr/>
          </p:nvSpPr>
          <p:spPr bwMode="auto">
            <a:xfrm>
              <a:off x="3548" y="7524"/>
              <a:ext cx="2058" cy="1109"/>
            </a:xfrm>
            <a:prstGeom prst="leftRightArrow">
              <a:avLst>
                <a:gd name="adj1" fmla="val 50000"/>
                <a:gd name="adj2" fmla="val 37115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Bakteriální </a:t>
              </a:r>
            </a:p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biotransformace</a:t>
              </a:r>
              <a:endParaRPr lang="cs-CZ" altLang="cs-CZ"/>
            </a:p>
          </p:txBody>
        </p:sp>
        <p:sp>
          <p:nvSpPr>
            <p:cNvPr id="46103" name="Rectangle 22"/>
            <p:cNvSpPr>
              <a:spLocks noChangeArrowheads="1"/>
            </p:cNvSpPr>
            <p:nvPr/>
          </p:nvSpPr>
          <p:spPr bwMode="auto">
            <a:xfrm>
              <a:off x="2733" y="8846"/>
              <a:ext cx="1632" cy="36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Dihydrodaidzein</a:t>
              </a:r>
              <a:endParaRPr lang="cs-CZ" altLang="cs-CZ"/>
            </a:p>
          </p:txBody>
        </p:sp>
        <p:sp>
          <p:nvSpPr>
            <p:cNvPr id="46104" name="Rectangle 23"/>
            <p:cNvSpPr>
              <a:spLocks noChangeArrowheads="1"/>
            </p:cNvSpPr>
            <p:nvPr/>
          </p:nvSpPr>
          <p:spPr bwMode="auto">
            <a:xfrm>
              <a:off x="4640" y="8846"/>
              <a:ext cx="1686" cy="36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Dihydrogenistein</a:t>
              </a:r>
              <a:endParaRPr lang="cs-CZ" altLang="cs-CZ"/>
            </a:p>
          </p:txBody>
        </p:sp>
        <p:sp>
          <p:nvSpPr>
            <p:cNvPr id="46105" name="Line 24"/>
            <p:cNvSpPr>
              <a:spLocks noChangeShapeType="1"/>
            </p:cNvSpPr>
            <p:nvPr/>
          </p:nvSpPr>
          <p:spPr bwMode="auto">
            <a:xfrm>
              <a:off x="3731" y="9210"/>
              <a:ext cx="0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6" name="Line 25"/>
            <p:cNvSpPr>
              <a:spLocks noChangeShapeType="1"/>
            </p:cNvSpPr>
            <p:nvPr/>
          </p:nvSpPr>
          <p:spPr bwMode="auto">
            <a:xfrm>
              <a:off x="5365" y="9210"/>
              <a:ext cx="0" cy="1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7" name="Line 26"/>
            <p:cNvSpPr>
              <a:spLocks noChangeShapeType="1"/>
            </p:cNvSpPr>
            <p:nvPr/>
          </p:nvSpPr>
          <p:spPr bwMode="auto">
            <a:xfrm>
              <a:off x="2553" y="9392"/>
              <a:ext cx="14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8" name="Line 27"/>
            <p:cNvSpPr>
              <a:spLocks noChangeShapeType="1"/>
            </p:cNvSpPr>
            <p:nvPr/>
          </p:nvSpPr>
          <p:spPr bwMode="auto">
            <a:xfrm>
              <a:off x="4640" y="9392"/>
              <a:ext cx="5241" cy="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09" name="Line 28"/>
            <p:cNvSpPr>
              <a:spLocks noChangeShapeType="1"/>
            </p:cNvSpPr>
            <p:nvPr/>
          </p:nvSpPr>
          <p:spPr bwMode="auto">
            <a:xfrm>
              <a:off x="2553" y="9392"/>
              <a:ext cx="0" cy="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0" name="Line 29"/>
            <p:cNvSpPr>
              <a:spLocks noChangeShapeType="1"/>
            </p:cNvSpPr>
            <p:nvPr/>
          </p:nvSpPr>
          <p:spPr bwMode="auto">
            <a:xfrm>
              <a:off x="4003" y="9392"/>
              <a:ext cx="0" cy="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1" name="Rectangle 30"/>
            <p:cNvSpPr>
              <a:spLocks noChangeArrowheads="1"/>
            </p:cNvSpPr>
            <p:nvPr/>
          </p:nvSpPr>
          <p:spPr bwMode="auto">
            <a:xfrm>
              <a:off x="2281" y="9754"/>
              <a:ext cx="739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Equol</a:t>
              </a:r>
              <a:endParaRPr lang="cs-CZ" altLang="cs-CZ"/>
            </a:p>
          </p:txBody>
        </p:sp>
        <p:sp>
          <p:nvSpPr>
            <p:cNvPr id="46112" name="Rectangle 31"/>
            <p:cNvSpPr>
              <a:spLocks noChangeArrowheads="1"/>
            </p:cNvSpPr>
            <p:nvPr/>
          </p:nvSpPr>
          <p:spPr bwMode="auto">
            <a:xfrm>
              <a:off x="3459" y="9754"/>
              <a:ext cx="825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ODMA</a:t>
              </a:r>
              <a:endParaRPr lang="cs-CZ" altLang="cs-CZ"/>
            </a:p>
          </p:txBody>
        </p:sp>
        <p:sp>
          <p:nvSpPr>
            <p:cNvPr id="46113" name="Line 32"/>
            <p:cNvSpPr>
              <a:spLocks noChangeShapeType="1"/>
            </p:cNvSpPr>
            <p:nvPr/>
          </p:nvSpPr>
          <p:spPr bwMode="auto">
            <a:xfrm>
              <a:off x="4640" y="9392"/>
              <a:ext cx="0" cy="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4" name="Line 33"/>
            <p:cNvSpPr>
              <a:spLocks noChangeShapeType="1"/>
            </p:cNvSpPr>
            <p:nvPr/>
          </p:nvSpPr>
          <p:spPr bwMode="auto">
            <a:xfrm>
              <a:off x="6714" y="9424"/>
              <a:ext cx="1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5" name="Line 34"/>
            <p:cNvSpPr>
              <a:spLocks noChangeShapeType="1"/>
            </p:cNvSpPr>
            <p:nvPr/>
          </p:nvSpPr>
          <p:spPr bwMode="auto">
            <a:xfrm>
              <a:off x="8773" y="9424"/>
              <a:ext cx="1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6" name="Line 35"/>
            <p:cNvSpPr>
              <a:spLocks noChangeShapeType="1"/>
            </p:cNvSpPr>
            <p:nvPr/>
          </p:nvSpPr>
          <p:spPr bwMode="auto">
            <a:xfrm flipH="1">
              <a:off x="9881" y="9425"/>
              <a:ext cx="1" cy="3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Rectangle 36"/>
            <p:cNvSpPr>
              <a:spLocks noChangeArrowheads="1"/>
            </p:cNvSpPr>
            <p:nvPr/>
          </p:nvSpPr>
          <p:spPr bwMode="auto">
            <a:xfrm>
              <a:off x="4498" y="9741"/>
              <a:ext cx="1222" cy="54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6´-hydroxy-</a:t>
              </a:r>
            </a:p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ODMA</a:t>
              </a:r>
              <a:endParaRPr lang="cs-CZ" altLang="cs-CZ"/>
            </a:p>
          </p:txBody>
        </p:sp>
        <p:sp>
          <p:nvSpPr>
            <p:cNvPr id="46118" name="Rectangle 37"/>
            <p:cNvSpPr>
              <a:spLocks noChangeArrowheads="1"/>
            </p:cNvSpPr>
            <p:nvPr/>
          </p:nvSpPr>
          <p:spPr bwMode="auto">
            <a:xfrm>
              <a:off x="5764" y="9741"/>
              <a:ext cx="1869" cy="72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2-(4-hydroxyfenyl)-</a:t>
              </a:r>
            </a:p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propanová </a:t>
              </a:r>
            </a:p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kyselina</a:t>
              </a:r>
              <a:endParaRPr lang="cs-CZ" altLang="cs-CZ"/>
            </a:p>
          </p:txBody>
        </p:sp>
        <p:sp>
          <p:nvSpPr>
            <p:cNvPr id="46119" name="Rectangle 38"/>
            <p:cNvSpPr>
              <a:spLocks noChangeArrowheads="1"/>
            </p:cNvSpPr>
            <p:nvPr/>
          </p:nvSpPr>
          <p:spPr bwMode="auto">
            <a:xfrm>
              <a:off x="7664" y="9741"/>
              <a:ext cx="1267" cy="635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83210" tIns="41605" rIns="83210" bIns="41605" anchor="ctr"/>
            <a:lstStyle/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Trihydroxy-</a:t>
              </a:r>
            </a:p>
            <a:p>
              <a:pPr algn="ctr"/>
              <a:r>
                <a:rPr lang="cs-CZ" altLang="cs-CZ" sz="1100">
                  <a:solidFill>
                    <a:srgbClr val="000000"/>
                  </a:solidFill>
                </a:rPr>
                <a:t>benzen</a:t>
              </a:r>
              <a:endParaRPr lang="cs-CZ" altLang="cs-CZ"/>
            </a:p>
          </p:txBody>
        </p:sp>
        <p:sp>
          <p:nvSpPr>
            <p:cNvPr id="46120" name="Rectangle 39"/>
            <p:cNvSpPr>
              <a:spLocks noChangeArrowheads="1"/>
            </p:cNvSpPr>
            <p:nvPr/>
          </p:nvSpPr>
          <p:spPr bwMode="auto">
            <a:xfrm>
              <a:off x="9089" y="9741"/>
              <a:ext cx="1245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3210" tIns="41605" rIns="83210" bIns="41605" anchor="ctr"/>
            <a:lstStyle/>
            <a:p>
              <a:pPr algn="ctr"/>
              <a:r>
                <a:rPr lang="cs-CZ" altLang="cs-CZ" sz="1100" i="1">
                  <a:solidFill>
                    <a:srgbClr val="000000"/>
                  </a:solidFill>
                </a:rPr>
                <a:t>p</a:t>
              </a:r>
              <a:r>
                <a:rPr lang="cs-CZ" altLang="cs-CZ" sz="1100">
                  <a:solidFill>
                    <a:srgbClr val="000000"/>
                  </a:solidFill>
                </a:rPr>
                <a:t>-ethylfenol</a:t>
              </a:r>
              <a:endParaRPr lang="cs-CZ" altLang="cs-CZ"/>
            </a:p>
          </p:txBody>
        </p:sp>
      </p:grpSp>
      <p:sp>
        <p:nvSpPr>
          <p:cNvPr id="46083" name="Rectangle 40"/>
          <p:cNvSpPr>
            <a:spLocks noChangeArrowheads="1"/>
          </p:cNvSpPr>
          <p:nvPr/>
        </p:nvSpPr>
        <p:spPr bwMode="auto">
          <a:xfrm>
            <a:off x="4500563" y="3716338"/>
            <a:ext cx="451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altLang="cs-CZ"/>
              <a:t>Schéma metabolických drah isoflavonoidů</a:t>
            </a:r>
            <a:r>
              <a:rPr lang="en-US" altLang="cs-CZ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800" dirty="0" err="1">
                <a:solidFill>
                  <a:srgbClr val="FF0000"/>
                </a:solidFill>
              </a:rPr>
              <a:t>Kumestany</a:t>
            </a:r>
            <a:r>
              <a:rPr lang="cs-CZ" altLang="cs-CZ" sz="4800" dirty="0">
                <a:solidFill>
                  <a:srgbClr val="FF0000"/>
                </a:solidFill>
              </a:rPr>
              <a:t> (</a:t>
            </a:r>
            <a:r>
              <a:rPr lang="cs-CZ" altLang="cs-CZ" sz="4800" i="1" dirty="0" err="1">
                <a:solidFill>
                  <a:srgbClr val="FF0000"/>
                </a:solidFill>
              </a:rPr>
              <a:t>Pterokarpany</a:t>
            </a:r>
            <a:r>
              <a:rPr lang="cs-CZ" altLang="cs-CZ" sz="4800" i="1" dirty="0">
                <a:solidFill>
                  <a:srgbClr val="FF0000"/>
                </a:solidFill>
              </a:rPr>
              <a:t>)</a:t>
            </a:r>
            <a:r>
              <a:rPr lang="cs-CZ" altLang="cs-CZ" sz="4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7951" y="1265275"/>
            <a:ext cx="8270875" cy="43640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Objeveny v rodech </a:t>
            </a:r>
            <a:r>
              <a:rPr lang="cs-CZ" altLang="cs-CZ" sz="2400" i="1" dirty="0" err="1"/>
              <a:t>Pueraria</a:t>
            </a:r>
            <a:r>
              <a:rPr lang="cs-CZ" altLang="cs-CZ" sz="2400" dirty="0"/>
              <a:t> a </a:t>
            </a:r>
            <a:r>
              <a:rPr lang="cs-CZ" altLang="cs-CZ" sz="2400" i="1" dirty="0" err="1"/>
              <a:t>Glycyrrhiza</a:t>
            </a:r>
            <a:endParaRPr lang="cs-CZ" altLang="cs-CZ" sz="24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Hlavním zástupcem  </a:t>
            </a:r>
            <a:r>
              <a:rPr lang="cs-CZ" altLang="cs-CZ" sz="2400" b="1" dirty="0" err="1"/>
              <a:t>kumestrol</a:t>
            </a:r>
            <a:r>
              <a:rPr lang="cs-CZ" altLang="cs-CZ" sz="2400" dirty="0"/>
              <a:t> - izolován především z pícnin (jetel, vojtěška) - </a:t>
            </a:r>
            <a:r>
              <a:rPr lang="cs-CZ" altLang="cs-CZ" sz="2400" i="1" dirty="0" err="1"/>
              <a:t>Leguminosae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Estrogenní aktivita 30-40krát vyšší než aktivita </a:t>
            </a:r>
            <a:r>
              <a:rPr lang="cs-CZ" altLang="cs-CZ" sz="2400" dirty="0" err="1"/>
              <a:t>isoflavonů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V menším množství další příbuzné sloučeniny - </a:t>
            </a:r>
            <a:r>
              <a:rPr lang="cs-CZ" altLang="cs-CZ" sz="2400" dirty="0" err="1"/>
              <a:t>lucernol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sativol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medikarpin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angolensin</a:t>
            </a:r>
            <a:r>
              <a:rPr lang="cs-CZ" altLang="cs-CZ" sz="2400" dirty="0"/>
              <a:t> a další 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96" y="4145142"/>
            <a:ext cx="3044457" cy="183993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363098" y="4049255"/>
            <a:ext cx="473607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400" b="1" dirty="0" err="1"/>
              <a:t>kumestrol</a:t>
            </a:r>
            <a:r>
              <a:rPr lang="cs-CZ" altLang="cs-CZ" sz="2400" dirty="0"/>
              <a:t> </a:t>
            </a:r>
            <a:r>
              <a:rPr lang="cs-CZ" altLang="cs-CZ" sz="2000" dirty="0"/>
              <a:t>R=OH, R1=H, R2=OH, R3=H</a:t>
            </a:r>
          </a:p>
          <a:p>
            <a:pPr>
              <a:buFontTx/>
              <a:buNone/>
            </a:pPr>
            <a:r>
              <a:rPr lang="cs-CZ" altLang="cs-CZ" sz="2400" b="1" dirty="0" err="1"/>
              <a:t>Lucernol</a:t>
            </a:r>
            <a:r>
              <a:rPr lang="cs-CZ" altLang="cs-CZ" sz="2400" b="1" dirty="0"/>
              <a:t> </a:t>
            </a:r>
            <a:r>
              <a:rPr lang="cs-CZ" altLang="cs-CZ" sz="2000" dirty="0"/>
              <a:t>R=R1=R2=OH, R3=H </a:t>
            </a:r>
          </a:p>
          <a:p>
            <a:pPr>
              <a:buFontTx/>
              <a:buNone/>
            </a:pPr>
            <a:r>
              <a:rPr lang="cs-CZ" altLang="cs-CZ" sz="2400" b="1" dirty="0" err="1"/>
              <a:t>Medikarpin</a:t>
            </a:r>
            <a:r>
              <a:rPr lang="cs-CZ" altLang="cs-CZ" sz="2400" b="1" dirty="0"/>
              <a:t> </a:t>
            </a:r>
            <a:r>
              <a:rPr lang="cs-CZ" altLang="cs-CZ" sz="2000" dirty="0"/>
              <a:t>R=OCH3, R1=R3=H, R2=OH</a:t>
            </a:r>
          </a:p>
          <a:p>
            <a:pPr>
              <a:buFontTx/>
              <a:buNone/>
            </a:pPr>
            <a:r>
              <a:rPr lang="cs-CZ" altLang="cs-CZ" sz="2400" b="1" dirty="0" err="1"/>
              <a:t>sativol</a:t>
            </a:r>
            <a:r>
              <a:rPr lang="cs-CZ" altLang="cs-CZ" sz="2400" dirty="0"/>
              <a:t>  </a:t>
            </a:r>
            <a:r>
              <a:rPr lang="cs-CZ" altLang="cs-CZ" sz="2000" dirty="0"/>
              <a:t>R=R3=OH, R1=H, R2=OCH3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1034824" y="1186711"/>
            <a:ext cx="11284148" cy="5671289"/>
            <a:chOff x="612" y="981"/>
            <a:chExt cx="6373" cy="3203"/>
          </a:xfrm>
        </p:grpSpPr>
        <p:sp>
          <p:nvSpPr>
            <p:cNvPr id="49156" name="AutoShape 6"/>
            <p:cNvSpPr>
              <a:spLocks noChangeAspect="1" noChangeArrowheads="1" noTextEdit="1"/>
            </p:cNvSpPr>
            <p:nvPr/>
          </p:nvSpPr>
          <p:spPr bwMode="auto">
            <a:xfrm>
              <a:off x="612" y="981"/>
              <a:ext cx="6373" cy="3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" name="Rectangle 8"/>
            <p:cNvSpPr>
              <a:spLocks noChangeArrowheads="1"/>
            </p:cNvSpPr>
            <p:nvPr/>
          </p:nvSpPr>
          <p:spPr bwMode="auto">
            <a:xfrm>
              <a:off x="619" y="1005"/>
              <a:ext cx="70" cy="26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58" name="Rectangle 9"/>
            <p:cNvSpPr>
              <a:spLocks noChangeArrowheads="1"/>
            </p:cNvSpPr>
            <p:nvPr/>
          </p:nvSpPr>
          <p:spPr bwMode="auto">
            <a:xfrm>
              <a:off x="2711" y="1005"/>
              <a:ext cx="70" cy="26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59" name="Rectangle 10"/>
            <p:cNvSpPr>
              <a:spLocks noChangeArrowheads="1"/>
            </p:cNvSpPr>
            <p:nvPr/>
          </p:nvSpPr>
          <p:spPr bwMode="auto">
            <a:xfrm>
              <a:off x="619" y="1273"/>
              <a:ext cx="2162" cy="8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60" name="Rectangle 11"/>
            <p:cNvSpPr>
              <a:spLocks noChangeArrowheads="1"/>
            </p:cNvSpPr>
            <p:nvPr/>
          </p:nvSpPr>
          <p:spPr bwMode="auto">
            <a:xfrm>
              <a:off x="689" y="1005"/>
              <a:ext cx="2022" cy="26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61" name="Rectangle 12"/>
            <p:cNvSpPr>
              <a:spLocks noChangeArrowheads="1"/>
            </p:cNvSpPr>
            <p:nvPr/>
          </p:nvSpPr>
          <p:spPr bwMode="auto">
            <a:xfrm>
              <a:off x="689" y="1009"/>
              <a:ext cx="8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 dirty="0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cs-CZ" altLang="cs-CZ" dirty="0"/>
            </a:p>
          </p:txBody>
        </p:sp>
        <p:sp>
          <p:nvSpPr>
            <p:cNvPr id="49162" name="Rectangle 13"/>
            <p:cNvSpPr>
              <a:spLocks noChangeArrowheads="1"/>
            </p:cNvSpPr>
            <p:nvPr/>
          </p:nvSpPr>
          <p:spPr bwMode="auto">
            <a:xfrm>
              <a:off x="765" y="1009"/>
              <a:ext cx="44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rodukt</a:t>
              </a:r>
              <a:endParaRPr lang="cs-CZ" altLang="cs-CZ"/>
            </a:p>
          </p:txBody>
        </p:sp>
        <p:sp>
          <p:nvSpPr>
            <p:cNvPr id="49163" name="Rectangle 14"/>
            <p:cNvSpPr>
              <a:spLocks noChangeArrowheads="1"/>
            </p:cNvSpPr>
            <p:nvPr/>
          </p:nvSpPr>
          <p:spPr bwMode="auto">
            <a:xfrm>
              <a:off x="1167" y="1009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164" name="Rectangle 15"/>
            <p:cNvSpPr>
              <a:spLocks noChangeArrowheads="1"/>
            </p:cNvSpPr>
            <p:nvPr/>
          </p:nvSpPr>
          <p:spPr bwMode="auto">
            <a:xfrm>
              <a:off x="2788" y="1005"/>
              <a:ext cx="70" cy="35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65" name="Rectangle 16"/>
            <p:cNvSpPr>
              <a:spLocks noChangeArrowheads="1"/>
            </p:cNvSpPr>
            <p:nvPr/>
          </p:nvSpPr>
          <p:spPr bwMode="auto">
            <a:xfrm>
              <a:off x="3452" y="1005"/>
              <a:ext cx="70" cy="35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66" name="Rectangle 17"/>
            <p:cNvSpPr>
              <a:spLocks noChangeArrowheads="1"/>
            </p:cNvSpPr>
            <p:nvPr/>
          </p:nvSpPr>
          <p:spPr bwMode="auto">
            <a:xfrm>
              <a:off x="2858" y="1005"/>
              <a:ext cx="594" cy="18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67" name="Rectangle 18"/>
            <p:cNvSpPr>
              <a:spLocks noChangeArrowheads="1"/>
            </p:cNvSpPr>
            <p:nvPr/>
          </p:nvSpPr>
          <p:spPr bwMode="auto">
            <a:xfrm>
              <a:off x="2858" y="1009"/>
              <a:ext cx="65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kumestrol</a:t>
              </a:r>
              <a:endParaRPr lang="cs-CZ" altLang="cs-CZ"/>
            </a:p>
          </p:txBody>
        </p:sp>
        <p:sp>
          <p:nvSpPr>
            <p:cNvPr id="49168" name="Rectangle 19"/>
            <p:cNvSpPr>
              <a:spLocks noChangeArrowheads="1"/>
            </p:cNvSpPr>
            <p:nvPr/>
          </p:nvSpPr>
          <p:spPr bwMode="auto">
            <a:xfrm>
              <a:off x="3452" y="1009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169" name="Rectangle 20"/>
            <p:cNvSpPr>
              <a:spLocks noChangeArrowheads="1"/>
            </p:cNvSpPr>
            <p:nvPr/>
          </p:nvSpPr>
          <p:spPr bwMode="auto">
            <a:xfrm>
              <a:off x="2858" y="1185"/>
              <a:ext cx="594" cy="17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70" name="Rectangle 21"/>
            <p:cNvSpPr>
              <a:spLocks noChangeArrowheads="1"/>
            </p:cNvSpPr>
            <p:nvPr/>
          </p:nvSpPr>
          <p:spPr bwMode="auto">
            <a:xfrm>
              <a:off x="2858" y="1189"/>
              <a:ext cx="20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µg/</a:t>
              </a:r>
              <a:endParaRPr lang="cs-CZ" altLang="cs-CZ"/>
            </a:p>
          </p:txBody>
        </p:sp>
        <p:sp>
          <p:nvSpPr>
            <p:cNvPr id="49171" name="Rectangle 22"/>
            <p:cNvSpPr>
              <a:spLocks noChangeArrowheads="1"/>
            </p:cNvSpPr>
            <p:nvPr/>
          </p:nvSpPr>
          <p:spPr bwMode="auto">
            <a:xfrm>
              <a:off x="3044" y="1189"/>
              <a:ext cx="7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g</a:t>
              </a:r>
              <a:endParaRPr lang="cs-CZ" altLang="cs-CZ"/>
            </a:p>
          </p:txBody>
        </p:sp>
        <p:sp>
          <p:nvSpPr>
            <p:cNvPr id="49172" name="Rectangle 23"/>
            <p:cNvSpPr>
              <a:spLocks noChangeArrowheads="1"/>
            </p:cNvSpPr>
            <p:nvPr/>
          </p:nvSpPr>
          <p:spPr bwMode="auto">
            <a:xfrm>
              <a:off x="3113" y="1189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173" name="Rectangle 24"/>
            <p:cNvSpPr>
              <a:spLocks noChangeArrowheads="1"/>
            </p:cNvSpPr>
            <p:nvPr/>
          </p:nvSpPr>
          <p:spPr bwMode="auto">
            <a:xfrm>
              <a:off x="612" y="1003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74" name="Rectangle 25"/>
            <p:cNvSpPr>
              <a:spLocks noChangeArrowheads="1"/>
            </p:cNvSpPr>
            <p:nvPr/>
          </p:nvSpPr>
          <p:spPr bwMode="auto">
            <a:xfrm>
              <a:off x="612" y="981"/>
              <a:ext cx="7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75" name="Rectangle 26"/>
            <p:cNvSpPr>
              <a:spLocks noChangeArrowheads="1"/>
            </p:cNvSpPr>
            <p:nvPr/>
          </p:nvSpPr>
          <p:spPr bwMode="auto">
            <a:xfrm>
              <a:off x="619" y="981"/>
              <a:ext cx="2162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76" name="Rectangle 27"/>
            <p:cNvSpPr>
              <a:spLocks noChangeArrowheads="1"/>
            </p:cNvSpPr>
            <p:nvPr/>
          </p:nvSpPr>
          <p:spPr bwMode="auto">
            <a:xfrm>
              <a:off x="619" y="1003"/>
              <a:ext cx="2162" cy="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77" name="Rectangle 28"/>
            <p:cNvSpPr>
              <a:spLocks noChangeArrowheads="1"/>
            </p:cNvSpPr>
            <p:nvPr/>
          </p:nvSpPr>
          <p:spPr bwMode="auto">
            <a:xfrm>
              <a:off x="2788" y="1003"/>
              <a:ext cx="13" cy="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78" name="Rectangle 29"/>
            <p:cNvSpPr>
              <a:spLocks noChangeArrowheads="1"/>
            </p:cNvSpPr>
            <p:nvPr/>
          </p:nvSpPr>
          <p:spPr bwMode="auto">
            <a:xfrm>
              <a:off x="2781" y="1003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79" name="Rectangle 30"/>
            <p:cNvSpPr>
              <a:spLocks noChangeArrowheads="1"/>
            </p:cNvSpPr>
            <p:nvPr/>
          </p:nvSpPr>
          <p:spPr bwMode="auto">
            <a:xfrm>
              <a:off x="2781" y="981"/>
              <a:ext cx="20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80" name="Rectangle 31"/>
            <p:cNvSpPr>
              <a:spLocks noChangeArrowheads="1"/>
            </p:cNvSpPr>
            <p:nvPr/>
          </p:nvSpPr>
          <p:spPr bwMode="auto">
            <a:xfrm>
              <a:off x="2801" y="981"/>
              <a:ext cx="721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81" name="Rectangle 32"/>
            <p:cNvSpPr>
              <a:spLocks noChangeArrowheads="1"/>
            </p:cNvSpPr>
            <p:nvPr/>
          </p:nvSpPr>
          <p:spPr bwMode="auto">
            <a:xfrm>
              <a:off x="2801" y="1003"/>
              <a:ext cx="721" cy="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82" name="Rectangle 33"/>
            <p:cNvSpPr>
              <a:spLocks noChangeArrowheads="1"/>
            </p:cNvSpPr>
            <p:nvPr/>
          </p:nvSpPr>
          <p:spPr bwMode="auto">
            <a:xfrm>
              <a:off x="3522" y="1003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83" name="Rectangle 34"/>
            <p:cNvSpPr>
              <a:spLocks noChangeArrowheads="1"/>
            </p:cNvSpPr>
            <p:nvPr/>
          </p:nvSpPr>
          <p:spPr bwMode="auto">
            <a:xfrm>
              <a:off x="3522" y="981"/>
              <a:ext cx="7" cy="2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84" name="Rectangle 35"/>
            <p:cNvSpPr>
              <a:spLocks noChangeArrowheads="1"/>
            </p:cNvSpPr>
            <p:nvPr/>
          </p:nvSpPr>
          <p:spPr bwMode="auto">
            <a:xfrm>
              <a:off x="612" y="1005"/>
              <a:ext cx="7" cy="35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85" name="Rectangle 36"/>
            <p:cNvSpPr>
              <a:spLocks noChangeArrowheads="1"/>
            </p:cNvSpPr>
            <p:nvPr/>
          </p:nvSpPr>
          <p:spPr bwMode="auto">
            <a:xfrm>
              <a:off x="2781" y="1005"/>
              <a:ext cx="7" cy="35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86" name="Rectangle 37"/>
            <p:cNvSpPr>
              <a:spLocks noChangeArrowheads="1"/>
            </p:cNvSpPr>
            <p:nvPr/>
          </p:nvSpPr>
          <p:spPr bwMode="auto">
            <a:xfrm>
              <a:off x="3522" y="1005"/>
              <a:ext cx="7" cy="35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87" name="Rectangle 38"/>
            <p:cNvSpPr>
              <a:spLocks noChangeArrowheads="1"/>
            </p:cNvSpPr>
            <p:nvPr/>
          </p:nvSpPr>
          <p:spPr bwMode="auto">
            <a:xfrm>
              <a:off x="689" y="1387"/>
              <a:ext cx="30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sója </a:t>
              </a:r>
              <a:endParaRPr lang="cs-CZ" altLang="cs-CZ"/>
            </a:p>
          </p:txBody>
        </p:sp>
        <p:sp>
          <p:nvSpPr>
            <p:cNvPr id="49188" name="Rectangle 39"/>
            <p:cNvSpPr>
              <a:spLocks noChangeArrowheads="1"/>
            </p:cNvSpPr>
            <p:nvPr/>
          </p:nvSpPr>
          <p:spPr bwMode="auto">
            <a:xfrm>
              <a:off x="960" y="1389"/>
              <a:ext cx="86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(Glycine max)</a:t>
              </a:r>
              <a:endParaRPr lang="cs-CZ" altLang="cs-CZ"/>
            </a:p>
          </p:txBody>
        </p:sp>
        <p:sp>
          <p:nvSpPr>
            <p:cNvPr id="49189" name="Rectangle 40"/>
            <p:cNvSpPr>
              <a:spLocks noChangeArrowheads="1"/>
            </p:cNvSpPr>
            <p:nvPr/>
          </p:nvSpPr>
          <p:spPr bwMode="auto">
            <a:xfrm>
              <a:off x="1738" y="1387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190" name="Rectangle 41"/>
            <p:cNvSpPr>
              <a:spLocks noChangeArrowheads="1"/>
            </p:cNvSpPr>
            <p:nvPr/>
          </p:nvSpPr>
          <p:spPr bwMode="auto">
            <a:xfrm>
              <a:off x="689" y="1568"/>
              <a:ext cx="79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„Centennial“</a:t>
              </a:r>
              <a:endParaRPr lang="cs-CZ" altLang="cs-CZ"/>
            </a:p>
          </p:txBody>
        </p:sp>
        <p:sp>
          <p:nvSpPr>
            <p:cNvPr id="49191" name="Rectangle 42"/>
            <p:cNvSpPr>
              <a:spLocks noChangeArrowheads="1"/>
            </p:cNvSpPr>
            <p:nvPr/>
          </p:nvSpPr>
          <p:spPr bwMode="auto">
            <a:xfrm>
              <a:off x="1402" y="1568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192" name="Rectangle 43"/>
            <p:cNvSpPr>
              <a:spLocks noChangeArrowheads="1"/>
            </p:cNvSpPr>
            <p:nvPr/>
          </p:nvSpPr>
          <p:spPr bwMode="auto">
            <a:xfrm>
              <a:off x="2858" y="1389"/>
              <a:ext cx="3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0,343</a:t>
              </a:r>
              <a:endParaRPr lang="cs-CZ" altLang="cs-CZ"/>
            </a:p>
          </p:txBody>
        </p:sp>
        <p:sp>
          <p:nvSpPr>
            <p:cNvPr id="49193" name="Rectangle 44"/>
            <p:cNvSpPr>
              <a:spLocks noChangeArrowheads="1"/>
            </p:cNvSpPr>
            <p:nvPr/>
          </p:nvSpPr>
          <p:spPr bwMode="auto">
            <a:xfrm>
              <a:off x="3169" y="1389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194" name="Rectangle 45"/>
            <p:cNvSpPr>
              <a:spLocks noChangeArrowheads="1"/>
            </p:cNvSpPr>
            <p:nvPr/>
          </p:nvSpPr>
          <p:spPr bwMode="auto">
            <a:xfrm>
              <a:off x="612" y="1362"/>
              <a:ext cx="7" cy="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95" name="Rectangle 46"/>
            <p:cNvSpPr>
              <a:spLocks noChangeArrowheads="1"/>
            </p:cNvSpPr>
            <p:nvPr/>
          </p:nvSpPr>
          <p:spPr bwMode="auto">
            <a:xfrm>
              <a:off x="619" y="1362"/>
              <a:ext cx="2162" cy="2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96" name="Rectangle 47"/>
            <p:cNvSpPr>
              <a:spLocks noChangeArrowheads="1"/>
            </p:cNvSpPr>
            <p:nvPr/>
          </p:nvSpPr>
          <p:spPr bwMode="auto">
            <a:xfrm>
              <a:off x="2781" y="1385"/>
              <a:ext cx="7" cy="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97" name="Rectangle 48"/>
            <p:cNvSpPr>
              <a:spLocks noChangeArrowheads="1"/>
            </p:cNvSpPr>
            <p:nvPr/>
          </p:nvSpPr>
          <p:spPr bwMode="auto">
            <a:xfrm>
              <a:off x="2781" y="1362"/>
              <a:ext cx="20" cy="2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98" name="Rectangle 49"/>
            <p:cNvSpPr>
              <a:spLocks noChangeArrowheads="1"/>
            </p:cNvSpPr>
            <p:nvPr/>
          </p:nvSpPr>
          <p:spPr bwMode="auto">
            <a:xfrm>
              <a:off x="2801" y="1362"/>
              <a:ext cx="721" cy="2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199" name="Rectangle 50"/>
            <p:cNvSpPr>
              <a:spLocks noChangeArrowheads="1"/>
            </p:cNvSpPr>
            <p:nvPr/>
          </p:nvSpPr>
          <p:spPr bwMode="auto">
            <a:xfrm>
              <a:off x="3522" y="1362"/>
              <a:ext cx="7" cy="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00" name="Rectangle 51"/>
            <p:cNvSpPr>
              <a:spLocks noChangeArrowheads="1"/>
            </p:cNvSpPr>
            <p:nvPr/>
          </p:nvSpPr>
          <p:spPr bwMode="auto">
            <a:xfrm>
              <a:off x="612" y="1387"/>
              <a:ext cx="7" cy="35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01" name="Rectangle 52"/>
            <p:cNvSpPr>
              <a:spLocks noChangeArrowheads="1"/>
            </p:cNvSpPr>
            <p:nvPr/>
          </p:nvSpPr>
          <p:spPr bwMode="auto">
            <a:xfrm>
              <a:off x="2781" y="1387"/>
              <a:ext cx="7" cy="35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02" name="Rectangle 53"/>
            <p:cNvSpPr>
              <a:spLocks noChangeArrowheads="1"/>
            </p:cNvSpPr>
            <p:nvPr/>
          </p:nvSpPr>
          <p:spPr bwMode="auto">
            <a:xfrm>
              <a:off x="3522" y="1387"/>
              <a:ext cx="7" cy="35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03" name="Rectangle 54"/>
            <p:cNvSpPr>
              <a:spLocks noChangeArrowheads="1"/>
            </p:cNvSpPr>
            <p:nvPr/>
          </p:nvSpPr>
          <p:spPr bwMode="auto">
            <a:xfrm>
              <a:off x="689" y="1751"/>
              <a:ext cx="30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sója </a:t>
              </a:r>
              <a:endParaRPr lang="cs-CZ" altLang="cs-CZ"/>
            </a:p>
          </p:txBody>
        </p:sp>
        <p:sp>
          <p:nvSpPr>
            <p:cNvPr id="49204" name="Rectangle 55"/>
            <p:cNvSpPr>
              <a:spLocks noChangeArrowheads="1"/>
            </p:cNvSpPr>
            <p:nvPr/>
          </p:nvSpPr>
          <p:spPr bwMode="auto">
            <a:xfrm>
              <a:off x="960" y="1753"/>
              <a:ext cx="86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 dirty="0">
                  <a:solidFill>
                    <a:srgbClr val="000000"/>
                  </a:solidFill>
                  <a:latin typeface="Times New Roman" pitchFamily="18" charset="0"/>
                </a:rPr>
                <a:t>(Glycine </a:t>
              </a:r>
              <a:r>
                <a:rPr lang="cs-CZ" altLang="cs-CZ" sz="1900" i="1" dirty="0" err="1">
                  <a:solidFill>
                    <a:srgbClr val="000000"/>
                  </a:solidFill>
                  <a:latin typeface="Times New Roman" pitchFamily="18" charset="0"/>
                </a:rPr>
                <a:t>max</a:t>
              </a:r>
              <a:r>
                <a:rPr lang="cs-CZ" altLang="cs-CZ" sz="1900" i="1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cs-CZ" altLang="cs-CZ" dirty="0"/>
            </a:p>
          </p:txBody>
        </p:sp>
        <p:sp>
          <p:nvSpPr>
            <p:cNvPr id="49205" name="Rectangle 56"/>
            <p:cNvSpPr>
              <a:spLocks noChangeArrowheads="1"/>
            </p:cNvSpPr>
            <p:nvPr/>
          </p:nvSpPr>
          <p:spPr bwMode="auto">
            <a:xfrm>
              <a:off x="1738" y="1751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06" name="Rectangle 57"/>
            <p:cNvSpPr>
              <a:spLocks noChangeArrowheads="1"/>
            </p:cNvSpPr>
            <p:nvPr/>
          </p:nvSpPr>
          <p:spPr bwMode="auto">
            <a:xfrm>
              <a:off x="689" y="1932"/>
              <a:ext cx="6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„</a:t>
              </a:r>
              <a:endParaRPr lang="cs-CZ" altLang="cs-CZ"/>
            </a:p>
          </p:txBody>
        </p:sp>
        <p:sp>
          <p:nvSpPr>
            <p:cNvPr id="49207" name="Rectangle 58"/>
            <p:cNvSpPr>
              <a:spLocks noChangeArrowheads="1"/>
            </p:cNvSpPr>
            <p:nvPr/>
          </p:nvSpPr>
          <p:spPr bwMode="auto">
            <a:xfrm>
              <a:off x="748" y="1932"/>
              <a:ext cx="62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Santa rosa</a:t>
              </a:r>
              <a:endParaRPr lang="cs-CZ" altLang="cs-CZ"/>
            </a:p>
          </p:txBody>
        </p:sp>
        <p:sp>
          <p:nvSpPr>
            <p:cNvPr id="49208" name="Rectangle 59"/>
            <p:cNvSpPr>
              <a:spLocks noChangeArrowheads="1"/>
            </p:cNvSpPr>
            <p:nvPr/>
          </p:nvSpPr>
          <p:spPr bwMode="auto">
            <a:xfrm>
              <a:off x="1317" y="1932"/>
              <a:ext cx="6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“</a:t>
              </a:r>
              <a:endParaRPr lang="cs-CZ" altLang="cs-CZ"/>
            </a:p>
          </p:txBody>
        </p:sp>
        <p:sp>
          <p:nvSpPr>
            <p:cNvPr id="49209" name="Rectangle 60"/>
            <p:cNvSpPr>
              <a:spLocks noChangeArrowheads="1"/>
            </p:cNvSpPr>
            <p:nvPr/>
          </p:nvSpPr>
          <p:spPr bwMode="auto">
            <a:xfrm>
              <a:off x="1376" y="1932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10" name="Rectangle 61"/>
            <p:cNvSpPr>
              <a:spLocks noChangeArrowheads="1"/>
            </p:cNvSpPr>
            <p:nvPr/>
          </p:nvSpPr>
          <p:spPr bwMode="auto">
            <a:xfrm>
              <a:off x="2858" y="1753"/>
              <a:ext cx="3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1,854</a:t>
              </a:r>
              <a:endParaRPr lang="cs-CZ" altLang="cs-CZ"/>
            </a:p>
          </p:txBody>
        </p:sp>
        <p:sp>
          <p:nvSpPr>
            <p:cNvPr id="49211" name="Rectangle 62"/>
            <p:cNvSpPr>
              <a:spLocks noChangeArrowheads="1"/>
            </p:cNvSpPr>
            <p:nvPr/>
          </p:nvSpPr>
          <p:spPr bwMode="auto">
            <a:xfrm>
              <a:off x="3169" y="1753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12" name="Rectangle 63"/>
            <p:cNvSpPr>
              <a:spLocks noChangeArrowheads="1"/>
            </p:cNvSpPr>
            <p:nvPr/>
          </p:nvSpPr>
          <p:spPr bwMode="auto">
            <a:xfrm>
              <a:off x="612" y="1743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13" name="Rectangle 64"/>
            <p:cNvSpPr>
              <a:spLocks noChangeArrowheads="1"/>
            </p:cNvSpPr>
            <p:nvPr/>
          </p:nvSpPr>
          <p:spPr bwMode="auto">
            <a:xfrm>
              <a:off x="619" y="1743"/>
              <a:ext cx="2162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14" name="Rectangle 65"/>
            <p:cNvSpPr>
              <a:spLocks noChangeArrowheads="1"/>
            </p:cNvSpPr>
            <p:nvPr/>
          </p:nvSpPr>
          <p:spPr bwMode="auto">
            <a:xfrm>
              <a:off x="2781" y="1743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15" name="Rectangle 66"/>
            <p:cNvSpPr>
              <a:spLocks noChangeArrowheads="1"/>
            </p:cNvSpPr>
            <p:nvPr/>
          </p:nvSpPr>
          <p:spPr bwMode="auto">
            <a:xfrm>
              <a:off x="2788" y="1743"/>
              <a:ext cx="734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16" name="Rectangle 67"/>
            <p:cNvSpPr>
              <a:spLocks noChangeArrowheads="1"/>
            </p:cNvSpPr>
            <p:nvPr/>
          </p:nvSpPr>
          <p:spPr bwMode="auto">
            <a:xfrm>
              <a:off x="3522" y="1743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17" name="Rectangle 68"/>
            <p:cNvSpPr>
              <a:spLocks noChangeArrowheads="1"/>
            </p:cNvSpPr>
            <p:nvPr/>
          </p:nvSpPr>
          <p:spPr bwMode="auto">
            <a:xfrm>
              <a:off x="612" y="1751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18" name="Rectangle 69"/>
            <p:cNvSpPr>
              <a:spLocks noChangeArrowheads="1"/>
            </p:cNvSpPr>
            <p:nvPr/>
          </p:nvSpPr>
          <p:spPr bwMode="auto">
            <a:xfrm>
              <a:off x="2781" y="1751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19" name="Rectangle 70"/>
            <p:cNvSpPr>
              <a:spLocks noChangeArrowheads="1"/>
            </p:cNvSpPr>
            <p:nvPr/>
          </p:nvSpPr>
          <p:spPr bwMode="auto">
            <a:xfrm>
              <a:off x="3522" y="1751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20" name="Rectangle 71"/>
            <p:cNvSpPr>
              <a:spLocks noChangeArrowheads="1"/>
            </p:cNvSpPr>
            <p:nvPr/>
          </p:nvSpPr>
          <p:spPr bwMode="auto">
            <a:xfrm>
              <a:off x="689" y="2117"/>
              <a:ext cx="84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fazol obecný </a:t>
              </a:r>
              <a:endParaRPr lang="cs-CZ" altLang="cs-CZ"/>
            </a:p>
          </p:txBody>
        </p:sp>
        <p:sp>
          <p:nvSpPr>
            <p:cNvPr id="49221" name="Rectangle 72"/>
            <p:cNvSpPr>
              <a:spLocks noChangeArrowheads="1"/>
            </p:cNvSpPr>
            <p:nvPr/>
          </p:nvSpPr>
          <p:spPr bwMode="auto">
            <a:xfrm>
              <a:off x="1452" y="2119"/>
              <a:ext cx="121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(Phaseolus vulgaris</a:t>
              </a:r>
              <a:endParaRPr lang="cs-CZ" altLang="cs-CZ"/>
            </a:p>
          </p:txBody>
        </p:sp>
        <p:sp>
          <p:nvSpPr>
            <p:cNvPr id="49222" name="Rectangle 73"/>
            <p:cNvSpPr>
              <a:spLocks noChangeArrowheads="1"/>
            </p:cNvSpPr>
            <p:nvPr/>
          </p:nvSpPr>
          <p:spPr bwMode="auto">
            <a:xfrm>
              <a:off x="2541" y="2119"/>
              <a:ext cx="5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cs-CZ" altLang="cs-CZ"/>
            </a:p>
          </p:txBody>
        </p:sp>
        <p:sp>
          <p:nvSpPr>
            <p:cNvPr id="49223" name="Rectangle 74"/>
            <p:cNvSpPr>
              <a:spLocks noChangeArrowheads="1"/>
            </p:cNvSpPr>
            <p:nvPr/>
          </p:nvSpPr>
          <p:spPr bwMode="auto">
            <a:xfrm>
              <a:off x="2586" y="2119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24" name="Rectangle 75"/>
            <p:cNvSpPr>
              <a:spLocks noChangeArrowheads="1"/>
            </p:cNvSpPr>
            <p:nvPr/>
          </p:nvSpPr>
          <p:spPr bwMode="auto">
            <a:xfrm>
              <a:off x="689" y="2299"/>
              <a:ext cx="90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„Kidney bean“</a:t>
              </a:r>
              <a:endParaRPr lang="cs-CZ" altLang="cs-CZ"/>
            </a:p>
          </p:txBody>
        </p:sp>
        <p:sp>
          <p:nvSpPr>
            <p:cNvPr id="49225" name="Rectangle 76"/>
            <p:cNvSpPr>
              <a:spLocks noChangeArrowheads="1"/>
            </p:cNvSpPr>
            <p:nvPr/>
          </p:nvSpPr>
          <p:spPr bwMode="auto">
            <a:xfrm>
              <a:off x="1504" y="2297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26" name="Rectangle 77"/>
            <p:cNvSpPr>
              <a:spLocks noChangeArrowheads="1"/>
            </p:cNvSpPr>
            <p:nvPr/>
          </p:nvSpPr>
          <p:spPr bwMode="auto">
            <a:xfrm>
              <a:off x="2858" y="2119"/>
              <a:ext cx="3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0,024</a:t>
              </a:r>
              <a:endParaRPr lang="cs-CZ" altLang="cs-CZ"/>
            </a:p>
          </p:txBody>
        </p:sp>
        <p:sp>
          <p:nvSpPr>
            <p:cNvPr id="49227" name="Rectangle 78"/>
            <p:cNvSpPr>
              <a:spLocks noChangeArrowheads="1"/>
            </p:cNvSpPr>
            <p:nvPr/>
          </p:nvSpPr>
          <p:spPr bwMode="auto">
            <a:xfrm>
              <a:off x="3169" y="2119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28" name="Rectangle 79"/>
            <p:cNvSpPr>
              <a:spLocks noChangeArrowheads="1"/>
            </p:cNvSpPr>
            <p:nvPr/>
          </p:nvSpPr>
          <p:spPr bwMode="auto">
            <a:xfrm>
              <a:off x="612" y="211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29" name="Rectangle 80"/>
            <p:cNvSpPr>
              <a:spLocks noChangeArrowheads="1"/>
            </p:cNvSpPr>
            <p:nvPr/>
          </p:nvSpPr>
          <p:spPr bwMode="auto">
            <a:xfrm>
              <a:off x="619" y="2110"/>
              <a:ext cx="2162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30" name="Rectangle 81"/>
            <p:cNvSpPr>
              <a:spLocks noChangeArrowheads="1"/>
            </p:cNvSpPr>
            <p:nvPr/>
          </p:nvSpPr>
          <p:spPr bwMode="auto">
            <a:xfrm>
              <a:off x="2781" y="211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31" name="Rectangle 82"/>
            <p:cNvSpPr>
              <a:spLocks noChangeArrowheads="1"/>
            </p:cNvSpPr>
            <p:nvPr/>
          </p:nvSpPr>
          <p:spPr bwMode="auto">
            <a:xfrm>
              <a:off x="2788" y="2110"/>
              <a:ext cx="73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32" name="Rectangle 83"/>
            <p:cNvSpPr>
              <a:spLocks noChangeArrowheads="1"/>
            </p:cNvSpPr>
            <p:nvPr/>
          </p:nvSpPr>
          <p:spPr bwMode="auto">
            <a:xfrm>
              <a:off x="3522" y="2110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33" name="Rectangle 84"/>
            <p:cNvSpPr>
              <a:spLocks noChangeArrowheads="1"/>
            </p:cNvSpPr>
            <p:nvPr/>
          </p:nvSpPr>
          <p:spPr bwMode="auto">
            <a:xfrm>
              <a:off x="612" y="2117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34" name="Rectangle 85"/>
            <p:cNvSpPr>
              <a:spLocks noChangeArrowheads="1"/>
            </p:cNvSpPr>
            <p:nvPr/>
          </p:nvSpPr>
          <p:spPr bwMode="auto">
            <a:xfrm>
              <a:off x="2781" y="2117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35" name="Rectangle 86"/>
            <p:cNvSpPr>
              <a:spLocks noChangeArrowheads="1"/>
            </p:cNvSpPr>
            <p:nvPr/>
          </p:nvSpPr>
          <p:spPr bwMode="auto">
            <a:xfrm>
              <a:off x="3522" y="2117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36" name="Rectangle 87"/>
            <p:cNvSpPr>
              <a:spLocks noChangeArrowheads="1"/>
            </p:cNvSpPr>
            <p:nvPr/>
          </p:nvSpPr>
          <p:spPr bwMode="auto">
            <a:xfrm>
              <a:off x="689" y="2484"/>
              <a:ext cx="86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cizrna beraní</a:t>
              </a:r>
              <a:endParaRPr lang="cs-CZ" altLang="cs-CZ"/>
            </a:p>
          </p:txBody>
        </p:sp>
        <p:sp>
          <p:nvSpPr>
            <p:cNvPr id="49237" name="Rectangle 88"/>
            <p:cNvSpPr>
              <a:spLocks noChangeArrowheads="1"/>
            </p:cNvSpPr>
            <p:nvPr/>
          </p:nvSpPr>
          <p:spPr bwMode="auto">
            <a:xfrm>
              <a:off x="1468" y="2484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38" name="Rectangle 89"/>
            <p:cNvSpPr>
              <a:spLocks noChangeArrowheads="1"/>
            </p:cNvSpPr>
            <p:nvPr/>
          </p:nvSpPr>
          <p:spPr bwMode="auto">
            <a:xfrm>
              <a:off x="1503" y="2486"/>
              <a:ext cx="10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(Cicer arietinum)</a:t>
              </a:r>
              <a:endParaRPr lang="cs-CZ" altLang="cs-CZ"/>
            </a:p>
          </p:txBody>
        </p:sp>
        <p:sp>
          <p:nvSpPr>
            <p:cNvPr id="49239" name="Rectangle 90"/>
            <p:cNvSpPr>
              <a:spLocks noChangeArrowheads="1"/>
            </p:cNvSpPr>
            <p:nvPr/>
          </p:nvSpPr>
          <p:spPr bwMode="auto">
            <a:xfrm>
              <a:off x="2464" y="2486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40" name="Rectangle 91"/>
            <p:cNvSpPr>
              <a:spLocks noChangeArrowheads="1"/>
            </p:cNvSpPr>
            <p:nvPr/>
          </p:nvSpPr>
          <p:spPr bwMode="auto">
            <a:xfrm>
              <a:off x="689" y="2665"/>
              <a:ext cx="70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„Chickpea“</a:t>
              </a:r>
              <a:endParaRPr lang="cs-CZ" altLang="cs-CZ"/>
            </a:p>
          </p:txBody>
        </p:sp>
        <p:sp>
          <p:nvSpPr>
            <p:cNvPr id="49241" name="Rectangle 92"/>
            <p:cNvSpPr>
              <a:spLocks noChangeArrowheads="1"/>
            </p:cNvSpPr>
            <p:nvPr/>
          </p:nvSpPr>
          <p:spPr bwMode="auto">
            <a:xfrm>
              <a:off x="1327" y="2665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42" name="Rectangle 93"/>
            <p:cNvSpPr>
              <a:spLocks noChangeArrowheads="1"/>
            </p:cNvSpPr>
            <p:nvPr/>
          </p:nvSpPr>
          <p:spPr bwMode="auto">
            <a:xfrm>
              <a:off x="2858" y="2486"/>
              <a:ext cx="3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0,050</a:t>
              </a:r>
              <a:endParaRPr lang="cs-CZ" altLang="cs-CZ"/>
            </a:p>
          </p:txBody>
        </p:sp>
        <p:sp>
          <p:nvSpPr>
            <p:cNvPr id="49243" name="Rectangle 94"/>
            <p:cNvSpPr>
              <a:spLocks noChangeArrowheads="1"/>
            </p:cNvSpPr>
            <p:nvPr/>
          </p:nvSpPr>
          <p:spPr bwMode="auto">
            <a:xfrm>
              <a:off x="3169" y="2486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44" name="Rectangle 95"/>
            <p:cNvSpPr>
              <a:spLocks noChangeArrowheads="1"/>
            </p:cNvSpPr>
            <p:nvPr/>
          </p:nvSpPr>
          <p:spPr bwMode="auto">
            <a:xfrm>
              <a:off x="612" y="2476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45" name="Rectangle 96"/>
            <p:cNvSpPr>
              <a:spLocks noChangeArrowheads="1"/>
            </p:cNvSpPr>
            <p:nvPr/>
          </p:nvSpPr>
          <p:spPr bwMode="auto">
            <a:xfrm>
              <a:off x="619" y="2476"/>
              <a:ext cx="2162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46" name="Rectangle 97"/>
            <p:cNvSpPr>
              <a:spLocks noChangeArrowheads="1"/>
            </p:cNvSpPr>
            <p:nvPr/>
          </p:nvSpPr>
          <p:spPr bwMode="auto">
            <a:xfrm>
              <a:off x="2781" y="2476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47" name="Rectangle 98"/>
            <p:cNvSpPr>
              <a:spLocks noChangeArrowheads="1"/>
            </p:cNvSpPr>
            <p:nvPr/>
          </p:nvSpPr>
          <p:spPr bwMode="auto">
            <a:xfrm>
              <a:off x="2788" y="2476"/>
              <a:ext cx="73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48" name="Rectangle 99"/>
            <p:cNvSpPr>
              <a:spLocks noChangeArrowheads="1"/>
            </p:cNvSpPr>
            <p:nvPr/>
          </p:nvSpPr>
          <p:spPr bwMode="auto">
            <a:xfrm>
              <a:off x="3522" y="2476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49" name="Rectangle 100"/>
            <p:cNvSpPr>
              <a:spLocks noChangeArrowheads="1"/>
            </p:cNvSpPr>
            <p:nvPr/>
          </p:nvSpPr>
          <p:spPr bwMode="auto">
            <a:xfrm>
              <a:off x="612" y="2483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50" name="Rectangle 101"/>
            <p:cNvSpPr>
              <a:spLocks noChangeArrowheads="1"/>
            </p:cNvSpPr>
            <p:nvPr/>
          </p:nvSpPr>
          <p:spPr bwMode="auto">
            <a:xfrm>
              <a:off x="2781" y="2483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51" name="Rectangle 102"/>
            <p:cNvSpPr>
              <a:spLocks noChangeArrowheads="1"/>
            </p:cNvSpPr>
            <p:nvPr/>
          </p:nvSpPr>
          <p:spPr bwMode="auto">
            <a:xfrm>
              <a:off x="3522" y="2483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52" name="Rectangle 103"/>
            <p:cNvSpPr>
              <a:spLocks noChangeArrowheads="1"/>
            </p:cNvSpPr>
            <p:nvPr/>
          </p:nvSpPr>
          <p:spPr bwMode="auto">
            <a:xfrm>
              <a:off x="689" y="2850"/>
              <a:ext cx="70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hrách setý </a:t>
              </a:r>
              <a:endParaRPr lang="cs-CZ" altLang="cs-CZ"/>
            </a:p>
          </p:txBody>
        </p:sp>
        <p:sp>
          <p:nvSpPr>
            <p:cNvPr id="49253" name="Rectangle 104"/>
            <p:cNvSpPr>
              <a:spLocks noChangeArrowheads="1"/>
            </p:cNvSpPr>
            <p:nvPr/>
          </p:nvSpPr>
          <p:spPr bwMode="auto">
            <a:xfrm>
              <a:off x="1329" y="2852"/>
              <a:ext cx="99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(Pisum sativum)</a:t>
              </a:r>
              <a:endParaRPr lang="cs-CZ" altLang="cs-CZ"/>
            </a:p>
          </p:txBody>
        </p:sp>
        <p:sp>
          <p:nvSpPr>
            <p:cNvPr id="49254" name="Rectangle 105"/>
            <p:cNvSpPr>
              <a:spLocks noChangeArrowheads="1"/>
            </p:cNvSpPr>
            <p:nvPr/>
          </p:nvSpPr>
          <p:spPr bwMode="auto">
            <a:xfrm>
              <a:off x="2221" y="2850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55" name="Rectangle 106"/>
            <p:cNvSpPr>
              <a:spLocks noChangeArrowheads="1"/>
            </p:cNvSpPr>
            <p:nvPr/>
          </p:nvSpPr>
          <p:spPr bwMode="auto">
            <a:xfrm>
              <a:off x="2858" y="2852"/>
              <a:ext cx="13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s*</a:t>
              </a:r>
              <a:endParaRPr lang="cs-CZ" altLang="cs-CZ"/>
            </a:p>
          </p:txBody>
        </p:sp>
        <p:sp>
          <p:nvSpPr>
            <p:cNvPr id="49256" name="Rectangle 107"/>
            <p:cNvSpPr>
              <a:spLocks noChangeArrowheads="1"/>
            </p:cNvSpPr>
            <p:nvPr/>
          </p:nvSpPr>
          <p:spPr bwMode="auto">
            <a:xfrm>
              <a:off x="2978" y="2852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57" name="Rectangle 108"/>
            <p:cNvSpPr>
              <a:spLocks noChangeArrowheads="1"/>
            </p:cNvSpPr>
            <p:nvPr/>
          </p:nvSpPr>
          <p:spPr bwMode="auto">
            <a:xfrm>
              <a:off x="612" y="2842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58" name="Rectangle 109"/>
            <p:cNvSpPr>
              <a:spLocks noChangeArrowheads="1"/>
            </p:cNvSpPr>
            <p:nvPr/>
          </p:nvSpPr>
          <p:spPr bwMode="auto">
            <a:xfrm>
              <a:off x="619" y="2842"/>
              <a:ext cx="2162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59" name="Rectangle 110"/>
            <p:cNvSpPr>
              <a:spLocks noChangeArrowheads="1"/>
            </p:cNvSpPr>
            <p:nvPr/>
          </p:nvSpPr>
          <p:spPr bwMode="auto">
            <a:xfrm>
              <a:off x="2781" y="2842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60" name="Rectangle 111"/>
            <p:cNvSpPr>
              <a:spLocks noChangeArrowheads="1"/>
            </p:cNvSpPr>
            <p:nvPr/>
          </p:nvSpPr>
          <p:spPr bwMode="auto">
            <a:xfrm>
              <a:off x="2788" y="2842"/>
              <a:ext cx="734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61" name="Rectangle 112"/>
            <p:cNvSpPr>
              <a:spLocks noChangeArrowheads="1"/>
            </p:cNvSpPr>
            <p:nvPr/>
          </p:nvSpPr>
          <p:spPr bwMode="auto">
            <a:xfrm>
              <a:off x="3522" y="2842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62" name="Rectangle 113"/>
            <p:cNvSpPr>
              <a:spLocks noChangeArrowheads="1"/>
            </p:cNvSpPr>
            <p:nvPr/>
          </p:nvSpPr>
          <p:spPr bwMode="auto">
            <a:xfrm>
              <a:off x="612" y="2850"/>
              <a:ext cx="7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63" name="Rectangle 114"/>
            <p:cNvSpPr>
              <a:spLocks noChangeArrowheads="1"/>
            </p:cNvSpPr>
            <p:nvPr/>
          </p:nvSpPr>
          <p:spPr bwMode="auto">
            <a:xfrm>
              <a:off x="2781" y="2850"/>
              <a:ext cx="7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64" name="Rectangle 115"/>
            <p:cNvSpPr>
              <a:spLocks noChangeArrowheads="1"/>
            </p:cNvSpPr>
            <p:nvPr/>
          </p:nvSpPr>
          <p:spPr bwMode="auto">
            <a:xfrm>
              <a:off x="3522" y="2850"/>
              <a:ext cx="7" cy="17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65" name="Rectangle 116"/>
            <p:cNvSpPr>
              <a:spLocks noChangeArrowheads="1"/>
            </p:cNvSpPr>
            <p:nvPr/>
          </p:nvSpPr>
          <p:spPr bwMode="auto">
            <a:xfrm>
              <a:off x="689" y="3035"/>
              <a:ext cx="31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fazol</a:t>
              </a:r>
              <a:endParaRPr lang="cs-CZ" altLang="cs-CZ"/>
            </a:p>
          </p:txBody>
        </p:sp>
        <p:sp>
          <p:nvSpPr>
            <p:cNvPr id="49266" name="Rectangle 117"/>
            <p:cNvSpPr>
              <a:spLocks noChangeArrowheads="1"/>
            </p:cNvSpPr>
            <p:nvPr/>
          </p:nvSpPr>
          <p:spPr bwMode="auto">
            <a:xfrm>
              <a:off x="972" y="3035"/>
              <a:ext cx="59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e mungo </a:t>
              </a:r>
              <a:endParaRPr lang="cs-CZ" altLang="cs-CZ"/>
            </a:p>
          </p:txBody>
        </p:sp>
        <p:sp>
          <p:nvSpPr>
            <p:cNvPr id="49267" name="Rectangle 118"/>
            <p:cNvSpPr>
              <a:spLocks noChangeArrowheads="1"/>
            </p:cNvSpPr>
            <p:nvPr/>
          </p:nvSpPr>
          <p:spPr bwMode="auto">
            <a:xfrm>
              <a:off x="1503" y="3037"/>
              <a:ext cx="91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(Vigna mungo)</a:t>
              </a:r>
              <a:endParaRPr lang="cs-CZ" altLang="cs-CZ"/>
            </a:p>
          </p:txBody>
        </p:sp>
        <p:sp>
          <p:nvSpPr>
            <p:cNvPr id="49268" name="Rectangle 119"/>
            <p:cNvSpPr>
              <a:spLocks noChangeArrowheads="1"/>
            </p:cNvSpPr>
            <p:nvPr/>
          </p:nvSpPr>
          <p:spPr bwMode="auto">
            <a:xfrm>
              <a:off x="2329" y="3037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69" name="Rectangle 120"/>
            <p:cNvSpPr>
              <a:spLocks noChangeArrowheads="1"/>
            </p:cNvSpPr>
            <p:nvPr/>
          </p:nvSpPr>
          <p:spPr bwMode="auto">
            <a:xfrm>
              <a:off x="689" y="3216"/>
              <a:ext cx="83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„Black gram“</a:t>
              </a:r>
              <a:endParaRPr lang="cs-CZ" altLang="cs-CZ"/>
            </a:p>
          </p:txBody>
        </p:sp>
        <p:sp>
          <p:nvSpPr>
            <p:cNvPr id="49270" name="Rectangle 121"/>
            <p:cNvSpPr>
              <a:spLocks noChangeArrowheads="1"/>
            </p:cNvSpPr>
            <p:nvPr/>
          </p:nvSpPr>
          <p:spPr bwMode="auto">
            <a:xfrm>
              <a:off x="1444" y="3214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71" name="Rectangle 122"/>
            <p:cNvSpPr>
              <a:spLocks noChangeArrowheads="1"/>
            </p:cNvSpPr>
            <p:nvPr/>
          </p:nvSpPr>
          <p:spPr bwMode="auto">
            <a:xfrm>
              <a:off x="2858" y="3037"/>
              <a:ext cx="3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0,095</a:t>
              </a:r>
              <a:endParaRPr lang="cs-CZ" altLang="cs-CZ"/>
            </a:p>
          </p:txBody>
        </p:sp>
        <p:sp>
          <p:nvSpPr>
            <p:cNvPr id="49272" name="Rectangle 123"/>
            <p:cNvSpPr>
              <a:spLocks noChangeArrowheads="1"/>
            </p:cNvSpPr>
            <p:nvPr/>
          </p:nvSpPr>
          <p:spPr bwMode="auto">
            <a:xfrm>
              <a:off x="3169" y="3037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73" name="Rectangle 124"/>
            <p:cNvSpPr>
              <a:spLocks noChangeArrowheads="1"/>
            </p:cNvSpPr>
            <p:nvPr/>
          </p:nvSpPr>
          <p:spPr bwMode="auto">
            <a:xfrm>
              <a:off x="612" y="302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74" name="Rectangle 125"/>
            <p:cNvSpPr>
              <a:spLocks noChangeArrowheads="1"/>
            </p:cNvSpPr>
            <p:nvPr/>
          </p:nvSpPr>
          <p:spPr bwMode="auto">
            <a:xfrm>
              <a:off x="619" y="3027"/>
              <a:ext cx="2162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75" name="Rectangle 126"/>
            <p:cNvSpPr>
              <a:spLocks noChangeArrowheads="1"/>
            </p:cNvSpPr>
            <p:nvPr/>
          </p:nvSpPr>
          <p:spPr bwMode="auto">
            <a:xfrm>
              <a:off x="2781" y="302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76" name="Rectangle 127"/>
            <p:cNvSpPr>
              <a:spLocks noChangeArrowheads="1"/>
            </p:cNvSpPr>
            <p:nvPr/>
          </p:nvSpPr>
          <p:spPr bwMode="auto">
            <a:xfrm>
              <a:off x="2788" y="3027"/>
              <a:ext cx="734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77" name="Rectangle 128"/>
            <p:cNvSpPr>
              <a:spLocks noChangeArrowheads="1"/>
            </p:cNvSpPr>
            <p:nvPr/>
          </p:nvSpPr>
          <p:spPr bwMode="auto">
            <a:xfrm>
              <a:off x="3522" y="302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78" name="Rectangle 129"/>
            <p:cNvSpPr>
              <a:spLocks noChangeArrowheads="1"/>
            </p:cNvSpPr>
            <p:nvPr/>
          </p:nvSpPr>
          <p:spPr bwMode="auto">
            <a:xfrm>
              <a:off x="612" y="3035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79" name="Rectangle 130"/>
            <p:cNvSpPr>
              <a:spLocks noChangeArrowheads="1"/>
            </p:cNvSpPr>
            <p:nvPr/>
          </p:nvSpPr>
          <p:spPr bwMode="auto">
            <a:xfrm>
              <a:off x="2781" y="3035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80" name="Rectangle 131"/>
            <p:cNvSpPr>
              <a:spLocks noChangeArrowheads="1"/>
            </p:cNvSpPr>
            <p:nvPr/>
          </p:nvSpPr>
          <p:spPr bwMode="auto">
            <a:xfrm>
              <a:off x="3522" y="3035"/>
              <a:ext cx="7" cy="35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81" name="Rectangle 132"/>
            <p:cNvSpPr>
              <a:spLocks noChangeArrowheads="1"/>
            </p:cNvSpPr>
            <p:nvPr/>
          </p:nvSpPr>
          <p:spPr bwMode="auto">
            <a:xfrm>
              <a:off x="689" y="3401"/>
              <a:ext cx="32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kudz</a:t>
              </a:r>
              <a:endParaRPr lang="cs-CZ" altLang="cs-CZ"/>
            </a:p>
          </p:txBody>
        </p:sp>
        <p:sp>
          <p:nvSpPr>
            <p:cNvPr id="49282" name="Rectangle 133"/>
            <p:cNvSpPr>
              <a:spLocks noChangeArrowheads="1"/>
            </p:cNvSpPr>
            <p:nvPr/>
          </p:nvSpPr>
          <p:spPr bwMode="auto">
            <a:xfrm>
              <a:off x="977" y="3401"/>
              <a:ext cx="12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u </a:t>
              </a:r>
              <a:endParaRPr lang="cs-CZ" altLang="cs-CZ"/>
            </a:p>
          </p:txBody>
        </p:sp>
        <p:sp>
          <p:nvSpPr>
            <p:cNvPr id="49283" name="Rectangle 134"/>
            <p:cNvSpPr>
              <a:spLocks noChangeArrowheads="1"/>
            </p:cNvSpPr>
            <p:nvPr/>
          </p:nvSpPr>
          <p:spPr bwMode="auto">
            <a:xfrm>
              <a:off x="1089" y="3403"/>
              <a:ext cx="107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(Pueraria lobata)</a:t>
              </a:r>
              <a:endParaRPr lang="cs-CZ" altLang="cs-CZ"/>
            </a:p>
          </p:txBody>
        </p:sp>
        <p:sp>
          <p:nvSpPr>
            <p:cNvPr id="49284" name="Rectangle 135"/>
            <p:cNvSpPr>
              <a:spLocks noChangeArrowheads="1"/>
            </p:cNvSpPr>
            <p:nvPr/>
          </p:nvSpPr>
          <p:spPr bwMode="auto">
            <a:xfrm>
              <a:off x="2058" y="3403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85" name="Rectangle 136"/>
            <p:cNvSpPr>
              <a:spLocks noChangeArrowheads="1"/>
            </p:cNvSpPr>
            <p:nvPr/>
          </p:nvSpPr>
          <p:spPr bwMode="auto">
            <a:xfrm>
              <a:off x="2093" y="3401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86" name="Rectangle 137"/>
            <p:cNvSpPr>
              <a:spLocks noChangeArrowheads="1"/>
            </p:cNvSpPr>
            <p:nvPr/>
          </p:nvSpPr>
          <p:spPr bwMode="auto">
            <a:xfrm>
              <a:off x="2858" y="3403"/>
              <a:ext cx="3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0,181</a:t>
              </a:r>
              <a:endParaRPr lang="cs-CZ" altLang="cs-CZ"/>
            </a:p>
          </p:txBody>
        </p:sp>
        <p:sp>
          <p:nvSpPr>
            <p:cNvPr id="49287" name="Rectangle 138"/>
            <p:cNvSpPr>
              <a:spLocks noChangeArrowheads="1"/>
            </p:cNvSpPr>
            <p:nvPr/>
          </p:nvSpPr>
          <p:spPr bwMode="auto">
            <a:xfrm>
              <a:off x="3169" y="3403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88" name="Rectangle 139"/>
            <p:cNvSpPr>
              <a:spLocks noChangeArrowheads="1"/>
            </p:cNvSpPr>
            <p:nvPr/>
          </p:nvSpPr>
          <p:spPr bwMode="auto">
            <a:xfrm>
              <a:off x="612" y="339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89" name="Rectangle 140"/>
            <p:cNvSpPr>
              <a:spLocks noChangeArrowheads="1"/>
            </p:cNvSpPr>
            <p:nvPr/>
          </p:nvSpPr>
          <p:spPr bwMode="auto">
            <a:xfrm>
              <a:off x="619" y="3394"/>
              <a:ext cx="2162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90" name="Rectangle 141"/>
            <p:cNvSpPr>
              <a:spLocks noChangeArrowheads="1"/>
            </p:cNvSpPr>
            <p:nvPr/>
          </p:nvSpPr>
          <p:spPr bwMode="auto">
            <a:xfrm>
              <a:off x="2781" y="339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91" name="Rectangle 142"/>
            <p:cNvSpPr>
              <a:spLocks noChangeArrowheads="1"/>
            </p:cNvSpPr>
            <p:nvPr/>
          </p:nvSpPr>
          <p:spPr bwMode="auto">
            <a:xfrm>
              <a:off x="2788" y="3394"/>
              <a:ext cx="734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92" name="Rectangle 143"/>
            <p:cNvSpPr>
              <a:spLocks noChangeArrowheads="1"/>
            </p:cNvSpPr>
            <p:nvPr/>
          </p:nvSpPr>
          <p:spPr bwMode="auto">
            <a:xfrm>
              <a:off x="3522" y="3394"/>
              <a:ext cx="7" cy="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93" name="Rectangle 144"/>
            <p:cNvSpPr>
              <a:spLocks noChangeArrowheads="1"/>
            </p:cNvSpPr>
            <p:nvPr/>
          </p:nvSpPr>
          <p:spPr bwMode="auto">
            <a:xfrm>
              <a:off x="612" y="3401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94" name="Rectangle 145"/>
            <p:cNvSpPr>
              <a:spLocks noChangeArrowheads="1"/>
            </p:cNvSpPr>
            <p:nvPr/>
          </p:nvSpPr>
          <p:spPr bwMode="auto">
            <a:xfrm>
              <a:off x="2781" y="3401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95" name="Rectangle 146"/>
            <p:cNvSpPr>
              <a:spLocks noChangeArrowheads="1"/>
            </p:cNvSpPr>
            <p:nvPr/>
          </p:nvSpPr>
          <p:spPr bwMode="auto">
            <a:xfrm>
              <a:off x="3522" y="3401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296" name="Rectangle 147"/>
            <p:cNvSpPr>
              <a:spLocks noChangeArrowheads="1"/>
            </p:cNvSpPr>
            <p:nvPr/>
          </p:nvSpPr>
          <p:spPr bwMode="auto">
            <a:xfrm>
              <a:off x="689" y="3588"/>
              <a:ext cx="102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jerlín japonský </a:t>
              </a:r>
              <a:endParaRPr lang="cs-CZ" altLang="cs-CZ"/>
            </a:p>
          </p:txBody>
        </p:sp>
        <p:sp>
          <p:nvSpPr>
            <p:cNvPr id="49297" name="Rectangle 148"/>
            <p:cNvSpPr>
              <a:spLocks noChangeArrowheads="1"/>
            </p:cNvSpPr>
            <p:nvPr/>
          </p:nvSpPr>
          <p:spPr bwMode="auto">
            <a:xfrm>
              <a:off x="1610" y="3590"/>
              <a:ext cx="118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(Sophora japonica)</a:t>
              </a:r>
              <a:endParaRPr lang="cs-CZ" altLang="cs-CZ"/>
            </a:p>
          </p:txBody>
        </p:sp>
        <p:sp>
          <p:nvSpPr>
            <p:cNvPr id="49298" name="Rectangle 149"/>
            <p:cNvSpPr>
              <a:spLocks noChangeArrowheads="1"/>
            </p:cNvSpPr>
            <p:nvPr/>
          </p:nvSpPr>
          <p:spPr bwMode="auto">
            <a:xfrm>
              <a:off x="2679" y="3588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299" name="Rectangle 150"/>
            <p:cNvSpPr>
              <a:spLocks noChangeArrowheads="1"/>
            </p:cNvSpPr>
            <p:nvPr/>
          </p:nvSpPr>
          <p:spPr bwMode="auto">
            <a:xfrm>
              <a:off x="2858" y="3590"/>
              <a:ext cx="3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0,099</a:t>
              </a:r>
              <a:endParaRPr lang="cs-CZ" altLang="cs-CZ"/>
            </a:p>
          </p:txBody>
        </p:sp>
        <p:sp>
          <p:nvSpPr>
            <p:cNvPr id="49300" name="Rectangle 151"/>
            <p:cNvSpPr>
              <a:spLocks noChangeArrowheads="1"/>
            </p:cNvSpPr>
            <p:nvPr/>
          </p:nvSpPr>
          <p:spPr bwMode="auto">
            <a:xfrm>
              <a:off x="3169" y="3590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301" name="Rectangle 152"/>
            <p:cNvSpPr>
              <a:spLocks noChangeArrowheads="1"/>
            </p:cNvSpPr>
            <p:nvPr/>
          </p:nvSpPr>
          <p:spPr bwMode="auto">
            <a:xfrm>
              <a:off x="612" y="3580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02" name="Rectangle 153"/>
            <p:cNvSpPr>
              <a:spLocks noChangeArrowheads="1"/>
            </p:cNvSpPr>
            <p:nvPr/>
          </p:nvSpPr>
          <p:spPr bwMode="auto">
            <a:xfrm>
              <a:off x="619" y="3580"/>
              <a:ext cx="2162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03" name="Rectangle 154"/>
            <p:cNvSpPr>
              <a:spLocks noChangeArrowheads="1"/>
            </p:cNvSpPr>
            <p:nvPr/>
          </p:nvSpPr>
          <p:spPr bwMode="auto">
            <a:xfrm>
              <a:off x="2781" y="3580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04" name="Rectangle 155"/>
            <p:cNvSpPr>
              <a:spLocks noChangeArrowheads="1"/>
            </p:cNvSpPr>
            <p:nvPr/>
          </p:nvSpPr>
          <p:spPr bwMode="auto">
            <a:xfrm>
              <a:off x="2788" y="3580"/>
              <a:ext cx="734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05" name="Rectangle 156"/>
            <p:cNvSpPr>
              <a:spLocks noChangeArrowheads="1"/>
            </p:cNvSpPr>
            <p:nvPr/>
          </p:nvSpPr>
          <p:spPr bwMode="auto">
            <a:xfrm>
              <a:off x="3522" y="3580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06" name="Rectangle 157"/>
            <p:cNvSpPr>
              <a:spLocks noChangeArrowheads="1"/>
            </p:cNvSpPr>
            <p:nvPr/>
          </p:nvSpPr>
          <p:spPr bwMode="auto">
            <a:xfrm>
              <a:off x="612" y="3588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07" name="Rectangle 158"/>
            <p:cNvSpPr>
              <a:spLocks noChangeArrowheads="1"/>
            </p:cNvSpPr>
            <p:nvPr/>
          </p:nvSpPr>
          <p:spPr bwMode="auto">
            <a:xfrm>
              <a:off x="2781" y="3588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08" name="Rectangle 159"/>
            <p:cNvSpPr>
              <a:spLocks noChangeArrowheads="1"/>
            </p:cNvSpPr>
            <p:nvPr/>
          </p:nvSpPr>
          <p:spPr bwMode="auto">
            <a:xfrm>
              <a:off x="3522" y="3588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09" name="Rectangle 160"/>
            <p:cNvSpPr>
              <a:spLocks noChangeArrowheads="1"/>
            </p:cNvSpPr>
            <p:nvPr/>
          </p:nvSpPr>
          <p:spPr bwMode="auto">
            <a:xfrm>
              <a:off x="689" y="3775"/>
              <a:ext cx="40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čočka </a:t>
              </a:r>
              <a:endParaRPr lang="cs-CZ" altLang="cs-CZ"/>
            </a:p>
          </p:txBody>
        </p:sp>
        <p:sp>
          <p:nvSpPr>
            <p:cNvPr id="49310" name="Rectangle 161"/>
            <p:cNvSpPr>
              <a:spLocks noChangeArrowheads="1"/>
            </p:cNvSpPr>
            <p:nvPr/>
          </p:nvSpPr>
          <p:spPr bwMode="auto">
            <a:xfrm>
              <a:off x="1057" y="3775"/>
              <a:ext cx="35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jedlá </a:t>
              </a:r>
              <a:endParaRPr lang="cs-CZ" altLang="cs-CZ"/>
            </a:p>
          </p:txBody>
        </p:sp>
        <p:sp>
          <p:nvSpPr>
            <p:cNvPr id="49311" name="Rectangle 162"/>
            <p:cNvSpPr>
              <a:spLocks noChangeArrowheads="1"/>
            </p:cNvSpPr>
            <p:nvPr/>
          </p:nvSpPr>
          <p:spPr bwMode="auto">
            <a:xfrm>
              <a:off x="1381" y="3777"/>
              <a:ext cx="9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i="1">
                  <a:solidFill>
                    <a:srgbClr val="000000"/>
                  </a:solidFill>
                  <a:latin typeface="Times New Roman" pitchFamily="18" charset="0"/>
                </a:rPr>
                <a:t>(Lens culinaris)</a:t>
              </a:r>
              <a:endParaRPr lang="cs-CZ" altLang="cs-CZ"/>
            </a:p>
          </p:txBody>
        </p:sp>
        <p:sp>
          <p:nvSpPr>
            <p:cNvPr id="49312" name="Rectangle 163"/>
            <p:cNvSpPr>
              <a:spLocks noChangeArrowheads="1"/>
            </p:cNvSpPr>
            <p:nvPr/>
          </p:nvSpPr>
          <p:spPr bwMode="auto">
            <a:xfrm>
              <a:off x="2250" y="3775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  <p:sp>
          <p:nvSpPr>
            <p:cNvPr id="49313" name="Rectangle 164"/>
            <p:cNvSpPr>
              <a:spLocks noChangeArrowheads="1"/>
            </p:cNvSpPr>
            <p:nvPr/>
          </p:nvSpPr>
          <p:spPr bwMode="auto">
            <a:xfrm>
              <a:off x="2858" y="3777"/>
              <a:ext cx="402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cs-CZ" altLang="cs-CZ" sz="1900" dirty="0">
                  <a:solidFill>
                    <a:srgbClr val="000000"/>
                  </a:solidFill>
                  <a:latin typeface="Times New Roman" pitchFamily="18" charset="0"/>
                </a:rPr>
                <a:t>0,068</a:t>
              </a:r>
              <a:endParaRPr lang="cs-CZ" altLang="cs-CZ" dirty="0"/>
            </a:p>
          </p:txBody>
        </p:sp>
        <p:sp>
          <p:nvSpPr>
            <p:cNvPr id="49315" name="Rectangle 166"/>
            <p:cNvSpPr>
              <a:spLocks noChangeArrowheads="1"/>
            </p:cNvSpPr>
            <p:nvPr/>
          </p:nvSpPr>
          <p:spPr bwMode="auto">
            <a:xfrm>
              <a:off x="612" y="376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16" name="Rectangle 167"/>
            <p:cNvSpPr>
              <a:spLocks noChangeArrowheads="1"/>
            </p:cNvSpPr>
            <p:nvPr/>
          </p:nvSpPr>
          <p:spPr bwMode="auto">
            <a:xfrm>
              <a:off x="619" y="3767"/>
              <a:ext cx="2162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17" name="Rectangle 168"/>
            <p:cNvSpPr>
              <a:spLocks noChangeArrowheads="1"/>
            </p:cNvSpPr>
            <p:nvPr/>
          </p:nvSpPr>
          <p:spPr bwMode="auto">
            <a:xfrm>
              <a:off x="2781" y="376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18" name="Rectangle 169"/>
            <p:cNvSpPr>
              <a:spLocks noChangeArrowheads="1"/>
            </p:cNvSpPr>
            <p:nvPr/>
          </p:nvSpPr>
          <p:spPr bwMode="auto">
            <a:xfrm>
              <a:off x="2788" y="3767"/>
              <a:ext cx="734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19" name="Rectangle 170"/>
            <p:cNvSpPr>
              <a:spLocks noChangeArrowheads="1"/>
            </p:cNvSpPr>
            <p:nvPr/>
          </p:nvSpPr>
          <p:spPr bwMode="auto">
            <a:xfrm>
              <a:off x="3522" y="3767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0" name="Rectangle 171"/>
            <p:cNvSpPr>
              <a:spLocks noChangeArrowheads="1"/>
            </p:cNvSpPr>
            <p:nvPr/>
          </p:nvSpPr>
          <p:spPr bwMode="auto">
            <a:xfrm>
              <a:off x="612" y="3775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1" name="Rectangle 172"/>
            <p:cNvSpPr>
              <a:spLocks noChangeArrowheads="1"/>
            </p:cNvSpPr>
            <p:nvPr/>
          </p:nvSpPr>
          <p:spPr bwMode="auto">
            <a:xfrm>
              <a:off x="612" y="39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2" name="Rectangle 173"/>
            <p:cNvSpPr>
              <a:spLocks noChangeArrowheads="1"/>
            </p:cNvSpPr>
            <p:nvPr/>
          </p:nvSpPr>
          <p:spPr bwMode="auto">
            <a:xfrm>
              <a:off x="612" y="39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3" name="Rectangle 174"/>
            <p:cNvSpPr>
              <a:spLocks noChangeArrowheads="1"/>
            </p:cNvSpPr>
            <p:nvPr/>
          </p:nvSpPr>
          <p:spPr bwMode="auto">
            <a:xfrm>
              <a:off x="619" y="3954"/>
              <a:ext cx="2162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4" name="Rectangle 175"/>
            <p:cNvSpPr>
              <a:spLocks noChangeArrowheads="1"/>
            </p:cNvSpPr>
            <p:nvPr/>
          </p:nvSpPr>
          <p:spPr bwMode="auto">
            <a:xfrm>
              <a:off x="2781" y="3775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5" name="Rectangle 176"/>
            <p:cNvSpPr>
              <a:spLocks noChangeArrowheads="1"/>
            </p:cNvSpPr>
            <p:nvPr/>
          </p:nvSpPr>
          <p:spPr bwMode="auto">
            <a:xfrm>
              <a:off x="2781" y="39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6" name="Rectangle 177"/>
            <p:cNvSpPr>
              <a:spLocks noChangeArrowheads="1"/>
            </p:cNvSpPr>
            <p:nvPr/>
          </p:nvSpPr>
          <p:spPr bwMode="auto">
            <a:xfrm>
              <a:off x="2788" y="3954"/>
              <a:ext cx="734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7" name="Rectangle 178"/>
            <p:cNvSpPr>
              <a:spLocks noChangeArrowheads="1"/>
            </p:cNvSpPr>
            <p:nvPr/>
          </p:nvSpPr>
          <p:spPr bwMode="auto">
            <a:xfrm>
              <a:off x="3522" y="3775"/>
              <a:ext cx="7" cy="179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8" name="Rectangle 179"/>
            <p:cNvSpPr>
              <a:spLocks noChangeArrowheads="1"/>
            </p:cNvSpPr>
            <p:nvPr/>
          </p:nvSpPr>
          <p:spPr bwMode="auto">
            <a:xfrm>
              <a:off x="3522" y="39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29" name="Rectangle 180"/>
            <p:cNvSpPr>
              <a:spLocks noChangeArrowheads="1"/>
            </p:cNvSpPr>
            <p:nvPr/>
          </p:nvSpPr>
          <p:spPr bwMode="auto">
            <a:xfrm>
              <a:off x="3522" y="3954"/>
              <a:ext cx="7" cy="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49330" name="Rectangle 181"/>
            <p:cNvSpPr>
              <a:spLocks noChangeArrowheads="1"/>
            </p:cNvSpPr>
            <p:nvPr/>
          </p:nvSpPr>
          <p:spPr bwMode="auto">
            <a:xfrm>
              <a:off x="689" y="3962"/>
              <a:ext cx="4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23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cs-CZ" altLang="cs-CZ"/>
            </a:p>
          </p:txBody>
        </p:sp>
      </p:grpSp>
      <p:sp>
        <p:nvSpPr>
          <p:cNvPr id="179" name="Nadpis 178"/>
          <p:cNvSpPr>
            <a:spLocks noGrp="1"/>
          </p:cNvSpPr>
          <p:nvPr>
            <p:ph type="title"/>
          </p:nvPr>
        </p:nvSpPr>
        <p:spPr>
          <a:xfrm>
            <a:off x="528637" y="0"/>
            <a:ext cx="8413675" cy="1493875"/>
          </a:xfrm>
        </p:spPr>
        <p:txBody>
          <a:bodyPr>
            <a:normAutofit/>
          </a:bodyPr>
          <a:lstStyle/>
          <a:p>
            <a:r>
              <a:rPr lang="cs-CZ" altLang="cs-CZ" dirty="0"/>
              <a:t>Obsah </a:t>
            </a:r>
            <a:r>
              <a:rPr lang="cs-CZ" altLang="cs-CZ" dirty="0" err="1"/>
              <a:t>kumestrolu</a:t>
            </a:r>
            <a:r>
              <a:rPr lang="cs-CZ" altLang="cs-CZ" dirty="0"/>
              <a:t> v luštěninách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6328971" y="2108365"/>
            <a:ext cx="2584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 smtClean="0"/>
              <a:t>Významný nárůst obsahu </a:t>
            </a:r>
            <a:r>
              <a:rPr lang="cs-CZ" altLang="cs-CZ" dirty="0" err="1" smtClean="0"/>
              <a:t>kumestrolu</a:t>
            </a:r>
            <a:r>
              <a:rPr lang="cs-CZ" altLang="cs-CZ" dirty="0" smtClean="0"/>
              <a:t> při klíčení </a:t>
            </a:r>
            <a:r>
              <a:rPr lang="cs-CZ" altLang="cs-CZ" dirty="0" err="1" smtClean="0"/>
              <a:t>sojových</a:t>
            </a:r>
            <a:r>
              <a:rPr lang="cs-CZ" altLang="cs-CZ" dirty="0" smtClean="0"/>
              <a:t> bobů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cs-CZ" altLang="cs-CZ" sz="4400" dirty="0">
              <a:solidFill>
                <a:schemeClr val="tx2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519488" y="2743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altLang="cs-CZ"/>
          </a:p>
        </p:txBody>
      </p:sp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468313" y="1989138"/>
            <a:ext cx="8424862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/>
            <a:r>
              <a:rPr lang="cs-CZ" altLang="cs-CZ" sz="2800" b="1" i="1"/>
              <a:t>Pohlavní hormony lze dělit na</a:t>
            </a:r>
            <a:r>
              <a:rPr lang="cs-CZ" altLang="cs-CZ" sz="2800" b="1"/>
              <a:t>:</a:t>
            </a:r>
            <a:r>
              <a:rPr lang="cs-CZ" altLang="cs-CZ" sz="2800"/>
              <a:t> </a:t>
            </a:r>
          </a:p>
          <a:p>
            <a:pPr marL="534988" indent="-534988"/>
            <a:r>
              <a:rPr lang="cs-CZ" altLang="cs-CZ" sz="2800" i="1">
                <a:solidFill>
                  <a:srgbClr val="FF0000"/>
                </a:solidFill>
                <a:latin typeface="Arial Black" pitchFamily="34" charset="0"/>
              </a:rPr>
              <a:t>gynekogeny</a:t>
            </a:r>
            <a:r>
              <a:rPr lang="cs-CZ" altLang="cs-CZ" sz="2800"/>
              <a:t> (samičí pohlavní hormony)</a:t>
            </a:r>
          </a:p>
          <a:p>
            <a:pPr marL="534988" indent="-534988"/>
            <a:r>
              <a:rPr lang="cs-CZ" altLang="cs-CZ" sz="2800" i="1">
                <a:solidFill>
                  <a:srgbClr val="FF0000"/>
                </a:solidFill>
                <a:latin typeface="Arial Black" pitchFamily="34" charset="0"/>
              </a:rPr>
              <a:t>androgeny</a:t>
            </a:r>
            <a:r>
              <a:rPr lang="cs-CZ" altLang="cs-CZ" sz="2800" i="1"/>
              <a:t> </a:t>
            </a:r>
            <a:r>
              <a:rPr lang="cs-CZ" altLang="cs-CZ" sz="2800"/>
              <a:t>(samčí pohlavní hormony,  např. testosteron, androsteron)</a:t>
            </a:r>
          </a:p>
          <a:p>
            <a:pPr marL="534988" indent="-534988"/>
            <a:endParaRPr lang="cs-CZ" altLang="cs-CZ" sz="2800" b="1"/>
          </a:p>
          <a:p>
            <a:pPr marL="534988" indent="-534988"/>
            <a:r>
              <a:rPr lang="cs-CZ" altLang="cs-CZ" sz="2800" b="1"/>
              <a:t>Gynekogeny se dělí na:</a:t>
            </a:r>
            <a:endParaRPr lang="cs-CZ" altLang="cs-CZ" sz="2800"/>
          </a:p>
          <a:p>
            <a:pPr marL="534988" indent="-534988"/>
            <a:r>
              <a:rPr lang="cs-CZ" altLang="cs-CZ" sz="2800" b="1"/>
              <a:t>estrogeny</a:t>
            </a:r>
            <a:r>
              <a:rPr lang="cs-CZ" altLang="cs-CZ" sz="2800"/>
              <a:t> (produkované folikulami vaječníků – ovárií)</a:t>
            </a:r>
          </a:p>
          <a:p>
            <a:pPr marL="534988" indent="-534988"/>
            <a:r>
              <a:rPr lang="cs-CZ" altLang="cs-CZ" sz="2800" b="1"/>
              <a:t>gestageny</a:t>
            </a:r>
            <a:r>
              <a:rPr lang="cs-CZ" altLang="cs-CZ" sz="2800"/>
              <a:t> (hormony žlutého tělíska)</a:t>
            </a:r>
          </a:p>
          <a:p>
            <a:pPr marL="534988" indent="-534988"/>
            <a:r>
              <a:rPr lang="cs-CZ" altLang="cs-CZ"/>
              <a:t/>
            </a:r>
            <a:br>
              <a:rPr lang="cs-CZ" altLang="cs-CZ"/>
            </a:br>
            <a:endParaRPr lang="cs-CZ" alt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Pohlavní hormony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cs-CZ" sz="6600" b="1">
                <a:solidFill>
                  <a:srgbClr val="FF0000"/>
                </a:solidFill>
              </a:rPr>
              <a:t>Lignan</a:t>
            </a:r>
            <a:r>
              <a:rPr lang="cs-CZ" altLang="cs-CZ" sz="6600" b="1">
                <a:solidFill>
                  <a:srgbClr val="FF0000"/>
                </a:solidFill>
              </a:rPr>
              <a:t>y</a:t>
            </a:r>
            <a:r>
              <a:rPr lang="cs-CZ" altLang="cs-CZ"/>
              <a:t>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cs-CZ"/>
              <a:t>lariciresinol</a:t>
            </a:r>
          </a:p>
          <a:p>
            <a:pPr eaLnBrk="1" hangingPunct="1"/>
            <a:r>
              <a:rPr lang="en-GB" altLang="cs-CZ"/>
              <a:t>isolariciresinol</a:t>
            </a:r>
          </a:p>
          <a:p>
            <a:pPr eaLnBrk="1" hangingPunct="1"/>
            <a:r>
              <a:rPr lang="en-GB" altLang="cs-CZ"/>
              <a:t>matairesinol</a:t>
            </a:r>
          </a:p>
          <a:p>
            <a:pPr eaLnBrk="1" hangingPunct="1"/>
            <a:r>
              <a:rPr lang="en-GB" altLang="cs-CZ"/>
              <a:t>secoisolariciresinol</a:t>
            </a:r>
            <a:endParaRPr lang="cs-CZ" altLang="cs-CZ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altLang="cs-CZ" b="1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788976" y="681925"/>
            <a:ext cx="4355025" cy="5444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/>
              <a:t>chemicky příbuzné  s polymerem ligninem (tvoří rostlinné buněčné stěny) </a:t>
            </a:r>
            <a:r>
              <a:rPr lang="cs-CZ" altLang="cs-CZ" sz="2400">
                <a:sym typeface="Symbol" pitchFamily="18" charset="2"/>
              </a:rPr>
              <a:t></a:t>
            </a:r>
            <a:r>
              <a:rPr lang="cs-CZ" altLang="cs-CZ" sz="2400"/>
              <a:t> především v dřevitých částech rostlin</a:t>
            </a:r>
          </a:p>
          <a:p>
            <a:r>
              <a:rPr lang="cs-CZ" altLang="cs-CZ" sz="2400"/>
              <a:t>nejvýznamnější estrogenní sloučeniny </a:t>
            </a:r>
            <a:r>
              <a:rPr lang="cs-CZ" altLang="cs-CZ" sz="2400" b="1"/>
              <a:t>matairesinol </a:t>
            </a:r>
            <a:r>
              <a:rPr lang="cs-CZ" altLang="cs-CZ" sz="2400"/>
              <a:t>a </a:t>
            </a:r>
            <a:r>
              <a:rPr lang="cs-CZ" altLang="cs-CZ" sz="2400" b="1"/>
              <a:t>sekoisolariciresinol</a:t>
            </a:r>
            <a:endParaRPr lang="cs-CZ" altLang="cs-CZ" sz="24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078473"/>
              </p:ext>
            </p:extLst>
          </p:nvPr>
        </p:nvGraphicFramePr>
        <p:xfrm>
          <a:off x="349826" y="3649663"/>
          <a:ext cx="2090738" cy="180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6" name="Rastrový obrázek" r:id="rId3" imgW="1809524" imgH="1619476" progId="PBrush">
                  <p:embed/>
                </p:oleObj>
              </mc:Choice>
              <mc:Fallback>
                <p:oleObj name="Rastrový obrázek" r:id="rId3" imgW="1809524" imgH="1619476" progId="PBrush">
                  <p:embed/>
                  <p:pic>
                    <p:nvPicPr>
                      <p:cNvPr id="51205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826" y="3649663"/>
                        <a:ext cx="2090738" cy="1801813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750336"/>
              </p:ext>
            </p:extLst>
          </p:nvPr>
        </p:nvGraphicFramePr>
        <p:xfrm>
          <a:off x="3345465" y="4876800"/>
          <a:ext cx="223361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7" name="Rastrový obrázek" r:id="rId5" imgW="1857240" imgH="1647720" progId="Paint.Picture">
                  <p:embed/>
                </p:oleObj>
              </mc:Choice>
              <mc:Fallback>
                <p:oleObj name="Rastrový obrázek" r:id="rId5" imgW="1857240" imgH="1647720" progId="Paint.Picture">
                  <p:embed/>
                  <p:pic>
                    <p:nvPicPr>
                      <p:cNvPr id="51206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lum contrast="18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5465" y="4876800"/>
                        <a:ext cx="2233613" cy="198120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728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altLang="cs-CZ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65599" y="3827444"/>
            <a:ext cx="15843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err="1">
                <a:latin typeface="Tahoma" pitchFamily="34" charset="0"/>
              </a:rPr>
              <a:t>matairesinol</a:t>
            </a:r>
            <a:r>
              <a:rPr lang="cs-CZ" altLang="cs-CZ" dirty="0">
                <a:latin typeface="Tahoma" pitchFamily="34" charset="0"/>
              </a:rPr>
              <a:t>      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26340" y="5802875"/>
            <a:ext cx="2160587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latin typeface="Tahoma" pitchFamily="34" charset="0"/>
              </a:rPr>
              <a:t>sekoisolariciresinol</a:t>
            </a: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7675" y="4448737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20436" t="-9103" r="20886"/>
          <a:stretch>
            <a:fillRect/>
          </a:stretch>
        </p:blipFill>
        <p:spPr bwMode="auto">
          <a:xfrm>
            <a:off x="395288" y="2276475"/>
            <a:ext cx="84963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73200" y="683782"/>
            <a:ext cx="8270800" cy="900148"/>
          </a:xfrm>
        </p:spPr>
        <p:txBody>
          <a:bodyPr>
            <a:normAutofit fontScale="90000"/>
          </a:bodyPr>
          <a:lstStyle/>
          <a:p>
            <a:r>
              <a:rPr lang="cs-CZ" altLang="cs-CZ" b="0" dirty="0">
                <a:latin typeface="Tahoma" pitchFamily="34" charset="0"/>
              </a:rPr>
              <a:t>Obsah hlavních </a:t>
            </a:r>
            <a:r>
              <a:rPr lang="cs-CZ" altLang="cs-CZ" b="0" dirty="0" err="1">
                <a:latin typeface="Tahoma" pitchFamily="34" charset="0"/>
              </a:rPr>
              <a:t>lignanů</a:t>
            </a:r>
            <a:r>
              <a:rPr lang="cs-CZ" altLang="cs-CZ" b="0" dirty="0">
                <a:latin typeface="Tahoma" pitchFamily="34" charset="0"/>
              </a:rPr>
              <a:t> ve vybraných potravinách v mg.kg</a:t>
            </a:r>
            <a:r>
              <a:rPr lang="cs-CZ" altLang="cs-CZ" b="0" baseline="30000" dirty="0">
                <a:latin typeface="Tahoma" pitchFamily="34" charset="0"/>
              </a:rPr>
              <a:t>-1</a:t>
            </a:r>
            <a:r>
              <a:rPr lang="cs-CZ" altLang="cs-CZ" b="0" dirty="0">
                <a:latin typeface="Tahoma" pitchFamily="34" charset="0"/>
              </a:rPr>
              <a:t> </a:t>
            </a:r>
            <a:endParaRPr lang="en-US" b="0" dirty="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331913" y="5445125"/>
            <a:ext cx="70564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cs-CZ" altLang="cs-CZ" sz="1200"/>
              <a:t>Velíšek J.: Chemie potravin (díl 3),Os</a:t>
            </a:r>
            <a:r>
              <a:rPr lang="en-GB" altLang="cs-CZ" sz="1200"/>
              <a:t>sis, </a:t>
            </a:r>
            <a:r>
              <a:rPr lang="en-GB" altLang="cs-CZ" sz="1200" b="1"/>
              <a:t>1999</a:t>
            </a:r>
            <a:endParaRPr lang="cs-CZ" altLang="cs-CZ" sz="1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571500" y="328613"/>
            <a:ext cx="716915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F513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LIGNANY – semeno lnu</a:t>
            </a:r>
          </a:p>
        </p:txBody>
      </p:sp>
      <p:sp>
        <p:nvSpPr>
          <p:cNvPr id="53251" name="Rectangle 8"/>
          <p:cNvSpPr>
            <a:spLocks noChangeArrowheads="1"/>
          </p:cNvSpPr>
          <p:nvPr/>
        </p:nvSpPr>
        <p:spPr bwMode="auto">
          <a:xfrm>
            <a:off x="0" y="2414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altLang="cs-CZ"/>
          </a:p>
        </p:txBody>
      </p:sp>
      <p:sp>
        <p:nvSpPr>
          <p:cNvPr id="53252" name="Text Box 15"/>
          <p:cNvSpPr txBox="1">
            <a:spLocks noChangeArrowheads="1"/>
          </p:cNvSpPr>
          <p:nvPr/>
        </p:nvSpPr>
        <p:spPr bwMode="auto">
          <a:xfrm>
            <a:off x="468313" y="3716338"/>
            <a:ext cx="2319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altLang="cs-CZ" sz="2000" i="1"/>
              <a:t>secoisolariciresinol</a:t>
            </a:r>
            <a:endParaRPr lang="cs-CZ" altLang="cs-CZ" sz="2000" i="1"/>
          </a:p>
        </p:txBody>
      </p:sp>
      <p:graphicFrame>
        <p:nvGraphicFramePr>
          <p:cNvPr id="53253" name="Object 27"/>
          <p:cNvGraphicFramePr>
            <a:graphicFrameLocks noChangeAspect="1"/>
          </p:cNvGraphicFramePr>
          <p:nvPr/>
        </p:nvGraphicFramePr>
        <p:xfrm>
          <a:off x="323850" y="2636838"/>
          <a:ext cx="280828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2" name="ISIS/Draw Sketch" r:id="rId4" imgW="2884170" imgH="1068070" progId="">
                  <p:embed/>
                </p:oleObj>
              </mc:Choice>
              <mc:Fallback>
                <p:oleObj name="ISIS/Draw Sketch" r:id="rId4" imgW="2884170" imgH="106807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36838"/>
                        <a:ext cx="2808288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15" name="TextovéPole 6"/>
          <p:cNvSpPr txBox="1">
            <a:spLocks noChangeArrowheads="1"/>
          </p:cNvSpPr>
          <p:nvPr/>
        </p:nvSpPr>
        <p:spPr bwMode="auto">
          <a:xfrm>
            <a:off x="309428" y="1012072"/>
            <a:ext cx="883457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51313"/>
              </a:buClr>
              <a:buSzPct val="120000"/>
              <a:buFont typeface="Wingdings" pitchFamily="2" charset="2"/>
              <a:buChar char="§"/>
              <a:defRPr/>
            </a:pPr>
            <a:r>
              <a:rPr lang="cs-CZ" sz="2000" dirty="0"/>
              <a:t>nejbohatší zdroj </a:t>
            </a:r>
            <a:r>
              <a:rPr lang="cs-CZ" sz="2000" dirty="0" err="1"/>
              <a:t>lignanů</a:t>
            </a:r>
            <a:endParaRPr lang="cs-CZ" sz="2000" dirty="0"/>
          </a:p>
          <a:p>
            <a:pPr>
              <a:buClr>
                <a:srgbClr val="F51313"/>
              </a:buClr>
              <a:buSzPct val="120000"/>
              <a:buFont typeface="Wingdings" pitchFamily="2" charset="2"/>
              <a:buChar char="§"/>
              <a:defRPr/>
            </a:pPr>
            <a:r>
              <a:rPr lang="cs-CZ" sz="2000" dirty="0"/>
              <a:t>majoritní zástupce: </a:t>
            </a:r>
            <a:r>
              <a:rPr lang="cs-CZ" sz="2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secoisolariciresinol</a:t>
            </a:r>
            <a:r>
              <a:rPr lang="cs-CZ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2000" dirty="0"/>
              <a:t>(SECO): 2900 - 12600 mg/kg</a:t>
            </a:r>
          </a:p>
          <a:p>
            <a:pPr>
              <a:buClr>
                <a:srgbClr val="F51313"/>
              </a:buClr>
              <a:buSzPct val="120000"/>
              <a:buFont typeface="Wingdings" pitchFamily="2" charset="2"/>
              <a:buChar char="§"/>
              <a:defRPr/>
            </a:pPr>
            <a:r>
              <a:rPr lang="cs-CZ" sz="2000" dirty="0"/>
              <a:t> minoritní zástupce: </a:t>
            </a:r>
            <a:r>
              <a:rPr lang="cs-CZ" sz="2000" dirty="0" err="1"/>
              <a:t>matairesinol</a:t>
            </a:r>
            <a:r>
              <a:rPr lang="cs-CZ" sz="2000" dirty="0"/>
              <a:t>, </a:t>
            </a:r>
            <a:r>
              <a:rPr lang="cs-CZ" sz="2000" dirty="0" err="1"/>
              <a:t>lariciresinol</a:t>
            </a:r>
            <a:r>
              <a:rPr lang="cs-CZ" sz="2000" dirty="0"/>
              <a:t>, </a:t>
            </a:r>
            <a:r>
              <a:rPr lang="cs-CZ" sz="2000" dirty="0" err="1"/>
              <a:t>pinoresinol</a:t>
            </a:r>
            <a:r>
              <a:rPr lang="cs-CZ" sz="2000" dirty="0"/>
              <a:t>: 5 - 35 mg/kg</a:t>
            </a:r>
          </a:p>
          <a:p>
            <a:pPr>
              <a:buClr>
                <a:srgbClr val="F51313"/>
              </a:buClr>
              <a:buSzPct val="120000"/>
              <a:buFont typeface="Wingdings" pitchFamily="2" charset="2"/>
              <a:buChar char="§"/>
              <a:defRPr/>
            </a:pPr>
            <a:r>
              <a:rPr lang="cs-CZ" sz="2000" dirty="0"/>
              <a:t> mono- a </a:t>
            </a:r>
            <a:r>
              <a:rPr lang="cs-CZ" sz="2000" dirty="0" err="1"/>
              <a:t>di</a:t>
            </a:r>
            <a:r>
              <a:rPr lang="cs-CZ" sz="2000" dirty="0"/>
              <a:t>-</a:t>
            </a:r>
            <a:r>
              <a:rPr lang="cs-CZ" sz="2000" dirty="0" err="1"/>
              <a:t>glukosidy</a:t>
            </a:r>
            <a:r>
              <a:rPr lang="cs-CZ" sz="2000" dirty="0"/>
              <a:t> → metabolická přeměna na „savčí </a:t>
            </a:r>
            <a:r>
              <a:rPr lang="cs-CZ" sz="2000" dirty="0" err="1"/>
              <a:t>lignany</a:t>
            </a:r>
            <a:r>
              <a:rPr lang="cs-CZ" sz="2000" dirty="0"/>
              <a:t>“</a:t>
            </a:r>
          </a:p>
          <a:p>
            <a:pPr>
              <a:buClr>
                <a:srgbClr val="F51313"/>
              </a:buClr>
              <a:buSzPct val="120000"/>
              <a:buFont typeface="Wingdings" pitchFamily="2" charset="2"/>
              <a:buNone/>
              <a:defRPr/>
            </a:pPr>
            <a:r>
              <a:rPr lang="cs-CZ" sz="2000" dirty="0"/>
              <a:t>   </a:t>
            </a:r>
            <a:r>
              <a:rPr lang="cs-CZ" sz="2000" dirty="0" err="1"/>
              <a:t>enterolakton</a:t>
            </a:r>
            <a:r>
              <a:rPr lang="cs-CZ" sz="2000" dirty="0"/>
              <a:t> a </a:t>
            </a:r>
            <a:r>
              <a:rPr lang="cs-CZ" sz="2000" dirty="0" err="1"/>
              <a:t>enterodiol</a:t>
            </a:r>
            <a:r>
              <a:rPr lang="cs-CZ" sz="2000" dirty="0"/>
              <a:t> → biologická aktivita </a:t>
            </a:r>
          </a:p>
        </p:txBody>
      </p:sp>
      <p:pic>
        <p:nvPicPr>
          <p:cNvPr id="53255" name="Picture 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6363" y="2349500"/>
            <a:ext cx="14176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Group 504"/>
          <p:cNvGraphicFramePr>
            <a:graphicFrameLocks noGrp="1"/>
          </p:cNvGraphicFramePr>
          <p:nvPr/>
        </p:nvGraphicFramePr>
        <p:xfrm>
          <a:off x="755650" y="4149725"/>
          <a:ext cx="6696074" cy="2130425"/>
        </p:xfrm>
        <a:graphic>
          <a:graphicData uri="http://schemas.openxmlformats.org/drawingml/2006/table">
            <a:tbl>
              <a:tblPr/>
              <a:tblGrid>
                <a:gridCol w="3281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6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84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cs-CZ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734" marB="45734" anchor="b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průměr SECO (mg/kg)</a:t>
                      </a: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4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Odrůda</a:t>
                      </a:r>
                    </a:p>
                  </a:txBody>
                  <a:tcPr marL="91439" marR="91439" marT="45734" marB="45734" anchor="b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2007</a:t>
                      </a:r>
                      <a:endParaRPr kumimoji="0" lang="cs-CZ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2008</a:t>
                      </a:r>
                      <a:endParaRPr kumimoji="0" lang="cs-CZ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2009</a:t>
                      </a:r>
                      <a:endParaRPr kumimoji="0" lang="cs-CZ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57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Odrůdy olejného lnu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4158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3172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b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2709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b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57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AGT 248 Amon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3762</a:t>
                      </a: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3361</a:t>
                      </a: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3659</a:t>
                      </a: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577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Přadný len (</a:t>
                      </a: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Venica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2513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1911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734" marB="4573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3279" name="Text Box 29"/>
          <p:cNvSpPr txBox="1">
            <a:spLocks noChangeArrowheads="1"/>
          </p:cNvSpPr>
          <p:nvPr/>
        </p:nvSpPr>
        <p:spPr bwMode="auto">
          <a:xfrm>
            <a:off x="3635375" y="3213100"/>
            <a:ext cx="2846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cs-CZ" altLang="cs-CZ" sz="2000" b="1"/>
              <a:t> 1282 až 8660 mg/kg </a:t>
            </a:r>
          </a:p>
        </p:txBody>
      </p:sp>
      <p:graphicFrame>
        <p:nvGraphicFramePr>
          <p:cNvPr id="53280" name="Object 458"/>
          <p:cNvGraphicFramePr>
            <a:graphicFrameLocks noChangeAspect="1"/>
          </p:cNvGraphicFramePr>
          <p:nvPr/>
        </p:nvGraphicFramePr>
        <p:xfrm>
          <a:off x="7726363" y="4581525"/>
          <a:ext cx="1417637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3" name="Rastrový obrázek" r:id="rId7" imgW="1542857" imgH="1895238" progId="PBrush">
                  <p:embed/>
                </p:oleObj>
              </mc:Choice>
              <mc:Fallback>
                <p:oleObj name="Rastrový obrázek" r:id="rId7" imgW="1542857" imgH="1895238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6363" y="4581525"/>
                        <a:ext cx="1417637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0"/>
            <a:ext cx="4727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 rot="-5400000">
            <a:off x="-1636712" y="2873375"/>
            <a:ext cx="6337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altLang="cs-CZ" sz="2400"/>
              <a:t>Stru</a:t>
            </a:r>
            <a:r>
              <a:rPr lang="cs-CZ" altLang="cs-CZ" sz="2400"/>
              <a:t>k</a:t>
            </a:r>
            <a:r>
              <a:rPr lang="en-GB" altLang="cs-CZ" sz="2400"/>
              <a:t>tur</a:t>
            </a:r>
            <a:r>
              <a:rPr lang="cs-CZ" altLang="cs-CZ" sz="2400"/>
              <a:t>y</a:t>
            </a:r>
            <a:r>
              <a:rPr lang="en-GB" altLang="cs-CZ" sz="2400"/>
              <a:t> lignan</a:t>
            </a:r>
            <a:r>
              <a:rPr lang="cs-CZ" altLang="cs-CZ" sz="2400"/>
              <a:t>ů </a:t>
            </a:r>
            <a:r>
              <a:rPr lang="en-GB" altLang="cs-CZ" sz="2400"/>
              <a:t>a </a:t>
            </a:r>
            <a:r>
              <a:rPr lang="cs-CZ" altLang="cs-CZ" sz="2400"/>
              <a:t>jejich </a:t>
            </a:r>
            <a:r>
              <a:rPr lang="en-GB" altLang="cs-CZ" sz="2400">
                <a:solidFill>
                  <a:srgbClr val="FF0000"/>
                </a:solidFill>
              </a:rPr>
              <a:t>metabolit</a:t>
            </a:r>
            <a:r>
              <a:rPr lang="cs-CZ" altLang="cs-CZ" sz="2400">
                <a:solidFill>
                  <a:srgbClr val="FF0000"/>
                </a:solidFill>
              </a:rPr>
              <a:t>ů</a:t>
            </a:r>
            <a:r>
              <a:rPr lang="cs-CZ" altLang="cs-CZ" sz="2400"/>
              <a:t> </a:t>
            </a:r>
            <a:r>
              <a:rPr lang="en-GB" altLang="cs-CZ" sz="2400"/>
              <a:t>identifi</a:t>
            </a:r>
            <a:r>
              <a:rPr lang="cs-CZ" altLang="cs-CZ" sz="2400"/>
              <a:t>kovaných v potravinách</a:t>
            </a:r>
            <a:endParaRPr lang="en-US" altLang="cs-CZ"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Metabolismus a farmakokinetika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7553" y="1332940"/>
            <a:ext cx="8229600" cy="52292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LIGNANY</a:t>
            </a:r>
            <a:r>
              <a:rPr lang="cs-CZ" altLang="cs-CZ" sz="2400" dirty="0"/>
              <a:t> se střevními bakteriemi přemění na </a:t>
            </a:r>
            <a:r>
              <a:rPr lang="cs-CZ" altLang="cs-CZ" sz="2400" b="1" dirty="0" err="1"/>
              <a:t>enterolakton</a:t>
            </a:r>
            <a:r>
              <a:rPr lang="cs-CZ" altLang="cs-CZ" sz="2400" dirty="0"/>
              <a:t> a </a:t>
            </a:r>
            <a:r>
              <a:rPr lang="cs-CZ" altLang="cs-CZ" sz="2400" b="1" dirty="0" err="1"/>
              <a:t>enterodiol</a:t>
            </a:r>
            <a:r>
              <a:rPr lang="cs-CZ" altLang="cs-CZ" sz="2400" dirty="0"/>
              <a:t>, které se dále metabolizují na </a:t>
            </a:r>
            <a:r>
              <a:rPr lang="cs-CZ" altLang="cs-CZ" sz="2400" dirty="0" err="1"/>
              <a:t>monoglukuronidy</a:t>
            </a:r>
            <a:r>
              <a:rPr lang="cs-CZ" altLang="cs-CZ" sz="2400" dirty="0"/>
              <a:t> (95 %), </a:t>
            </a:r>
            <a:r>
              <a:rPr lang="cs-CZ" altLang="cs-CZ" sz="2400" dirty="0" err="1"/>
              <a:t>monosulfáty</a:t>
            </a:r>
            <a:r>
              <a:rPr lang="cs-CZ" altLang="cs-CZ" sz="2400" dirty="0"/>
              <a:t> a volné aglykony. V malém množství byly v moči detekovány i další metabolity </a:t>
            </a:r>
            <a:r>
              <a:rPr lang="cs-CZ" altLang="cs-CZ" sz="2400" dirty="0" err="1"/>
              <a:t>lignanů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enterofuran</a:t>
            </a:r>
            <a:r>
              <a:rPr lang="cs-CZ" altLang="cs-CZ" sz="2400" dirty="0"/>
              <a:t> a 7´- </a:t>
            </a:r>
            <a:r>
              <a:rPr lang="cs-CZ" altLang="cs-CZ" sz="2400" dirty="0" err="1"/>
              <a:t>hydroxymatairesinol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Koncentrace </a:t>
            </a:r>
            <a:r>
              <a:rPr lang="cs-CZ" altLang="cs-CZ" sz="2400" dirty="0" err="1"/>
              <a:t>isoflavonů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lignanů</a:t>
            </a:r>
            <a:r>
              <a:rPr lang="cs-CZ" altLang="cs-CZ" sz="2400" dirty="0"/>
              <a:t> u lidí se určuje z moči, krevní plasmy nebo séra. Několik studií se zabývalo stanovením </a:t>
            </a:r>
            <a:r>
              <a:rPr lang="cs-CZ" altLang="cs-CZ" sz="2400" dirty="0" err="1"/>
              <a:t>isoflavonů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lignanů</a:t>
            </a:r>
            <a:r>
              <a:rPr lang="cs-CZ" altLang="cs-CZ" sz="2400" dirty="0"/>
              <a:t> v moči u lidí dodržujících různé diety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0" y="188913"/>
            <a:ext cx="9144000" cy="5164137"/>
            <a:chOff x="2281" y="11236"/>
            <a:chExt cx="7713" cy="4354"/>
          </a:xfrm>
        </p:grpSpPr>
        <p:sp>
          <p:nvSpPr>
            <p:cNvPr id="56324" name="AutoShape 3"/>
            <p:cNvSpPr>
              <a:spLocks noChangeAspect="1" noChangeArrowheads="1"/>
            </p:cNvSpPr>
            <p:nvPr/>
          </p:nvSpPr>
          <p:spPr bwMode="auto">
            <a:xfrm>
              <a:off x="2281" y="11236"/>
              <a:ext cx="7713" cy="4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 altLang="cs-CZ"/>
            </a:p>
          </p:txBody>
        </p:sp>
        <p:sp>
          <p:nvSpPr>
            <p:cNvPr id="56325" name="Rectangle 4"/>
            <p:cNvSpPr>
              <a:spLocks noChangeArrowheads="1"/>
            </p:cNvSpPr>
            <p:nvPr/>
          </p:nvSpPr>
          <p:spPr bwMode="auto">
            <a:xfrm>
              <a:off x="2553" y="11236"/>
              <a:ext cx="1218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>
                  <a:solidFill>
                    <a:srgbClr val="000000"/>
                  </a:solidFill>
                </a:rPr>
                <a:t>Pinoresinol</a:t>
              </a:r>
              <a:endParaRPr lang="cs-CZ" altLang="cs-CZ"/>
            </a:p>
          </p:txBody>
        </p:sp>
        <p:sp>
          <p:nvSpPr>
            <p:cNvPr id="56326" name="Rectangle 5"/>
            <p:cNvSpPr>
              <a:spLocks noChangeArrowheads="1"/>
            </p:cNvSpPr>
            <p:nvPr/>
          </p:nvSpPr>
          <p:spPr bwMode="auto">
            <a:xfrm>
              <a:off x="4005" y="11236"/>
              <a:ext cx="1294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>
                  <a:solidFill>
                    <a:srgbClr val="000000"/>
                  </a:solidFill>
                </a:rPr>
                <a:t>Lariciresinol</a:t>
              </a:r>
              <a:endParaRPr lang="cs-CZ" altLang="cs-CZ"/>
            </a:p>
          </p:txBody>
        </p:sp>
        <p:sp>
          <p:nvSpPr>
            <p:cNvPr id="56327" name="Rectangle 6"/>
            <p:cNvSpPr>
              <a:spLocks noChangeArrowheads="1"/>
            </p:cNvSpPr>
            <p:nvPr/>
          </p:nvSpPr>
          <p:spPr bwMode="auto">
            <a:xfrm>
              <a:off x="2553" y="12142"/>
              <a:ext cx="1217" cy="3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 b="1">
                  <a:solidFill>
                    <a:srgbClr val="000000"/>
                  </a:solidFill>
                </a:rPr>
                <a:t>Enterodiol</a:t>
              </a:r>
              <a:endParaRPr lang="cs-CZ" altLang="cs-CZ"/>
            </a:p>
          </p:txBody>
        </p:sp>
        <p:sp>
          <p:nvSpPr>
            <p:cNvPr id="56328" name="Rectangle 7"/>
            <p:cNvSpPr>
              <a:spLocks noChangeArrowheads="1"/>
            </p:cNvSpPr>
            <p:nvPr/>
          </p:nvSpPr>
          <p:spPr bwMode="auto">
            <a:xfrm>
              <a:off x="4369" y="12142"/>
              <a:ext cx="1929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>
                  <a:solidFill>
                    <a:srgbClr val="000000"/>
                  </a:solidFill>
                </a:rPr>
                <a:t>Secoisolariciresinol</a:t>
              </a:r>
              <a:endParaRPr lang="cs-CZ" altLang="cs-CZ"/>
            </a:p>
          </p:txBody>
        </p:sp>
        <p:sp>
          <p:nvSpPr>
            <p:cNvPr id="56329" name="AutoShape 8"/>
            <p:cNvSpPr>
              <a:spLocks noChangeArrowheads="1"/>
            </p:cNvSpPr>
            <p:nvPr/>
          </p:nvSpPr>
          <p:spPr bwMode="auto">
            <a:xfrm>
              <a:off x="4063" y="12778"/>
              <a:ext cx="2982" cy="906"/>
            </a:xfrm>
            <a:prstGeom prst="leftArrow">
              <a:avLst>
                <a:gd name="adj1" fmla="val 50000"/>
                <a:gd name="adj2" fmla="val 82285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>
                  <a:solidFill>
                    <a:srgbClr val="000000"/>
                  </a:solidFill>
                </a:rPr>
                <a:t>Bakteriální biotransformace</a:t>
              </a:r>
              <a:endParaRPr lang="cs-CZ" altLang="cs-CZ"/>
            </a:p>
          </p:txBody>
        </p:sp>
        <p:sp>
          <p:nvSpPr>
            <p:cNvPr id="56330" name="Rectangle 9"/>
            <p:cNvSpPr>
              <a:spLocks noChangeArrowheads="1"/>
            </p:cNvSpPr>
            <p:nvPr/>
          </p:nvSpPr>
          <p:spPr bwMode="auto">
            <a:xfrm>
              <a:off x="2463" y="13865"/>
              <a:ext cx="1446" cy="3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 b="1">
                  <a:solidFill>
                    <a:srgbClr val="000000"/>
                  </a:solidFill>
                </a:rPr>
                <a:t>Enterolakton</a:t>
              </a:r>
              <a:endParaRPr lang="cs-CZ" altLang="cs-CZ"/>
            </a:p>
          </p:txBody>
        </p:sp>
        <p:sp>
          <p:nvSpPr>
            <p:cNvPr id="56331" name="Rectangle 10"/>
            <p:cNvSpPr>
              <a:spLocks noChangeArrowheads="1"/>
            </p:cNvSpPr>
            <p:nvPr/>
          </p:nvSpPr>
          <p:spPr bwMode="auto">
            <a:xfrm>
              <a:off x="4459" y="13865"/>
              <a:ext cx="1304" cy="36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>
                  <a:solidFill>
                    <a:srgbClr val="000000"/>
                  </a:solidFill>
                </a:rPr>
                <a:t>Matairesinol</a:t>
              </a:r>
              <a:endParaRPr lang="cs-CZ" altLang="cs-CZ"/>
            </a:p>
          </p:txBody>
        </p:sp>
        <p:sp>
          <p:nvSpPr>
            <p:cNvPr id="56332" name="Rectangle 11"/>
            <p:cNvSpPr>
              <a:spLocks noChangeArrowheads="1"/>
            </p:cNvSpPr>
            <p:nvPr/>
          </p:nvSpPr>
          <p:spPr bwMode="auto">
            <a:xfrm>
              <a:off x="2373" y="15046"/>
              <a:ext cx="1359" cy="3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 b="1">
                  <a:solidFill>
                    <a:srgbClr val="000000"/>
                  </a:solidFill>
                </a:rPr>
                <a:t>Enterofuran</a:t>
              </a:r>
              <a:endParaRPr lang="cs-CZ" altLang="cs-CZ"/>
            </a:p>
          </p:txBody>
        </p:sp>
        <p:sp>
          <p:nvSpPr>
            <p:cNvPr id="56333" name="Rectangle 12"/>
            <p:cNvSpPr>
              <a:spLocks noChangeArrowheads="1"/>
            </p:cNvSpPr>
            <p:nvPr/>
          </p:nvSpPr>
          <p:spPr bwMode="auto">
            <a:xfrm>
              <a:off x="4277" y="15046"/>
              <a:ext cx="2409" cy="3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 b="1">
                  <a:solidFill>
                    <a:srgbClr val="000000"/>
                  </a:solidFill>
                </a:rPr>
                <a:t>7´-hydroxymatairesinol</a:t>
              </a:r>
              <a:endParaRPr lang="cs-CZ" altLang="cs-CZ"/>
            </a:p>
          </p:txBody>
        </p:sp>
        <p:sp>
          <p:nvSpPr>
            <p:cNvPr id="56334" name="Rectangle 13"/>
            <p:cNvSpPr>
              <a:spLocks noChangeArrowheads="1"/>
            </p:cNvSpPr>
            <p:nvPr/>
          </p:nvSpPr>
          <p:spPr bwMode="auto">
            <a:xfrm>
              <a:off x="5547" y="11236"/>
              <a:ext cx="4301" cy="36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>
                  <a:solidFill>
                    <a:srgbClr val="000000"/>
                  </a:solidFill>
                </a:rPr>
                <a:t>Glykosidy matairesinolu a secoisolariciresinolu</a:t>
              </a:r>
              <a:endParaRPr lang="cs-CZ" altLang="cs-CZ"/>
            </a:p>
          </p:txBody>
        </p:sp>
        <p:sp>
          <p:nvSpPr>
            <p:cNvPr id="56335" name="AutoShape 14"/>
            <p:cNvSpPr>
              <a:spLocks noChangeArrowheads="1"/>
            </p:cNvSpPr>
            <p:nvPr/>
          </p:nvSpPr>
          <p:spPr bwMode="auto">
            <a:xfrm>
              <a:off x="7742" y="11828"/>
              <a:ext cx="2219" cy="1358"/>
            </a:xfrm>
            <a:prstGeom prst="leftArrow">
              <a:avLst>
                <a:gd name="adj1" fmla="val 50000"/>
                <a:gd name="adj2" fmla="val 40851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89611" tIns="44806" rIns="89611" bIns="44806" anchor="ctr"/>
            <a:lstStyle/>
            <a:p>
              <a:pPr algn="ctr"/>
              <a:r>
                <a:rPr lang="cs-CZ" altLang="cs-CZ" sz="1200">
                  <a:solidFill>
                    <a:srgbClr val="000000"/>
                  </a:solidFill>
                </a:rPr>
                <a:t>Hydrolýza střevními </a:t>
              </a:r>
            </a:p>
            <a:p>
              <a:pPr algn="ctr"/>
              <a:r>
                <a:rPr lang="cs-CZ" altLang="cs-CZ" sz="1200">
                  <a:solidFill>
                    <a:srgbClr val="000000"/>
                  </a:solidFill>
                </a:rPr>
                <a:t>bakteriemi</a:t>
              </a:r>
              <a:endParaRPr lang="cs-CZ" altLang="cs-CZ"/>
            </a:p>
          </p:txBody>
        </p:sp>
        <p:sp>
          <p:nvSpPr>
            <p:cNvPr id="56336" name="Line 15"/>
            <p:cNvSpPr>
              <a:spLocks noChangeShapeType="1"/>
            </p:cNvSpPr>
            <p:nvPr/>
          </p:nvSpPr>
          <p:spPr bwMode="auto">
            <a:xfrm>
              <a:off x="3823" y="11416"/>
              <a:ext cx="18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7" name="Line 16"/>
            <p:cNvSpPr>
              <a:spLocks noChangeShapeType="1"/>
            </p:cNvSpPr>
            <p:nvPr/>
          </p:nvSpPr>
          <p:spPr bwMode="auto">
            <a:xfrm>
              <a:off x="3099" y="11598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Line 17"/>
            <p:cNvSpPr>
              <a:spLocks noChangeShapeType="1"/>
            </p:cNvSpPr>
            <p:nvPr/>
          </p:nvSpPr>
          <p:spPr bwMode="auto">
            <a:xfrm>
              <a:off x="3099" y="12506"/>
              <a:ext cx="0" cy="1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39" name="Line 18"/>
            <p:cNvSpPr>
              <a:spLocks noChangeShapeType="1"/>
            </p:cNvSpPr>
            <p:nvPr/>
          </p:nvSpPr>
          <p:spPr bwMode="auto">
            <a:xfrm>
              <a:off x="3099" y="14228"/>
              <a:ext cx="0" cy="8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Line 19"/>
            <p:cNvSpPr>
              <a:spLocks noChangeShapeType="1"/>
            </p:cNvSpPr>
            <p:nvPr/>
          </p:nvSpPr>
          <p:spPr bwMode="auto">
            <a:xfrm>
              <a:off x="5093" y="14228"/>
              <a:ext cx="0" cy="8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Line 20"/>
            <p:cNvSpPr>
              <a:spLocks noChangeShapeType="1"/>
            </p:cNvSpPr>
            <p:nvPr/>
          </p:nvSpPr>
          <p:spPr bwMode="auto">
            <a:xfrm flipH="1" flipV="1">
              <a:off x="4052" y="14040"/>
              <a:ext cx="407" cy="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Line 21"/>
            <p:cNvSpPr>
              <a:spLocks noChangeShapeType="1"/>
            </p:cNvSpPr>
            <p:nvPr/>
          </p:nvSpPr>
          <p:spPr bwMode="auto">
            <a:xfrm>
              <a:off x="5185" y="11598"/>
              <a:ext cx="0" cy="5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Line 22"/>
            <p:cNvSpPr>
              <a:spLocks noChangeShapeType="1"/>
            </p:cNvSpPr>
            <p:nvPr/>
          </p:nvSpPr>
          <p:spPr bwMode="auto">
            <a:xfrm flipH="1">
              <a:off x="3823" y="12324"/>
              <a:ext cx="5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Line 23"/>
            <p:cNvSpPr>
              <a:spLocks noChangeShapeType="1"/>
            </p:cNvSpPr>
            <p:nvPr/>
          </p:nvSpPr>
          <p:spPr bwMode="auto">
            <a:xfrm flipV="1">
              <a:off x="7815" y="11598"/>
              <a:ext cx="0" cy="24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Line 24"/>
            <p:cNvSpPr>
              <a:spLocks noChangeShapeType="1"/>
            </p:cNvSpPr>
            <p:nvPr/>
          </p:nvSpPr>
          <p:spPr bwMode="auto">
            <a:xfrm flipH="1">
              <a:off x="5819" y="14048"/>
              <a:ext cx="199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Line 25"/>
            <p:cNvSpPr>
              <a:spLocks noChangeShapeType="1"/>
            </p:cNvSpPr>
            <p:nvPr/>
          </p:nvSpPr>
          <p:spPr bwMode="auto">
            <a:xfrm>
              <a:off x="6727" y="11598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7" name="Line 26"/>
            <p:cNvSpPr>
              <a:spLocks noChangeShapeType="1"/>
            </p:cNvSpPr>
            <p:nvPr/>
          </p:nvSpPr>
          <p:spPr bwMode="auto">
            <a:xfrm flipH="1">
              <a:off x="6363" y="12324"/>
              <a:ext cx="3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8" name="Rectangle 27"/>
            <p:cNvSpPr>
              <a:spLocks noChangeArrowheads="1"/>
            </p:cNvSpPr>
            <p:nvPr/>
          </p:nvSpPr>
          <p:spPr bwMode="auto">
            <a:xfrm>
              <a:off x="2281" y="11870"/>
              <a:ext cx="1814" cy="3718"/>
            </a:xfrm>
            <a:prstGeom prst="rect">
              <a:avLst/>
            </a:prstGeom>
            <a:solidFill>
              <a:srgbClr val="99CC00">
                <a:alpha val="25098"/>
              </a:srgbClr>
            </a:soli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altLang="cs-CZ"/>
            </a:p>
          </p:txBody>
        </p:sp>
        <p:sp>
          <p:nvSpPr>
            <p:cNvPr id="56349" name="Rectangle 28"/>
            <p:cNvSpPr>
              <a:spLocks noChangeArrowheads="1"/>
            </p:cNvSpPr>
            <p:nvPr/>
          </p:nvSpPr>
          <p:spPr bwMode="auto">
            <a:xfrm>
              <a:off x="4095" y="14592"/>
              <a:ext cx="2761" cy="998"/>
            </a:xfrm>
            <a:prstGeom prst="rect">
              <a:avLst/>
            </a:prstGeom>
            <a:solidFill>
              <a:srgbClr val="99CC00">
                <a:alpha val="2509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altLang="cs-CZ"/>
            </a:p>
          </p:txBody>
        </p:sp>
      </p:grpSp>
      <p:sp>
        <p:nvSpPr>
          <p:cNvPr id="56323" name="Rectangle 29"/>
          <p:cNvSpPr>
            <a:spLocks noChangeArrowheads="1"/>
          </p:cNvSpPr>
          <p:nvPr/>
        </p:nvSpPr>
        <p:spPr bwMode="auto">
          <a:xfrm>
            <a:off x="2700338" y="5876925"/>
            <a:ext cx="391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altLang="cs-CZ"/>
              <a:t>Schéma metabolických drah lignanů</a:t>
            </a:r>
            <a:r>
              <a:rPr lang="en-US" altLang="cs-CZ"/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4913" y="0"/>
            <a:ext cx="6669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 rot="-5400000">
            <a:off x="-1522412" y="2736850"/>
            <a:ext cx="591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altLang="cs-CZ" sz="2400"/>
              <a:t>Metabolické transformace lignanů a možné metabolity a prekursory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30300"/>
          </a:xfrm>
        </p:spPr>
        <p:txBody>
          <a:bodyPr/>
          <a:lstStyle/>
          <a:p>
            <a:pPr eaLnBrk="1" hangingPunct="1"/>
            <a:r>
              <a:rPr lang="cs-CZ" altLang="cs-CZ" sz="6600" b="1">
                <a:solidFill>
                  <a:srgbClr val="FF0000"/>
                </a:solidFill>
              </a:rPr>
              <a:t>Prenylflavonoidy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11188" y="1700213"/>
            <a:ext cx="8137525" cy="4021137"/>
            <a:chOff x="840" y="2168"/>
            <a:chExt cx="4081" cy="1709"/>
          </a:xfrm>
        </p:grpSpPr>
        <p:pic>
          <p:nvPicPr>
            <p:cNvPr id="5837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0" y="2389"/>
              <a:ext cx="4081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3" name="Text Box 7"/>
            <p:cNvSpPr txBox="1">
              <a:spLocks noChangeArrowheads="1"/>
            </p:cNvSpPr>
            <p:nvPr/>
          </p:nvSpPr>
          <p:spPr bwMode="auto">
            <a:xfrm>
              <a:off x="840" y="2168"/>
              <a:ext cx="4078" cy="1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b="1"/>
                <a:t>    Flavonoidy chmele</a:t>
              </a:r>
              <a:r>
                <a:rPr lang="cs-CZ" altLang="cs-CZ">
                  <a:latin typeface="Verdana" pitchFamily="34" charset="0"/>
                </a:rPr>
                <a:t>	                         </a:t>
              </a:r>
              <a:r>
                <a:rPr lang="cs-CZ" altLang="cs-CZ" b="1"/>
                <a:t>Produkty přeměny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82143"/>
            <a:ext cx="7308850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50825" y="5805488"/>
            <a:ext cx="86423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/>
              <a:t>S</a:t>
            </a:r>
            <a:r>
              <a:rPr lang="en-GB" altLang="cs-CZ"/>
              <a:t>tru</a:t>
            </a:r>
            <a:r>
              <a:rPr lang="cs-CZ" altLang="cs-CZ"/>
              <a:t>k</a:t>
            </a:r>
            <a:r>
              <a:rPr lang="en-GB" altLang="cs-CZ"/>
              <a:t>tur</a:t>
            </a:r>
            <a:r>
              <a:rPr lang="cs-CZ" altLang="cs-CZ"/>
              <a:t>ní podobnost </a:t>
            </a:r>
            <a:r>
              <a:rPr lang="en-GB" altLang="cs-CZ"/>
              <a:t>isoflavon</a:t>
            </a:r>
            <a:r>
              <a:rPr lang="cs-CZ" altLang="cs-CZ"/>
              <a:t>ům, </a:t>
            </a:r>
            <a:r>
              <a:rPr lang="en-GB" altLang="cs-CZ"/>
              <a:t>substitu</a:t>
            </a:r>
            <a:r>
              <a:rPr lang="cs-CZ" altLang="cs-CZ"/>
              <a:t>ce</a:t>
            </a:r>
            <a:r>
              <a:rPr lang="en-GB" altLang="cs-CZ"/>
              <a:t> prenyl </a:t>
            </a:r>
            <a:r>
              <a:rPr lang="cs-CZ" altLang="cs-CZ"/>
              <a:t>skupinou </a:t>
            </a:r>
            <a:r>
              <a:rPr lang="en-GB" altLang="cs-CZ"/>
              <a:t>(B) a</a:t>
            </a:r>
            <a:r>
              <a:rPr lang="cs-CZ" altLang="cs-CZ"/>
              <a:t> fenolovým kruhem </a:t>
            </a:r>
            <a:r>
              <a:rPr lang="en-GB" altLang="cs-CZ"/>
              <a:t>(A) </a:t>
            </a:r>
            <a:r>
              <a:rPr lang="cs-CZ" altLang="cs-CZ"/>
              <a:t>v opačném směru  (přítomnost </a:t>
            </a:r>
            <a:r>
              <a:rPr lang="en-GB" altLang="cs-CZ"/>
              <a:t>prenyl </a:t>
            </a:r>
            <a:r>
              <a:rPr lang="cs-CZ" altLang="cs-CZ"/>
              <a:t>skupiny - menší rozpustnost ve vodě než </a:t>
            </a:r>
            <a:r>
              <a:rPr lang="en-GB" altLang="cs-CZ"/>
              <a:t>isoflavon</a:t>
            </a:r>
            <a:r>
              <a:rPr lang="cs-CZ" altLang="cs-CZ"/>
              <a:t>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/>
              <a:t>Dietární</a:t>
            </a:r>
            <a:r>
              <a:rPr lang="cs-CZ" altLang="cs-CZ" dirty="0"/>
              <a:t> příjem chmelových </a:t>
            </a:r>
            <a:r>
              <a:rPr lang="cs-CZ" altLang="cs-CZ" dirty="0" err="1"/>
              <a:t>flavonoidů</a:t>
            </a:r>
            <a:endParaRPr lang="en-US" dirty="0"/>
          </a:p>
        </p:txBody>
      </p:sp>
      <p:pic>
        <p:nvPicPr>
          <p:cNvPr id="6042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6504" y="1491818"/>
            <a:ext cx="3319749" cy="4699000"/>
          </a:xfrm>
          <a:noFill/>
        </p:spPr>
      </p:pic>
      <p:sp>
        <p:nvSpPr>
          <p:cNvPr id="604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marL="469900" indent="-469900" eaLnBrk="1" hangingPunct="1"/>
            <a:r>
              <a:rPr lang="cs-CZ" altLang="cs-CZ" sz="2800"/>
              <a:t>Chmel otáčivý</a:t>
            </a:r>
          </a:p>
          <a:p>
            <a:pPr marL="469900" indent="-469900" eaLnBrk="1" hangingPunct="1"/>
            <a:endParaRPr lang="cs-CZ" altLang="cs-CZ" sz="2800"/>
          </a:p>
          <a:p>
            <a:pPr marL="469900" indent="-469900" eaLnBrk="1" hangingPunct="1"/>
            <a:endParaRPr lang="cs-CZ" altLang="cs-CZ" sz="2800"/>
          </a:p>
          <a:p>
            <a:pPr marL="469900" indent="-469900" eaLnBrk="1" hangingPunct="1"/>
            <a:r>
              <a:rPr lang="cs-CZ" altLang="cs-CZ" sz="2800"/>
              <a:t>Pivo</a:t>
            </a:r>
          </a:p>
          <a:p>
            <a:pPr marL="469900" indent="-469900" eaLnBrk="1" hangingPunct="1"/>
            <a:endParaRPr lang="cs-CZ" altLang="cs-CZ" sz="2800"/>
          </a:p>
          <a:p>
            <a:pPr marL="469900" indent="-469900" eaLnBrk="1" hangingPunct="1"/>
            <a:endParaRPr lang="cs-CZ" altLang="cs-CZ" sz="2800"/>
          </a:p>
          <a:p>
            <a:pPr marL="469900" indent="-469900" eaLnBrk="1" hangingPunct="1"/>
            <a:r>
              <a:rPr lang="cs-CZ" altLang="cs-CZ" sz="2800"/>
              <a:t>Potravinové doplňky</a:t>
            </a:r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443" y="1672504"/>
            <a:ext cx="2230438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300" y="3938155"/>
            <a:ext cx="25527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Rectangle 12"/>
          <p:cNvSpPr>
            <a:spLocks noChangeArrowheads="1"/>
          </p:cNvSpPr>
          <p:nvPr/>
        </p:nvSpPr>
        <p:spPr bwMode="auto">
          <a:xfrm>
            <a:off x="395288" y="5805488"/>
            <a:ext cx="5400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/>
              <a:t>BENOSEN® - deklarovaný obsah flavonoidů        0,6 mg/tabletu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Endogenní</a:t>
            </a:r>
            <a:r>
              <a:rPr lang="cs-CZ" altLang="cs-CZ" b="1" dirty="0"/>
              <a:t> estrogenní látky v organismu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90600" lvl="1" indent="-533400"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Mezi látky s estrogenní aktivitou přirozeně obsažené v organismu patří pohlavní hormony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Jsou to steroidní sloučeniny regulující vývoj a normální funkci pohlavních orgánů u všech živočichů.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O rostlinných androgenech (testosteronu, androsteronu) prokázaných např. v pylu borovice lesní je jen velmi málo informací. Androgenní aktivitu má také náhradní sladidlo </a:t>
            </a:r>
            <a:r>
              <a:rPr lang="cs-CZ" altLang="cs-CZ" sz="2400" dirty="0" err="1"/>
              <a:t>steviosid</a:t>
            </a:r>
            <a:r>
              <a:rPr lang="cs-CZ" altLang="cs-CZ" sz="2400" dirty="0"/>
              <a:t> (glykosid obsahující jako cukerné složky β-D-glukosu a disacharid α-</a:t>
            </a:r>
            <a:r>
              <a:rPr lang="cs-CZ" altLang="cs-CZ" sz="2400" dirty="0" err="1"/>
              <a:t>soforosu</a:t>
            </a:r>
            <a:r>
              <a:rPr lang="cs-CZ" altLang="cs-CZ" sz="2400" dirty="0"/>
              <a:t>)</a:t>
            </a:r>
            <a:r>
              <a:rPr lang="cs-CZ" altLang="cs-CZ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0D0A2-3926-4B25-8FF8-A7E886AB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Flavonoidy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263C4-024E-4F41-83D1-94DC44C2D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" y="1532281"/>
            <a:ext cx="6002004" cy="30046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50" b="1" dirty="0" err="1"/>
              <a:t>Xanthohumol</a:t>
            </a:r>
            <a:endParaRPr lang="cs-CZ" sz="2250" b="1" dirty="0"/>
          </a:p>
          <a:p>
            <a:r>
              <a:rPr lang="cs-CZ" sz="2400" dirty="0"/>
              <a:t>Dominantní </a:t>
            </a:r>
            <a:r>
              <a:rPr lang="cs-CZ" sz="2400" dirty="0" err="1"/>
              <a:t>prenylflavonoid</a:t>
            </a:r>
            <a:r>
              <a:rPr lang="cs-CZ" sz="2400" dirty="0"/>
              <a:t> chmele</a:t>
            </a:r>
          </a:p>
          <a:p>
            <a:r>
              <a:rPr lang="cs-CZ" sz="2400" dirty="0"/>
              <a:t>Význam: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100" dirty="0"/>
              <a:t>Inhibitor různých typů rakovinných nádorů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100" dirty="0"/>
              <a:t>Antimikrobiální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100" dirty="0"/>
              <a:t>Protizánětlivý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100" dirty="0"/>
              <a:t>Antioxidační</a:t>
            </a:r>
          </a:p>
          <a:p>
            <a:r>
              <a:rPr lang="cs-CZ" sz="2400" dirty="0"/>
              <a:t>Jeho koncentrace v pivu je podstatně nižší</a:t>
            </a:r>
          </a:p>
          <a:p>
            <a:pPr marL="0" indent="0">
              <a:buNone/>
            </a:pPr>
            <a:endParaRPr lang="cs-CZ" sz="2250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112738-5E1E-4469-8493-7A17563E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E2D06E-711A-4F51-A3C9-8BD73F9EA84F}" type="slidenum">
              <a:rPr lang="cs-CZ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50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A57140-F812-4C74-8AB2-0F0E7A399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97" t="34878" r="65029" b="48499"/>
          <a:stretch/>
        </p:blipFill>
        <p:spPr>
          <a:xfrm>
            <a:off x="6368254" y="1233334"/>
            <a:ext cx="2701026" cy="191706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0085F20-D9EE-42ED-B63C-303A4B3B7155}"/>
              </a:ext>
            </a:extLst>
          </p:cNvPr>
          <p:cNvSpPr txBox="1"/>
          <p:nvPr/>
        </p:nvSpPr>
        <p:spPr>
          <a:xfrm>
            <a:off x="6939997" y="3175085"/>
            <a:ext cx="169213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cs-CZ" sz="1500" b="1" err="1">
                <a:solidFill>
                  <a:srgbClr val="00B050"/>
                </a:solidFill>
                <a:latin typeface="Calibri" panose="020F0502020204030204"/>
              </a:rPr>
              <a:t>Xanthohumol</a:t>
            </a:r>
            <a:endParaRPr lang="cs-CZ" sz="1500" b="1">
              <a:solidFill>
                <a:srgbClr val="00B050"/>
              </a:solidFill>
              <a:latin typeface="Calibri" panose="020F0502020204030204"/>
            </a:endParaRPr>
          </a:p>
          <a:p>
            <a:pPr defTabSz="685800"/>
            <a:endParaRPr lang="cs-CZ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C251B0D-59A9-4204-BED2-A252FB494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4" t="34942" r="51575" b="48558"/>
          <a:stretch/>
        </p:blipFill>
        <p:spPr>
          <a:xfrm>
            <a:off x="6386052" y="3553439"/>
            <a:ext cx="2481501" cy="182638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2CF3FE4-A158-46C1-907A-77F6855AE9C7}"/>
              </a:ext>
            </a:extLst>
          </p:cNvPr>
          <p:cNvSpPr txBox="1"/>
          <p:nvPr/>
        </p:nvSpPr>
        <p:spPr>
          <a:xfrm>
            <a:off x="7011880" y="5379823"/>
            <a:ext cx="19689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cs-CZ" sz="1500" b="1" err="1">
                <a:solidFill>
                  <a:srgbClr val="00B050"/>
                </a:solidFill>
                <a:latin typeface="Calibri" panose="020F0502020204030204"/>
              </a:rPr>
              <a:t>Isoxanthohumol</a:t>
            </a:r>
            <a:endParaRPr lang="cs-CZ" sz="1500" b="1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8D8A2-C069-4526-9DFC-1FD9D9D97FE8}"/>
              </a:ext>
            </a:extLst>
          </p:cNvPr>
          <p:cNvSpPr txBox="1"/>
          <p:nvPr/>
        </p:nvSpPr>
        <p:spPr>
          <a:xfrm>
            <a:off x="1011187" y="4610038"/>
            <a:ext cx="49923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cs-CZ" sz="2250">
                <a:solidFill>
                  <a:prstClr val="black"/>
                </a:solidFill>
                <a:latin typeface="Calibri Light" panose="020F0302020204030204"/>
              </a:rPr>
              <a:t>termicky </a:t>
            </a:r>
            <a:r>
              <a:rPr lang="cs-CZ" sz="2250" err="1">
                <a:solidFill>
                  <a:prstClr val="black"/>
                </a:solidFill>
                <a:latin typeface="Calibri Light" panose="020F0302020204030204"/>
              </a:rPr>
              <a:t>izomeruje</a:t>
            </a:r>
            <a:r>
              <a:rPr lang="cs-CZ" sz="2250">
                <a:solidFill>
                  <a:prstClr val="black"/>
                </a:solidFill>
                <a:latin typeface="Calibri Light" panose="020F0302020204030204"/>
              </a:rPr>
              <a:t> na </a:t>
            </a:r>
            <a:r>
              <a:rPr lang="cs-CZ" sz="2250" err="1">
                <a:solidFill>
                  <a:prstClr val="black"/>
                </a:solidFill>
                <a:latin typeface="Calibri Light" panose="020F0302020204030204"/>
              </a:rPr>
              <a:t>isoxanthohumol</a:t>
            </a:r>
            <a:endParaRPr lang="cs-CZ" sz="225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4DDB063E-EA9A-4F8E-ABB2-BC07E0DB4D77}"/>
              </a:ext>
            </a:extLst>
          </p:cNvPr>
          <p:cNvSpPr/>
          <p:nvPr/>
        </p:nvSpPr>
        <p:spPr>
          <a:xfrm>
            <a:off x="3172096" y="4300502"/>
            <a:ext cx="392675" cy="35396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cs-CZ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3A7C3E4F-D3BA-4E42-83A1-992CB7FCDBAD}"/>
              </a:ext>
            </a:extLst>
          </p:cNvPr>
          <p:cNvSpPr/>
          <p:nvPr/>
        </p:nvSpPr>
        <p:spPr>
          <a:xfrm>
            <a:off x="3172096" y="5025862"/>
            <a:ext cx="392675" cy="35396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cs-CZ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9B1751A-B1A4-4CEA-B498-0C010D81947B}"/>
              </a:ext>
            </a:extLst>
          </p:cNvPr>
          <p:cNvSpPr txBox="1"/>
          <p:nvPr/>
        </p:nvSpPr>
        <p:spPr>
          <a:xfrm>
            <a:off x="1925587" y="5335723"/>
            <a:ext cx="316352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cs-CZ" sz="2250">
                <a:solidFill>
                  <a:prstClr val="black"/>
                </a:solidFill>
                <a:latin typeface="Calibri Light" panose="020F0302020204030204"/>
              </a:rPr>
              <a:t>nižší bioaktivní účinek</a:t>
            </a:r>
          </a:p>
        </p:txBody>
      </p:sp>
    </p:spTree>
    <p:extLst>
      <p:ext uri="{BB962C8B-B14F-4D97-AF65-F5344CB8AC3E}">
        <p14:creationId xmlns:p14="http://schemas.microsoft.com/office/powerpoint/2010/main" val="111761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Estrogenní účinky prenylflavonoidů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/>
              <a:t>Prokázaný estrogenní účinek: </a:t>
            </a:r>
          </a:p>
          <a:p>
            <a:pPr eaLnBrk="1" hangingPunct="1"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                             8-prenylnaringenin</a:t>
            </a:r>
          </a:p>
          <a:p>
            <a:pPr eaLnBrk="1" hangingPunct="1">
              <a:buFontTx/>
              <a:buNone/>
            </a:pPr>
            <a:r>
              <a:rPr lang="cs-CZ" altLang="cs-CZ" sz="2800"/>
              <a:t>Přídavek do menopausálních přípravků</a:t>
            </a:r>
          </a:p>
          <a:p>
            <a:pPr eaLnBrk="1" hangingPunct="1">
              <a:buFontTx/>
              <a:buNone/>
            </a:pPr>
            <a:r>
              <a:rPr lang="cs-CZ" altLang="cs-CZ" sz="2800"/>
              <a:t>Výroba z xantohumolu, vznik konverzí</a:t>
            </a:r>
          </a:p>
          <a:p>
            <a:pPr eaLnBrk="1" hangingPunct="1">
              <a:buFontTx/>
              <a:buNone/>
            </a:pPr>
            <a:r>
              <a:rPr lang="cs-CZ" altLang="cs-CZ" sz="2800" b="1"/>
              <a:t>Chmel</a:t>
            </a:r>
            <a:r>
              <a:rPr lang="cs-CZ" altLang="cs-CZ" sz="2800"/>
              <a:t> xantohumol</a:t>
            </a:r>
          </a:p>
          <a:p>
            <a:pPr eaLnBrk="1" hangingPunct="1">
              <a:buFontTx/>
              <a:buNone/>
            </a:pPr>
            <a:r>
              <a:rPr lang="cs-CZ" altLang="cs-CZ" sz="2800" b="1"/>
              <a:t>Pivo</a:t>
            </a:r>
            <a:r>
              <a:rPr lang="cs-CZ" altLang="cs-CZ" sz="2800"/>
              <a:t> přeměna na isoxantohumol a 6- a 8- prenylnaringenin – poměr dle suroviny (chmel) a technologie výroby</a:t>
            </a:r>
          </a:p>
          <a:p>
            <a:pPr eaLnBrk="1" hangingPunct="1">
              <a:buFontTx/>
              <a:buNone/>
            </a:pPr>
            <a:r>
              <a:rPr lang="cs-CZ" altLang="cs-CZ" sz="2800"/>
              <a:t>Antioxidační účinky mnohem významnější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/>
              <a:t>Ztráty </a:t>
            </a:r>
            <a:r>
              <a:rPr lang="cs-CZ" altLang="cs-CZ" dirty="0" err="1"/>
              <a:t>prenylflavonoidů</a:t>
            </a:r>
            <a:r>
              <a:rPr lang="cs-CZ" altLang="cs-CZ" dirty="0"/>
              <a:t> při výrobě piva</a:t>
            </a:r>
            <a:endParaRPr lang="en-US" dirty="0"/>
          </a:p>
        </p:txBody>
      </p:sp>
      <p:pic>
        <p:nvPicPr>
          <p:cNvPr id="62468" name="Picture 10" descr="var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80613" y="3420139"/>
            <a:ext cx="1566949" cy="814647"/>
          </a:xfrm>
          <a:noFill/>
        </p:spPr>
      </p:pic>
      <p:sp>
        <p:nvSpPr>
          <p:cNvPr id="624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41438"/>
            <a:ext cx="7067550" cy="1150937"/>
          </a:xfrm>
        </p:spPr>
        <p:txBody>
          <a:bodyPr/>
          <a:lstStyle/>
          <a:p>
            <a:pPr marL="469900" indent="-469900" eaLnBrk="1" hangingPunct="1">
              <a:spcBef>
                <a:spcPct val="0"/>
              </a:spcBef>
              <a:buFont typeface="Wingdings" pitchFamily="2" charset="2"/>
              <a:buAutoNum type="alphaUcPeriod"/>
            </a:pPr>
            <a:r>
              <a:rPr lang="cs-CZ" altLang="cs-CZ" sz="2100"/>
              <a:t>Neúplná extrakce z chmele</a:t>
            </a:r>
          </a:p>
          <a:p>
            <a:pPr marL="469900" indent="-469900" eaLnBrk="1" hangingPunct="1">
              <a:spcBef>
                <a:spcPct val="0"/>
              </a:spcBef>
              <a:buFont typeface="Wingdings" pitchFamily="2" charset="2"/>
              <a:buAutoNum type="alphaUcPeriod"/>
            </a:pPr>
            <a:r>
              <a:rPr lang="cs-CZ" altLang="cs-CZ" sz="2100"/>
              <a:t>Adsorpce na nerozpustné proteiny sladu</a:t>
            </a:r>
          </a:p>
          <a:p>
            <a:pPr marL="469900" indent="-469900" eaLnBrk="1" hangingPunct="1">
              <a:spcBef>
                <a:spcPct val="0"/>
              </a:spcBef>
              <a:buFont typeface="Wingdings" pitchFamily="2" charset="2"/>
              <a:buAutoNum type="alphaUcPeriod"/>
            </a:pPr>
            <a:r>
              <a:rPr lang="cs-CZ" altLang="cs-CZ" sz="2100"/>
              <a:t>Adsorpce na buňky kvasinek</a:t>
            </a:r>
          </a:p>
        </p:txBody>
      </p:sp>
      <p:pic>
        <p:nvPicPr>
          <p:cNvPr id="62474" name="Picture 12" descr="Spilk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r:link="rId4" cstate="print"/>
          <a:srcRect/>
          <a:stretch>
            <a:fillRect/>
          </a:stretch>
        </p:blipFill>
        <p:spPr>
          <a:xfrm>
            <a:off x="7596188" y="1916113"/>
            <a:ext cx="1547812" cy="1074737"/>
          </a:xfrm>
          <a:noFill/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675" y="3068638"/>
            <a:ext cx="7993063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5"/>
          <p:cNvSpPr txBox="1">
            <a:spLocks noChangeArrowheads="1"/>
          </p:cNvSpPr>
          <p:nvPr/>
        </p:nvSpPr>
        <p:spPr bwMode="auto">
          <a:xfrm>
            <a:off x="1763713" y="3429000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accent2"/>
                </a:solidFill>
                <a:latin typeface="Verdana" pitchFamily="34" charset="0"/>
              </a:rPr>
              <a:t>A,B</a:t>
            </a:r>
          </a:p>
        </p:txBody>
      </p:sp>
      <p:sp>
        <p:nvSpPr>
          <p:cNvPr id="62471" name="Text Box 6"/>
          <p:cNvSpPr txBox="1">
            <a:spLocks noChangeArrowheads="1"/>
          </p:cNvSpPr>
          <p:nvPr/>
        </p:nvSpPr>
        <p:spPr bwMode="auto">
          <a:xfrm>
            <a:off x="5219700" y="3429000"/>
            <a:ext cx="369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chemeClr val="accent2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50825" y="2565400"/>
            <a:ext cx="2792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latin typeface="Verdana" pitchFamily="34" charset="0"/>
              </a:rPr>
              <a:t>Schéma výroby piva</a:t>
            </a: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322263" y="5300663"/>
            <a:ext cx="84978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dirty="0"/>
              <a:t>Největší pokles při výrobě piva v procesu hlavního kvašení</a:t>
            </a:r>
          </a:p>
          <a:p>
            <a:r>
              <a:rPr lang="cs-CZ" altLang="cs-CZ" dirty="0"/>
              <a:t>V pivu převládající látkou </a:t>
            </a:r>
            <a:r>
              <a:rPr lang="cs-CZ" altLang="cs-CZ" dirty="0" err="1"/>
              <a:t>isoxanthohumol</a:t>
            </a:r>
            <a:endParaRPr lang="cs-CZ" altLang="cs-CZ" dirty="0"/>
          </a:p>
          <a:p>
            <a:r>
              <a:rPr lang="cs-CZ" altLang="cs-CZ" dirty="0"/>
              <a:t>Z výsledků studií vyplývá, že estrogenní účinek se projevuje až při dávkách 300x vyšších než odpovídá 0,5 l piva</a:t>
            </a:r>
          </a:p>
        </p:txBody>
      </p:sp>
      <p:pic>
        <p:nvPicPr>
          <p:cNvPr id="62475" name="Picture 14" descr="Dokvašení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7559675" y="4724400"/>
            <a:ext cx="15843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Účinek fytoestrogenů na lidské zdraví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endParaRPr lang="cs-CZ" altLang="cs-CZ" sz="2800" dirty="0"/>
          </a:p>
          <a:p>
            <a:pPr marL="609600" indent="-609600" eaLnBrk="1" hangingPunct="1">
              <a:buFontTx/>
              <a:buNone/>
            </a:pPr>
            <a:r>
              <a:rPr lang="cs-CZ" altLang="cs-CZ" sz="2800" dirty="0"/>
              <a:t>U populace s vysokým příjmem </a:t>
            </a:r>
            <a:r>
              <a:rPr lang="cs-CZ" altLang="cs-CZ" sz="2800" dirty="0" err="1"/>
              <a:t>isoflavonů</a:t>
            </a:r>
            <a:r>
              <a:rPr lang="cs-CZ" altLang="cs-CZ" sz="2800" dirty="0"/>
              <a:t> sóji:</a:t>
            </a:r>
          </a:p>
          <a:p>
            <a:pPr marL="0" indent="0" eaLnBrk="1" hangingPunct="1">
              <a:buNone/>
            </a:pPr>
            <a:r>
              <a:rPr lang="cs-CZ" altLang="cs-CZ" sz="2800" b="1" dirty="0"/>
              <a:t>Prokazatelně nižší výskyt nádorových onemocnění prsů, vaječníků, dělohy a prostaty</a:t>
            </a:r>
          </a:p>
          <a:p>
            <a:pPr marL="609600" indent="-609600" eaLnBrk="1" hangingPunct="1"/>
            <a:r>
              <a:rPr lang="cs-CZ" altLang="cs-CZ" sz="2800" dirty="0"/>
              <a:t>V asijských zemích ve srovnání se západní civilizací se zdá být způsoben spíše životním stylem než geneticky. Hlavní složkou asijské kuchyně jsou luštěniny a obzvlášť sója - </a:t>
            </a:r>
            <a:r>
              <a:rPr lang="cs-CZ" altLang="cs-CZ" sz="2800" dirty="0" err="1"/>
              <a:t>isoflavony</a:t>
            </a:r>
            <a:r>
              <a:rPr lang="cs-CZ" altLang="cs-CZ" sz="2800" dirty="0"/>
              <a:t> velký zájem veřejnosti 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Estrogeny pro organismus současně užitečné i škodlivé</a:t>
            </a:r>
            <a:endParaRPr lang="en-US" dirty="0"/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374073" y="1357746"/>
            <a:ext cx="8525377" cy="4819218"/>
          </a:xfrm>
        </p:spPr>
        <p:txBody>
          <a:bodyPr>
            <a:normAutofit/>
          </a:bodyPr>
          <a:lstStyle/>
          <a:p>
            <a:pPr marL="1752600" lvl="3" indent="-381000" eaLnBrk="1" hangingPunct="1">
              <a:lnSpc>
                <a:spcPct val="80000"/>
              </a:lnSpc>
            </a:pPr>
            <a:endParaRPr lang="cs-CZ" altLang="cs-CZ" sz="1600" b="1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sz="2400" dirty="0"/>
              <a:t>Endogenní estrogen savců </a:t>
            </a:r>
            <a:r>
              <a:rPr lang="cs-CZ" altLang="cs-CZ" sz="2400" b="1" dirty="0"/>
              <a:t>estradiol</a:t>
            </a:r>
            <a:r>
              <a:rPr lang="cs-CZ" altLang="cs-CZ" sz="2400" dirty="0"/>
              <a:t> -  nezbytný pro normální vývoj a reprodukci organismu. Ovlivňuje také děje související s imunitním systémem, centrální nervovou soustavou aj. X  dáván do souvislostí s rakovinou mléčných žláz, konečníku a pravděpodobně též prostaty.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sz="2400" dirty="0" err="1"/>
              <a:t>Fytoestrogeny</a:t>
            </a:r>
            <a:r>
              <a:rPr lang="cs-CZ" altLang="cs-CZ" sz="2400" dirty="0"/>
              <a:t>  menší estrogenní aktivita než estradiol</a:t>
            </a:r>
            <a:r>
              <a:rPr lang="cs-CZ" altLang="cs-CZ" sz="2400" b="1" dirty="0"/>
              <a:t> </a:t>
            </a:r>
            <a:r>
              <a:rPr lang="cs-CZ" altLang="cs-CZ" sz="2400" dirty="0"/>
              <a:t>(vzhledem k množství přijatém potravou mohou být příčinou různých pohlavních poruch hospodářského dobytka)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sz="2400" dirty="0" err="1"/>
              <a:t>Fytoestrogeny</a:t>
            </a:r>
            <a:r>
              <a:rPr lang="cs-CZ" altLang="cs-CZ" sz="2400" dirty="0"/>
              <a:t> mohou být po přijetí do organismu metabolizovány dříve než  se navážou na estrogenní receptor a dokonce i po navázání je účinnost komplexu „</a:t>
            </a:r>
            <a:r>
              <a:rPr lang="cs-CZ" altLang="cs-CZ" sz="2400" dirty="0" err="1"/>
              <a:t>fytoestrogen</a:t>
            </a:r>
            <a:r>
              <a:rPr lang="cs-CZ" altLang="cs-CZ" sz="2400" dirty="0"/>
              <a:t>-receptor“ různá podle jednotlivých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. Pro porovnání estrogenních účinků - </a:t>
            </a:r>
            <a:r>
              <a:rPr lang="cs-CZ" altLang="cs-CZ" sz="2400" dirty="0" err="1"/>
              <a:t>biotest</a:t>
            </a:r>
            <a:r>
              <a:rPr lang="cs-CZ" altLang="cs-CZ" sz="2400" dirty="0"/>
              <a:t> na myších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89114"/>
            <a:ext cx="8270800" cy="90014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/>
              <a:t>Biologické účinky exogenních látek s estrogenní aktivitou</a:t>
            </a: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72837" y="2604656"/>
            <a:ext cx="9113019" cy="2559338"/>
          </a:xfrm>
          <a:noFill/>
        </p:spPr>
      </p:pic>
      <p:sp>
        <p:nvSpPr>
          <p:cNvPr id="665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378036" y="2133600"/>
            <a:ext cx="4765964" cy="3443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estradiol nezbytný pro normální vývoj a reprodukci organismu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nepravidelnosti menstruačního cyklu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nižší výskyt rakoviny prsu u žen a prostaty u mužů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Mechanismus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6453" y="1177776"/>
            <a:ext cx="5398763" cy="4743933"/>
          </a:xfrm>
        </p:spPr>
        <p:txBody>
          <a:bodyPr>
            <a:noAutofit/>
          </a:bodyPr>
          <a:lstStyle/>
          <a:p>
            <a:r>
              <a:rPr lang="cs-CZ" sz="2400" dirty="0"/>
              <a:t>Vazba na ER-</a:t>
            </a:r>
            <a:r>
              <a:rPr lang="el-GR" sz="2400" dirty="0"/>
              <a:t>α</a:t>
            </a:r>
            <a:endParaRPr lang="cs-CZ" sz="2400" dirty="0"/>
          </a:p>
          <a:p>
            <a:pPr lvl="1"/>
            <a:r>
              <a:rPr lang="cs-CZ" sz="2400" dirty="0"/>
              <a:t>Funkce </a:t>
            </a:r>
            <a:r>
              <a:rPr lang="cs-CZ" sz="2400" b="1" dirty="0"/>
              <a:t>agonisty</a:t>
            </a:r>
          </a:p>
          <a:p>
            <a:pPr lvl="1"/>
            <a:r>
              <a:rPr lang="cs-CZ" sz="2400" dirty="0"/>
              <a:t>Podpora proliferace buněk (množení)</a:t>
            </a:r>
          </a:p>
          <a:p>
            <a:pPr lvl="1"/>
            <a:r>
              <a:rPr lang="cs-CZ" sz="2400" dirty="0"/>
              <a:t>Mnohonásobně nižší afinita </a:t>
            </a:r>
          </a:p>
          <a:p>
            <a:r>
              <a:rPr lang="cs-CZ" sz="2400" dirty="0" smtClean="0"/>
              <a:t>Vazba na </a:t>
            </a:r>
            <a:r>
              <a:rPr lang="cs-CZ" sz="2400" dirty="0"/>
              <a:t>ER-</a:t>
            </a:r>
            <a:r>
              <a:rPr lang="el-GR" sz="2400" dirty="0"/>
              <a:t>β</a:t>
            </a:r>
            <a:endParaRPr lang="cs-CZ" sz="2400" dirty="0" smtClean="0"/>
          </a:p>
          <a:p>
            <a:pPr lvl="1"/>
            <a:r>
              <a:rPr lang="cs-CZ" sz="2400" dirty="0" smtClean="0"/>
              <a:t>Funkce </a:t>
            </a:r>
            <a:r>
              <a:rPr lang="cs-CZ" sz="2400" b="1" dirty="0" smtClean="0"/>
              <a:t>antagonisty</a:t>
            </a:r>
          </a:p>
          <a:p>
            <a:pPr lvl="1"/>
            <a:r>
              <a:rPr lang="cs-CZ" sz="2400" dirty="0" smtClean="0"/>
              <a:t>Podpora </a:t>
            </a:r>
            <a:r>
              <a:rPr lang="cs-CZ" sz="2400" dirty="0" err="1" smtClean="0"/>
              <a:t>apoptózy</a:t>
            </a:r>
            <a:r>
              <a:rPr lang="cs-CZ" sz="2400" dirty="0" smtClean="0"/>
              <a:t> buněk (smrt)</a:t>
            </a:r>
          </a:p>
          <a:p>
            <a:pPr lvl="1"/>
            <a:r>
              <a:rPr lang="cs-CZ" sz="2400" dirty="0" smtClean="0"/>
              <a:t>-&gt; </a:t>
            </a:r>
            <a:r>
              <a:rPr lang="cs-CZ" sz="2400" dirty="0" err="1" smtClean="0"/>
              <a:t>suprese</a:t>
            </a:r>
            <a:r>
              <a:rPr lang="cs-CZ" sz="2400" dirty="0" smtClean="0"/>
              <a:t> nádorového bujení</a:t>
            </a:r>
            <a:endParaRPr lang="cs-CZ" sz="2400" dirty="0"/>
          </a:p>
          <a:p>
            <a:r>
              <a:rPr lang="cs-CZ" sz="2400" dirty="0" smtClean="0"/>
              <a:t>Výrazně vyšší afinitu k ER-</a:t>
            </a:r>
            <a:r>
              <a:rPr lang="el-GR" sz="2400" dirty="0" smtClean="0"/>
              <a:t>β</a:t>
            </a:r>
            <a:r>
              <a:rPr lang="cs-CZ" sz="2400" dirty="0" smtClean="0"/>
              <a:t> projevují</a:t>
            </a:r>
            <a:br>
              <a:rPr lang="cs-CZ" sz="2400" dirty="0" smtClean="0"/>
            </a:br>
            <a:r>
              <a:rPr lang="cs-CZ" sz="2400" dirty="0" err="1" smtClean="0"/>
              <a:t>fytoestrogenní</a:t>
            </a:r>
            <a:r>
              <a:rPr lang="cs-CZ" sz="2400" dirty="0" smtClean="0"/>
              <a:t> látky 8-PN, </a:t>
            </a:r>
            <a:r>
              <a:rPr lang="cs-CZ" sz="2400" dirty="0" err="1" smtClean="0"/>
              <a:t>genistein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a </a:t>
            </a:r>
            <a:r>
              <a:rPr lang="cs-CZ" sz="2400" dirty="0" err="1" smtClean="0"/>
              <a:t>daidzein</a:t>
            </a:r>
            <a:endParaRPr lang="cs-CZ" sz="2400" dirty="0" smtClean="0"/>
          </a:p>
          <a:p>
            <a:r>
              <a:rPr lang="cs-CZ" sz="2400" dirty="0" smtClean="0"/>
              <a:t>Další mechanismy </a:t>
            </a:r>
          </a:p>
          <a:p>
            <a:pPr lvl="1"/>
            <a:r>
              <a:rPr lang="cs-CZ" sz="2400" dirty="0" smtClean="0"/>
              <a:t>Například vazba na sexuální hormony vázající globulin</a:t>
            </a:r>
          </a:p>
          <a:p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E2D06E-711A-4F51-A3C9-8BD73F9EA84F}" type="slidenum">
              <a:rPr lang="cs-CZ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56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43323" y="1354018"/>
            <a:ext cx="1190326" cy="3231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defTabSz="685800"/>
            <a:r>
              <a:rPr lang="cs-CZ" sz="1500" dirty="0" err="1">
                <a:solidFill>
                  <a:prstClr val="black"/>
                </a:solidFill>
                <a:latin typeface="Calibri Light"/>
              </a:rPr>
              <a:t>Fytoestrogen</a:t>
            </a:r>
            <a:endParaRPr lang="cs-CZ" sz="15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89029" y="2376298"/>
            <a:ext cx="1171604" cy="5539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 defTabSz="685800"/>
            <a:r>
              <a:rPr lang="cs-CZ" sz="1500" dirty="0" err="1">
                <a:solidFill>
                  <a:prstClr val="black"/>
                </a:solidFill>
                <a:latin typeface="Calibri Light"/>
              </a:rPr>
              <a:t>Estrogenový</a:t>
            </a:r>
            <a:r>
              <a:rPr lang="cs-CZ" sz="1500" dirty="0">
                <a:solidFill>
                  <a:prstClr val="black"/>
                </a:solidFill>
                <a:latin typeface="Calibri Light"/>
              </a:rPr>
              <a:t> </a:t>
            </a:r>
            <a:br>
              <a:rPr lang="cs-CZ" sz="1500" dirty="0">
                <a:solidFill>
                  <a:prstClr val="black"/>
                </a:solidFill>
                <a:latin typeface="Calibri Light"/>
              </a:rPr>
            </a:br>
            <a:r>
              <a:rPr lang="cs-CZ" sz="1500" dirty="0">
                <a:solidFill>
                  <a:prstClr val="black"/>
                </a:solidFill>
                <a:latin typeface="Calibri Light"/>
              </a:rPr>
              <a:t>receptor </a:t>
            </a:r>
            <a:r>
              <a:rPr lang="el-GR" sz="1500" dirty="0">
                <a:solidFill>
                  <a:prstClr val="black"/>
                </a:solidFill>
                <a:latin typeface="Calibri Light"/>
              </a:rPr>
              <a:t>α</a:t>
            </a:r>
            <a:endParaRPr lang="cs-CZ" sz="15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68520" y="2376298"/>
            <a:ext cx="1171604" cy="55399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 defTabSz="685800"/>
            <a:r>
              <a:rPr lang="cs-CZ" sz="1500" dirty="0" err="1">
                <a:solidFill>
                  <a:prstClr val="black"/>
                </a:solidFill>
                <a:latin typeface="Calibri Light"/>
              </a:rPr>
              <a:t>Estrogenový</a:t>
            </a:r>
            <a:r>
              <a:rPr lang="cs-CZ" sz="1500" dirty="0">
                <a:solidFill>
                  <a:prstClr val="black"/>
                </a:solidFill>
                <a:latin typeface="Calibri Light"/>
              </a:rPr>
              <a:t> </a:t>
            </a:r>
            <a:br>
              <a:rPr lang="cs-CZ" sz="1500" dirty="0">
                <a:solidFill>
                  <a:prstClr val="black"/>
                </a:solidFill>
                <a:latin typeface="Calibri Light"/>
              </a:rPr>
            </a:br>
            <a:r>
              <a:rPr lang="cs-CZ" sz="1500" dirty="0">
                <a:solidFill>
                  <a:prstClr val="black"/>
                </a:solidFill>
                <a:latin typeface="Calibri Light"/>
              </a:rPr>
              <a:t>receptor </a:t>
            </a:r>
            <a:r>
              <a:rPr lang="el-GR" sz="1500" dirty="0">
                <a:solidFill>
                  <a:prstClr val="black"/>
                </a:solidFill>
                <a:latin typeface="Calibri Light"/>
              </a:rPr>
              <a:t>β</a:t>
            </a:r>
            <a:endParaRPr lang="cs-CZ" sz="15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12081" y="2907213"/>
            <a:ext cx="1125500" cy="3231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cs-CZ" sz="1500" dirty="0">
                <a:solidFill>
                  <a:prstClr val="black"/>
                </a:solidFill>
                <a:latin typeface="Calibri Light"/>
              </a:rPr>
              <a:t>Agonista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91572" y="2907213"/>
            <a:ext cx="1125500" cy="3231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cs-CZ" sz="1500" dirty="0">
                <a:solidFill>
                  <a:prstClr val="black"/>
                </a:solidFill>
                <a:latin typeface="Calibri Light"/>
              </a:rPr>
              <a:t>Antagonista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5890662" y="1752400"/>
            <a:ext cx="826786" cy="47951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6717447" y="1752400"/>
            <a:ext cx="927419" cy="47951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7226167" y="1738244"/>
            <a:ext cx="1415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cs-CZ" sz="1200" dirty="0">
                <a:solidFill>
                  <a:prstClr val="black"/>
                </a:solidFill>
                <a:latin typeface="Calibri Light"/>
              </a:rPr>
              <a:t>Výrazně vyšší afinita</a:t>
            </a:r>
          </a:p>
        </p:txBody>
      </p:sp>
      <p:cxnSp>
        <p:nvCxnSpPr>
          <p:cNvPr id="17" name="Přímá spojnice se šipkou 16"/>
          <p:cNvCxnSpPr/>
          <p:nvPr/>
        </p:nvCxnSpPr>
        <p:spPr>
          <a:xfrm flipH="1" flipV="1">
            <a:off x="6504272" y="2806366"/>
            <a:ext cx="676885" cy="2508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7023156" y="3318911"/>
            <a:ext cx="170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cs-CZ" sz="1200" dirty="0">
                <a:solidFill>
                  <a:prstClr val="black"/>
                </a:solidFill>
                <a:latin typeface="Calibri Light"/>
              </a:rPr>
              <a:t>Inhibice vazby estrogenu</a:t>
            </a:r>
            <a:br>
              <a:rPr lang="cs-CZ" sz="1200" dirty="0">
                <a:solidFill>
                  <a:prstClr val="black"/>
                </a:solidFill>
                <a:latin typeface="Calibri Light"/>
              </a:rPr>
            </a:br>
            <a:r>
              <a:rPr lang="cs-CZ" sz="1200" dirty="0">
                <a:solidFill>
                  <a:prstClr val="black"/>
                </a:solidFill>
                <a:latin typeface="Calibri Light"/>
              </a:rPr>
              <a:t>na receptor </a:t>
            </a:r>
            <a:r>
              <a:rPr lang="el-GR" sz="1200" dirty="0">
                <a:solidFill>
                  <a:prstClr val="black"/>
                </a:solidFill>
                <a:latin typeface="Calibri Light"/>
              </a:rPr>
              <a:t>α</a:t>
            </a:r>
            <a:endParaRPr lang="cs-CZ" sz="1200" dirty="0">
              <a:solidFill>
                <a:prstClr val="black"/>
              </a:solidFill>
              <a:latin typeface="Calibri Light"/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5558590" y="3318911"/>
            <a:ext cx="0" cy="80791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5645217" y="3318910"/>
            <a:ext cx="805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cs-CZ" sz="1200" dirty="0">
                <a:solidFill>
                  <a:prstClr val="black"/>
                </a:solidFill>
                <a:latin typeface="Calibri Light"/>
              </a:rPr>
              <a:t>Slabá</a:t>
            </a:r>
            <a:br>
              <a:rPr lang="cs-CZ" sz="1200" dirty="0">
                <a:solidFill>
                  <a:prstClr val="black"/>
                </a:solidFill>
                <a:latin typeface="Calibri Light"/>
              </a:rPr>
            </a:br>
            <a:r>
              <a:rPr lang="cs-CZ" sz="1200" dirty="0">
                <a:solidFill>
                  <a:prstClr val="black"/>
                </a:solidFill>
                <a:latin typeface="Calibri Light"/>
              </a:rPr>
              <a:t>aktivita </a:t>
            </a:r>
            <a:br>
              <a:rPr lang="cs-CZ" sz="1200" dirty="0">
                <a:solidFill>
                  <a:prstClr val="black"/>
                </a:solidFill>
                <a:latin typeface="Calibri Light"/>
              </a:rPr>
            </a:br>
            <a:r>
              <a:rPr lang="cs-CZ" sz="1200" dirty="0">
                <a:solidFill>
                  <a:prstClr val="black"/>
                </a:solidFill>
                <a:latin typeface="Calibri Light"/>
              </a:rPr>
              <a:t>podobná </a:t>
            </a:r>
            <a:br>
              <a:rPr lang="cs-CZ" sz="1200" dirty="0">
                <a:solidFill>
                  <a:prstClr val="black"/>
                </a:solidFill>
                <a:latin typeface="Calibri Light"/>
              </a:rPr>
            </a:br>
            <a:r>
              <a:rPr lang="cs-CZ" sz="1200" dirty="0">
                <a:solidFill>
                  <a:prstClr val="black"/>
                </a:solidFill>
                <a:latin typeface="Calibri Light"/>
              </a:rPr>
              <a:t>estrogenu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385335" y="4647197"/>
            <a:ext cx="3121242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cs-CZ" sz="1350" dirty="0">
                <a:solidFill>
                  <a:prstClr val="black"/>
                </a:solidFill>
                <a:latin typeface="Calibri Light"/>
              </a:rPr>
              <a:t>Selektivita vazby na ER-</a:t>
            </a:r>
            <a:r>
              <a:rPr lang="el-GR" sz="1350" dirty="0">
                <a:solidFill>
                  <a:prstClr val="black"/>
                </a:solidFill>
                <a:latin typeface="Calibri Light"/>
              </a:rPr>
              <a:t>α</a:t>
            </a:r>
            <a:r>
              <a:rPr lang="cs-CZ" sz="1350" dirty="0">
                <a:solidFill>
                  <a:prstClr val="black"/>
                </a:solidFill>
                <a:latin typeface="Calibri Light"/>
              </a:rPr>
              <a:t> a ER-</a:t>
            </a:r>
            <a:r>
              <a:rPr lang="el-GR" sz="1350" dirty="0">
                <a:solidFill>
                  <a:prstClr val="black"/>
                </a:solidFill>
                <a:latin typeface="Calibri Light"/>
              </a:rPr>
              <a:t>β</a:t>
            </a:r>
            <a:r>
              <a:rPr lang="cs-CZ" sz="1350" dirty="0">
                <a:solidFill>
                  <a:prstClr val="black"/>
                </a:solidFill>
                <a:latin typeface="Calibri Light"/>
              </a:rPr>
              <a:t> </a:t>
            </a:r>
            <a:br>
              <a:rPr lang="cs-CZ" sz="1350" dirty="0">
                <a:solidFill>
                  <a:prstClr val="black"/>
                </a:solidFill>
                <a:latin typeface="Calibri Light"/>
              </a:rPr>
            </a:br>
            <a:r>
              <a:rPr lang="cs-CZ" sz="1350" dirty="0">
                <a:solidFill>
                  <a:prstClr val="black"/>
                </a:solidFill>
                <a:latin typeface="Calibri Light"/>
              </a:rPr>
              <a:t>dána typem </a:t>
            </a:r>
            <a:r>
              <a:rPr lang="cs-CZ" sz="1350" dirty="0" err="1">
                <a:solidFill>
                  <a:prstClr val="black"/>
                </a:solidFill>
                <a:latin typeface="Calibri Light"/>
              </a:rPr>
              <a:t>fytoestrogenu</a:t>
            </a:r>
            <a:r>
              <a:rPr lang="cs-CZ" sz="1350" dirty="0">
                <a:solidFill>
                  <a:prstClr val="black"/>
                </a:solidFill>
                <a:latin typeface="Calibri Light"/>
              </a:rPr>
              <a:t>, koncentrací </a:t>
            </a:r>
            <a:br>
              <a:rPr lang="cs-CZ" sz="1350" dirty="0">
                <a:solidFill>
                  <a:prstClr val="black"/>
                </a:solidFill>
                <a:latin typeface="Calibri Light"/>
              </a:rPr>
            </a:br>
            <a:r>
              <a:rPr lang="cs-CZ" sz="1350" dirty="0">
                <a:solidFill>
                  <a:prstClr val="black"/>
                </a:solidFill>
                <a:latin typeface="Calibri Light"/>
              </a:rPr>
              <a:t>endogenního estrogenu a poměrem </a:t>
            </a:r>
            <a:br>
              <a:rPr lang="cs-CZ" sz="1350" dirty="0">
                <a:solidFill>
                  <a:prstClr val="black"/>
                </a:solidFill>
                <a:latin typeface="Calibri Light"/>
              </a:rPr>
            </a:br>
            <a:r>
              <a:rPr lang="cs-CZ" sz="1350" dirty="0">
                <a:solidFill>
                  <a:prstClr val="black"/>
                </a:solidFill>
                <a:latin typeface="Calibri Light"/>
              </a:rPr>
              <a:t>přítomných ER v dané části organismu</a:t>
            </a:r>
          </a:p>
        </p:txBody>
      </p:sp>
    </p:spTree>
    <p:extLst>
      <p:ext uri="{BB962C8B-B14F-4D97-AF65-F5344CB8AC3E}">
        <p14:creationId xmlns:p14="http://schemas.microsoft.com/office/powerpoint/2010/main" val="28254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Biologické účinky - degradace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49" y="1256253"/>
            <a:ext cx="8270801" cy="469903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Některé </a:t>
            </a:r>
            <a:r>
              <a:rPr lang="cs-CZ" altLang="cs-CZ" sz="2400" dirty="0" err="1"/>
              <a:t>isoflavony</a:t>
            </a:r>
            <a:r>
              <a:rPr lang="cs-CZ" altLang="cs-CZ" sz="2400" dirty="0"/>
              <a:t> samy nevykazují estrogenní účinky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 err="1"/>
              <a:t>Formononetin</a:t>
            </a:r>
            <a:r>
              <a:rPr lang="cs-CZ" altLang="cs-CZ" sz="2400" dirty="0"/>
              <a:t> sám není estrogenem, v bachoru přežvýkavců a v zažívacím traktu člověka se </a:t>
            </a:r>
            <a:r>
              <a:rPr lang="cs-CZ" altLang="cs-CZ" sz="2400" dirty="0" err="1"/>
              <a:t>biotransformuje</a:t>
            </a:r>
            <a:r>
              <a:rPr lang="cs-CZ" altLang="cs-CZ" sz="2400" dirty="0"/>
              <a:t> (působením mikroorganismů) na estrogenní produkt </a:t>
            </a:r>
            <a:r>
              <a:rPr lang="cs-CZ" altLang="cs-CZ" sz="2400" b="1" dirty="0" err="1"/>
              <a:t>ekvol</a:t>
            </a:r>
            <a:r>
              <a:rPr lang="cs-CZ" altLang="cs-CZ" sz="2400" dirty="0"/>
              <a:t> (7,4´-</a:t>
            </a:r>
            <a:r>
              <a:rPr lang="cs-CZ" altLang="cs-CZ" sz="2400" dirty="0" err="1"/>
              <a:t>dihydroxyisoflavan</a:t>
            </a:r>
            <a:r>
              <a:rPr lang="cs-CZ" altLang="cs-CZ" sz="2400" dirty="0"/>
              <a:t>. Z </a:t>
            </a:r>
            <a:r>
              <a:rPr lang="cs-CZ" altLang="cs-CZ" sz="2400" dirty="0" err="1"/>
              <a:t>ekvolu</a:t>
            </a:r>
            <a:r>
              <a:rPr lang="cs-CZ" altLang="cs-CZ" sz="2400" dirty="0"/>
              <a:t> vzniká částečně </a:t>
            </a:r>
            <a:r>
              <a:rPr lang="cs-CZ" altLang="cs-CZ" sz="2400" b="1" dirty="0"/>
              <a:t>O-</a:t>
            </a:r>
            <a:r>
              <a:rPr lang="cs-CZ" altLang="cs-CZ" sz="2400" b="1" dirty="0" err="1"/>
              <a:t>demethylangolensin</a:t>
            </a:r>
            <a:r>
              <a:rPr lang="cs-CZ" altLang="cs-CZ" sz="2400" b="1" dirty="0"/>
              <a:t>.</a:t>
            </a:r>
            <a:r>
              <a:rPr lang="cs-CZ" altLang="cs-CZ" sz="2400" dirty="0"/>
              <a:t> Jako vedlejší produkt vzniká z </a:t>
            </a:r>
            <a:r>
              <a:rPr lang="cs-CZ" altLang="cs-CZ" sz="2400" dirty="0" err="1"/>
              <a:t>formononetinu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angolensin</a:t>
            </a:r>
            <a:r>
              <a:rPr lang="cs-CZ" altLang="cs-CZ" sz="2400" dirty="0"/>
              <a:t> a 4´-O-</a:t>
            </a:r>
            <a:r>
              <a:rPr lang="cs-CZ" altLang="cs-CZ" sz="2400" dirty="0" err="1"/>
              <a:t>methylekvol</a:t>
            </a:r>
            <a:r>
              <a:rPr lang="cs-CZ" altLang="cs-CZ" sz="2400" dirty="0"/>
              <a:t>, ze kterého též vzniká </a:t>
            </a:r>
            <a:r>
              <a:rPr lang="cs-CZ" altLang="cs-CZ" sz="2400" dirty="0" err="1"/>
              <a:t>ekvol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Ekvolu</a:t>
            </a:r>
            <a:r>
              <a:rPr lang="cs-CZ" altLang="cs-CZ" sz="2400" dirty="0"/>
              <a:t> vzniká zhruba 70%, z 5-20% se tvoří O-</a:t>
            </a:r>
            <a:r>
              <a:rPr lang="cs-CZ" altLang="cs-CZ" sz="2400" dirty="0" err="1"/>
              <a:t>demethylangolensin</a:t>
            </a:r>
            <a:r>
              <a:rPr lang="cs-CZ" altLang="cs-CZ" sz="2400" dirty="0"/>
              <a:t>, z části též 4´-O-</a:t>
            </a:r>
            <a:r>
              <a:rPr lang="cs-CZ" altLang="cs-CZ" sz="2400" dirty="0" err="1"/>
              <a:t>methylekvol</a:t>
            </a:r>
            <a:r>
              <a:rPr lang="cs-CZ" altLang="cs-CZ" sz="2400" b="1" dirty="0"/>
              <a:t> </a:t>
            </a:r>
            <a:r>
              <a:rPr lang="cs-CZ" altLang="cs-CZ" sz="2400" dirty="0"/>
              <a:t>a </a:t>
            </a:r>
            <a:r>
              <a:rPr lang="cs-CZ" altLang="cs-CZ" sz="2400" dirty="0" err="1"/>
              <a:t>angolensin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 err="1"/>
              <a:t>Biochanin</a:t>
            </a:r>
            <a:r>
              <a:rPr lang="cs-CZ" altLang="cs-CZ" sz="2400" b="1" dirty="0"/>
              <a:t> A</a:t>
            </a:r>
            <a:r>
              <a:rPr lang="cs-CZ" altLang="cs-CZ" sz="2400" dirty="0"/>
              <a:t> se rozkládá na </a:t>
            </a:r>
            <a:r>
              <a:rPr lang="cs-CZ" altLang="cs-CZ" sz="2400" dirty="0" err="1"/>
              <a:t>genistein</a:t>
            </a:r>
            <a:r>
              <a:rPr lang="cs-CZ" altLang="cs-CZ" sz="2400" dirty="0"/>
              <a:t>, ten na </a:t>
            </a:r>
            <a:r>
              <a:rPr lang="cs-CZ" altLang="cs-CZ" sz="2400" dirty="0" err="1"/>
              <a:t>dihydrogenistein</a:t>
            </a:r>
            <a:r>
              <a:rPr lang="cs-CZ" altLang="cs-CZ" sz="2400" dirty="0"/>
              <a:t>, ze kterého vniká 4-methylekvol</a:t>
            </a:r>
            <a:r>
              <a:rPr lang="cs-CZ" altLang="cs-CZ" sz="2400" b="1" dirty="0"/>
              <a:t> </a:t>
            </a:r>
            <a:r>
              <a:rPr lang="cs-CZ" altLang="cs-CZ" sz="2400" dirty="0"/>
              <a:t>spolu s dalšími jednoduchými produkty.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525463"/>
            <a:ext cx="903605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5167" y="590060"/>
            <a:ext cx="8238903" cy="643214"/>
          </a:xfrm>
        </p:spPr>
        <p:txBody>
          <a:bodyPr>
            <a:noAutofit/>
          </a:bodyPr>
          <a:lstStyle/>
          <a:p>
            <a:r>
              <a:rPr lang="cs-CZ" dirty="0" smtClean="0"/>
              <a:t>Náhradní </a:t>
            </a:r>
            <a:r>
              <a:rPr lang="cs-CZ" dirty="0"/>
              <a:t>mateřské mléko na bázi sóji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6039" y="2158138"/>
            <a:ext cx="8238904" cy="2199472"/>
          </a:xfrm>
        </p:spPr>
        <p:txBody>
          <a:bodyPr>
            <a:noAutofit/>
          </a:bodyPr>
          <a:lstStyle/>
          <a:p>
            <a:r>
              <a:rPr lang="cs-CZ" dirty="0"/>
              <a:t>U</a:t>
            </a:r>
            <a:r>
              <a:rPr lang="cs-CZ" dirty="0" smtClean="0"/>
              <a:t>vádí se potenciální problémy se: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exuálním vývojem a reproduktivními funkcemi</a:t>
            </a:r>
          </a:p>
          <a:p>
            <a:pPr lvl="1"/>
            <a:r>
              <a:rPr lang="cs-CZ" dirty="0" smtClean="0"/>
              <a:t>Behaviorálním a kognitivním vývojem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munitním systémem</a:t>
            </a:r>
          </a:p>
          <a:p>
            <a:pPr lvl="1"/>
            <a:r>
              <a:rPr lang="cs-CZ" dirty="0" smtClean="0"/>
              <a:t>Funkcí štítné žlázy</a:t>
            </a:r>
          </a:p>
          <a:p>
            <a:pPr lvl="1"/>
            <a:endParaRPr lang="cs-CZ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Tyto obavy se obecně </a:t>
            </a:r>
            <a:r>
              <a:rPr lang="cs-CZ" b="1" dirty="0" smtClean="0"/>
              <a:t>nepotvrdily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E2D06E-711A-4F51-A3C9-8BD73F9EA84F}" type="slidenum">
              <a:rPr lang="cs-CZ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59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85308" y="1365738"/>
            <a:ext cx="35401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cs-CZ" sz="2700" b="1" dirty="0">
                <a:solidFill>
                  <a:srgbClr val="FF0000"/>
                </a:solidFill>
                <a:latin typeface="Calibri"/>
              </a:rPr>
              <a:t>! Potenciální problém !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653" y="1365738"/>
            <a:ext cx="2924368" cy="29959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74903" y="4357610"/>
            <a:ext cx="26425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cs-CZ" sz="1350" dirty="0">
                <a:solidFill>
                  <a:prstClr val="black"/>
                </a:solidFill>
                <a:latin typeface="Calibri"/>
              </a:rPr>
              <a:t>prof. Dr. RNDr. Oldřich Lapčík, 2011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9" y="4697353"/>
            <a:ext cx="8524607" cy="15072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198811" y="6054562"/>
            <a:ext cx="14716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cs-CZ" sz="1350" dirty="0" err="1">
                <a:solidFill>
                  <a:prstClr val="black"/>
                </a:solidFill>
                <a:latin typeface="Calibri"/>
              </a:rPr>
              <a:t>Testa</a:t>
            </a:r>
            <a:r>
              <a:rPr lang="cs-CZ" sz="1350" dirty="0">
                <a:solidFill>
                  <a:prstClr val="black"/>
                </a:solidFill>
                <a:latin typeface="Calibri"/>
              </a:rPr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41894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Ženské estrogeny</a:t>
            </a:r>
            <a:endParaRPr lang="en-US" dirty="0"/>
          </a:p>
        </p:txBody>
      </p:sp>
      <p:graphicFrame>
        <p:nvGraphicFramePr>
          <p:cNvPr id="7172" name="Object 12"/>
          <p:cNvGraphicFramePr>
            <a:graphicFrameLocks noGrp="1" noChangeAspect="1"/>
          </p:cNvGraphicFramePr>
          <p:nvPr>
            <p:ph idx="1"/>
          </p:nvPr>
        </p:nvGraphicFramePr>
        <p:xfrm>
          <a:off x="1252825" y="4073237"/>
          <a:ext cx="2337833" cy="166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9" r:id="rId3" imgW="1618855" imgH="1150905" progId="">
                  <p:embed/>
                </p:oleObj>
              </mc:Choice>
              <mc:Fallback>
                <p:oleObj r:id="rId3" imgW="1618855" imgH="1150905" progId="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825" y="4073237"/>
                        <a:ext cx="2337833" cy="1661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2509" y="1433946"/>
            <a:ext cx="814705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dirty="0"/>
              <a:t>Nejaktivnějším ženským estrogenem odvozeným od uhlovodíku 5</a:t>
            </a:r>
            <a:r>
              <a:rPr lang="cs-CZ" altLang="cs-CZ" sz="2800" dirty="0">
                <a:sym typeface="Symbol" pitchFamily="18" charset="2"/>
              </a:rPr>
              <a:t></a:t>
            </a:r>
            <a:r>
              <a:rPr lang="cs-CZ" altLang="cs-CZ" sz="2800" dirty="0"/>
              <a:t>-</a:t>
            </a:r>
            <a:r>
              <a:rPr lang="cs-CZ" altLang="cs-CZ" sz="2800" dirty="0" err="1"/>
              <a:t>estranu</a:t>
            </a:r>
            <a:r>
              <a:rPr lang="cs-CZ" altLang="cs-CZ" sz="2800" dirty="0"/>
              <a:t> je 3,17-</a:t>
            </a:r>
            <a:r>
              <a:rPr lang="cs-CZ" altLang="cs-CZ" sz="2800" dirty="0">
                <a:sym typeface="Symbol" pitchFamily="18" charset="2"/>
              </a:rPr>
              <a:t></a:t>
            </a:r>
            <a:r>
              <a:rPr lang="cs-CZ" altLang="cs-CZ" sz="2800" dirty="0"/>
              <a:t>-estradiol.</a:t>
            </a:r>
          </a:p>
          <a:p>
            <a:pPr eaLnBrk="1" hangingPunct="1">
              <a:buFontTx/>
              <a:buNone/>
            </a:pPr>
            <a:r>
              <a:rPr lang="cs-CZ" altLang="cs-CZ" sz="2800" dirty="0"/>
              <a:t>                                      </a:t>
            </a:r>
            <a:endParaRPr lang="cs-CZ" altLang="cs-CZ" sz="2800" b="1" dirty="0"/>
          </a:p>
          <a:p>
            <a:pPr eaLnBrk="1" hangingPunct="1">
              <a:buFontTx/>
              <a:buNone/>
            </a:pPr>
            <a:r>
              <a:rPr lang="cs-CZ" altLang="cs-CZ" sz="2800" b="1" dirty="0"/>
              <a:t>			     	</a:t>
            </a:r>
            <a:endParaRPr lang="cs-CZ" altLang="cs-CZ" sz="2800" dirty="0"/>
          </a:p>
        </p:txBody>
      </p:sp>
      <p:pic>
        <p:nvPicPr>
          <p:cNvPr id="7176" name="Picture 21" descr="Oestradiol-2D-skeletal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627688" y="3938588"/>
            <a:ext cx="3516312" cy="2251075"/>
          </a:xfrm>
          <a:noFill/>
        </p:spPr>
      </p:pic>
      <p:sp>
        <p:nvSpPr>
          <p:cNvPr id="7173" name="Rectangle 16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altLang="cs-CZ"/>
          </a:p>
        </p:txBody>
      </p:sp>
      <p:sp>
        <p:nvSpPr>
          <p:cNvPr id="7174" name="Rectangle 17"/>
          <p:cNvSpPr>
            <a:spLocks noChangeArrowheads="1"/>
          </p:cNvSpPr>
          <p:nvPr/>
        </p:nvSpPr>
        <p:spPr bwMode="auto">
          <a:xfrm>
            <a:off x="1331913" y="5949950"/>
            <a:ext cx="13867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dirty="0"/>
              <a:t>5</a:t>
            </a:r>
            <a:r>
              <a:rPr lang="cs-CZ" altLang="cs-CZ" sz="2400" dirty="0">
                <a:sym typeface="Symbol" pitchFamily="18" charset="2"/>
              </a:rPr>
              <a:t></a:t>
            </a:r>
            <a:r>
              <a:rPr lang="cs-CZ" altLang="cs-CZ" sz="2400" dirty="0"/>
              <a:t>-</a:t>
            </a:r>
            <a:r>
              <a:rPr lang="cs-CZ" altLang="cs-CZ" sz="2400" dirty="0" err="1"/>
              <a:t>estran</a:t>
            </a:r>
            <a:endParaRPr lang="cs-CZ" altLang="cs-CZ" sz="2400" dirty="0"/>
          </a:p>
        </p:txBody>
      </p:sp>
      <p:sp>
        <p:nvSpPr>
          <p:cNvPr id="7175" name="Rectangle 18"/>
          <p:cNvSpPr>
            <a:spLocks noChangeArrowheads="1"/>
          </p:cNvSpPr>
          <p:nvPr/>
        </p:nvSpPr>
        <p:spPr bwMode="auto">
          <a:xfrm>
            <a:off x="6011863" y="6165850"/>
            <a:ext cx="2172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dirty="0"/>
              <a:t>3,17-</a:t>
            </a:r>
            <a:r>
              <a:rPr lang="cs-CZ" altLang="cs-CZ" sz="2400" dirty="0">
                <a:sym typeface="Symbol" pitchFamily="18" charset="2"/>
              </a:rPr>
              <a:t></a:t>
            </a:r>
            <a:r>
              <a:rPr lang="cs-CZ" altLang="cs-CZ" sz="2400" dirty="0"/>
              <a:t>-estradiol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AutoShape 2"/>
          <p:cNvSpPr>
            <a:spLocks noChangeArrowheads="1"/>
          </p:cNvSpPr>
          <p:nvPr/>
        </p:nvSpPr>
        <p:spPr bwMode="auto">
          <a:xfrm>
            <a:off x="395288" y="2636838"/>
            <a:ext cx="8208962" cy="1425575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Aging Research Reviews6, 2007, 150-188 </a:t>
            </a:r>
          </a:p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Review </a:t>
            </a:r>
          </a:p>
          <a:p>
            <a:pPr>
              <a:defRPr/>
            </a:pPr>
            <a:r>
              <a:rPr lang="cs-CZ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Isoflavones - Safe food additives or dangerous drugs?</a:t>
            </a:r>
            <a:r>
              <a:rPr lang="cs-CZ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Wolfgang Wuttke, Hubertus Jarrya and Dana Seidlová-Wuttke </a:t>
            </a:r>
          </a:p>
        </p:txBody>
      </p:sp>
      <p:sp>
        <p:nvSpPr>
          <p:cNvPr id="495619" name="Text Box 3"/>
          <p:cNvSpPr txBox="1">
            <a:spLocks noChangeArrowheads="1"/>
          </p:cNvSpPr>
          <p:nvPr/>
        </p:nvSpPr>
        <p:spPr bwMode="auto">
          <a:xfrm>
            <a:off x="323850" y="908050"/>
            <a:ext cx="6192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</a:p>
        </p:txBody>
      </p:sp>
      <p:sp>
        <p:nvSpPr>
          <p:cNvPr id="495620" name="AutoShape 4"/>
          <p:cNvSpPr>
            <a:spLocks noChangeArrowheads="1"/>
          </p:cNvSpPr>
          <p:nvPr/>
        </p:nvSpPr>
        <p:spPr bwMode="auto">
          <a:xfrm>
            <a:off x="395288" y="981075"/>
            <a:ext cx="5040312" cy="1425575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Maturitas 44, 2003, S21-S29</a:t>
            </a:r>
          </a:p>
          <a:p>
            <a:pPr>
              <a:defRPr/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Review</a:t>
            </a:r>
          </a:p>
          <a:p>
            <a:pPr>
              <a:defRPr/>
            </a:pPr>
            <a:r>
              <a:rPr lang="cs-CZ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Soy isoflavones: hope or hype? </a:t>
            </a:r>
          </a:p>
          <a:p>
            <a:pPr>
              <a:defRPr/>
            </a:pPr>
            <a:r>
              <a:rPr lang="cs-CZ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Lorraine A. Fitzpatrick</a:t>
            </a:r>
            <a:r>
              <a:rPr lang="cs-CZ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95621" name="Text Box 5"/>
          <p:cNvSpPr txBox="1">
            <a:spLocks noChangeArrowheads="1"/>
          </p:cNvSpPr>
          <p:nvPr/>
        </p:nvSpPr>
        <p:spPr bwMode="auto">
          <a:xfrm>
            <a:off x="588963" y="328613"/>
            <a:ext cx="815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Kontroverzní názory na biologickou aktivitu isoflavonů</a:t>
            </a:r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4525" y="1682750"/>
            <a:ext cx="769938" cy="140493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988" y="908050"/>
            <a:ext cx="2735262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56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5625" name="Text Box 9"/>
          <p:cNvSpPr txBox="1">
            <a:spLocks noChangeArrowheads="1"/>
          </p:cNvSpPr>
          <p:nvPr/>
        </p:nvSpPr>
        <p:spPr bwMode="auto">
          <a:xfrm>
            <a:off x="395288" y="4062413"/>
            <a:ext cx="6337300" cy="24653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…. Byl prokázán pozitivní vliv sojových produktů při prevenci rakoviny různých orgánů, zvláště pak prsu a prostaty a osteoporózy</a:t>
            </a:r>
          </a:p>
          <a:p>
            <a:pPr>
              <a:spcBef>
                <a:spcPct val="50000"/>
              </a:spcBef>
              <a:defRPr/>
            </a:pPr>
            <a:r>
              <a:rPr lang="cs-CZ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…Stimulují růst prsní tkáně  s  v současné době neznámým a nepředvídatelným rizikem pro tyto orgány</a:t>
            </a:r>
          </a:p>
        </p:txBody>
      </p:sp>
      <p:sp>
        <p:nvSpPr>
          <p:cNvPr id="495626" name="AutoShape 10"/>
          <p:cNvSpPr>
            <a:spLocks noChangeArrowheads="1"/>
          </p:cNvSpPr>
          <p:nvPr/>
        </p:nvSpPr>
        <p:spPr bwMode="auto">
          <a:xfrm>
            <a:off x="6659563" y="4941888"/>
            <a:ext cx="2233612" cy="1655762"/>
          </a:xfrm>
          <a:prstGeom prst="curvedLeftArrow">
            <a:avLst>
              <a:gd name="adj1" fmla="val 5370"/>
              <a:gd name="adj2" fmla="val 23778"/>
              <a:gd name="adj3" fmla="val 449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5627" name="Text Box 11"/>
          <p:cNvSpPr txBox="1">
            <a:spLocks noChangeArrowheads="1"/>
          </p:cNvSpPr>
          <p:nvPr/>
        </p:nvSpPr>
        <p:spPr bwMode="auto">
          <a:xfrm rot="3058275">
            <a:off x="6759576" y="4770437"/>
            <a:ext cx="1943100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2000" b="1">
                <a:effectLst>
                  <a:outerShdw blurRad="38100" dist="38100" dir="2700000" algn="tl">
                    <a:srgbClr val="FFFFFF"/>
                  </a:outerShdw>
                </a:effectLst>
              </a:rPr>
              <a:t>“Japonský fenomén”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Nádorová onemocnění</a:t>
            </a:r>
            <a:endParaRPr lang="cs-CZ" altLang="cs-CZ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445125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cs-CZ" altLang="cs-CZ" sz="2400"/>
              <a:t>Asijská populace - nižší výskyt rakoviny prsu, prostaty a dělohy -  vysoký příjmem isoflavonoidů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sz="2400"/>
              <a:t>U emigrantů, kteří se z Asie přestěhovali do USA a přijali místní styl života, se výskyt rakoviny zvýšil - změna stravy.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sz="2400"/>
              <a:t>Konzumace sóji a sójových výrobků snižuje riziko i u vzniku rakoviny endokrinního systému, rakoviny žaludku a rakoviny plic.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sz="2400"/>
              <a:t>Fytoestrogeny snižují hladinu pohlavních hormonů v krvi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sz="2400"/>
              <a:t>Při působení fytoestrogenů záleží na jejich koncentraci v krvi. Např. genistein antiestrogenní efekt a inhice růstu rakovinných buněk v koncentracích vyšších než 10 mmol/l in vitro, koncentrace 1nmol/l – 10 mmol/l stimulace růstu buněk.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/>
              <a:t>Ochrana proti vzniku rakoviny prsu a prostaty - studie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997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Nádorová onemocnění v Evropě - chronická onemocnění, úmrtí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Vhodnou stravou lze předejít 35% úmrtí - změny stravovacích návyků ovlivní  výskyt nádorových onemocnění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Výsledky epidemiologických studií  - na snížení rizika vzniku rakoviny příznivě působí rostlinná strava (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  - </a:t>
            </a:r>
            <a:r>
              <a:rPr lang="cs-CZ" altLang="cs-CZ" sz="2400" dirty="0" err="1"/>
              <a:t>izoflavony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lignany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Slabé estrogenní a anti-estrogenní účinky a mohou působit jako ochrana proti rakovině prsu a prostaty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Vliv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 z potravin na vývoj nádoru prsu a prostaty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/>
              <a:t>Fytoestrogeny a jejich vliv na vývoj karcinomu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marL="1550988" lvl="3" indent="-179388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Pozitivní ale i negativní vliv na rakovinu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dirty="0"/>
              <a:t>Zvýšený výskyt estrogenů v potravě těhotných žen a u malých chlapců může vést ke snížení plodnosti u mužů v dospělosti 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dirty="0"/>
              <a:t>Vystavení plodu během prenatálního vývoje exogenním estrogenům narušuje normální vývoj samičího pohlavního ústrojí. Zvýšený výskyt rakovinných buněk v okolí krčku děložního </a:t>
            </a:r>
            <a:r>
              <a:rPr lang="cs-CZ" altLang="cs-CZ" sz="2400" dirty="0">
                <a:cs typeface="Arial" charset="0"/>
              </a:rPr>
              <a:t>→</a:t>
            </a:r>
            <a:r>
              <a:rPr lang="cs-CZ" altLang="cs-CZ" sz="2400" dirty="0"/>
              <a:t> klasifikace </a:t>
            </a:r>
            <a:r>
              <a:rPr lang="cs-CZ" altLang="cs-CZ" sz="2400" dirty="0" err="1"/>
              <a:t>diethylstilbestrolu</a:t>
            </a:r>
            <a:r>
              <a:rPr lang="cs-CZ" altLang="cs-CZ" sz="2400" dirty="0"/>
              <a:t>, používaného v kontrole porodnosti, jako lidského karcinogenu, podobné účinky byly vyvolány také estradiolem a </a:t>
            </a:r>
            <a:r>
              <a:rPr lang="cs-CZ" altLang="cs-CZ" sz="2400" dirty="0" err="1"/>
              <a:t>kumestrolem</a:t>
            </a:r>
            <a:r>
              <a:rPr lang="cs-CZ" altLang="cs-CZ" sz="2400" dirty="0"/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5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81111"/>
              </p:ext>
            </p:extLst>
          </p:nvPr>
        </p:nvGraphicFramePr>
        <p:xfrm>
          <a:off x="628650" y="1512253"/>
          <a:ext cx="7975600" cy="4833941"/>
        </p:xfrm>
        <a:graphic>
          <a:graphicData uri="http://schemas.openxmlformats.org/drawingml/2006/table">
            <a:tbl>
              <a:tblPr/>
              <a:tblGrid>
                <a:gridCol w="7762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Navrhovaný mechanismus efektů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Inhibice rozrůstání nádorových buněk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Diferenciace leukemických buněk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Inhibice steroidních enzymů (aromatázy - estrogen syntetázy)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Inhibice 17beta-OH-steroid dehydrogenázy typu I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Inhibice 5alfa-reduktázy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Inhibice beta-OH-steroid dehydrogenáz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Inhibice tyrosinu a dalších kináz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Snížení citlivosti prsních buněk na tox. látky před pubertou 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Stimulace produkce pohlavních hormonů vážících globulin (SHGB)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Vazba na vazebná místa estrogenů nukleového typu II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Prolongace menstruačního cyklu (negativní  i pozitivní)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pitchFamily="34" charset="0"/>
                        </a:rPr>
                        <a:t>Inhibice angiogenese a nádorového bujení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650" y="685167"/>
            <a:ext cx="8270800" cy="900148"/>
          </a:xfrm>
        </p:spPr>
        <p:txBody>
          <a:bodyPr>
            <a:normAutofit fontScale="90000"/>
          </a:bodyPr>
          <a:lstStyle/>
          <a:p>
            <a:r>
              <a:rPr lang="cs-CZ" altLang="cs-CZ" dirty="0" err="1"/>
              <a:t>Flavonoidy</a:t>
            </a:r>
            <a:r>
              <a:rPr lang="cs-CZ" altLang="cs-CZ" dirty="0"/>
              <a:t> a </a:t>
            </a:r>
            <a:r>
              <a:rPr lang="cs-CZ" altLang="cs-CZ" dirty="0" err="1"/>
              <a:t>lignany</a:t>
            </a:r>
            <a:r>
              <a:rPr lang="cs-CZ" altLang="cs-CZ" dirty="0"/>
              <a:t> a jejich vliv na vývoj karcinomu</a:t>
            </a:r>
            <a:br>
              <a:rPr lang="cs-CZ" altLang="cs-CZ" dirty="0"/>
            </a:b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Kardiovaskulární onemocnění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lvl="2" eaLnBrk="1" hangingPunct="1">
              <a:buFontTx/>
              <a:buNone/>
            </a:pPr>
            <a:endParaRPr lang="cs-CZ" altLang="cs-CZ" dirty="0"/>
          </a:p>
          <a:p>
            <a:pPr eaLnBrk="1" hangingPunct="1"/>
            <a:r>
              <a:rPr lang="cs-CZ" altLang="cs-CZ" dirty="0"/>
              <a:t>Pozitivní vliv </a:t>
            </a:r>
            <a:r>
              <a:rPr lang="cs-CZ" altLang="cs-CZ" dirty="0" err="1"/>
              <a:t>fytoestrogenů</a:t>
            </a:r>
            <a:r>
              <a:rPr lang="cs-CZ" altLang="cs-CZ" dirty="0"/>
              <a:t> na srdeční onemocnění - snižování koncentrace lipidů a lipoproteinů v plasmě po jejich příjmu potravou</a:t>
            </a:r>
          </a:p>
          <a:p>
            <a:pPr eaLnBrk="1" hangingPunct="1"/>
            <a:r>
              <a:rPr lang="cs-CZ" altLang="cs-CZ" dirty="0" err="1"/>
              <a:t>Isoflavony</a:t>
            </a:r>
            <a:r>
              <a:rPr lang="cs-CZ" altLang="cs-CZ" dirty="0"/>
              <a:t> stabilizují LDL lipoproteiny proti oxidaci, která probíhá v artériích x vznik </a:t>
            </a:r>
            <a:r>
              <a:rPr lang="cs-CZ" altLang="cs-CZ" dirty="0" err="1"/>
              <a:t>aterosklerosy</a:t>
            </a:r>
            <a:endParaRPr lang="cs-CZ" altLang="cs-CZ" dirty="0"/>
          </a:p>
          <a:p>
            <a:pPr eaLnBrk="1" hangingPunct="1"/>
            <a:r>
              <a:rPr lang="cs-CZ" altLang="cs-CZ" dirty="0" err="1"/>
              <a:t>Isoflavony</a:t>
            </a:r>
            <a:r>
              <a:rPr lang="cs-CZ" altLang="cs-CZ" dirty="0"/>
              <a:t> sóji působí jako antioxidanty.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Antioxidační  aktivita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Daidzein</a:t>
            </a:r>
            <a:r>
              <a:rPr lang="cs-CZ" altLang="cs-CZ" sz="2800" dirty="0"/>
              <a:t> - nejaktivnější antioxidant</a:t>
            </a:r>
          </a:p>
          <a:p>
            <a:pPr eaLnBrk="1" hangingPunct="1"/>
            <a:r>
              <a:rPr lang="cs-CZ" altLang="cs-CZ" sz="2800" dirty="0"/>
              <a:t>Aktivita glykosidů je nižší než příslušných aglykonů. Obecně je antioxidační aktivita </a:t>
            </a:r>
            <a:r>
              <a:rPr lang="cs-CZ" altLang="cs-CZ" sz="2800" dirty="0" err="1"/>
              <a:t>isoflavonů</a:t>
            </a:r>
            <a:r>
              <a:rPr lang="cs-CZ" altLang="cs-CZ" sz="2800" dirty="0"/>
              <a:t> nižší než odpovídajících flavonů. </a:t>
            </a:r>
          </a:p>
          <a:p>
            <a:pPr eaLnBrk="1" hangingPunct="1"/>
            <a:r>
              <a:rPr lang="cs-CZ" altLang="cs-CZ" sz="2800" dirty="0" err="1"/>
              <a:t>Isoflavony</a:t>
            </a:r>
            <a:r>
              <a:rPr lang="cs-CZ" altLang="cs-CZ" sz="2800" dirty="0"/>
              <a:t> působí na chuťové receptory. Jsou tak hlavní měrou zodpovědné za svíravou a hořkou chuť sójových bobů a výrobků z nich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 </a:t>
            </a:r>
            <a:r>
              <a:rPr lang="cs-CZ" altLang="cs-CZ" b="1"/>
              <a:t>Osteoporosa</a:t>
            </a:r>
            <a:r>
              <a:rPr lang="cs-CZ" altLang="cs-CZ"/>
              <a:t>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976" y="1343891"/>
            <a:ext cx="8682475" cy="4833072"/>
          </a:xfrm>
        </p:spPr>
        <p:txBody>
          <a:bodyPr>
            <a:noAutofit/>
          </a:bodyPr>
          <a:lstStyle/>
          <a:p>
            <a:pPr marL="358775" lvl="2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Endogenní estrogeny - důležitá role v udržení pevnosti kostí.</a:t>
            </a:r>
          </a:p>
          <a:p>
            <a:pPr marL="358775" lvl="2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Při menopauze se snižuje hladina 17</a:t>
            </a:r>
            <a:r>
              <a:rPr lang="el-GR" altLang="cs-CZ" sz="2400" dirty="0">
                <a:cs typeface="Arial" charset="0"/>
              </a:rPr>
              <a:t>β</a:t>
            </a:r>
            <a:r>
              <a:rPr lang="cs-CZ" altLang="cs-CZ" sz="2400" dirty="0"/>
              <a:t>-estradiolu v krvi a vápník z kostí se uvolňuje do krevní plasmy - řídnutí kostí</a:t>
            </a:r>
          </a:p>
          <a:p>
            <a:pPr marL="358775" lvl="2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Řešení </a:t>
            </a:r>
            <a:r>
              <a:rPr lang="cs-CZ" altLang="cs-CZ" sz="2400" dirty="0"/>
              <a:t>(předcházet nebo snižovat dopad </a:t>
            </a:r>
            <a:r>
              <a:rPr lang="cs-CZ" altLang="cs-CZ" sz="2400" dirty="0" err="1"/>
              <a:t>osteoporosy</a:t>
            </a:r>
            <a:r>
              <a:rPr lang="cs-CZ" altLang="cs-CZ" sz="2400" dirty="0"/>
              <a:t>)</a:t>
            </a:r>
          </a:p>
          <a:p>
            <a:pPr marL="358775" lvl="2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1) užívání hormonálních přípravků (HRT), při dlouhodobém užívání se může zvýšit riziko vzniku rakoviny prsu. </a:t>
            </a:r>
          </a:p>
          <a:p>
            <a:pPr marL="358775" lvl="2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2) Alternativní řešení zvýšení příjmu sójových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, při nedostatku endogenních estrogenů se projeví jejich estrogenní účinek.</a:t>
            </a:r>
          </a:p>
          <a:p>
            <a:pPr marL="358775" lvl="2" indent="0"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/>
              <a:t>Symptomy menopausy (návaly horka, pocení, bolest hlavy) více časté u žen v USA, současně 40% těchto žen užívá HRT, zatímco v Japonsku přípravky HRT užívají jen 4% žen (složení diety). </a:t>
            </a:r>
            <a:r>
              <a:rPr lang="cs-CZ" altLang="cs-CZ" sz="2400" b="1" dirty="0" err="1"/>
              <a:t>Isoflavony</a:t>
            </a:r>
            <a:r>
              <a:rPr lang="cs-CZ" altLang="cs-CZ" sz="2400" b="1" dirty="0"/>
              <a:t> mohou až o 50 % snížit ztráty vápníku vylučovaného močí</a:t>
            </a:r>
            <a:r>
              <a:rPr lang="cs-CZ" altLang="cs-CZ" sz="2400" dirty="0"/>
              <a:t>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Fytoestrogeny a prevence osteoporózy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55" y="1302327"/>
            <a:ext cx="8977745" cy="536676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databáze obsahu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 v jídelníčku různých evropských zemí. 300 běžně konzumovaných potravin – v sojových bobech, luštěninách, ořechách a některých cereáliích.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Příjem </a:t>
            </a:r>
            <a:r>
              <a:rPr lang="cs-CZ" altLang="cs-CZ" sz="2400" b="1" dirty="0"/>
              <a:t>v Evropě</a:t>
            </a:r>
            <a:r>
              <a:rPr lang="cs-CZ" altLang="cs-CZ" sz="2400" dirty="0"/>
              <a:t> na </a:t>
            </a:r>
            <a:r>
              <a:rPr lang="cs-CZ" altLang="cs-CZ" sz="2400" b="1" dirty="0">
                <a:solidFill>
                  <a:srgbClr val="FF0000"/>
                </a:solidFill>
              </a:rPr>
              <a:t>méně než 1 mg za den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Denní příjem </a:t>
            </a:r>
            <a:r>
              <a:rPr lang="cs-CZ" altLang="cs-CZ" sz="2400" b="1" dirty="0"/>
              <a:t>v Asii</a:t>
            </a:r>
            <a:r>
              <a:rPr lang="cs-CZ" altLang="cs-CZ" sz="2400" dirty="0"/>
              <a:t> je </a:t>
            </a:r>
            <a:r>
              <a:rPr lang="cs-CZ" altLang="cs-CZ" sz="2400" b="1" dirty="0">
                <a:solidFill>
                  <a:srgbClr val="FF0000"/>
                </a:solidFill>
              </a:rPr>
              <a:t>20-100 mg, </a:t>
            </a:r>
            <a:r>
              <a:rPr lang="cs-CZ" altLang="cs-CZ" sz="2400" dirty="0"/>
              <a:t>fyziologický účinek se projevuje až při příjmu </a:t>
            </a:r>
            <a:r>
              <a:rPr lang="cs-CZ" altLang="cs-CZ" sz="2400" b="1" dirty="0"/>
              <a:t>60-100 mg </a:t>
            </a:r>
            <a:r>
              <a:rPr lang="cs-CZ" altLang="cs-CZ" sz="2400" dirty="0"/>
              <a:t>za den. Zajištění dostatečného příjmu </a:t>
            </a:r>
            <a:r>
              <a:rPr lang="cs-CZ" altLang="cs-CZ" sz="2400" dirty="0" err="1"/>
              <a:t>izoflavonů</a:t>
            </a:r>
            <a:r>
              <a:rPr lang="cs-CZ" altLang="cs-CZ" sz="2400" dirty="0"/>
              <a:t> ze stravy v Evropě problém (malá konzumace sóji)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Biologická využitelnost: absorbují se dobře, ale mezi jednotlivci existují veliké rozdíly v závislosti na stavu střevní mikroflóry, metabolizmu a způsobu stravování.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Př.: velmi nízký výskyt </a:t>
            </a:r>
            <a:r>
              <a:rPr lang="cs-CZ" altLang="cs-CZ" sz="2400" dirty="0" err="1"/>
              <a:t>osteoporézy</a:t>
            </a:r>
            <a:r>
              <a:rPr lang="cs-CZ" altLang="cs-CZ" sz="2400" dirty="0"/>
              <a:t> a zlomeniny krčku kosti stehenní v Japonsku - značná konzumace sojových bobů (a tedy </a:t>
            </a:r>
            <a:r>
              <a:rPr lang="cs-CZ" altLang="cs-CZ" sz="2400" dirty="0" err="1"/>
              <a:t>izoflavonů</a:t>
            </a:r>
            <a:r>
              <a:rPr lang="cs-CZ" altLang="cs-CZ" sz="2400" dirty="0"/>
              <a:t>: 50 - 100 mg za den). Při vyšším příjmu </a:t>
            </a:r>
            <a:r>
              <a:rPr lang="cs-CZ" altLang="cs-CZ" sz="2400" dirty="0" err="1"/>
              <a:t>izoflavonů</a:t>
            </a:r>
            <a:r>
              <a:rPr lang="cs-CZ" altLang="cs-CZ" sz="2400" dirty="0"/>
              <a:t> dochází k nárůstu kostní hmoty a zvýšení pevnosti kostí u žen po menopauze.</a:t>
            </a:r>
          </a:p>
          <a:p>
            <a:pPr eaLnBrk="1" hangingPunct="1">
              <a:lnSpc>
                <a:spcPct val="80000"/>
              </a:lnSpc>
            </a:pPr>
            <a:endParaRPr lang="cs-CZ" altLang="cs-CZ" sz="22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Metabolismus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/>
            <a:r>
              <a:rPr lang="cs-CZ" altLang="cs-CZ" sz="3100" dirty="0"/>
              <a:t>Západní populace - nižší hladiny </a:t>
            </a:r>
            <a:r>
              <a:rPr lang="cs-CZ" altLang="cs-CZ" sz="3100" dirty="0" err="1"/>
              <a:t>isoflavonů</a:t>
            </a:r>
            <a:r>
              <a:rPr lang="cs-CZ" altLang="cs-CZ" sz="3100" dirty="0"/>
              <a:t> v krevní plasmě v porovnání s Japonci,. V Japonsku je průměrný denní příjem  </a:t>
            </a:r>
            <a:r>
              <a:rPr lang="cs-CZ" altLang="cs-CZ" sz="3100" dirty="0" err="1"/>
              <a:t>isoflavonů</a:t>
            </a:r>
            <a:r>
              <a:rPr lang="cs-CZ" altLang="cs-CZ" sz="3100" dirty="0"/>
              <a:t> 30 – 50 mg za den, v západních zemích jsou to pouze 3 mg za den.</a:t>
            </a:r>
          </a:p>
          <a:p>
            <a:pPr eaLnBrk="1" hangingPunct="1"/>
            <a:r>
              <a:rPr lang="cs-CZ" altLang="cs-CZ" sz="3100" dirty="0"/>
              <a:t>Metabolismus </a:t>
            </a:r>
            <a:r>
              <a:rPr lang="cs-CZ" altLang="cs-CZ" sz="3100" dirty="0" err="1"/>
              <a:t>fytoestrogenů</a:t>
            </a:r>
            <a:r>
              <a:rPr lang="cs-CZ" altLang="cs-CZ" sz="3100" dirty="0"/>
              <a:t> je proměnlivý a individuální a závisí na různých faktorech, jako je pohlaví, věk, dávka, doba expozice apod.</a:t>
            </a:r>
            <a:r>
              <a:rPr lang="cs-CZ" altLang="cs-CZ" sz="2800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altLang="cs-CZ"/>
          </a:p>
        </p:txBody>
      </p:sp>
      <p:graphicFrame>
        <p:nvGraphicFramePr>
          <p:cNvPr id="819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085218"/>
              </p:ext>
            </p:extLst>
          </p:nvPr>
        </p:nvGraphicFramePr>
        <p:xfrm>
          <a:off x="250825" y="2493963"/>
          <a:ext cx="8893175" cy="230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r:id="rId3" imgW="5653001" imgH="1337898" progId="">
                  <p:embed/>
                </p:oleObj>
              </mc:Choice>
              <mc:Fallback>
                <p:oleObj r:id="rId3" imgW="5653001" imgH="1337898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493963"/>
                        <a:ext cx="8893175" cy="2303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1547813" y="4941888"/>
            <a:ext cx="984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dirty="0"/>
              <a:t>estron</a:t>
            </a: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6877050" y="4797425"/>
            <a:ext cx="968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sz="2400" dirty="0"/>
              <a:t>estriol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94975BD-A7D4-4A74-A46B-1CED9D0D9D45}"/>
              </a:ext>
            </a:extLst>
          </p:cNvPr>
          <p:cNvSpPr/>
          <p:nvPr/>
        </p:nvSpPr>
        <p:spPr>
          <a:xfrm>
            <a:off x="808182" y="639771"/>
            <a:ext cx="787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dirty="0"/>
              <a:t>Krevním oběhem je 3,17-</a:t>
            </a:r>
            <a:r>
              <a:rPr lang="cs-CZ" altLang="cs-CZ" sz="2800" dirty="0">
                <a:sym typeface="Symbol" pitchFamily="18" charset="2"/>
              </a:rPr>
              <a:t></a:t>
            </a:r>
            <a:r>
              <a:rPr lang="cs-CZ" altLang="cs-CZ" sz="2800" dirty="0"/>
              <a:t>-estradiol přiváděn do tkáně, kde se váže na příslušné receptory (proteiny), v organismu se mění na estron a estriol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103" name="Group 39"/>
          <p:cNvGraphicFramePr>
            <a:graphicFrameLocks noGrp="1"/>
          </p:cNvGraphicFramePr>
          <p:nvPr/>
        </p:nvGraphicFramePr>
        <p:xfrm>
          <a:off x="900113" y="1537854"/>
          <a:ext cx="7080104" cy="3782551"/>
        </p:xfrm>
        <a:graphic>
          <a:graphicData uri="http://schemas.openxmlformats.org/drawingml/2006/table">
            <a:tbl>
              <a:tblPr/>
              <a:tblGrid>
                <a:gridCol w="3321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9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ytoestrogen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země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koncentrace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nmol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/l)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29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daidzein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Finsko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29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USA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29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Japonsko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163,0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29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genistein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Finsko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29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USA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29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Japonsko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248,0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2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enterodiol a enterolakton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Evropa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10,0-270,0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0933" name="Rectangle 37"/>
          <p:cNvSpPr>
            <a:spLocks noChangeArrowheads="1"/>
          </p:cNvSpPr>
          <p:nvPr/>
        </p:nvSpPr>
        <p:spPr bwMode="auto">
          <a:xfrm>
            <a:off x="512041" y="5550189"/>
            <a:ext cx="8208963" cy="98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altLang="cs-CZ" sz="2400" dirty="0"/>
              <a:t>Vyšší koncentrace ve Skandinávii je dávána do souvislosti se spotřebou celozrnného žitného chleba a zřejmě i lesních plodů, rovněž obsahujících 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.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cs-CZ" sz="4000" dirty="0" err="1">
                <a:cs typeface="Times New Roman" pitchFamily="18" charset="0"/>
              </a:rPr>
              <a:t>Koncentrace</a:t>
            </a:r>
            <a:r>
              <a:rPr lang="en-US" altLang="cs-CZ" sz="4000" dirty="0">
                <a:cs typeface="Times New Roman" pitchFamily="18" charset="0"/>
              </a:rPr>
              <a:t> </a:t>
            </a:r>
            <a:r>
              <a:rPr lang="en-US" altLang="cs-CZ" sz="4000" dirty="0" err="1">
                <a:cs typeface="Times New Roman" pitchFamily="18" charset="0"/>
              </a:rPr>
              <a:t>fytoestrogen</a:t>
            </a:r>
            <a:r>
              <a:rPr lang="cs-CZ" altLang="cs-CZ" sz="4000" dirty="0">
                <a:cs typeface="Times New Roman" pitchFamily="18" charset="0"/>
              </a:rPr>
              <a:t>ů</a:t>
            </a:r>
            <a:r>
              <a:rPr lang="en-US" altLang="cs-CZ" sz="4000" dirty="0">
                <a:cs typeface="Times New Roman" pitchFamily="18" charset="0"/>
              </a:rPr>
              <a:t> v </a:t>
            </a:r>
            <a:r>
              <a:rPr lang="en-US" altLang="cs-CZ" sz="4000" dirty="0" err="1">
                <a:cs typeface="Times New Roman" pitchFamily="18" charset="0"/>
              </a:rPr>
              <a:t>krevní</a:t>
            </a:r>
            <a:r>
              <a:rPr lang="en-US" altLang="cs-CZ" sz="4000" dirty="0">
                <a:cs typeface="Times New Roman" pitchFamily="18" charset="0"/>
              </a:rPr>
              <a:t> </a:t>
            </a:r>
            <a:r>
              <a:rPr lang="en-US" altLang="cs-CZ" sz="4000" dirty="0" err="1">
                <a:cs typeface="Times New Roman" pitchFamily="18" charset="0"/>
              </a:rPr>
              <a:t>plasmě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6607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Hormonální substituční terapie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2800" b="1" dirty="0">
                <a:solidFill>
                  <a:srgbClr val="FF0000"/>
                </a:solidFill>
              </a:rPr>
              <a:t>(</a:t>
            </a:r>
            <a:r>
              <a:rPr lang="cs-CZ" altLang="cs-CZ" sz="2800" b="1" dirty="0" err="1">
                <a:solidFill>
                  <a:srgbClr val="FF0000"/>
                </a:solidFill>
              </a:rPr>
              <a:t>hormonal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</a:rPr>
              <a:t>replacement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 err="1">
                <a:solidFill>
                  <a:srgbClr val="FF0000"/>
                </a:solidFill>
              </a:rPr>
              <a:t>therapy</a:t>
            </a:r>
            <a:r>
              <a:rPr lang="cs-CZ" altLang="cs-CZ" sz="2800" b="1" dirty="0">
                <a:solidFill>
                  <a:srgbClr val="FF0000"/>
                </a:solidFill>
              </a:rPr>
              <a:t> = HRT)</a:t>
            </a:r>
            <a:r>
              <a:rPr lang="cs-CZ" altLang="cs-CZ" sz="2800" dirty="0">
                <a:solidFill>
                  <a:srgbClr val="FF0000"/>
                </a:solidFill>
              </a:rPr>
              <a:t/>
            </a:r>
            <a:br>
              <a:rPr lang="cs-CZ" altLang="cs-CZ" sz="2800" dirty="0">
                <a:solidFill>
                  <a:srgbClr val="FF0000"/>
                </a:solidFill>
              </a:rPr>
            </a:br>
            <a:endParaRPr lang="cs-CZ" altLang="cs-CZ" sz="2800" dirty="0">
              <a:solidFill>
                <a:srgbClr val="FF0000"/>
              </a:solidFill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/>
              <a:t>HRT =  pro léčbu akutních příznaků klimakterického syndromu,  prevence některých orgánových a metabolických změn z nedostatku estrogenů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Nežádoucí účinky HRT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Riziko dlouhodobého kontinuálního podávání estrogenu a progesteronu u zdravých postmenopauzálních žen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 době delší než 5 let se zvyšuje riziko karcinomu prsu, cévní mozkové příhody a koronárního srdečního onemocnění u zdravých postmenopauzálních žen. riziko cévní mozkové příhody při užití samotných estrogenů po dobu delší než 7 roků.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rgbClr val="008000"/>
                </a:solidFill>
              </a:rPr>
              <a:t>Alternativa HRT - </a:t>
            </a:r>
            <a:r>
              <a:rPr lang="cs-CZ" altLang="cs-CZ" sz="2400" b="1" dirty="0" err="1">
                <a:solidFill>
                  <a:srgbClr val="008000"/>
                </a:solidFill>
              </a:rPr>
              <a:t>fytoestrogeny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endParaRPr lang="cs-CZ" altLang="cs-CZ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84275" y="684213"/>
            <a:ext cx="76962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60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Doplňky s obsahem </a:t>
            </a:r>
            <a:r>
              <a:rPr lang="cs-CZ" sz="6000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fytoestrogenů</a:t>
            </a:r>
            <a:endParaRPr lang="en-GB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1889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0597" name="Obrázek 6"/>
          <p:cNvPicPr>
            <a:picLocks noChangeAspect="1"/>
          </p:cNvPicPr>
          <p:nvPr/>
        </p:nvPicPr>
        <p:blipFill>
          <a:blip r:embed="rId3" cstate="print"/>
          <a:srcRect l="9184"/>
          <a:stretch>
            <a:fillRect/>
          </a:stretch>
        </p:blipFill>
        <p:spPr bwMode="auto">
          <a:xfrm>
            <a:off x="5741988" y="1652588"/>
            <a:ext cx="3271837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Obrázek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6950" y="3795713"/>
            <a:ext cx="257016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Obrázek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4738688"/>
            <a:ext cx="2578100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0" name="Obrázek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1113" y="4483100"/>
            <a:ext cx="25527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36283" y="476121"/>
            <a:ext cx="8758237" cy="5847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32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doplňky pro ženy v období menopauzy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1889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1621" name="Picture 2" descr="C:\Zdenka\2012\DP_Fenclova\FOTO_FS\P1010304.JPG"/>
          <p:cNvPicPr>
            <a:picLocks noChangeAspect="1" noChangeArrowheads="1"/>
          </p:cNvPicPr>
          <p:nvPr/>
        </p:nvPicPr>
        <p:blipFill>
          <a:blip r:embed="rId3" cstate="print"/>
          <a:srcRect t="11858" b="20193"/>
          <a:stretch>
            <a:fillRect/>
          </a:stretch>
        </p:blipFill>
        <p:spPr bwMode="auto">
          <a:xfrm>
            <a:off x="2274888" y="4284663"/>
            <a:ext cx="459263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Obrázek 10"/>
          <p:cNvPicPr>
            <a:picLocks noChangeAspect="1"/>
          </p:cNvPicPr>
          <p:nvPr/>
        </p:nvPicPr>
        <p:blipFill>
          <a:blip r:embed="rId4" cstate="print"/>
          <a:srcRect l="3323" r="24773"/>
          <a:stretch>
            <a:fillRect/>
          </a:stretch>
        </p:blipFill>
        <p:spPr bwMode="auto">
          <a:xfrm>
            <a:off x="71438" y="4284663"/>
            <a:ext cx="2144712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3" name="Obrázek 6"/>
          <p:cNvPicPr>
            <a:picLocks noChangeAspect="1"/>
          </p:cNvPicPr>
          <p:nvPr/>
        </p:nvPicPr>
        <p:blipFill>
          <a:blip r:embed="rId5" cstate="print"/>
          <a:srcRect l="11450" r="21391"/>
          <a:stretch>
            <a:fillRect/>
          </a:stretch>
        </p:blipFill>
        <p:spPr bwMode="auto">
          <a:xfrm>
            <a:off x="6959600" y="4278313"/>
            <a:ext cx="210343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44450" y="1314450"/>
          <a:ext cx="9027495" cy="2655292"/>
        </p:xfrm>
        <a:graphic>
          <a:graphicData uri="http://schemas.openxmlformats.org/drawingml/2006/table">
            <a:tbl>
              <a:tblPr/>
              <a:tblGrid>
                <a:gridCol w="846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8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5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noProof="0" dirty="0">
                          <a:solidFill>
                            <a:srgbClr val="E46D0A"/>
                          </a:solidFill>
                          <a:latin typeface="Calibri"/>
                        </a:rPr>
                        <a:t>Kód vzorku</a:t>
                      </a:r>
                      <a:endParaRPr lang="en-US" sz="1400" b="1" i="0" u="none" strike="noStrike" noProof="0" dirty="0">
                        <a:solidFill>
                          <a:srgbClr val="E46D0A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noProof="0" dirty="0">
                          <a:solidFill>
                            <a:srgbClr val="E46D0A"/>
                          </a:solidFill>
                          <a:latin typeface="Calibri"/>
                        </a:rPr>
                        <a:t>Typ vzorku</a:t>
                      </a:r>
                      <a:endParaRPr lang="en-US" sz="1400" b="1" i="0" u="none" strike="noStrike" noProof="0" dirty="0">
                        <a:solidFill>
                          <a:srgbClr val="E46D0A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noProof="0" dirty="0">
                          <a:solidFill>
                            <a:srgbClr val="E46D0A"/>
                          </a:solidFill>
                          <a:latin typeface="Calibri"/>
                        </a:rPr>
                        <a:t>Informace na obale</a:t>
                      </a:r>
                      <a:endParaRPr lang="en-US" sz="1400" b="1" i="0" u="none" strike="noStrike" noProof="0" dirty="0">
                        <a:solidFill>
                          <a:srgbClr val="E46D0A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>
                          <a:solidFill>
                            <a:srgbClr val="E46D0A"/>
                          </a:solidFill>
                          <a:latin typeface="Calibri"/>
                        </a:rPr>
                        <a:t>výrobce</a:t>
                      </a:r>
                      <a:endParaRPr lang="en-US" sz="1400" b="1" i="0" u="none" strike="noStrike" noProof="0" dirty="0">
                        <a:solidFill>
                          <a:srgbClr val="E46D0A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5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Lisované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 tablety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Sojové</a:t>
                      </a: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isoflavony</a:t>
                      </a: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extra</a:t>
                      </a:r>
                      <a:r>
                        <a:rPr lang="cs-CZ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 (40%) 70 mg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Česká republika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FF0000"/>
                          </a:solidFill>
                          <a:latin typeface="+mn-lt"/>
                        </a:rPr>
                        <a:t>Lisované</a:t>
                      </a:r>
                      <a:r>
                        <a:rPr lang="cs-CZ" sz="1400" b="0" i="0" u="none" strike="noStrike" baseline="0" noProof="0" dirty="0">
                          <a:solidFill>
                            <a:srgbClr val="FF0000"/>
                          </a:solidFill>
                          <a:latin typeface="+mn-lt"/>
                        </a:rPr>
                        <a:t> tablety</a:t>
                      </a:r>
                      <a:endParaRPr lang="en-US" sz="1400" b="0" i="0" u="none" strike="noStrike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 err="1">
                          <a:solidFill>
                            <a:srgbClr val="FF0000"/>
                          </a:solidFill>
                          <a:latin typeface="Calibri"/>
                        </a:rPr>
                        <a:t>Isoflavony</a:t>
                      </a:r>
                      <a:r>
                        <a:rPr lang="cs-CZ" sz="1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 červeného</a:t>
                      </a:r>
                      <a:r>
                        <a:rPr lang="cs-CZ" sz="1400" b="1" i="0" u="none" strike="noStrike" baseline="0" noProof="0" dirty="0">
                          <a:solidFill>
                            <a:srgbClr val="FF0000"/>
                          </a:solidFill>
                          <a:latin typeface="Calibri"/>
                        </a:rPr>
                        <a:t> jetele</a:t>
                      </a:r>
                      <a:r>
                        <a:rPr lang="en-US" sz="1400" b="0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30 mg</a:t>
                      </a:r>
                      <a:endParaRPr lang="en-US" sz="1400" b="0" i="0" u="none" strike="noStrike" noProof="0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FF0000"/>
                          </a:solidFill>
                          <a:latin typeface="+mn-lt"/>
                        </a:rPr>
                        <a:t>Česká republika</a:t>
                      </a:r>
                      <a:endParaRPr lang="en-US" sz="1400" b="0" i="0" u="none" strike="noStrike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FF0000"/>
                          </a:solidFill>
                          <a:latin typeface="+mn-lt"/>
                        </a:rPr>
                        <a:t>Lisované</a:t>
                      </a:r>
                      <a:r>
                        <a:rPr lang="cs-CZ" sz="1400" b="0" i="0" u="none" strike="noStrike" baseline="0" noProof="0" dirty="0">
                          <a:solidFill>
                            <a:srgbClr val="FF0000"/>
                          </a:solidFill>
                          <a:latin typeface="+mn-lt"/>
                        </a:rPr>
                        <a:t> tablety</a:t>
                      </a:r>
                      <a:endParaRPr lang="en-US" sz="1400" b="0" i="0" u="none" strike="noStrike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Extrakt z červeného</a:t>
                      </a:r>
                      <a:r>
                        <a:rPr lang="cs-CZ" sz="1400" b="1" i="0" u="none" strike="noStrike" baseline="0" noProof="0" dirty="0">
                          <a:solidFill>
                            <a:srgbClr val="FF0000"/>
                          </a:solidFill>
                          <a:latin typeface="Calibri"/>
                        </a:rPr>
                        <a:t> jetele </a:t>
                      </a:r>
                      <a:r>
                        <a:rPr lang="en-US" sz="1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30</a:t>
                      </a:r>
                      <a:r>
                        <a:rPr lang="cs-CZ" sz="1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0</a:t>
                      </a:r>
                      <a:r>
                        <a:rPr lang="en-US" sz="1400" b="1" i="0" u="none" strike="noStrike" noProof="0" dirty="0">
                          <a:solidFill>
                            <a:srgbClr val="FF0000"/>
                          </a:solidFill>
                          <a:latin typeface="Calibri"/>
                        </a:rPr>
                        <a:t> mg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FF0000"/>
                          </a:solidFill>
                          <a:latin typeface="+mn-lt"/>
                        </a:rPr>
                        <a:t>Česká republika</a:t>
                      </a:r>
                      <a:endParaRPr lang="en-US" sz="1400" b="0" i="0" u="none" strike="noStrike" noProof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Lisované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 tablety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Extrakt z jetele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- 90 mg; </a:t>
                      </a: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extrakt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 ze </a:t>
                      </a:r>
                      <a:r>
                        <a:rPr lang="cs-CZ" sz="1400" b="0" i="0" u="none" strike="noStrike" baseline="0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soji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- 75 mg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Česká republika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Lisované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 tablety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Kombinace </a:t>
                      </a: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5 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bylinných extraktů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USA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Lisované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 tablety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Kombinace 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  <a:r>
                        <a:rPr lang="en-US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bylinných extraktů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len a jetel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Česká republika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Kapsle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 s práškovým extraktem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25 mg </a:t>
                      </a:r>
                      <a:r>
                        <a:rPr lang="cs-CZ" sz="1400" b="1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isoflavonů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Česká republika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Lisované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 tablety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400 mg </a:t>
                      </a:r>
                      <a:r>
                        <a:rPr lang="cs-CZ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extraktu</a:t>
                      </a:r>
                      <a:r>
                        <a:rPr lang="cs-CZ" sz="1400" b="1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 ze </a:t>
                      </a:r>
                      <a:r>
                        <a:rPr lang="cs-CZ" sz="1400" b="1" i="0" u="none" strike="noStrike" baseline="0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sojových</a:t>
                      </a:r>
                      <a:r>
                        <a:rPr lang="cs-CZ" sz="1400" b="1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 klíčků</a:t>
                      </a: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cs-CZ" sz="1400" b="1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z toho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40 mg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isoflavon</a:t>
                      </a: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ů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Slovensko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0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Lisované</a:t>
                      </a:r>
                      <a:r>
                        <a:rPr lang="cs-CZ" sz="1400" b="0" i="0" u="none" strike="noStrike" baseline="0" noProof="0" dirty="0">
                          <a:solidFill>
                            <a:srgbClr val="000000"/>
                          </a:solidFill>
                          <a:latin typeface="+mn-lt"/>
                        </a:rPr>
                        <a:t> tablety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Sojový</a:t>
                      </a: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extrakt 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(50 mg, </a:t>
                      </a: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40% </a:t>
                      </a:r>
                      <a:r>
                        <a:rPr lang="en-US" sz="1400" b="1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isoflavon</a:t>
                      </a:r>
                      <a:r>
                        <a:rPr lang="cs-CZ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ů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genistein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daidzein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Česká republika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6" descr="http://www.lady.cz/1475.articled.img.ashx"/>
          <p:cNvPicPr>
            <a:picLocks noChangeAspect="1" noChangeArrowheads="1"/>
          </p:cNvPicPr>
          <p:nvPr/>
        </p:nvPicPr>
        <p:blipFill>
          <a:blip r:embed="rId2" cstate="print"/>
          <a:srcRect l="7704" b="5501"/>
          <a:stretch>
            <a:fillRect/>
          </a:stretch>
        </p:blipFill>
        <p:spPr bwMode="auto">
          <a:xfrm>
            <a:off x="6977063" y="5949950"/>
            <a:ext cx="979487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4" descr="http://www.mojesoja.cz/uploads/sources/68087cfc5d1362b2d65b3fcf826c042f_alpro-obr-clanky-710x360-3-png.png?width=697&amp;height=352&amp;fit=true"/>
          <p:cNvPicPr>
            <a:picLocks noChangeAspect="1" noChangeArrowheads="1"/>
          </p:cNvPicPr>
          <p:nvPr/>
        </p:nvPicPr>
        <p:blipFill>
          <a:blip r:embed="rId3" cstate="print"/>
          <a:srcRect l="362" r="2022"/>
          <a:stretch>
            <a:fillRect/>
          </a:stretch>
        </p:blipFill>
        <p:spPr bwMode="auto">
          <a:xfrm>
            <a:off x="7470775" y="5229225"/>
            <a:ext cx="1493838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>
                <a:solidFill>
                  <a:srgbClr val="FF0000"/>
                </a:solidFill>
              </a:rPr>
              <a:t>Zastoupení FE v doplňcích stravy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3" name="Skupina 10"/>
          <p:cNvGrpSpPr>
            <a:grpSpLocks/>
          </p:cNvGrpSpPr>
          <p:nvPr/>
        </p:nvGrpSpPr>
        <p:grpSpPr bwMode="auto">
          <a:xfrm>
            <a:off x="107950" y="5300663"/>
            <a:ext cx="7459663" cy="1077912"/>
            <a:chOff x="323528" y="5216435"/>
            <a:chExt cx="8540750" cy="1077218"/>
          </a:xfrm>
        </p:grpSpPr>
        <p:sp>
          <p:nvSpPr>
            <p:cNvPr id="6" name="TextovéPole 5"/>
            <p:cNvSpPr txBox="1"/>
            <p:nvPr/>
          </p:nvSpPr>
          <p:spPr>
            <a:xfrm>
              <a:off x="323528" y="5216435"/>
              <a:ext cx="8540750" cy="1077218"/>
            </a:xfrm>
            <a:prstGeom prst="rect">
              <a:avLst/>
            </a:prstGeom>
            <a:noFill/>
            <a:ln w="19050"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txBody>
            <a:bodyPr>
              <a:spAutoFit/>
            </a:bodyPr>
            <a:lstStyle/>
            <a:p>
              <a:pPr marL="285750" indent="-285750">
                <a:buClr>
                  <a:srgbClr val="FF0000"/>
                </a:buClr>
                <a:buSzPct val="125000"/>
                <a:defRPr/>
              </a:pPr>
              <a:r>
                <a:rPr lang="cs-CZ" sz="1600" b="1" u="sng" dirty="0">
                  <a:solidFill>
                    <a:srgbClr val="002060"/>
                  </a:solidFill>
                  <a:latin typeface="Arial Narrow" pitchFamily="34" charset="0"/>
                </a:rPr>
                <a:t>Z profilu </a:t>
              </a:r>
              <a:r>
                <a:rPr lang="cs-CZ" sz="1600" b="1" u="sng" dirty="0" err="1">
                  <a:solidFill>
                    <a:srgbClr val="002060"/>
                  </a:solidFill>
                  <a:latin typeface="Arial Narrow" pitchFamily="34" charset="0"/>
                </a:rPr>
                <a:t>fytoestrogenů</a:t>
              </a:r>
              <a:r>
                <a:rPr lang="cs-CZ" sz="1600" b="1" u="sng" dirty="0">
                  <a:solidFill>
                    <a:srgbClr val="002060"/>
                  </a:solidFill>
                  <a:latin typeface="Arial Narrow" pitchFamily="34" charset="0"/>
                </a:rPr>
                <a:t> lze charakterizovat surovinu pro výrobu doplňků stravy</a:t>
              </a:r>
            </a:p>
            <a:p>
              <a:pPr marL="447675" indent="-285750">
                <a:lnSpc>
                  <a:spcPct val="150000"/>
                </a:lnSpc>
                <a:buFont typeface="Wingdings" pitchFamily="2" charset="2"/>
                <a:buChar char="ü"/>
                <a:defRPr/>
              </a:pPr>
              <a:r>
                <a:rPr lang="cs-CZ" sz="1600" dirty="0" err="1">
                  <a:solidFill>
                    <a:srgbClr val="002060"/>
                  </a:solidFill>
                  <a:latin typeface="Arial Narrow" pitchFamily="34" charset="0"/>
                </a:rPr>
                <a:t>Daidzein</a:t>
              </a: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, </a:t>
              </a:r>
              <a:r>
                <a:rPr lang="cs-CZ" sz="1600" dirty="0" err="1">
                  <a:solidFill>
                    <a:srgbClr val="002060"/>
                  </a:solidFill>
                  <a:latin typeface="Arial Narrow" pitchFamily="34" charset="0"/>
                </a:rPr>
                <a:t>genistein</a:t>
              </a: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, </a:t>
              </a:r>
              <a:r>
                <a:rPr lang="cs-CZ" sz="1600" dirty="0" err="1">
                  <a:solidFill>
                    <a:srgbClr val="002060"/>
                  </a:solidFill>
                  <a:latin typeface="Arial Narrow" pitchFamily="34" charset="0"/>
                </a:rPr>
                <a:t>glycitein</a:t>
              </a: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 a jejich </a:t>
              </a:r>
              <a:r>
                <a:rPr lang="cs-CZ" sz="1600" dirty="0" err="1">
                  <a:solidFill>
                    <a:srgbClr val="002060"/>
                  </a:solidFill>
                  <a:latin typeface="Arial Narrow" pitchFamily="34" charset="0"/>
                </a:rPr>
                <a:t>glukosidy</a:t>
              </a: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                    </a:t>
              </a:r>
              <a:r>
                <a:rPr lang="cs-CZ" sz="1600" b="1" i="1" dirty="0">
                  <a:solidFill>
                    <a:srgbClr val="002060"/>
                  </a:solidFill>
                  <a:latin typeface="Arial Narrow" pitchFamily="34" charset="0"/>
                </a:rPr>
                <a:t>sója luštinatá</a:t>
              </a:r>
            </a:p>
            <a:p>
              <a:pPr marL="447675" indent="-285750">
                <a:lnSpc>
                  <a:spcPct val="150000"/>
                </a:lnSpc>
                <a:buFont typeface="Wingdings" pitchFamily="2" charset="2"/>
                <a:buChar char="ü"/>
                <a:defRPr/>
              </a:pP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Navíc </a:t>
              </a:r>
              <a:r>
                <a:rPr lang="cs-CZ" sz="1600" dirty="0" err="1">
                  <a:solidFill>
                    <a:srgbClr val="002060"/>
                  </a:solidFill>
                  <a:latin typeface="Arial Narrow" pitchFamily="34" charset="0"/>
                </a:rPr>
                <a:t>formononetin</a:t>
              </a: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 a </a:t>
              </a:r>
              <a:r>
                <a:rPr lang="cs-CZ" sz="1600" dirty="0" err="1">
                  <a:solidFill>
                    <a:srgbClr val="002060"/>
                  </a:solidFill>
                  <a:latin typeface="Arial Narrow" pitchFamily="34" charset="0"/>
                </a:rPr>
                <a:t>biochanin</a:t>
              </a: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 A </a:t>
              </a:r>
              <a:r>
                <a:rPr lang="cs-CZ" sz="1600" dirty="0" err="1">
                  <a:solidFill>
                    <a:srgbClr val="002060"/>
                  </a:solidFill>
                  <a:latin typeface="Arial Narrow" pitchFamily="34" charset="0"/>
                </a:rPr>
                <a:t>a</a:t>
              </a: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 jejich </a:t>
              </a:r>
              <a:r>
                <a:rPr lang="cs-CZ" sz="1600" dirty="0" err="1">
                  <a:solidFill>
                    <a:srgbClr val="002060"/>
                  </a:solidFill>
                  <a:latin typeface="Arial Narrow" pitchFamily="34" charset="0"/>
                </a:rPr>
                <a:t>glukosidy</a:t>
              </a:r>
              <a:r>
                <a:rPr lang="cs-CZ" sz="1600" dirty="0">
                  <a:solidFill>
                    <a:srgbClr val="002060"/>
                  </a:solidFill>
                  <a:latin typeface="Arial Narrow" pitchFamily="34" charset="0"/>
                </a:rPr>
                <a:t>                 </a:t>
              </a:r>
              <a:r>
                <a:rPr lang="cs-CZ" sz="1600" b="1" i="1" dirty="0">
                  <a:solidFill>
                    <a:srgbClr val="002060"/>
                  </a:solidFill>
                  <a:latin typeface="Arial Narrow" pitchFamily="34" charset="0"/>
                </a:rPr>
                <a:t>jetel luční </a:t>
              </a:r>
              <a:r>
                <a:rPr lang="cs-CZ" sz="1600" i="1" dirty="0">
                  <a:solidFill>
                    <a:srgbClr val="002060"/>
                  </a:solidFill>
                  <a:latin typeface="Arial Narrow" pitchFamily="34" charset="0"/>
                </a:rPr>
                <a:t>(kombinace)</a:t>
              </a:r>
            </a:p>
          </p:txBody>
        </p:sp>
        <p:cxnSp>
          <p:nvCxnSpPr>
            <p:cNvPr id="9" name="Přímá spojovací šipka 8"/>
            <p:cNvCxnSpPr/>
            <p:nvPr/>
          </p:nvCxnSpPr>
          <p:spPr>
            <a:xfrm>
              <a:off x="5069197" y="5733627"/>
              <a:ext cx="612520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9"/>
            <p:cNvCxnSpPr/>
            <p:nvPr/>
          </p:nvCxnSpPr>
          <p:spPr>
            <a:xfrm>
              <a:off x="5436346" y="6093757"/>
              <a:ext cx="576168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Tabulka 17"/>
          <p:cNvGraphicFramePr>
            <a:graphicFrameLocks noGrp="1"/>
          </p:cNvGraphicFramePr>
          <p:nvPr/>
        </p:nvGraphicFramePr>
        <p:xfrm>
          <a:off x="5076825" y="1628775"/>
          <a:ext cx="4032251" cy="3455990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432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8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35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Produkt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Fytoestrogenů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v 1 </a:t>
                      </a:r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tabletě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(mg)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</a:t>
                      </a:r>
                      <a:endParaRPr lang="en-US" sz="10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Stanovený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obsah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 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Uvedený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obsah</a:t>
                      </a:r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4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1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20,4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28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Sójové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isoflavony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(40%) 70 mg, 20 mg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Cimicifuga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racemosa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2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28,2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30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z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červeného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jetele</a:t>
                      </a:r>
                      <a:endParaRPr lang="en-US" sz="900" b="1" i="1" u="sng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3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1,0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neuvedeno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z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červeného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jetele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300 mg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4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33,3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neuvedeno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Suchý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z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natě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jetele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lučního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90 mg,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suchý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z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plodů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sóji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75 mg,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suchý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ze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semen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lnu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setého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40 mg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5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0,2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neuvedeno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Jetel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luční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5 mg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6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37,4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40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Kombinace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extraktu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ze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lnu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setého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a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jetele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lučního</a:t>
                      </a:r>
                      <a:endParaRPr lang="en-US" sz="900" b="1" i="1" u="sng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7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21,6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25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 ze </a:t>
                      </a:r>
                      <a:r>
                        <a:rPr lang="nl-NL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sójových bobů </a:t>
                      </a:r>
                      <a:r>
                        <a:rPr lang="nl-NL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37,5 mg, extrakt z </a:t>
                      </a:r>
                      <a:r>
                        <a:rPr lang="nl-NL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červeného jetele </a:t>
                      </a:r>
                      <a:r>
                        <a:rPr lang="nl-NL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25 mg</a:t>
                      </a:r>
                      <a:endParaRPr lang="nl-NL" sz="900" b="0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8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17,1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40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Extrakt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ze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sójových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b="1" i="1" u="sng" strike="noStrike" dirty="0" err="1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klíčků</a:t>
                      </a:r>
                      <a:r>
                        <a:rPr lang="en-US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400 mg</a:t>
                      </a:r>
                      <a:endParaRPr lang="en-US" sz="900" b="0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DS 9</a:t>
                      </a:r>
                      <a:endParaRPr lang="en-US" sz="900" b="1" i="1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10,9</a:t>
                      </a:r>
                      <a:endParaRPr lang="en-US" sz="900" b="1" i="0" u="none" strike="noStrike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20</a:t>
                      </a:r>
                      <a:endParaRPr lang="en-US" sz="900" b="1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50 mg extraktu ze </a:t>
                      </a:r>
                      <a:r>
                        <a:rPr lang="pl-PL" sz="900" b="1" i="1" u="sng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sóji</a:t>
                      </a:r>
                      <a:r>
                        <a:rPr lang="pl-PL" sz="900" u="none" strike="noStrike" dirty="0">
                          <a:solidFill>
                            <a:srgbClr val="002060"/>
                          </a:solidFill>
                          <a:latin typeface="Arial Narrow" pitchFamily="34" charset="0"/>
                        </a:rPr>
                        <a:t> (40 % isoflavonů)</a:t>
                      </a:r>
                      <a:endParaRPr lang="pl-PL" sz="900" b="0" i="0" u="none" strike="noStrike" dirty="0">
                        <a:solidFill>
                          <a:srgbClr val="002060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" name="Obdélník 18"/>
          <p:cNvSpPr/>
          <p:nvPr/>
        </p:nvSpPr>
        <p:spPr>
          <a:xfrm>
            <a:off x="5076825" y="1628775"/>
            <a:ext cx="4032250" cy="3455988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2703" name="Picture 10" descr="Pills"/>
          <p:cNvPicPr>
            <a:picLocks noChangeAspect="1" noChangeArrowheads="1"/>
          </p:cNvPicPr>
          <p:nvPr/>
        </p:nvPicPr>
        <p:blipFill>
          <a:blip r:embed="rId4" cstate="print"/>
          <a:srcRect l="-14716" t="5911" r="5466"/>
          <a:stretch>
            <a:fillRect/>
          </a:stretch>
        </p:blipFill>
        <p:spPr bwMode="auto">
          <a:xfrm>
            <a:off x="7164388" y="260350"/>
            <a:ext cx="15843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Graf 24"/>
          <p:cNvGraphicFramePr/>
          <p:nvPr/>
        </p:nvGraphicFramePr>
        <p:xfrm>
          <a:off x="0" y="1196752"/>
          <a:ext cx="5219701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b="1" dirty="0"/>
              <a:t>Změny při skladování a zpracování</a:t>
            </a:r>
            <a:endParaRPr lang="cs-CZ" altLang="cs-CZ" sz="4000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Obsah </a:t>
            </a:r>
            <a:r>
              <a:rPr lang="cs-CZ" altLang="cs-CZ" sz="2800" dirty="0" err="1"/>
              <a:t>fytoestrogenů</a:t>
            </a:r>
            <a:r>
              <a:rPr lang="cs-CZ" altLang="cs-CZ" sz="2800" dirty="0"/>
              <a:t> v potravinách závisí na technologickém zpracování suroviny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Při vaření se </a:t>
            </a:r>
            <a:r>
              <a:rPr lang="cs-CZ" altLang="cs-CZ" sz="2800" dirty="0" err="1"/>
              <a:t>daidzein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genistein</a:t>
            </a:r>
            <a:r>
              <a:rPr lang="cs-CZ" altLang="cs-CZ" sz="2800" dirty="0"/>
              <a:t> nerozkládají, ale pražení sójových bobů vyvolává ztráty okolo 21 % pro </a:t>
            </a:r>
            <a:r>
              <a:rPr lang="cs-CZ" altLang="cs-CZ" sz="2800" dirty="0" err="1"/>
              <a:t>genistein</a:t>
            </a:r>
            <a:r>
              <a:rPr lang="cs-CZ" altLang="cs-CZ" sz="2800" dirty="0"/>
              <a:t> a 15 % pro </a:t>
            </a:r>
            <a:r>
              <a:rPr lang="cs-CZ" altLang="cs-CZ" sz="2800" dirty="0" err="1"/>
              <a:t>daidzein</a:t>
            </a:r>
            <a:r>
              <a:rPr lang="cs-CZ" altLang="cs-CZ" sz="2800" dirty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Zmrazené sójové boby obsahovaly o 20 – 30 % méně </a:t>
            </a:r>
            <a:r>
              <a:rPr lang="cs-CZ" altLang="cs-CZ" sz="2800" dirty="0" err="1"/>
              <a:t>genisteinu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daidzeinu</a:t>
            </a:r>
            <a:r>
              <a:rPr lang="cs-CZ" altLang="cs-CZ" sz="2800" dirty="0"/>
              <a:t> ve srovnání s čerstvými,  skladování syrových bobů způsobilo  významný pokles obsahu </a:t>
            </a:r>
            <a:r>
              <a:rPr lang="cs-CZ" altLang="cs-CZ" sz="2800" dirty="0" err="1"/>
              <a:t>fytoestrogenů</a:t>
            </a:r>
            <a:r>
              <a:rPr lang="cs-CZ" altLang="cs-CZ" sz="2800" dirty="0"/>
              <a:t>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59646" y="473615"/>
            <a:ext cx="8270800" cy="90014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/>
              <a:t>Aditivní a antagonistické účinky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3223"/>
            <a:ext cx="8270800" cy="51482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sz="2400" b="1" dirty="0"/>
              <a:t>Aditivní </a:t>
            </a:r>
            <a:r>
              <a:rPr lang="cs-CZ" altLang="cs-CZ" sz="2400" dirty="0"/>
              <a:t>účinky - 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 podporující aktivitu endogenních estrogenů</a:t>
            </a:r>
          </a:p>
          <a:p>
            <a:r>
              <a:rPr lang="cs-CZ" altLang="cs-CZ" sz="2400" dirty="0"/>
              <a:t>Pokud je hladina endogenních (steroidních) estrogenů nízká, 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 se spolu s nimi váží na příslušné receptory, čímž v podstatě suplují nepřítomnost endogenních estrogenů</a:t>
            </a:r>
          </a:p>
          <a:p>
            <a:r>
              <a:rPr lang="cs-CZ" altLang="cs-CZ" sz="2400" dirty="0"/>
              <a:t>Je-li naopak hladina steroidních estrogenů vysoká (běžně u žen), působí 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 antagonisticky (jako antiestrogeny). Vazba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 na receptor je neefektivní – možnost  bránit účinku vlastních steroidních estrogenů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 err="1"/>
              <a:t>Fytoestrogeny</a:t>
            </a:r>
            <a:r>
              <a:rPr lang="cs-CZ" altLang="cs-CZ" sz="2400" b="1" dirty="0"/>
              <a:t> mohou působit jako </a:t>
            </a:r>
            <a:r>
              <a:rPr lang="cs-CZ" altLang="cs-CZ" sz="2400" b="1" dirty="0" err="1"/>
              <a:t>antiestrogeny</a:t>
            </a:r>
            <a:endParaRPr lang="cs-CZ" altLang="cs-CZ" sz="2400" b="1" dirty="0"/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 err="1">
                <a:solidFill>
                  <a:srgbClr val="008000"/>
                </a:solidFill>
              </a:rPr>
              <a:t>Fytoestrogeny</a:t>
            </a:r>
            <a:r>
              <a:rPr lang="cs-CZ" altLang="cs-CZ" sz="2400" b="1" dirty="0">
                <a:solidFill>
                  <a:srgbClr val="008000"/>
                </a:solidFill>
              </a:rPr>
              <a:t> účinkují aditivně, jestliže je hladina steroidů nízká a antagonisticky, je-li hladina steroidů vysoká. Protože obsah endogenních steroidů během menstruačního cyklu kolísá, je možné, že </a:t>
            </a:r>
            <a:r>
              <a:rPr lang="cs-CZ" altLang="cs-CZ" sz="2400" b="1" dirty="0" err="1">
                <a:solidFill>
                  <a:srgbClr val="008000"/>
                </a:solidFill>
              </a:rPr>
              <a:t>fytoestrogeny</a:t>
            </a:r>
            <a:r>
              <a:rPr lang="cs-CZ" altLang="cs-CZ" sz="2400" b="1" dirty="0">
                <a:solidFill>
                  <a:srgbClr val="008000"/>
                </a:solidFill>
              </a:rPr>
              <a:t> mají v různou dobu jiný účinek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200" b="1" dirty="0"/>
              <a:t>Interakce </a:t>
            </a:r>
            <a:r>
              <a:rPr lang="cs-CZ" altLang="cs-CZ" sz="3200" b="1" dirty="0" err="1"/>
              <a:t>fytoestrogeny</a:t>
            </a:r>
            <a:r>
              <a:rPr lang="cs-CZ" altLang="cs-CZ" sz="3200" b="1" dirty="0"/>
              <a:t> - endogenními hormony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000" y="1371599"/>
            <a:ext cx="8606702" cy="5486401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800" dirty="0" err="1"/>
              <a:t>Fytoestrogeny</a:t>
            </a:r>
            <a:r>
              <a:rPr lang="cs-CZ" altLang="cs-CZ" sz="2800" dirty="0"/>
              <a:t> se podobně jako konjugáty steroidů metabolizují střevními bakteriemi na inhibitory či induktory enzymové povahy.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800" dirty="0"/>
              <a:t>Vliv </a:t>
            </a:r>
            <a:r>
              <a:rPr lang="cs-CZ" altLang="cs-CZ" sz="2800" dirty="0" err="1"/>
              <a:t>flavonoidů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fytoestrogenů</a:t>
            </a:r>
            <a:r>
              <a:rPr lang="cs-CZ" altLang="cs-CZ" sz="2800" dirty="0"/>
              <a:t> na metabolismus estrogenů ve střevě - inhibice či stimulace hydrolytických procesů u žlučových konjugátů nebo inhibice tvorby estradiolu z estronu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800" dirty="0"/>
              <a:t>Estron ze žluči se ve střevě redukuje na estradiol - zvýšení aktivity tohoto hormonu na 10ti násobek. Takto redukovaný aktivní estrogen může být ze střev </a:t>
            </a:r>
            <a:r>
              <a:rPr lang="cs-CZ" altLang="cs-CZ" sz="2800" dirty="0" err="1"/>
              <a:t>reabsorbován</a:t>
            </a:r>
            <a:r>
              <a:rPr lang="cs-CZ" altLang="cs-CZ" sz="2800" dirty="0"/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9432925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5"/>
          <p:cNvSpPr>
            <a:spLocks noChangeArrowheads="1"/>
          </p:cNvSpPr>
          <p:nvPr/>
        </p:nvSpPr>
        <p:spPr bwMode="auto">
          <a:xfrm>
            <a:off x="611188" y="5566202"/>
            <a:ext cx="828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altLang="cs-CZ" sz="2400" dirty="0"/>
              <a:t>Hypotetické schéma interakcí mezi lidskými estrogeny, rostlinnými 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flavonoidy</a:t>
            </a:r>
            <a:r>
              <a:rPr lang="cs-CZ" altLang="cs-CZ" sz="2400" dirty="0"/>
              <a:t> a střevní mikroflórou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Toxické účinky fytoestrogenů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924" y="1096963"/>
            <a:ext cx="8778152" cy="5761037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800" b="1" dirty="0"/>
              <a:t>Reprodukční schopnosti</a:t>
            </a:r>
            <a:r>
              <a:rPr lang="cs-CZ" altLang="cs-CZ" sz="2800" dirty="0"/>
              <a:t> zvířat, krmených krmivem bohatým na </a:t>
            </a:r>
            <a:r>
              <a:rPr lang="cs-CZ" altLang="cs-CZ" sz="2800" dirty="0" err="1"/>
              <a:t>fytoestrogeny</a:t>
            </a:r>
            <a:r>
              <a:rPr lang="cs-CZ" altLang="cs-CZ" sz="2800" dirty="0"/>
              <a:t> se zhoršují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i="1" dirty="0"/>
              <a:t>Test na krysách - zvýšení hmotnosti dělohy (z průměrné hodnoty 21mg až na 66 mg)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i="1" dirty="0"/>
              <a:t>U myší exponovaných </a:t>
            </a:r>
            <a:r>
              <a:rPr lang="cs-CZ" altLang="cs-CZ" sz="2400" i="1" dirty="0" err="1"/>
              <a:t>kumestrolem</a:t>
            </a:r>
            <a:r>
              <a:rPr lang="cs-CZ" altLang="cs-CZ" sz="2400" i="1" dirty="0"/>
              <a:t> prokázány nedostatky ve vývoji a životaschopnosti </a:t>
            </a:r>
            <a:r>
              <a:rPr lang="cs-CZ" altLang="cs-CZ" sz="2400" i="1" dirty="0" err="1"/>
              <a:t>embria</a:t>
            </a:r>
            <a:endParaRPr lang="cs-CZ" altLang="cs-CZ" sz="2400" i="1" dirty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i="1" dirty="0"/>
              <a:t>U ovcí spásajících jetel se může dostavit neplodnost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i="1" dirty="0"/>
              <a:t>Dočasná neplodnost u krav krmených jetelovou siláží bohatou na </a:t>
            </a:r>
            <a:r>
              <a:rPr lang="cs-CZ" altLang="cs-CZ" sz="2400" i="1" dirty="0" err="1"/>
              <a:t>fytoestrogeny</a:t>
            </a:r>
            <a:endParaRPr lang="cs-CZ" altLang="cs-CZ" sz="2400" i="1" dirty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i="1" dirty="0"/>
              <a:t>Samci - krmivo s vysokým obsahem </a:t>
            </a:r>
            <a:r>
              <a:rPr lang="cs-CZ" altLang="cs-CZ" sz="2400" i="1" dirty="0" err="1"/>
              <a:t>biochaninu</a:t>
            </a:r>
            <a:r>
              <a:rPr lang="cs-CZ" altLang="cs-CZ" sz="2400" i="1" dirty="0"/>
              <a:t> A - pokles (útlum) v kopulačním chování avšak ne pokles plodnosti.</a:t>
            </a:r>
            <a:r>
              <a:rPr lang="cs-CZ" altLang="cs-CZ" sz="2400" dirty="0"/>
              <a:t> </a:t>
            </a:r>
          </a:p>
          <a:p>
            <a:pPr marL="609600" indent="-609600"/>
            <a:r>
              <a:rPr lang="cs-CZ" altLang="cs-CZ" sz="2400" b="1" dirty="0"/>
              <a:t>Ve 40. letech v západní Austrálii problémem tzv. syndrom neplodnosti ovcí nazývaný jetelová choroba, jejímž původcem byl </a:t>
            </a:r>
            <a:r>
              <a:rPr lang="cs-CZ" altLang="cs-CZ" sz="2400" b="1" dirty="0" err="1"/>
              <a:t>ekvol</a:t>
            </a:r>
            <a:r>
              <a:rPr lang="cs-CZ" altLang="cs-CZ" sz="2400" b="1" dirty="0"/>
              <a:t>, metabolit </a:t>
            </a:r>
            <a:r>
              <a:rPr lang="cs-CZ" altLang="cs-CZ" sz="2400" b="1" dirty="0" err="1"/>
              <a:t>formononetinu</a:t>
            </a:r>
            <a:r>
              <a:rPr lang="cs-CZ" altLang="cs-CZ" sz="2400" b="1" dirty="0"/>
              <a:t>. 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68313" y="214313"/>
            <a:ext cx="8475662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cs-CZ" altLang="cs-CZ" sz="4000" dirty="0">
              <a:solidFill>
                <a:schemeClr val="tx2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68313" y="2017713"/>
            <a:ext cx="84867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altLang="cs-CZ" sz="3000" dirty="0">
                <a:ea typeface="Arial Unicode MS" pitchFamily="34" charset="-128"/>
                <a:cs typeface="Arial Unicode MS" pitchFamily="34" charset="-128"/>
              </a:rPr>
              <a:t>Estrogenní aktivita není omezena pouze na steroidní hormony. Kromě endogenních estrogenů (hormonů) ji vykazuje řada exogenních sloučenin nacházejících se v potravinách rostlinného původu jako přirozené složky nebo látky, které se do potravin dostávají jako kontaminanty (metabolity plísní, pesticidy </a:t>
            </a:r>
            <a:r>
              <a:rPr lang="cs-CZ" altLang="cs-CZ" sz="3000" dirty="0" smtClean="0">
                <a:ea typeface="Arial Unicode MS" pitchFamily="34" charset="-128"/>
                <a:cs typeface="Arial Unicode MS" pitchFamily="34" charset="-128"/>
              </a:rPr>
              <a:t>např. DDT aj</a:t>
            </a:r>
            <a:r>
              <a:rPr lang="cs-CZ" altLang="cs-CZ" sz="3000" dirty="0">
                <a:ea typeface="Arial Unicode MS" pitchFamily="34" charset="-128"/>
                <a:cs typeface="Arial Unicode MS" pitchFamily="34" charset="-128"/>
              </a:rPr>
              <a:t>.)</a:t>
            </a:r>
            <a:endParaRPr lang="cs-CZ" altLang="cs-CZ" sz="3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73200" y="960873"/>
            <a:ext cx="8270800" cy="900148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solidFill>
                  <a:srgbClr val="FF0000"/>
                </a:solidFill>
                <a:latin typeface="Arial Black" pitchFamily="34" charset="0"/>
              </a:rPr>
              <a:t>Exogenní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/>
              <a:t>látky </a:t>
            </a:r>
            <a:br>
              <a:rPr lang="cs-CZ" altLang="cs-CZ" dirty="0"/>
            </a:br>
            <a:r>
              <a:rPr lang="cs-CZ" altLang="cs-CZ" dirty="0"/>
              <a:t>s estrogenní aktivitou</a:t>
            </a:r>
            <a:br>
              <a:rPr lang="cs-CZ" altLang="cs-CZ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Toxické účinky </a:t>
            </a:r>
            <a:r>
              <a:rPr lang="cs-CZ" altLang="cs-CZ" sz="4000" dirty="0" err="1"/>
              <a:t>fytoestrogenů</a:t>
            </a:r>
            <a:endParaRPr lang="cs-CZ" altLang="cs-CZ" sz="4000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507413" cy="5761037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cs-CZ" altLang="cs-CZ" sz="2400" b="1" dirty="0" err="1"/>
              <a:t>Kumestrol</a:t>
            </a:r>
            <a:r>
              <a:rPr lang="cs-CZ" altLang="cs-CZ" sz="2400" dirty="0"/>
              <a:t> vyšší estrogenní aktivita než </a:t>
            </a:r>
            <a:r>
              <a:rPr lang="cs-CZ" altLang="cs-CZ" sz="2400" dirty="0" err="1"/>
              <a:t>isoflavony</a:t>
            </a:r>
            <a:r>
              <a:rPr lang="cs-CZ" altLang="cs-CZ" sz="2400" dirty="0"/>
              <a:t>, kumulativní účinek. Minimální dávka </a:t>
            </a:r>
            <a:r>
              <a:rPr lang="cs-CZ" altLang="cs-CZ" sz="2400" dirty="0" err="1"/>
              <a:t>kumestanů</a:t>
            </a:r>
            <a:r>
              <a:rPr lang="cs-CZ" altLang="cs-CZ" sz="2400" dirty="0"/>
              <a:t> způsobující poruchy rozmnožování u ovcí se pohybuje v rozmezí 20 až 50 mg/kg v sušině krmiva. Estrogenní aktivita je až 30-40 krát vyšší než u </a:t>
            </a:r>
            <a:r>
              <a:rPr lang="cs-CZ" altLang="cs-CZ" sz="2400" dirty="0" err="1"/>
              <a:t>isoflavonů</a:t>
            </a:r>
            <a:r>
              <a:rPr lang="cs-CZ" altLang="cs-CZ" sz="2400" dirty="0"/>
              <a:t> !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 err="1"/>
              <a:t>Diethylstilbestrol</a:t>
            </a:r>
            <a:r>
              <a:rPr lang="cs-CZ" altLang="cs-CZ" sz="2400" dirty="0"/>
              <a:t> (syntetická látka s estrogenními účinky) původce defektních porodů, karcinogeneze a dalších účinků podobných  s rostlinnými estrogeny, které jsou reproduktivně toxické u zvířat.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400" b="1" dirty="0" err="1"/>
              <a:t>Genistein</a:t>
            </a:r>
            <a:r>
              <a:rPr lang="cs-CZ" altLang="cs-CZ" sz="2400" b="1" dirty="0"/>
              <a:t> - </a:t>
            </a:r>
            <a:r>
              <a:rPr lang="cs-CZ" altLang="cs-CZ" sz="2400" dirty="0"/>
              <a:t>nebyly prokázány výše uvedené efekty na plodnost nebo  úmrtnost embryí, pokud dávka nepřekročila 250 mg/kg/den. K trvalým cystickým změnám ve vaječnících dochází po velké expozici </a:t>
            </a:r>
            <a:r>
              <a:rPr lang="cs-CZ" altLang="cs-CZ" sz="2400" dirty="0" err="1"/>
              <a:t>genisteinu</a:t>
            </a:r>
            <a:r>
              <a:rPr lang="cs-CZ" altLang="cs-CZ" sz="2400" dirty="0"/>
              <a:t> v dospělosti 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cs-CZ" altLang="cs-CZ" sz="28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/>
              <a:t>Další účinky fytoestrogenů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125538"/>
            <a:ext cx="9036050" cy="5732462"/>
          </a:xfrm>
        </p:spPr>
        <p:txBody>
          <a:bodyPr/>
          <a:lstStyle/>
          <a:p>
            <a:pPr marL="1752600" lvl="3" indent="-381000" eaLnBrk="1" hangingPunct="1">
              <a:lnSpc>
                <a:spcPct val="90000"/>
              </a:lnSpc>
            </a:pPr>
            <a:endParaRPr lang="cs-CZ" altLang="cs-CZ" sz="900" dirty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dirty="0"/>
              <a:t>Japonská dieta - 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 v alkoholických nápojích vyrobených ze sóji - vzestup duševní feminizace u některých chronických alkoholiků.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dirty="0"/>
              <a:t>Metabolická studie  - </a:t>
            </a:r>
            <a:r>
              <a:rPr lang="cs-CZ" altLang="cs-CZ" sz="2400" dirty="0" err="1"/>
              <a:t>premenopausálníh</a:t>
            </a:r>
            <a:r>
              <a:rPr lang="cs-CZ" altLang="cs-CZ" sz="2400" dirty="0"/>
              <a:t> ženy: podáváno 60g sójových proteinů denně (obohacených 45 mg </a:t>
            </a:r>
            <a:r>
              <a:rPr lang="cs-CZ" altLang="cs-CZ" sz="2400" dirty="0" err="1"/>
              <a:t>isoflavonoidů</a:t>
            </a:r>
            <a:r>
              <a:rPr lang="cs-CZ" altLang="cs-CZ" sz="2400" dirty="0"/>
              <a:t>) - změny v průběhu menstruačního cyklu - prodloužení folikulární fáze menstruačního cyklu (cca o 2,5 dne) a redukci hladin LH (luteinizační hormon) a FSH (folikulostimulační hormon)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endParaRPr lang="cs-CZ" altLang="cs-CZ" sz="2400" dirty="0"/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sz="2400" b="1" dirty="0"/>
              <a:t>Návrh</a:t>
            </a:r>
            <a:r>
              <a:rPr lang="cs-CZ" altLang="cs-CZ" sz="2400" dirty="0"/>
              <a:t>: vyšší dávky </a:t>
            </a:r>
            <a:r>
              <a:rPr lang="cs-CZ" altLang="cs-CZ" sz="2400" dirty="0" err="1"/>
              <a:t>isoflavonoidů</a:t>
            </a:r>
            <a:r>
              <a:rPr lang="cs-CZ" altLang="cs-CZ" sz="2400" dirty="0"/>
              <a:t> v dietě, takové jako je odhadovaný denní příjem (150 až 200 mg/den) u japonských žen, které mohou příznivě působit na regulaci menstruačního cyklu a při menopause.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TOXICITA - souhrn</a:t>
            </a:r>
            <a:endParaRPr lang="cs-CZ" altLang="cs-CZ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636" y="1205346"/>
            <a:ext cx="8728363" cy="5652654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možnost vyvolání úmrtí plodu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předčasný porod či potrat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obecně zhoršení reprodukčních schopností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nedostatky ve vývoji embrya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pokles hladin LH a FSH (vliv na menstruační cyklus)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způsobení dočasné (trvalé) neplodnosti (ve 40. letech tzv. jetelová choroba – neplodnost </a:t>
            </a:r>
            <a:r>
              <a:rPr lang="cs-CZ" altLang="cs-CZ" sz="2400" dirty="0">
                <a:sym typeface="Symbol" pitchFamily="18" charset="2"/>
              </a:rPr>
              <a:t></a:t>
            </a:r>
            <a:r>
              <a:rPr lang="cs-CZ" altLang="cs-CZ" sz="2400" dirty="0"/>
              <a:t> původce: </a:t>
            </a:r>
            <a:r>
              <a:rPr lang="cs-CZ" altLang="cs-CZ" sz="2400" dirty="0" err="1"/>
              <a:t>equol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útlum kopulačního chování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vzestup feminizace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inhibice </a:t>
            </a:r>
            <a:r>
              <a:rPr lang="cs-CZ" altLang="cs-CZ" sz="2400" dirty="0" err="1"/>
              <a:t>thyroid</a:t>
            </a:r>
            <a:r>
              <a:rPr lang="cs-CZ" altLang="cs-CZ" sz="2400" dirty="0"/>
              <a:t> peroxidázy  - vznik mono-, di- a </a:t>
            </a:r>
            <a:r>
              <a:rPr lang="cs-CZ" altLang="cs-CZ" sz="2400" dirty="0" err="1"/>
              <a:t>trijodoisoflavonů</a:t>
            </a:r>
            <a:endParaRPr lang="cs-CZ" altLang="cs-CZ" sz="2400" b="1" i="1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i="1" dirty="0"/>
              <a:t>Výše uvedené efekty pozorovány na zvířatech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Biologické účinky - diskuse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7" y="1239864"/>
            <a:ext cx="8964613" cy="561813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Estrogenní účinky podobné endogenním steroidním hormonům. Z toxikologického hlediska prokázány jak pozitivní biologické účinky (antioxidační a </a:t>
            </a:r>
            <a:r>
              <a:rPr lang="cs-CZ" altLang="cs-CZ" sz="2400" dirty="0" err="1"/>
              <a:t>antikarcinogenní</a:t>
            </a:r>
            <a:r>
              <a:rPr lang="cs-CZ" altLang="cs-CZ" sz="2400" dirty="0"/>
              <a:t> účinky), tak negativní projevy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Studie východní Asie (Japonsko, Čína aj.) na ženách (přirozený vysoký dietární příjem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 díky vysoké konzumaci sójových bobů a výrobků z nich) - prokázán pozitivní vliv na menstruační cyklus a průběh klimakteria. Úzký vztah mezi vysokým </a:t>
            </a:r>
            <a:r>
              <a:rPr lang="cs-CZ" altLang="cs-CZ" sz="2400" dirty="0" err="1"/>
              <a:t>dietárním</a:t>
            </a:r>
            <a:r>
              <a:rPr lang="cs-CZ" altLang="cs-CZ" sz="2400" dirty="0"/>
              <a:t> příjmem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 a nízkou incidencí rakoviny prsu a  pohlavních orgánů (u mužů rakoviny prostaty).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                                        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X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Studie prováděné na zvířatech (krysy a ovce – krmeny na 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 bohatými rostlinami) - možné negativní účinky: způsobení defektů u embryí, změny hmotnosti a funkcí pohlavních orgánů, projevy neschopnosti reprodukce, u samců útlum kopulační aktivity.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62732" y="1399521"/>
            <a:ext cx="9078922" cy="16804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cs-CZ" sz="2400" b="1" dirty="0" err="1"/>
              <a:t>Negativní</a:t>
            </a:r>
            <a:r>
              <a:rPr lang="en-US" altLang="cs-CZ" sz="2400" b="1" dirty="0" smtClean="0"/>
              <a:t>:</a:t>
            </a:r>
            <a:r>
              <a:rPr lang="en-US" altLang="cs-CZ" sz="2400" b="1" dirty="0" smtClean="0">
                <a:sym typeface="Wingdings" pitchFamily="2" charset="2"/>
              </a:rPr>
              <a:t> </a:t>
            </a:r>
            <a:r>
              <a:rPr lang="en-US" altLang="cs-CZ" sz="2400" dirty="0" err="1">
                <a:sym typeface="Wingdings" pitchFamily="2" charset="2"/>
              </a:rPr>
              <a:t>poruchy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při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vývoji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embrya</a:t>
            </a:r>
            <a:endParaRPr lang="en-US" altLang="cs-CZ" sz="2400" dirty="0">
              <a:sym typeface="Wingdings" pitchFamily="2" charset="2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altLang="cs-CZ" sz="2400" dirty="0">
                <a:sym typeface="Wingdings" pitchFamily="2" charset="2"/>
              </a:rPr>
              <a:t>	</a:t>
            </a:r>
            <a:r>
              <a:rPr lang="cs-CZ" altLang="cs-CZ" sz="2400" dirty="0" smtClean="0">
                <a:sym typeface="Wingdings" pitchFamily="2" charset="2"/>
              </a:rPr>
              <a:t>     </a:t>
            </a:r>
            <a:r>
              <a:rPr lang="en-US" altLang="cs-CZ" sz="2400" b="1" dirty="0" smtClean="0">
                <a:sym typeface="Wingdings" pitchFamily="2" charset="2"/>
              </a:rPr>
              <a:t> </a:t>
            </a:r>
            <a:r>
              <a:rPr lang="en-US" altLang="cs-CZ" sz="2400" dirty="0" err="1">
                <a:sym typeface="Wingdings" pitchFamily="2" charset="2"/>
              </a:rPr>
              <a:t>dočasná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či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trvalá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neplodnost</a:t>
            </a:r>
            <a:r>
              <a:rPr lang="en-US" altLang="cs-CZ" sz="2400" dirty="0" smtClean="0">
                <a:sym typeface="Wingdings" pitchFamily="2" charset="2"/>
              </a:rPr>
              <a:t>,</a:t>
            </a:r>
            <a:r>
              <a:rPr lang="cs-CZ" altLang="cs-CZ" sz="2400" dirty="0" smtClean="0">
                <a:sym typeface="Wingdings" pitchFamily="2" charset="2"/>
              </a:rPr>
              <a:t> </a:t>
            </a:r>
            <a:r>
              <a:rPr lang="en-US" altLang="cs-CZ" sz="2400" b="1" dirty="0" smtClean="0">
                <a:sym typeface="Wingdings" pitchFamily="2" charset="2"/>
              </a:rPr>
              <a:t> </a:t>
            </a:r>
            <a:r>
              <a:rPr lang="en-US" altLang="cs-CZ" sz="2400" dirty="0" err="1" smtClean="0">
                <a:sym typeface="Wingdings" pitchFamily="2" charset="2"/>
              </a:rPr>
              <a:t>ztráta</a:t>
            </a:r>
            <a:r>
              <a:rPr lang="en-US" altLang="cs-CZ" sz="2400" dirty="0" smtClean="0">
                <a:sym typeface="Wingdings" pitchFamily="2" charset="2"/>
              </a:rPr>
              <a:t> </a:t>
            </a:r>
            <a:r>
              <a:rPr lang="en-US" altLang="cs-CZ" sz="2400" dirty="0" err="1" smtClean="0">
                <a:sym typeface="Wingdings" pitchFamily="2" charset="2"/>
              </a:rPr>
              <a:t>kopulační</a:t>
            </a:r>
            <a:r>
              <a:rPr lang="en-US" altLang="cs-CZ" sz="2400" dirty="0" smtClean="0">
                <a:sym typeface="Wingdings" pitchFamily="2" charset="2"/>
              </a:rPr>
              <a:t> a</a:t>
            </a:r>
            <a:r>
              <a:rPr lang="cs-CZ" altLang="cs-CZ" sz="2400" dirty="0" smtClean="0">
                <a:sym typeface="Wingdings" pitchFamily="2" charset="2"/>
              </a:rPr>
              <a:t>k</a:t>
            </a:r>
            <a:r>
              <a:rPr lang="en-US" altLang="cs-CZ" sz="2400" dirty="0" err="1" smtClean="0">
                <a:sym typeface="Wingdings" pitchFamily="2" charset="2"/>
              </a:rPr>
              <a:t>tivity</a:t>
            </a:r>
            <a:endParaRPr lang="cs-CZ" altLang="cs-CZ" sz="2400" dirty="0" smtClean="0">
              <a:sym typeface="Wingdings" pitchFamily="2" charset="2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altLang="cs-CZ" sz="2400" dirty="0" smtClean="0">
                <a:sym typeface="Wingdings" pitchFamily="2" charset="2"/>
              </a:rPr>
              <a:t>                    kognitivní </a:t>
            </a:r>
            <a:r>
              <a:rPr lang="cs-CZ" altLang="cs-CZ" sz="2400" dirty="0">
                <a:sym typeface="Wingdings" pitchFamily="2" charset="2"/>
              </a:rPr>
              <a:t>poruchy (př. demence)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cs-CZ" altLang="cs-CZ" sz="2400" b="1" dirty="0" smtClean="0">
                <a:sym typeface="Wingdings" pitchFamily="2" charset="2"/>
              </a:rPr>
              <a:t>                   </a:t>
            </a:r>
            <a:r>
              <a:rPr lang="en-US" altLang="cs-CZ" sz="2400" b="1" dirty="0" smtClean="0">
                <a:sym typeface="Wingdings" pitchFamily="2" charset="2"/>
              </a:rPr>
              <a:t></a:t>
            </a:r>
            <a:r>
              <a:rPr lang="en-US" altLang="cs-CZ" sz="2400" dirty="0" smtClean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vliv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na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funkci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štítné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 smtClean="0">
                <a:sym typeface="Wingdings" pitchFamily="2" charset="2"/>
              </a:rPr>
              <a:t>žlázy</a:t>
            </a:r>
            <a:r>
              <a:rPr lang="cs-CZ" altLang="cs-CZ" sz="2400" dirty="0" smtClean="0">
                <a:sym typeface="Wingdings" pitchFamily="2" charset="2"/>
              </a:rPr>
              <a:t> - strumigeny</a:t>
            </a:r>
            <a:endParaRPr lang="en-US" altLang="cs-CZ" sz="2400" dirty="0">
              <a:sym typeface="Wingdings" pitchFamily="2" charset="2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25464" y="3228462"/>
            <a:ext cx="8834034" cy="1353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cs-CZ" sz="2400" b="1" dirty="0" err="1"/>
              <a:t>Pozitivní</a:t>
            </a:r>
            <a:r>
              <a:rPr lang="en-US" altLang="cs-CZ" sz="2400" b="1" dirty="0"/>
              <a:t>:	</a:t>
            </a:r>
            <a:r>
              <a:rPr lang="en-US" altLang="cs-CZ" sz="2400" b="1" dirty="0">
                <a:sym typeface="Wingdings" pitchFamily="2" charset="2"/>
              </a:rPr>
              <a:t> 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inhibice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rozrůstání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nádorových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buněk</a:t>
            </a:r>
            <a:endParaRPr lang="en-US" altLang="cs-CZ" sz="2400" dirty="0">
              <a:sym typeface="Wingdings" pitchFamily="2" charset="2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cs-CZ" sz="2400" dirty="0">
                <a:sym typeface="Wingdings" pitchFamily="2" charset="2"/>
              </a:rPr>
              <a:t>		</a:t>
            </a:r>
            <a:r>
              <a:rPr lang="en-US" altLang="cs-CZ" sz="2400" b="1" dirty="0">
                <a:sym typeface="Wingdings" pitchFamily="2" charset="2"/>
              </a:rPr>
              <a:t>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diferenciace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leukemických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buněk</a:t>
            </a:r>
            <a:endParaRPr lang="en-US" altLang="cs-CZ" sz="2400" dirty="0">
              <a:sym typeface="Wingdings" pitchFamily="2" charset="2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altLang="cs-CZ" sz="2400" dirty="0">
                <a:sym typeface="Wingdings" pitchFamily="2" charset="2"/>
              </a:rPr>
              <a:t>		</a:t>
            </a:r>
            <a:r>
              <a:rPr lang="en-US" altLang="cs-CZ" sz="2400" b="1" dirty="0">
                <a:sym typeface="Wingdings" pitchFamily="2" charset="2"/>
              </a:rPr>
              <a:t>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prevence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rakoviny</a:t>
            </a:r>
            <a:r>
              <a:rPr lang="en-US" altLang="cs-CZ" sz="2400" dirty="0">
                <a:sym typeface="Wingdings" pitchFamily="2" charset="2"/>
              </a:rPr>
              <a:t> </a:t>
            </a:r>
            <a:r>
              <a:rPr lang="en-US" altLang="cs-CZ" sz="2400" dirty="0" err="1">
                <a:sym typeface="Wingdings" pitchFamily="2" charset="2"/>
              </a:rPr>
              <a:t>prsu</a:t>
            </a:r>
            <a:r>
              <a:rPr lang="en-US" altLang="cs-CZ" sz="2400" dirty="0">
                <a:sym typeface="Wingdings" pitchFamily="2" charset="2"/>
              </a:rPr>
              <a:t> a </a:t>
            </a:r>
            <a:r>
              <a:rPr lang="en-US" altLang="cs-CZ" sz="2400" dirty="0" err="1">
                <a:sym typeface="Wingdings" pitchFamily="2" charset="2"/>
              </a:rPr>
              <a:t>prostaty</a:t>
            </a:r>
            <a:r>
              <a:rPr lang="en-US" altLang="cs-CZ" sz="2400" b="1" dirty="0">
                <a:sym typeface="Wingdings" pitchFamily="2" charset="2"/>
              </a:rPr>
              <a:t> </a:t>
            </a:r>
            <a:endParaRPr lang="en-US" altLang="cs-CZ" sz="2400" dirty="0">
              <a:sym typeface="Wingdings" pitchFamily="2" charset="2"/>
            </a:endParaRPr>
          </a:p>
        </p:txBody>
      </p:sp>
      <p:sp>
        <p:nvSpPr>
          <p:cNvPr id="93189" name="Rectangle 19"/>
          <p:cNvSpPr>
            <a:spLocks noChangeArrowheads="1"/>
          </p:cNvSpPr>
          <p:nvPr/>
        </p:nvSpPr>
        <p:spPr bwMode="auto">
          <a:xfrm>
            <a:off x="441419" y="4832537"/>
            <a:ext cx="8135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srgbClr val="008000"/>
                </a:solidFill>
              </a:rPr>
              <a:t>Rizika spojená s </a:t>
            </a:r>
            <a:r>
              <a:rPr lang="cs-CZ" altLang="cs-CZ" sz="2400" b="1" dirty="0" err="1">
                <a:solidFill>
                  <a:srgbClr val="008000"/>
                </a:solidFill>
              </a:rPr>
              <a:t>dietárním</a:t>
            </a:r>
            <a:r>
              <a:rPr lang="cs-CZ" altLang="cs-CZ" sz="2400" b="1" dirty="0">
                <a:solidFill>
                  <a:srgbClr val="008000"/>
                </a:solidFill>
              </a:rPr>
              <a:t> příjmem </a:t>
            </a:r>
            <a:r>
              <a:rPr lang="cs-CZ" altLang="cs-CZ" sz="2400" b="1" dirty="0" err="1">
                <a:solidFill>
                  <a:srgbClr val="008000"/>
                </a:solidFill>
              </a:rPr>
              <a:t>fytoestrogenů</a:t>
            </a:r>
            <a:r>
              <a:rPr lang="cs-CZ" altLang="cs-CZ" sz="2400" b="1" dirty="0">
                <a:solidFill>
                  <a:srgbClr val="008000"/>
                </a:solidFill>
              </a:rPr>
              <a:t> </a:t>
            </a:r>
          </a:p>
          <a:p>
            <a:r>
              <a:rPr lang="cs-CZ" altLang="cs-CZ" sz="2400" b="1" dirty="0">
                <a:solidFill>
                  <a:srgbClr val="008000"/>
                </a:solidFill>
              </a:rPr>
              <a:t>→ další toxikologické studie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Biologické</a:t>
            </a:r>
            <a:r>
              <a:rPr lang="en-US" b="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b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účinky</a:t>
            </a:r>
            <a:r>
              <a:rPr lang="cs-CZ" b="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souhrn</a:t>
            </a:r>
            <a:endParaRPr lang="en-US" b="0" dirty="0"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366827" y="5534561"/>
            <a:ext cx="4777173" cy="13234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obecný problém </a:t>
            </a: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korelační studie a studie na zvířatech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dirty="0" err="1">
                <a:solidFill>
                  <a:srgbClr val="FF0000"/>
                </a:solidFill>
              </a:rPr>
              <a:t>Fytoestrogeny</a:t>
            </a:r>
            <a:r>
              <a:rPr lang="cs-CZ" altLang="cs-CZ" sz="4000" b="1" dirty="0">
                <a:solidFill>
                  <a:srgbClr val="FF0000"/>
                </a:solidFill>
              </a:rPr>
              <a:t> a funkční potraviny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41913"/>
          </a:xfrm>
        </p:spPr>
        <p:txBody>
          <a:bodyPr/>
          <a:lstStyle/>
          <a:p>
            <a:pPr eaLnBrk="1" hangingPunct="1"/>
            <a:r>
              <a:rPr lang="cs-CZ" altLang="cs-CZ" dirty="0"/>
              <a:t>P</a:t>
            </a:r>
            <a:r>
              <a:rPr lang="cs-CZ" altLang="cs-CZ" sz="2800" dirty="0"/>
              <a:t>rokázané příznivé účinky na lidské zdraví -  </a:t>
            </a:r>
            <a:r>
              <a:rPr lang="cs-CZ" altLang="cs-CZ" sz="2800" dirty="0" err="1"/>
              <a:t>fytoestrogeny</a:t>
            </a:r>
            <a:r>
              <a:rPr lang="cs-CZ" altLang="cs-CZ" sz="2800" dirty="0"/>
              <a:t> součástí mnohých funkčních potravin na evropských i mimoevropských trzích</a:t>
            </a:r>
          </a:p>
          <a:p>
            <a:pPr eaLnBrk="1" hangingPunct="1"/>
            <a:r>
              <a:rPr lang="cs-CZ" altLang="cs-CZ" sz="2800" dirty="0"/>
              <a:t>K obohacení potravin se nejčastěji využívají sojové frakce s vysokým obsahem </a:t>
            </a:r>
            <a:r>
              <a:rPr lang="cs-CZ" altLang="cs-CZ" sz="2800" dirty="0" err="1"/>
              <a:t>izoflavonů</a:t>
            </a:r>
            <a:r>
              <a:rPr lang="cs-CZ" altLang="cs-CZ" sz="2800" dirty="0"/>
              <a:t> (zvláště sojových proteinů)</a:t>
            </a:r>
          </a:p>
          <a:p>
            <a:pPr eaLnBrk="1" hangingPunct="1"/>
            <a:r>
              <a:rPr lang="cs-CZ" altLang="cs-CZ" sz="2800" dirty="0"/>
              <a:t>Obohacené cereálie, nealkoholické nápoje, pekařské a mléčné výrobky a různé pochutiny s vysokým obsahem </a:t>
            </a:r>
            <a:r>
              <a:rPr lang="cs-CZ" altLang="cs-CZ" sz="2800" dirty="0" err="1"/>
              <a:t>izoflavonů</a:t>
            </a:r>
            <a:r>
              <a:rPr lang="cs-CZ" altLang="cs-CZ" sz="2800" dirty="0"/>
              <a:t>, u kterých výrobci proklamují pozitivní účinek na lidské zdraví.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Pozitivní účinky fytosetrogenů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6" y="1463040"/>
            <a:ext cx="9546336" cy="5576987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Calibri Light" panose="020F0302020204030204" pitchFamily="34" charset="0"/>
              <a:buChar char="⁺"/>
            </a:pPr>
            <a:r>
              <a:rPr lang="cs-CZ" dirty="0" smtClean="0"/>
              <a:t>Snížení frekvence návalů v menopauze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Návaly trpí v menopauze až 93 % evropských a amerických žen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50-80 mg/den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 Light" panose="020F0302020204030204" pitchFamily="34" charset="0"/>
              <a:buChar char="⁺"/>
            </a:pPr>
            <a:r>
              <a:rPr lang="cs-CZ" dirty="0" smtClean="0"/>
              <a:t>Potlačení růstu nádorových buněk (rakovina prsu a dělohy)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Inhibice tyrosin-kináz, působení na estrogenové receptory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 Light" panose="020F0302020204030204" pitchFamily="34" charset="0"/>
              <a:buChar char="⁺"/>
            </a:pPr>
            <a:r>
              <a:rPr lang="cs-CZ" dirty="0" smtClean="0"/>
              <a:t>Osteoprotektivní účinky 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Zvýšení syntézy vit. D, stimulace příjmu Ca, zvýšení  proliferace osteoblastů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76-120 mg/den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 Light" panose="020F0302020204030204" pitchFamily="34" charset="0"/>
              <a:buChar char="⁺"/>
            </a:pPr>
            <a:r>
              <a:rPr lang="cs-CZ" dirty="0" smtClean="0"/>
              <a:t>Regulace vstřebávání železa do krve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 Light" panose="020F0302020204030204" pitchFamily="34" charset="0"/>
              <a:buChar char="⁺"/>
            </a:pPr>
            <a:r>
              <a:rPr lang="cs-CZ" dirty="0" smtClean="0"/>
              <a:t>Léčba </a:t>
            </a:r>
            <a:r>
              <a:rPr lang="cs-CZ" dirty="0"/>
              <a:t>aterosklerózy </a:t>
            </a:r>
            <a:r>
              <a:rPr lang="cs-CZ" dirty="0" smtClean="0"/>
              <a:t>a kardiovaskulárních onemocnění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Podpora vazodilatace, snížení hodnoty glykémie a rizika inzulinové rezistence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Snížení </a:t>
            </a:r>
            <a:r>
              <a:rPr lang="cs-CZ" dirty="0"/>
              <a:t>hladiny </a:t>
            </a:r>
            <a:r>
              <a:rPr lang="cs-CZ" dirty="0" smtClean="0"/>
              <a:t>LDL cholesterolu, zvýšení HDL cholesterolu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Skrze hormonální regulaci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cs-CZ" dirty="0" smtClean="0"/>
              <a:t>54 mg/den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 Light" panose="020F0302020204030204" pitchFamily="34" charset="0"/>
              <a:buChar char="⁺"/>
            </a:pPr>
            <a:r>
              <a:rPr lang="cs-CZ" dirty="0" smtClean="0"/>
              <a:t>Antioxidační a protizánětlivé vlastnosti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E2D06E-711A-4F51-A3C9-8BD73F9EA84F}" type="slidenum">
              <a:rPr lang="cs-CZ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86</a:t>
            </a:fld>
            <a:endParaRPr lang="cs-CZ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01159" y="5464476"/>
            <a:ext cx="4268121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cs-CZ" sz="2400" b="1" dirty="0">
                <a:solidFill>
                  <a:prstClr val="black"/>
                </a:solidFill>
                <a:latin typeface="Calibri Light"/>
              </a:rPr>
              <a:t>Všeobecně lepší výsledky u části populace  (30 %) schopné metabolizovat </a:t>
            </a:r>
            <a:r>
              <a:rPr lang="cs-CZ" sz="2400" b="1" dirty="0" err="1">
                <a:solidFill>
                  <a:prstClr val="black"/>
                </a:solidFill>
                <a:latin typeface="Calibri Light"/>
              </a:rPr>
              <a:t>daidzein</a:t>
            </a:r>
            <a:r>
              <a:rPr lang="cs-CZ" sz="2400" b="1" dirty="0">
                <a:solidFill>
                  <a:prstClr val="black"/>
                </a:solidFill>
                <a:latin typeface="Calibri Light"/>
              </a:rPr>
              <a:t> na </a:t>
            </a:r>
            <a:r>
              <a:rPr lang="cs-CZ" sz="2400" b="1" dirty="0" err="1">
                <a:solidFill>
                  <a:prstClr val="black"/>
                </a:solidFill>
                <a:latin typeface="Calibri Light"/>
              </a:rPr>
              <a:t>equol</a:t>
            </a:r>
            <a:endParaRPr lang="cs-CZ" sz="2400" b="1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20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SARAPIS Soja 90 kapslí - Lékárna.c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577" y="2665373"/>
            <a:ext cx="3144076" cy="31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Femiflavon forte tbl.60 - Brněnská lékárna - Váš partner pro zdrav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8" y="2539629"/>
            <a:ext cx="3082127" cy="308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Doplňky stravy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Zdroj extraktu:</a:t>
            </a:r>
          </a:p>
          <a:p>
            <a:pPr lvl="1"/>
            <a:r>
              <a:rPr lang="cs-CZ" b="1" dirty="0" smtClean="0"/>
              <a:t>Jetel luční </a:t>
            </a:r>
            <a:r>
              <a:rPr lang="cs-CZ" dirty="0" smtClean="0"/>
              <a:t>(</a:t>
            </a:r>
            <a:r>
              <a:rPr lang="cs-CZ" i="1" dirty="0" err="1"/>
              <a:t>Trifolium</a:t>
            </a:r>
            <a:r>
              <a:rPr lang="cs-CZ" i="1" dirty="0"/>
              <a:t> </a:t>
            </a:r>
            <a:r>
              <a:rPr lang="cs-CZ" i="1" dirty="0" err="1"/>
              <a:t>pratense</a:t>
            </a:r>
            <a:r>
              <a:rPr lang="cs-CZ" dirty="0" smtClean="0"/>
              <a:t>)	</a:t>
            </a:r>
          </a:p>
          <a:p>
            <a:pPr lvl="1"/>
            <a:r>
              <a:rPr lang="cs-CZ" b="1" dirty="0" smtClean="0"/>
              <a:t>Sója luštinatá </a:t>
            </a:r>
            <a:r>
              <a:rPr lang="cs-CZ" dirty="0" smtClean="0"/>
              <a:t>(</a:t>
            </a:r>
            <a:r>
              <a:rPr lang="cs-CZ" i="1" dirty="0"/>
              <a:t>Glycine </a:t>
            </a:r>
            <a:r>
              <a:rPr lang="cs-CZ" i="1" dirty="0" err="1" smtClean="0"/>
              <a:t>max</a:t>
            </a:r>
            <a:r>
              <a:rPr lang="cs-CZ" dirty="0" smtClean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4E2D06E-711A-4F51-A3C9-8BD73F9EA84F}" type="slidenum">
              <a:rPr lang="cs-CZ" smtClean="0"/>
              <a:t>87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422595" y="3557972"/>
            <a:ext cx="1144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>
                <a:latin typeface="+mj-lt"/>
              </a:rPr>
              <a:t>genistein</a:t>
            </a:r>
            <a:r>
              <a:rPr lang="cs-CZ" sz="1350" dirty="0">
                <a:latin typeface="+mj-lt"/>
              </a:rPr>
              <a:t/>
            </a:r>
            <a:br>
              <a:rPr lang="cs-CZ" sz="1350" dirty="0">
                <a:latin typeface="+mj-lt"/>
              </a:rPr>
            </a:br>
            <a:r>
              <a:rPr lang="cs-CZ" sz="1350" dirty="0" err="1">
                <a:latin typeface="+mj-lt"/>
              </a:rPr>
              <a:t>diadzein</a:t>
            </a:r>
            <a:r>
              <a:rPr lang="cs-CZ" sz="1350" dirty="0">
                <a:latin typeface="+mj-lt"/>
              </a:rPr>
              <a:t/>
            </a:r>
            <a:br>
              <a:rPr lang="cs-CZ" sz="1350" dirty="0">
                <a:latin typeface="+mj-lt"/>
              </a:rPr>
            </a:br>
            <a:r>
              <a:rPr lang="cs-CZ" sz="1350" dirty="0" err="1">
                <a:latin typeface="+mj-lt"/>
              </a:rPr>
              <a:t>formononetin</a:t>
            </a:r>
            <a:r>
              <a:rPr lang="cs-CZ" sz="1350" dirty="0">
                <a:latin typeface="+mj-lt"/>
              </a:rPr>
              <a:t/>
            </a:r>
            <a:br>
              <a:rPr lang="cs-CZ" sz="1350" dirty="0">
                <a:latin typeface="+mj-lt"/>
              </a:rPr>
            </a:br>
            <a:r>
              <a:rPr lang="cs-CZ" sz="1350" dirty="0" err="1">
                <a:latin typeface="+mj-lt"/>
              </a:rPr>
              <a:t>biochanin</a:t>
            </a:r>
            <a:r>
              <a:rPr lang="cs-CZ" sz="1350" dirty="0">
                <a:latin typeface="+mj-lt"/>
              </a:rPr>
              <a:t> 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572676" y="3661847"/>
            <a:ext cx="84247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>
                <a:latin typeface="+mj-lt"/>
              </a:rPr>
              <a:t>diadzein</a:t>
            </a:r>
            <a:r>
              <a:rPr lang="cs-CZ" sz="1350" dirty="0">
                <a:latin typeface="+mj-lt"/>
              </a:rPr>
              <a:t>, </a:t>
            </a:r>
            <a:br>
              <a:rPr lang="cs-CZ" sz="1350" dirty="0">
                <a:latin typeface="+mj-lt"/>
              </a:rPr>
            </a:br>
            <a:r>
              <a:rPr lang="cs-CZ" sz="1350" dirty="0" err="1">
                <a:latin typeface="+mj-lt"/>
              </a:rPr>
              <a:t>glycitein</a:t>
            </a:r>
            <a:r>
              <a:rPr lang="cs-CZ" sz="1350" dirty="0">
                <a:latin typeface="+mj-lt"/>
              </a:rPr>
              <a:t>, </a:t>
            </a:r>
            <a:br>
              <a:rPr lang="cs-CZ" sz="1350" dirty="0">
                <a:latin typeface="+mj-lt"/>
              </a:rPr>
            </a:br>
            <a:r>
              <a:rPr lang="cs-CZ" sz="1350" dirty="0" err="1">
                <a:latin typeface="+mj-lt"/>
              </a:rPr>
              <a:t>genistein</a:t>
            </a:r>
            <a:endParaRPr lang="cs-CZ" sz="13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67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5" descr="Delpharme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88" y="280334"/>
            <a:ext cx="23622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Rectangle 6"/>
          <p:cNvSpPr>
            <a:spLocks noChangeArrowheads="1"/>
          </p:cNvSpPr>
          <p:nvPr/>
        </p:nvSpPr>
        <p:spPr bwMode="auto">
          <a:xfrm>
            <a:off x="246640" y="1429183"/>
            <a:ext cx="4256087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cs-CZ" altLang="cs-CZ" sz="2400" b="1" dirty="0">
                <a:solidFill>
                  <a:srgbClr val="008000"/>
                </a:solidFill>
              </a:rPr>
              <a:t>Stimulace </a:t>
            </a:r>
            <a:r>
              <a:rPr lang="cs-CZ" altLang="cs-CZ" sz="2400" b="1" dirty="0" err="1">
                <a:solidFill>
                  <a:srgbClr val="008000"/>
                </a:solidFill>
              </a:rPr>
              <a:t>estrogenových</a:t>
            </a:r>
            <a:r>
              <a:rPr lang="cs-CZ" altLang="cs-CZ" sz="2400" b="1" dirty="0">
                <a:solidFill>
                  <a:srgbClr val="008000"/>
                </a:solidFill>
              </a:rPr>
              <a:t> receptorů v prsou komplexem přírodních rostlinných látek </a:t>
            </a:r>
            <a:r>
              <a:rPr lang="cs-CZ" altLang="cs-CZ" sz="2400" b="1" dirty="0" err="1">
                <a:solidFill>
                  <a:srgbClr val="008000"/>
                </a:solidFill>
              </a:rPr>
              <a:t>fytoestrogenů</a:t>
            </a:r>
            <a:r>
              <a:rPr lang="cs-CZ" altLang="cs-CZ" sz="2400" b="1" dirty="0">
                <a:solidFill>
                  <a:srgbClr val="008000"/>
                </a:solidFill>
              </a:rPr>
              <a:t> vede ke zvětšení prsů. Přírodní </a:t>
            </a:r>
            <a:r>
              <a:rPr lang="cs-CZ" altLang="cs-CZ" sz="2400" b="1" dirty="0" err="1">
                <a:solidFill>
                  <a:srgbClr val="008000"/>
                </a:solidFill>
              </a:rPr>
              <a:t>fytoestrogeny</a:t>
            </a:r>
            <a:r>
              <a:rPr lang="cs-CZ" altLang="cs-CZ" sz="2400" b="1" dirty="0">
                <a:solidFill>
                  <a:srgbClr val="008000"/>
                </a:solidFill>
              </a:rPr>
              <a:t> způsobují, že prsní žláza začne opět růst a produkovat novou tkáň, čímž dochází ke zvětšování a zpevňování poprsí.</a:t>
            </a:r>
            <a:endParaRPr lang="cs-CZ" altLang="cs-CZ" sz="2400" b="1" dirty="0"/>
          </a:p>
        </p:txBody>
      </p:sp>
      <p:sp>
        <p:nvSpPr>
          <p:cNvPr id="98309" name="Rectangle 7"/>
          <p:cNvSpPr>
            <a:spLocks noChangeArrowheads="1"/>
          </p:cNvSpPr>
          <p:nvPr/>
        </p:nvSpPr>
        <p:spPr bwMode="auto">
          <a:xfrm>
            <a:off x="1147133" y="5676392"/>
            <a:ext cx="8064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 dirty="0"/>
              <a:t>Složky ze </a:t>
            </a:r>
            <a:r>
              <a:rPr lang="cs-CZ" altLang="cs-CZ" sz="2000" dirty="0" err="1"/>
              <a:t>serenoy</a:t>
            </a:r>
            <a:r>
              <a:rPr lang="cs-CZ" altLang="cs-CZ" sz="2000" dirty="0"/>
              <a:t> plazivé, smldince a fenyklu -  významná množství čistě rostlinných </a:t>
            </a:r>
            <a:r>
              <a:rPr lang="cs-CZ" altLang="cs-CZ" sz="2000" dirty="0" err="1"/>
              <a:t>fytoestrogenů</a:t>
            </a:r>
            <a:r>
              <a:rPr lang="cs-CZ" altLang="cs-CZ" sz="2000" dirty="0"/>
              <a:t>, účinek je podpořen působením dalších složek: </a:t>
            </a:r>
            <a:r>
              <a:rPr lang="cs-CZ" altLang="cs-CZ" sz="2000" dirty="0" err="1"/>
              <a:t>fytonutrientů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diosgeninu</a:t>
            </a:r>
            <a:endParaRPr lang="cs-CZ" altLang="cs-CZ" sz="2000" dirty="0"/>
          </a:p>
        </p:txBody>
      </p:sp>
      <p:sp>
        <p:nvSpPr>
          <p:cNvPr id="2" name="Obdélník 1"/>
          <p:cNvSpPr/>
          <p:nvPr/>
        </p:nvSpPr>
        <p:spPr>
          <a:xfrm>
            <a:off x="4050792" y="3267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/>
              <a:t>Zdroj</a:t>
            </a:r>
            <a:r>
              <a:rPr lang="en-US" sz="2000" dirty="0"/>
              <a:t> </a:t>
            </a:r>
            <a:r>
              <a:rPr lang="en-US" sz="2000" dirty="0" err="1"/>
              <a:t>extraktu</a:t>
            </a:r>
            <a:r>
              <a:rPr lang="en-US" sz="2000" dirty="0"/>
              <a:t>:</a:t>
            </a:r>
          </a:p>
          <a:p>
            <a:r>
              <a:rPr lang="en-US" sz="2000" dirty="0"/>
              <a:t>Len </a:t>
            </a:r>
            <a:r>
              <a:rPr lang="en-US" sz="2000" dirty="0" err="1"/>
              <a:t>setý</a:t>
            </a:r>
            <a:r>
              <a:rPr lang="en-US" sz="2000" dirty="0"/>
              <a:t> (</a:t>
            </a:r>
            <a:r>
              <a:rPr lang="en-US" sz="2000" dirty="0" err="1"/>
              <a:t>Linum</a:t>
            </a:r>
            <a:r>
              <a:rPr lang="en-US" sz="2000" dirty="0"/>
              <a:t> </a:t>
            </a:r>
            <a:r>
              <a:rPr lang="en-US" sz="2000" dirty="0" err="1"/>
              <a:t>usitatissimum</a:t>
            </a:r>
            <a:r>
              <a:rPr lang="en-US" sz="2000" dirty="0"/>
              <a:t>)	</a:t>
            </a:r>
            <a:endParaRPr lang="cs-CZ" sz="2000" dirty="0" smtClean="0"/>
          </a:p>
          <a:p>
            <a:r>
              <a:rPr lang="en-US" sz="2000" dirty="0" smtClean="0"/>
              <a:t>Alfalfa </a:t>
            </a:r>
            <a:r>
              <a:rPr lang="en-US" sz="2000" dirty="0"/>
              <a:t>(</a:t>
            </a:r>
            <a:r>
              <a:rPr lang="en-US" sz="2000" dirty="0" err="1"/>
              <a:t>Medicago</a:t>
            </a:r>
            <a:r>
              <a:rPr lang="en-US" sz="2000" dirty="0"/>
              <a:t> sativa)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571" y="1429183"/>
            <a:ext cx="3366605" cy="408802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736464" y="4513104"/>
            <a:ext cx="1490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 err="1">
                <a:latin typeface="+mj-lt"/>
              </a:rPr>
              <a:t>lariciresinol</a:t>
            </a:r>
            <a:r>
              <a:rPr lang="cs-CZ" sz="1350" dirty="0">
                <a:latin typeface="+mj-lt"/>
              </a:rPr>
              <a:t/>
            </a:r>
            <a:br>
              <a:rPr lang="cs-CZ" sz="1350" dirty="0">
                <a:latin typeface="+mj-lt"/>
              </a:rPr>
            </a:br>
            <a:r>
              <a:rPr lang="cs-CZ" sz="1350" dirty="0" err="1">
                <a:latin typeface="+mj-lt"/>
              </a:rPr>
              <a:t>isolariciresinol</a:t>
            </a:r>
            <a:r>
              <a:rPr lang="cs-CZ" sz="1350" dirty="0">
                <a:latin typeface="+mj-lt"/>
              </a:rPr>
              <a:t/>
            </a:r>
            <a:br>
              <a:rPr lang="cs-CZ" sz="1350" dirty="0">
                <a:latin typeface="+mj-lt"/>
              </a:rPr>
            </a:br>
            <a:r>
              <a:rPr lang="cs-CZ" sz="1350" dirty="0" err="1">
                <a:latin typeface="+mj-lt"/>
              </a:rPr>
              <a:t>marairesinol</a:t>
            </a:r>
            <a:r>
              <a:rPr lang="cs-CZ" sz="1350" dirty="0">
                <a:latin typeface="+mj-lt"/>
              </a:rPr>
              <a:t/>
            </a:r>
            <a:br>
              <a:rPr lang="cs-CZ" sz="1350" dirty="0">
                <a:latin typeface="+mj-lt"/>
              </a:rPr>
            </a:br>
            <a:r>
              <a:rPr lang="cs-CZ" sz="1350" dirty="0" err="1">
                <a:latin typeface="+mj-lt"/>
              </a:rPr>
              <a:t>secoisolariciresinol</a:t>
            </a:r>
            <a:endParaRPr lang="cs-CZ" sz="1350" dirty="0">
              <a:latin typeface="+mj-lt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extrakty v přípravcích pro ženy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896" y="1563624"/>
            <a:ext cx="5810771" cy="4928616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 smtClean="0"/>
              <a:t>Puerarie</a:t>
            </a:r>
            <a:r>
              <a:rPr lang="cs-CZ" dirty="0" smtClean="0"/>
              <a:t> laločnatá (</a:t>
            </a:r>
            <a:r>
              <a:rPr lang="cs-CZ" dirty="0" err="1" smtClean="0"/>
              <a:t>Pueraria</a:t>
            </a:r>
            <a:r>
              <a:rPr lang="cs-CZ" dirty="0"/>
              <a:t> </a:t>
            </a:r>
            <a:r>
              <a:rPr lang="cs-CZ" dirty="0" err="1" smtClean="0"/>
              <a:t>lobata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Výluh z kořene</a:t>
            </a:r>
          </a:p>
          <a:p>
            <a:r>
              <a:rPr lang="cs-CZ" dirty="0" smtClean="0"/>
              <a:t>Andělika čínská (</a:t>
            </a:r>
            <a:r>
              <a:rPr lang="cs-CZ" i="1" dirty="0" smtClean="0"/>
              <a:t>Angelica </a:t>
            </a:r>
            <a:r>
              <a:rPr lang="cs-CZ" i="1" dirty="0" err="1" smtClean="0"/>
              <a:t>sinensis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Výluh z kořene</a:t>
            </a:r>
          </a:p>
          <a:p>
            <a:pPr lvl="1"/>
            <a:r>
              <a:rPr lang="cs-CZ" dirty="0" smtClean="0"/>
              <a:t> „ženský ženšen“ </a:t>
            </a:r>
          </a:p>
          <a:p>
            <a:r>
              <a:rPr lang="cs-CZ" dirty="0" err="1" smtClean="0"/>
              <a:t>Muira</a:t>
            </a:r>
            <a:r>
              <a:rPr lang="cs-CZ" dirty="0" smtClean="0"/>
              <a:t> </a:t>
            </a:r>
            <a:r>
              <a:rPr lang="cs-CZ" dirty="0" err="1" smtClean="0"/>
              <a:t>puama</a:t>
            </a:r>
            <a:r>
              <a:rPr lang="cs-CZ" dirty="0" smtClean="0"/>
              <a:t> (</a:t>
            </a:r>
            <a:r>
              <a:rPr lang="cs-CZ" i="1" dirty="0" err="1" smtClean="0"/>
              <a:t>Ptychopetalum</a:t>
            </a:r>
            <a:r>
              <a:rPr lang="cs-CZ" i="1" dirty="0" smtClean="0"/>
              <a:t> </a:t>
            </a:r>
            <a:r>
              <a:rPr lang="cs-CZ" i="1" dirty="0" err="1" smtClean="0"/>
              <a:t>olacoides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Výluh z listů</a:t>
            </a:r>
          </a:p>
          <a:p>
            <a:r>
              <a:rPr lang="cs-CZ" dirty="0" err="1" smtClean="0"/>
              <a:t>Curcuma</a:t>
            </a:r>
            <a:r>
              <a:rPr lang="cs-CZ" dirty="0" smtClean="0"/>
              <a:t> </a:t>
            </a:r>
            <a:r>
              <a:rPr lang="cs-CZ" dirty="0" err="1" smtClean="0"/>
              <a:t>cummosa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Řeřicha peruánská (</a:t>
            </a:r>
            <a:r>
              <a:rPr lang="cs-CZ" i="1" dirty="0" err="1" smtClean="0"/>
              <a:t>Lepidium</a:t>
            </a:r>
            <a:r>
              <a:rPr lang="cs-CZ" i="1" dirty="0" smtClean="0"/>
              <a:t> </a:t>
            </a:r>
            <a:r>
              <a:rPr lang="cs-CZ" i="1" dirty="0" err="1" smtClean="0"/>
              <a:t>meyenii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Výluh z bulvy*</a:t>
            </a:r>
          </a:p>
          <a:p>
            <a:r>
              <a:rPr lang="cs-CZ" dirty="0" err="1" smtClean="0"/>
              <a:t>Pastala</a:t>
            </a:r>
            <a:r>
              <a:rPr lang="cs-CZ" dirty="0" smtClean="0"/>
              <a:t> rozprostřená (</a:t>
            </a:r>
            <a:r>
              <a:rPr lang="cs-CZ" i="1" dirty="0" err="1" smtClean="0"/>
              <a:t>Turnera</a:t>
            </a:r>
            <a:r>
              <a:rPr lang="cs-CZ" i="1" dirty="0" smtClean="0"/>
              <a:t> </a:t>
            </a:r>
            <a:r>
              <a:rPr lang="cs-CZ" i="1" dirty="0" err="1" smtClean="0"/>
              <a:t>aphrodisiaca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Výluh z listů*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21667" y="2001341"/>
            <a:ext cx="3124601" cy="382134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3C09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93C09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100" dirty="0"/>
              <a:t>Doporučená dávka daná výrobci:</a:t>
            </a:r>
            <a:br>
              <a:rPr lang="cs-CZ" sz="2100" dirty="0"/>
            </a:br>
            <a:r>
              <a:rPr lang="cs-CZ" sz="2100" dirty="0"/>
              <a:t>	40-100 mg/den</a:t>
            </a:r>
          </a:p>
          <a:p>
            <a:endParaRPr lang="cs-CZ" sz="2100" dirty="0"/>
          </a:p>
          <a:p>
            <a:r>
              <a:rPr lang="cs-CZ" sz="2100" dirty="0"/>
              <a:t>Nedostatečná standardizace</a:t>
            </a:r>
          </a:p>
          <a:p>
            <a:endParaRPr lang="cs-CZ" sz="2100" dirty="0"/>
          </a:p>
          <a:p>
            <a:r>
              <a:rPr lang="cs-CZ" sz="2100" dirty="0"/>
              <a:t>Kolísající obsahy </a:t>
            </a:r>
            <a:r>
              <a:rPr lang="cs-CZ" sz="2100" dirty="0" err="1"/>
              <a:t>fytoestrogenů</a:t>
            </a:r>
            <a:r>
              <a:rPr lang="cs-CZ" sz="2100" dirty="0"/>
              <a:t> mezi šaržemi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5825690" y="1911216"/>
            <a:ext cx="10829" cy="3804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7683967" y="5695726"/>
            <a:ext cx="1212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aseline="-25000" dirty="0"/>
              <a:t>* Placebo efekt?</a:t>
            </a:r>
          </a:p>
        </p:txBody>
      </p:sp>
    </p:spTree>
    <p:extLst>
      <p:ext uri="{BB962C8B-B14F-4D97-AF65-F5344CB8AC3E}">
        <p14:creationId xmlns:p14="http://schemas.microsoft.com/office/powerpoint/2010/main" val="32904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Fenolové sloučeniny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0705" y="1195898"/>
            <a:ext cx="8229600" cy="5662102"/>
          </a:xfrm>
        </p:spPr>
        <p:txBody>
          <a:bodyPr>
            <a:normAutofit lnSpcReduction="10000"/>
          </a:bodyPr>
          <a:lstStyle/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Součást potravin rostlinného původu – biologické účinky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 err="1"/>
              <a:t>Antimikrobní</a:t>
            </a:r>
            <a:r>
              <a:rPr lang="cs-CZ" altLang="cs-CZ" sz="2800" dirty="0"/>
              <a:t> a antioxidační vlastnosti - přírodní </a:t>
            </a:r>
            <a:r>
              <a:rPr lang="cs-CZ" altLang="cs-CZ" sz="2800" dirty="0" err="1"/>
              <a:t>konzervanty</a:t>
            </a:r>
            <a:r>
              <a:rPr lang="cs-CZ" altLang="cs-CZ" sz="2800" dirty="0"/>
              <a:t> a antioxidanty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 err="1"/>
              <a:t>Isoflavonoidy</a:t>
            </a:r>
            <a:r>
              <a:rPr lang="cs-CZ" altLang="cs-CZ" sz="2800" dirty="0"/>
              <a:t> (např. </a:t>
            </a:r>
            <a:r>
              <a:rPr lang="cs-CZ" altLang="cs-CZ" sz="2800" dirty="0" err="1"/>
              <a:t>daidzein</a:t>
            </a:r>
            <a:r>
              <a:rPr lang="cs-CZ" altLang="cs-CZ" sz="2800" dirty="0"/>
              <a:t>), </a:t>
            </a:r>
            <a:r>
              <a:rPr lang="cs-CZ" altLang="cs-CZ" sz="2800" dirty="0" err="1"/>
              <a:t>dihydrochalkony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floretin</a:t>
            </a:r>
            <a:r>
              <a:rPr lang="cs-CZ" altLang="cs-CZ" sz="2800" dirty="0"/>
              <a:t> či jeho glykosid </a:t>
            </a:r>
            <a:r>
              <a:rPr lang="cs-CZ" altLang="cs-CZ" sz="2800" dirty="0" err="1"/>
              <a:t>floridzin</a:t>
            </a:r>
            <a:r>
              <a:rPr lang="cs-CZ" altLang="cs-CZ" sz="2800" dirty="0"/>
              <a:t>) a jiné látky odvozené od flavonu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cs-CZ" altLang="cs-CZ" sz="2800" b="1" u="sng" dirty="0"/>
              <a:t>Fenolové sloučeniny lze dělit na:</a:t>
            </a:r>
            <a:endParaRPr lang="cs-CZ" altLang="cs-CZ" sz="2800" u="sng" dirty="0"/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/>
              <a:t>estrogenní látky rostlinného původu </a:t>
            </a:r>
            <a:r>
              <a:rPr lang="cs-CZ" altLang="cs-CZ" sz="2800" u="sng" dirty="0"/>
              <a:t>(</a:t>
            </a:r>
            <a:r>
              <a:rPr lang="cs-CZ" altLang="cs-CZ" sz="2800" u="sng" dirty="0" err="1"/>
              <a:t>fytoestrogeny</a:t>
            </a:r>
            <a:r>
              <a:rPr lang="cs-CZ" altLang="cs-CZ" sz="2800" u="sng" dirty="0"/>
              <a:t>) - </a:t>
            </a:r>
            <a:r>
              <a:rPr lang="cs-CZ" altLang="cs-CZ" sz="2800" dirty="0"/>
              <a:t>vykazující estrogenní aktivitu podobnou pohlavním hormonům </a:t>
            </a:r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endParaRPr lang="cs-CZ" altLang="cs-CZ" sz="2800" dirty="0"/>
          </a:p>
          <a:p>
            <a:pPr marL="812800" indent="-812800" eaLnBrk="1" hangingPunct="1">
              <a:lnSpc>
                <a:spcPct val="80000"/>
              </a:lnSpc>
              <a:buFontTx/>
              <a:buNone/>
            </a:pPr>
            <a:r>
              <a:rPr lang="cs-CZ" altLang="cs-CZ" sz="2800" dirty="0" err="1"/>
              <a:t>fototoxické</a:t>
            </a:r>
            <a:r>
              <a:rPr lang="cs-CZ" altLang="cs-CZ" sz="2800" dirty="0"/>
              <a:t> látky – kumariny, </a:t>
            </a:r>
            <a:r>
              <a:rPr lang="cs-CZ" altLang="cs-CZ" dirty="0" err="1"/>
              <a:t>furanokumariny</a:t>
            </a:r>
            <a:r>
              <a:rPr lang="cs-CZ" altLang="cs-CZ" dirty="0"/>
              <a:t>, </a:t>
            </a:r>
            <a:r>
              <a:rPr lang="cs-CZ" altLang="cs-CZ" dirty="0" err="1"/>
              <a:t>hypericin</a:t>
            </a:r>
            <a:r>
              <a:rPr lang="cs-CZ" altLang="cs-CZ" dirty="0"/>
              <a:t> třezalky tečkované, </a:t>
            </a:r>
            <a:r>
              <a:rPr lang="cs-CZ" altLang="cs-CZ" dirty="0" err="1"/>
              <a:t>fagopyrin</a:t>
            </a:r>
            <a:r>
              <a:rPr lang="cs-CZ" altLang="cs-CZ" dirty="0"/>
              <a:t> pohanky obecné.</a:t>
            </a:r>
            <a:r>
              <a:rPr lang="cs-CZ" altLang="cs-CZ" sz="2800" dirty="0"/>
              <a:t> </a:t>
            </a: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659877"/>
              </p:ext>
            </p:extLst>
          </p:nvPr>
        </p:nvGraphicFramePr>
        <p:xfrm>
          <a:off x="6554321" y="4591622"/>
          <a:ext cx="2482103" cy="1307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4" r:id="rId3" imgW="1247485" imgH="658571" progId="">
                  <p:embed/>
                </p:oleObj>
              </mc:Choice>
              <mc:Fallback>
                <p:oleObj r:id="rId3" imgW="1247485" imgH="658571" progId="">
                  <p:embed/>
                  <p:pic>
                    <p:nvPicPr>
                      <p:cNvPr id="1126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4321" y="4591622"/>
                        <a:ext cx="2482103" cy="13076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258" y="4922349"/>
            <a:ext cx="1383912" cy="64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Zdravotní tvrzení na obalu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Zdravotní tvrzení na seznamu „on hold“ pro </a:t>
            </a:r>
            <a:r>
              <a:rPr lang="cs-CZ" dirty="0" err="1" smtClean="0"/>
              <a:t>Alfalfa</a:t>
            </a:r>
            <a:r>
              <a:rPr lang="cs-CZ" dirty="0" smtClean="0"/>
              <a:t> a Jetel luční</a:t>
            </a:r>
          </a:p>
          <a:p>
            <a:pPr lvl="1"/>
            <a:r>
              <a:rPr lang="cs-CZ" dirty="0" smtClean="0"/>
              <a:t>Teprve čekají na stanovisko EFSA</a:t>
            </a:r>
          </a:p>
          <a:p>
            <a:pPr lvl="1"/>
            <a:r>
              <a:rPr lang="cs-CZ" dirty="0" smtClean="0"/>
              <a:t>Zatím se smí používat</a:t>
            </a:r>
          </a:p>
          <a:p>
            <a:pPr lvl="1"/>
            <a:r>
              <a:rPr lang="cs-CZ" dirty="0" smtClean="0"/>
              <a:t>Výrobce musí pravidelně kontrolovat změny (příp. zákaz)</a:t>
            </a:r>
          </a:p>
          <a:p>
            <a:pPr lvl="1"/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Podporuje </a:t>
            </a:r>
            <a:r>
              <a:rPr lang="cs-CZ" dirty="0"/>
              <a:t>menopauzální komfort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Pomáhá </a:t>
            </a:r>
            <a:r>
              <a:rPr lang="cs-CZ" dirty="0"/>
              <a:t>ke správné činnosti srdce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Přispívá </a:t>
            </a:r>
            <a:r>
              <a:rPr lang="cs-CZ" dirty="0"/>
              <a:t>k normálnímu stavu </a:t>
            </a:r>
            <a:r>
              <a:rPr lang="cs-CZ" dirty="0" smtClean="0"/>
              <a:t>kostí</a:t>
            </a:r>
          </a:p>
          <a:p>
            <a:endParaRPr lang="cs-CZ" dirty="0"/>
          </a:p>
          <a:p>
            <a:r>
              <a:rPr lang="cs-CZ" dirty="0" smtClean="0"/>
              <a:t>Vždy poznámka: </a:t>
            </a:r>
            <a:r>
              <a:rPr lang="cs-CZ" b="1" dirty="0" smtClean="0"/>
              <a:t>nevhodné pro těhotné a kojící ženy </a:t>
            </a:r>
            <a:r>
              <a:rPr lang="cs-CZ" dirty="0" smtClean="0"/>
              <a:t>!!!</a:t>
            </a: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Česká zemědělská univerzita v Praze Projekty a spolupráce s praxí -  Aktuality - Projekty a spolupráce s praxí - EFSA: Brzké uzávěrky zářijových  výze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89" y="3477538"/>
            <a:ext cx="2821431" cy="133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76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2992582" y="445967"/>
            <a:ext cx="5972031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altLang="cs-CZ" sz="2000" b="1" dirty="0"/>
              <a:t>75 mg (</a:t>
            </a:r>
            <a:r>
              <a:rPr lang="cs-CZ" altLang="cs-CZ" sz="2000" b="1" dirty="0" err="1"/>
              <a:t>isoflavony</a:t>
            </a:r>
            <a:r>
              <a:rPr lang="cs-CZ" altLang="cs-CZ" sz="2000" b="1" dirty="0"/>
              <a:t>)</a:t>
            </a:r>
            <a:r>
              <a:rPr lang="cs-CZ" altLang="cs-CZ" sz="2000" dirty="0"/>
              <a:t> </a:t>
            </a:r>
          </a:p>
          <a:p>
            <a:r>
              <a:rPr lang="cs-CZ" altLang="cs-CZ" sz="2000" dirty="0">
                <a:solidFill>
                  <a:srgbClr val="FF0000"/>
                </a:solidFill>
              </a:rPr>
              <a:t>Zmírňují negativní příznaky menopauzy, stimulují přirozenou tvorbu estrogenu, podporují harmonický průběh klimakteria. </a:t>
            </a:r>
          </a:p>
          <a:p>
            <a:r>
              <a:rPr lang="cs-CZ" altLang="cs-CZ" sz="2000" dirty="0">
                <a:solidFill>
                  <a:srgbClr val="FF0000"/>
                </a:solidFill>
              </a:rPr>
              <a:t>Regulují hladinu cholesterolu. Předchází vzniku kardiovaskulárních onemocnění, osteoporózy, nádorových onemocnění prsu a urologických potíží. Antioxidant. </a:t>
            </a:r>
            <a:br>
              <a:rPr lang="cs-CZ" altLang="cs-CZ" sz="2000" dirty="0">
                <a:solidFill>
                  <a:srgbClr val="FF0000"/>
                </a:solidFill>
              </a:rPr>
            </a:br>
            <a:endParaRPr lang="cs-CZ" altLang="cs-CZ" sz="2000" dirty="0">
              <a:solidFill>
                <a:srgbClr val="FF0000"/>
              </a:solidFill>
            </a:endParaRPr>
          </a:p>
          <a:p>
            <a:r>
              <a:rPr lang="cs-CZ" altLang="cs-CZ" sz="2000" dirty="0"/>
              <a:t>- 25 mg </a:t>
            </a:r>
            <a:r>
              <a:rPr lang="cs-CZ" altLang="cs-CZ" sz="2000" dirty="0" err="1"/>
              <a:t>Novasoy</a:t>
            </a:r>
            <a:r>
              <a:rPr lang="cs-CZ" altLang="cs-CZ" sz="2000" dirty="0"/>
              <a:t> TM - standardizovaný extraktu sóji (40% </a:t>
            </a:r>
            <a:r>
              <a:rPr lang="cs-CZ" altLang="cs-CZ" sz="2000" dirty="0" err="1"/>
              <a:t>isoflavonů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genstein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daidzen</a:t>
            </a:r>
            <a:r>
              <a:rPr lang="cs-CZ" altLang="cs-CZ" sz="2000" dirty="0"/>
              <a:t>) a 50 mg standardizovaného extraktu z červeného jetele (8% </a:t>
            </a:r>
            <a:r>
              <a:rPr lang="cs-CZ" altLang="cs-CZ" sz="2000" dirty="0" err="1"/>
              <a:t>isoflavonů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genstein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daidzen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formononetin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biochanin</a:t>
            </a:r>
            <a:r>
              <a:rPr lang="cs-CZ" altLang="cs-CZ" sz="2000" dirty="0"/>
              <a:t>). </a:t>
            </a:r>
            <a:br>
              <a:rPr lang="cs-CZ" altLang="cs-CZ" sz="2000" dirty="0"/>
            </a:br>
            <a:r>
              <a:rPr lang="cs-CZ" altLang="cs-CZ" sz="2000" dirty="0"/>
              <a:t>Pro ženy s mírnými a středními menopauzálními symptomy; bezpečná náhrada při nesnášenlivosti, kontraindikaci nebo nedůvěře k syntetické hormonální léčbě, a to i při hormonálně závislých nádorových onemocněních.</a:t>
            </a:r>
            <a:endParaRPr lang="cs-CZ" altLang="cs-CZ" sz="1400" dirty="0"/>
          </a:p>
        </p:txBody>
      </p:sp>
      <p:pic>
        <p:nvPicPr>
          <p:cNvPr id="97283" name="Picture 3" descr="swissestrov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33" y="1120631"/>
            <a:ext cx="2381250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86D318D-C5C8-4C5D-910E-E2A6002A7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" y="276498"/>
            <a:ext cx="4954939" cy="331644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1CCDE63-80B1-4189-B18D-5FBC346F6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701255" y="3833090"/>
            <a:ext cx="6312789" cy="30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838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5" descr="kudzu_mal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18764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7" descr="Kudzu - Kliknutím na obrázek zavře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260350"/>
            <a:ext cx="2879725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Rectangle 8"/>
          <p:cNvSpPr>
            <a:spLocks noChangeArrowheads="1"/>
          </p:cNvSpPr>
          <p:nvPr/>
        </p:nvSpPr>
        <p:spPr bwMode="auto">
          <a:xfrm>
            <a:off x="242032" y="1952625"/>
            <a:ext cx="8659935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cs-CZ" sz="2800" b="1" dirty="0"/>
              <a:t>Kudzu</a:t>
            </a:r>
            <a:r>
              <a:rPr lang="en-US" altLang="cs-CZ" sz="2800" dirty="0"/>
              <a:t/>
            </a:r>
            <a:br>
              <a:rPr lang="en-US" altLang="cs-CZ" sz="2800" dirty="0"/>
            </a:br>
            <a:r>
              <a:rPr lang="en-US" altLang="cs-CZ" sz="2400" dirty="0" err="1"/>
              <a:t>Cesta</a:t>
            </a:r>
            <a:r>
              <a:rPr lang="en-US" altLang="cs-CZ" sz="2400" dirty="0"/>
              <a:t> </a:t>
            </a:r>
            <a:r>
              <a:rPr lang="en-US" altLang="cs-CZ" sz="2400" dirty="0" err="1"/>
              <a:t>ke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střízlivosti</a:t>
            </a:r>
            <a:r>
              <a:rPr lang="en-US" altLang="cs-CZ" sz="2400" dirty="0"/>
              <a:t/>
            </a:r>
            <a:br>
              <a:rPr lang="en-US" altLang="cs-CZ" sz="2400" dirty="0"/>
            </a:br>
            <a:endParaRPr lang="en-US" altLang="cs-CZ" sz="2400" dirty="0"/>
          </a:p>
          <a:p>
            <a:pPr algn="ctr"/>
            <a:r>
              <a:rPr lang="en-US" altLang="cs-CZ" sz="2400" dirty="0" err="1"/>
              <a:t>preparát</a:t>
            </a:r>
            <a:r>
              <a:rPr lang="en-US" altLang="cs-CZ" sz="2400" dirty="0"/>
              <a:t> Kudzu:</a:t>
            </a:r>
          </a:p>
          <a:p>
            <a:pPr>
              <a:buFontTx/>
              <a:buChar char="•"/>
            </a:pPr>
            <a:r>
              <a:rPr lang="en-US" altLang="cs-CZ" sz="2400" dirty="0" err="1"/>
              <a:t>podporuje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léčbu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alkoholové</a:t>
            </a:r>
            <a:r>
              <a:rPr lang="en-US" altLang="cs-CZ" sz="2400" dirty="0"/>
              <a:t> a </a:t>
            </a:r>
            <a:r>
              <a:rPr lang="en-US" altLang="cs-CZ" sz="2400" dirty="0" err="1"/>
              <a:t>nikotinové</a:t>
            </a:r>
            <a:r>
              <a:rPr lang="en-US" altLang="cs-CZ" sz="2400" dirty="0"/>
              <a:t> </a:t>
            </a:r>
            <a:r>
              <a:rPr lang="en-US" altLang="cs-CZ" sz="2400" dirty="0" err="1"/>
              <a:t>závislosti</a:t>
            </a:r>
            <a:endParaRPr lang="cs-CZ" altLang="cs-CZ" sz="2400" dirty="0"/>
          </a:p>
          <a:p>
            <a:pPr>
              <a:buFontTx/>
              <a:buChar char="•"/>
            </a:pPr>
            <a:r>
              <a:rPr lang="en-US" altLang="cs-CZ" sz="2400" dirty="0" err="1"/>
              <a:t>pomáhá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osobám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ohroženým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vznikem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závislosti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alkoholu</a:t>
            </a:r>
            <a:endParaRPr lang="cs-CZ" altLang="cs-CZ" sz="2400" dirty="0"/>
          </a:p>
          <a:p>
            <a:pPr>
              <a:buFontTx/>
              <a:buChar char="•"/>
            </a:pPr>
            <a:r>
              <a:rPr lang="en-US" altLang="cs-CZ" sz="2400" dirty="0" err="1"/>
              <a:t>snižuje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potřebu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pití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alkoholu</a:t>
            </a:r>
            <a:endParaRPr lang="cs-CZ" altLang="cs-CZ" sz="2400" dirty="0"/>
          </a:p>
          <a:p>
            <a:pPr>
              <a:buFontTx/>
              <a:buChar char="•"/>
            </a:pPr>
            <a:r>
              <a:rPr lang="cs-CZ" altLang="cs-CZ" sz="2400" dirty="0"/>
              <a:t>zpomalení rozkladu etanolu na aldehyd kyseliny octové </a:t>
            </a:r>
          </a:p>
          <a:p>
            <a:pPr>
              <a:buFontTx/>
              <a:buChar char="•"/>
            </a:pPr>
            <a:r>
              <a:rPr lang="cs-CZ" altLang="cs-CZ" sz="2400" dirty="0"/>
              <a:t>n</a:t>
            </a:r>
            <a:r>
              <a:rPr lang="en-US" altLang="cs-CZ" sz="2400" dirty="0" err="1"/>
              <a:t>apomáhá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při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regeneraci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organismu</a:t>
            </a:r>
            <a:endParaRPr lang="cs-CZ" altLang="cs-CZ" sz="2400" dirty="0"/>
          </a:p>
          <a:p>
            <a:pPr>
              <a:buFontTx/>
              <a:buChar char="•"/>
            </a:pPr>
            <a:r>
              <a:rPr lang="cs-CZ" altLang="cs-CZ" sz="2400" dirty="0"/>
              <a:t>podporuje produkci hormonů serotoninu a dopaminu v mozku</a:t>
            </a:r>
          </a:p>
          <a:p>
            <a:pPr algn="ctr"/>
            <a:endParaRPr lang="cs-CZ" altLang="cs-CZ" sz="2400" dirty="0"/>
          </a:p>
          <a:p>
            <a:pPr algn="ctr"/>
            <a:r>
              <a:rPr lang="cs-CZ" altLang="cs-CZ" sz="2400" dirty="0"/>
              <a:t> v kořenu </a:t>
            </a:r>
            <a:r>
              <a:rPr lang="cs-CZ" altLang="cs-CZ" sz="2400" dirty="0" err="1"/>
              <a:t>kudzu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izoflavony</a:t>
            </a:r>
            <a:r>
              <a:rPr lang="cs-CZ" altLang="cs-CZ" sz="2400" dirty="0"/>
              <a:t>: </a:t>
            </a:r>
            <a:r>
              <a:rPr lang="cs-CZ" altLang="cs-CZ" sz="2400" dirty="0" err="1"/>
              <a:t>daidzin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daidzein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puerarin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genistein</a:t>
            </a:r>
            <a:r>
              <a:rPr lang="cs-CZ" altLang="cs-CZ" sz="2400" dirty="0"/>
              <a:t> </a:t>
            </a:r>
            <a:endParaRPr lang="en-US" altLang="cs-CZ" sz="24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2" descr="TV spot 30s.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619500" y="2690813"/>
            <a:ext cx="1905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cs-CZ"/>
          </a:p>
        </p:txBody>
      </p:sp>
      <p:sp>
        <p:nvSpPr>
          <p:cNvPr id="100355" name="AutoShape 3" descr="TV spot 30s.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619500" y="2690813"/>
            <a:ext cx="1905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 dirty="0" err="1"/>
              <a:t>Fytoestrogeny</a:t>
            </a:r>
            <a:r>
              <a:rPr lang="cs-CZ" altLang="cs-CZ" sz="4000" b="1" dirty="0"/>
              <a:t> v pivu a klimakterium</a:t>
            </a:r>
          </a:p>
        </p:txBody>
      </p:sp>
      <p:pic>
        <p:nvPicPr>
          <p:cNvPr id="100358" name="Picture 6" descr="Fytoestrogeny v pivu a klimakteri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89452" y="1341120"/>
            <a:ext cx="2352200" cy="1693025"/>
          </a:xfrm>
          <a:noFill/>
        </p:spPr>
      </p:pic>
      <p:sp>
        <p:nvSpPr>
          <p:cNvPr id="1003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3471" y="1740976"/>
            <a:ext cx="5176434" cy="4525963"/>
          </a:xfrm>
        </p:spPr>
        <p:txBody>
          <a:bodyPr/>
          <a:lstStyle/>
          <a:p>
            <a:pPr eaLnBrk="1" hangingPunct="1"/>
            <a:endParaRPr lang="cs-CZ" altLang="cs-CZ" sz="2800" b="1" dirty="0"/>
          </a:p>
          <a:p>
            <a:pPr eaLnBrk="1" hangingPunct="1"/>
            <a:r>
              <a:rPr lang="cs-CZ" altLang="cs-CZ" sz="2800" dirty="0"/>
              <a:t>Studie českých vědců prokázala příznivý vliv </a:t>
            </a:r>
            <a:r>
              <a:rPr lang="cs-CZ" altLang="cs-CZ" sz="2800" dirty="0" err="1"/>
              <a:t>fytoestrogenů</a:t>
            </a:r>
            <a:r>
              <a:rPr lang="cs-CZ" altLang="cs-CZ" sz="2800" dirty="0"/>
              <a:t> v nízkoalkoholickém pivu na snížení negativního dopadu klimakteria na zdraví žen</a:t>
            </a:r>
          </a:p>
          <a:p>
            <a:pPr eaLnBrk="1" hangingPunct="1"/>
            <a:endParaRPr lang="cs-CZ" altLang="cs-CZ" sz="2800" dirty="0"/>
          </a:p>
        </p:txBody>
      </p:sp>
      <p:pic>
        <p:nvPicPr>
          <p:cNvPr id="100359" name="Picture 8" descr="SVO117a89_piv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05125" y="3449783"/>
            <a:ext cx="3538875" cy="2654156"/>
          </a:xfr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9330" y="1274109"/>
            <a:ext cx="8648053" cy="614152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! Při běžném způsobu výroby piva ztráty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 kolem 70 % - menší léčebný efekt.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Vyrobeno 8° pivo s obsahem alkoholu 1,9 % hmot z českého sladu a žateckého chmele. Nízká energetická zátěž  -  aby ženy netloustly.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Sumární obsah sledovaných </a:t>
            </a:r>
            <a:r>
              <a:rPr lang="cs-CZ" altLang="cs-CZ" sz="2400" dirty="0" err="1"/>
              <a:t>fytoestrogenů</a:t>
            </a:r>
            <a:r>
              <a:rPr lang="cs-CZ" altLang="cs-CZ" sz="2400" dirty="0"/>
              <a:t> 22,2 </a:t>
            </a:r>
            <a:r>
              <a:rPr lang="cs-CZ" altLang="cs-CZ" sz="2400" dirty="0" err="1"/>
              <a:t>nmol</a:t>
            </a:r>
            <a:r>
              <a:rPr lang="cs-CZ" altLang="cs-CZ" sz="2400" dirty="0"/>
              <a:t>/l - schopnost příznivě ovlivnit akutní klimakterické symptomy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Studie prokázala příznivý efekt dvouměsíční konzumace nízkoalkoholického piva obsahujícího </a:t>
            </a:r>
            <a:r>
              <a:rPr lang="cs-CZ" altLang="cs-CZ" sz="2400" dirty="0" err="1"/>
              <a:t>fytoestrogeny</a:t>
            </a:r>
            <a:r>
              <a:rPr lang="cs-CZ" altLang="cs-CZ" sz="2400" dirty="0"/>
              <a:t> na ovlivnění symptomů klimakterického syndromu. Zlepšení v pocitu únavy, slabosti a vyčerpanosti, pocitu zrychlení tepu nebo bušení srdce a u poruch spánku. 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8270800" cy="90014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b="1" dirty="0"/>
              <a:t>Pro ženy?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SCHT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CHT" id="{E5795126-59FA-4AB1-A3C8-DAA7BA82F0E0}" vid="{CCE0BF7E-3888-444A-AD1C-A7E52FF698B3}"/>
    </a:ext>
  </a:extLst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18910FDEA5924BAEF9B2F906693486" ma:contentTypeVersion="10" ma:contentTypeDescription="Vytvoří nový dokument" ma:contentTypeScope="" ma:versionID="994db546d9ff92cf6377c84b63fc6ff9">
  <xsd:schema xmlns:xsd="http://www.w3.org/2001/XMLSchema" xmlns:xs="http://www.w3.org/2001/XMLSchema" xmlns:p="http://schemas.microsoft.com/office/2006/metadata/properties" xmlns:ns3="11d992cc-89a2-4881-9672-2a95d30a60e3" targetNamespace="http://schemas.microsoft.com/office/2006/metadata/properties" ma:root="true" ma:fieldsID="304d20130ba01f612f56c06213274cff" ns3:_="">
    <xsd:import namespace="11d992cc-89a2-4881-9672-2a95d30a60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992cc-89a2-4881-9672-2a95d30a60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E93AD5-3ADA-45B6-991A-383D015C7D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d992cc-89a2-4881-9672-2a95d30a60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285902-B38E-4C55-AAAA-70B4A7A11E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D9688D-A81D-4663-8CE5-B9B7B4410FF3}">
  <ds:schemaRefs>
    <ds:schemaRef ds:uri="http://schemas.microsoft.com/office/2006/documentManagement/types"/>
    <ds:schemaRef ds:uri="11d992cc-89a2-4881-9672-2a95d30a60e3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8550</TotalTime>
  <Words>6423</Words>
  <Application>Microsoft Office PowerPoint</Application>
  <PresentationFormat>Předvádění na obrazovce (4:3)</PresentationFormat>
  <Paragraphs>1037</Paragraphs>
  <Slides>95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4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95</vt:i4>
      </vt:variant>
    </vt:vector>
  </HeadingPairs>
  <TitlesOfParts>
    <vt:vector size="117" baseType="lpstr">
      <vt:lpstr>Arial</vt:lpstr>
      <vt:lpstr>Arial Black</vt:lpstr>
      <vt:lpstr>Arial Narrow</vt:lpstr>
      <vt:lpstr>Arial Unicode MS</vt:lpstr>
      <vt:lpstr>Bookman Old Style</vt:lpstr>
      <vt:lpstr>Calibri</vt:lpstr>
      <vt:lpstr>Calibri Light</vt:lpstr>
      <vt:lpstr>Humanst521 CE</vt:lpstr>
      <vt:lpstr>Symbol</vt:lpstr>
      <vt:lpstr>Tahoma</vt:lpstr>
      <vt:lpstr>Times New Roman</vt:lpstr>
      <vt:lpstr>Verdana</vt:lpstr>
      <vt:lpstr>Wingdings</vt:lpstr>
      <vt:lpstr>Wingdings 2</vt:lpstr>
      <vt:lpstr>Wingdings 3</vt:lpstr>
      <vt:lpstr>Motiv Office</vt:lpstr>
      <vt:lpstr>1_Motiv Office</vt:lpstr>
      <vt:lpstr>2_Motiv Office</vt:lpstr>
      <vt:lpstr>VSCHT</vt:lpstr>
      <vt:lpstr>ISIS/Draw Sketch</vt:lpstr>
      <vt:lpstr>Graf</vt:lpstr>
      <vt:lpstr>Rastrový obrázek</vt:lpstr>
      <vt:lpstr>Prezentace aplikace PowerPoint</vt:lpstr>
      <vt:lpstr>Estrogenní látky</vt:lpstr>
      <vt:lpstr>Prezentace aplikace PowerPoint</vt:lpstr>
      <vt:lpstr>Pohlavní hormony</vt:lpstr>
      <vt:lpstr>Endogenní estrogenní látky v organismu</vt:lpstr>
      <vt:lpstr>Ženské estrogeny</vt:lpstr>
      <vt:lpstr>Prezentace aplikace PowerPoint</vt:lpstr>
      <vt:lpstr>Exogenní látky  s estrogenní aktivitou </vt:lpstr>
      <vt:lpstr>Fenolové sloučeniny</vt:lpstr>
      <vt:lpstr>Mykoestrogeny</vt:lpstr>
      <vt:lpstr>Xenoestrogeny</vt:lpstr>
      <vt:lpstr>Xenoestrogeny</vt:lpstr>
      <vt:lpstr>Fytoestrogeny</vt:lpstr>
      <vt:lpstr>Prezentace aplikace PowerPoint</vt:lpstr>
      <vt:lpstr>Fytoestrogenní látky</vt:lpstr>
      <vt:lpstr>Prezentace aplikace PowerPoint</vt:lpstr>
      <vt:lpstr>Fytoestrogeny</vt:lpstr>
      <vt:lpstr>Fytoestrogeny</vt:lpstr>
      <vt:lpstr>Strukturní vzorce fytoestrogenů</vt:lpstr>
      <vt:lpstr>Prezentace aplikace PowerPoint</vt:lpstr>
      <vt:lpstr>Syntéza v rostlinách</vt:lpstr>
      <vt:lpstr>Prezentace aplikace PowerPoint</vt:lpstr>
      <vt:lpstr>Výskyt estrogenů v rostlině</vt:lpstr>
      <vt:lpstr>Úloha v rostlině</vt:lpstr>
      <vt:lpstr>Isoflavony</vt:lpstr>
      <vt:lpstr>Prezentace aplikace PowerPoint</vt:lpstr>
      <vt:lpstr>Výskyt - v sójových bobech </vt:lpstr>
      <vt:lpstr>Isoflavony:  aglykony – výskyt ve formě glykosidů</vt:lpstr>
      <vt:lpstr>Prezentace aplikace PowerPoint</vt:lpstr>
      <vt:lpstr>Prezentace aplikace PowerPoint</vt:lpstr>
      <vt:lpstr>Prezentace aplikace PowerPoint</vt:lpstr>
      <vt:lpstr>Prezentace aplikace PowerPoint</vt:lpstr>
      <vt:lpstr>Obsah equolu v mléce, jogurtech a sýrech</vt:lpstr>
      <vt:lpstr>Farmakokinetika</vt:lpstr>
      <vt:lpstr>Metabolismus</vt:lpstr>
      <vt:lpstr>Prezentace aplikace PowerPoint</vt:lpstr>
      <vt:lpstr>Prezentace aplikace PowerPoint</vt:lpstr>
      <vt:lpstr>Kumestany (Pterokarpany) </vt:lpstr>
      <vt:lpstr>Obsah kumestrolu v luštěninách</vt:lpstr>
      <vt:lpstr>Lignany </vt:lpstr>
      <vt:lpstr>Obsah hlavních lignanů ve vybraných potravinách v mg.kg-1 </vt:lpstr>
      <vt:lpstr>Prezentace aplikace PowerPoint</vt:lpstr>
      <vt:lpstr>Prezentace aplikace PowerPoint</vt:lpstr>
      <vt:lpstr>Metabolismus a farmakokinetika</vt:lpstr>
      <vt:lpstr>Prezentace aplikace PowerPoint</vt:lpstr>
      <vt:lpstr>Prezentace aplikace PowerPoint</vt:lpstr>
      <vt:lpstr>Prenylflavonoidy</vt:lpstr>
      <vt:lpstr>Prezentace aplikace PowerPoint</vt:lpstr>
      <vt:lpstr>Dietární příjem chmelových flavonoidů</vt:lpstr>
      <vt:lpstr>Flavonoidy</vt:lpstr>
      <vt:lpstr>Estrogenní účinky prenylflavonoidů</vt:lpstr>
      <vt:lpstr>Ztráty prenylflavonoidů při výrobě piva</vt:lpstr>
      <vt:lpstr>Účinek fytoestrogenů na lidské zdraví</vt:lpstr>
      <vt:lpstr>Estrogeny pro organismus současně užitečné i škodlivé</vt:lpstr>
      <vt:lpstr>Biologické účinky exogenních látek s estrogenní aktivitou</vt:lpstr>
      <vt:lpstr>Mechanismus aktivity</vt:lpstr>
      <vt:lpstr>Biologické účinky - degradace</vt:lpstr>
      <vt:lpstr>Prezentace aplikace PowerPoint</vt:lpstr>
      <vt:lpstr>Náhradní mateřské mléko na bázi sóji </vt:lpstr>
      <vt:lpstr>Prezentace aplikace PowerPoint</vt:lpstr>
      <vt:lpstr>Nádorová onemocnění</vt:lpstr>
      <vt:lpstr>Ochrana proti vzniku rakoviny prsu a prostaty - studie</vt:lpstr>
      <vt:lpstr>Fytoestrogeny a jejich vliv na vývoj karcinomu</vt:lpstr>
      <vt:lpstr>Flavonoidy a lignany a jejich vliv na vývoj karcinomu </vt:lpstr>
      <vt:lpstr>Kardiovaskulární onemocnění</vt:lpstr>
      <vt:lpstr>Antioxidační  aktivita</vt:lpstr>
      <vt:lpstr> Osteoporosa </vt:lpstr>
      <vt:lpstr>Fytoestrogeny a prevence osteoporózy</vt:lpstr>
      <vt:lpstr>Metabolismus</vt:lpstr>
      <vt:lpstr>Koncentrace fytoestrogenů v krevní plasmě</vt:lpstr>
      <vt:lpstr>Hormonální substituční terapie (hormonal replacement therapy = HRT) </vt:lpstr>
      <vt:lpstr>Prezentace aplikace PowerPoint</vt:lpstr>
      <vt:lpstr>Prezentace aplikace PowerPoint</vt:lpstr>
      <vt:lpstr>Zastoupení FE v doplňcích stravy</vt:lpstr>
      <vt:lpstr>Změny při skladování a zpracování</vt:lpstr>
      <vt:lpstr>Aditivní a antagonistické účinky </vt:lpstr>
      <vt:lpstr>Interakce fytoestrogeny - endogenními hormony</vt:lpstr>
      <vt:lpstr>Prezentace aplikace PowerPoint</vt:lpstr>
      <vt:lpstr>Toxické účinky fytoestrogenů</vt:lpstr>
      <vt:lpstr>Toxické účinky fytoestrogenů</vt:lpstr>
      <vt:lpstr>Další účinky fytoestrogenů</vt:lpstr>
      <vt:lpstr>TOXICITA - souhrn</vt:lpstr>
      <vt:lpstr>Biologické účinky - diskuse</vt:lpstr>
      <vt:lpstr>Biologické účinky souhrn</vt:lpstr>
      <vt:lpstr>Fytoestrogeny a funkční potraviny</vt:lpstr>
      <vt:lpstr>Pozitivní účinky fytosetrogenů</vt:lpstr>
      <vt:lpstr>Doplňky stravy</vt:lpstr>
      <vt:lpstr>Prezentace aplikace PowerPoint</vt:lpstr>
      <vt:lpstr>Další extrakty v přípravcích pro ženy</vt:lpstr>
      <vt:lpstr>Zdravotní tvrzení na obalu</vt:lpstr>
      <vt:lpstr>Prezentace aplikace PowerPoint</vt:lpstr>
      <vt:lpstr>Prezentace aplikace PowerPoint</vt:lpstr>
      <vt:lpstr>Prezentace aplikace PowerPoint</vt:lpstr>
      <vt:lpstr>Fytoestrogeny v pivu a klimakterium</vt:lpstr>
      <vt:lpstr>Pro ženy?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Pulkrabova Jana</dc:creator>
  <cp:lastModifiedBy>Schulzova Vera</cp:lastModifiedBy>
  <cp:revision>112</cp:revision>
  <dcterms:created xsi:type="dcterms:W3CDTF">2014-09-16T12:28:36Z</dcterms:created>
  <dcterms:modified xsi:type="dcterms:W3CDTF">2022-10-22T22:06:52Z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0x0101005518910FDEA5924BAEF9B2F906693486</vt:lpwstr>
  </property>
</Properties>
</file>