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68" r:id="rId4"/>
    <p:sldMasterId id="2147483776" r:id="rId5"/>
    <p:sldMasterId id="2147483780" r:id="rId6"/>
    <p:sldMasterId id="2147483795" r:id="rId7"/>
    <p:sldMasterId id="2147483798" r:id="rId8"/>
  </p:sldMasterIdLst>
  <p:notesMasterIdLst>
    <p:notesMasterId r:id="rId46"/>
  </p:notesMasterIdLst>
  <p:handoutMasterIdLst>
    <p:handoutMasterId r:id="rId47"/>
  </p:handoutMasterIdLst>
  <p:sldIdLst>
    <p:sldId id="256" r:id="rId9"/>
    <p:sldId id="401" r:id="rId10"/>
    <p:sldId id="413" r:id="rId11"/>
    <p:sldId id="414" r:id="rId12"/>
    <p:sldId id="358" r:id="rId13"/>
    <p:sldId id="453" r:id="rId14"/>
    <p:sldId id="400" r:id="rId15"/>
    <p:sldId id="501" r:id="rId16"/>
    <p:sldId id="434" r:id="rId17"/>
    <p:sldId id="259" r:id="rId18"/>
    <p:sldId id="257" r:id="rId19"/>
    <p:sldId id="470" r:id="rId20"/>
    <p:sldId id="471" r:id="rId21"/>
    <p:sldId id="313" r:id="rId22"/>
    <p:sldId id="320" r:id="rId23"/>
    <p:sldId id="311" r:id="rId24"/>
    <p:sldId id="316" r:id="rId25"/>
    <p:sldId id="317" r:id="rId26"/>
    <p:sldId id="499" r:id="rId27"/>
    <p:sldId id="494" r:id="rId28"/>
    <p:sldId id="321" r:id="rId29"/>
    <p:sldId id="322" r:id="rId30"/>
    <p:sldId id="336" r:id="rId31"/>
    <p:sldId id="497" r:id="rId32"/>
    <p:sldId id="498" r:id="rId33"/>
    <p:sldId id="455" r:id="rId34"/>
    <p:sldId id="456" r:id="rId35"/>
    <p:sldId id="457" r:id="rId36"/>
    <p:sldId id="458" r:id="rId37"/>
    <p:sldId id="459" r:id="rId38"/>
    <p:sldId id="461" r:id="rId39"/>
    <p:sldId id="463" r:id="rId40"/>
    <p:sldId id="464" r:id="rId41"/>
    <p:sldId id="465" r:id="rId42"/>
    <p:sldId id="466" r:id="rId43"/>
    <p:sldId id="467" r:id="rId44"/>
    <p:sldId id="472" r:id="rId45"/>
  </p:sldIdLst>
  <p:sldSz cx="9144000" cy="6858000" type="screen4x3"/>
  <p:notesSz cx="6858000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65"/>
    <a:srgbClr val="33CC33"/>
    <a:srgbClr val="00FF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9821" autoAdjust="0"/>
  </p:normalViewPr>
  <p:slideViewPr>
    <p:cSldViewPr showGuides="1">
      <p:cViewPr>
        <p:scale>
          <a:sx n="110" d="100"/>
          <a:sy n="110" d="100"/>
        </p:scale>
        <p:origin x="-930" y="-7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notesViewPr>
    <p:cSldViewPr>
      <p:cViewPr varScale="1">
        <p:scale>
          <a:sx n="79" d="100"/>
          <a:sy n="79" d="100"/>
        </p:scale>
        <p:origin x="-3270" y="-90"/>
      </p:cViewPr>
      <p:guideLst>
        <p:guide orient="horz" pos="311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Doktor&#225;t\Konference\Skal&#225;k%202013\Dopl&#328;ky%20stravy%202012_i%20grafy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e\Desktop\SVK%20Brno\materi&#225;ly\WMF_2012_data_grafyPREZENTACE_FINAL_M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e\Desktop\SVK%20Brno\materi&#225;ly\WMF_2012_data_grafyPREZENTACE_FINAL_M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1829449106795"/>
          <c:y val="4.501879026485333E-2"/>
          <c:w val="0.75287281781082971"/>
          <c:h val="0.832641076115488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DS_výsledky!$C$62</c:f>
              <c:strCache>
                <c:ptCount val="1"/>
                <c:pt idx="0">
                  <c:v>Daidzin </c:v>
                </c:pt>
              </c:strCache>
            </c:strRef>
          </c:tx>
          <c:invertIfNegative val="0"/>
          <c:cat>
            <c:strRef>
              <c:f>DS_výsledky!$B$63:$B$71</c:f>
              <c:strCache>
                <c:ptCount val="9"/>
                <c:pt idx="0">
                  <c:v>DS 1</c:v>
                </c:pt>
                <c:pt idx="1">
                  <c:v>DS 2</c:v>
                </c:pt>
                <c:pt idx="2">
                  <c:v>DS 3</c:v>
                </c:pt>
                <c:pt idx="3">
                  <c:v>DS 4</c:v>
                </c:pt>
                <c:pt idx="4">
                  <c:v>DS 5</c:v>
                </c:pt>
                <c:pt idx="5">
                  <c:v>DS 6</c:v>
                </c:pt>
                <c:pt idx="6">
                  <c:v>DS 7</c:v>
                </c:pt>
                <c:pt idx="7">
                  <c:v>DS 8</c:v>
                </c:pt>
                <c:pt idx="8">
                  <c:v>DS 9</c:v>
                </c:pt>
              </c:strCache>
            </c:strRef>
          </c:cat>
          <c:val>
            <c:numRef>
              <c:f>DS_výsledky!$C$63:$C$71</c:f>
              <c:numCache>
                <c:formatCode>General</c:formatCode>
                <c:ptCount val="9"/>
                <c:pt idx="0">
                  <c:v>1.0900000000000024E-3</c:v>
                </c:pt>
                <c:pt idx="1">
                  <c:v>6.9333333333333547E-3</c:v>
                </c:pt>
                <c:pt idx="2">
                  <c:v>1.6000000000000025E-3</c:v>
                </c:pt>
                <c:pt idx="3">
                  <c:v>0.21200000000000022</c:v>
                </c:pt>
                <c:pt idx="4">
                  <c:v>1.175000000000002E-3</c:v>
                </c:pt>
                <c:pt idx="5">
                  <c:v>2.7850000000000041E-2</c:v>
                </c:pt>
                <c:pt idx="6">
                  <c:v>0.33600000000000058</c:v>
                </c:pt>
                <c:pt idx="7">
                  <c:v>0.24946621451896558</c:v>
                </c:pt>
                <c:pt idx="8">
                  <c:v>0.58229716151720534</c:v>
                </c:pt>
              </c:numCache>
            </c:numRef>
          </c:val>
        </c:ser>
        <c:ser>
          <c:idx val="1"/>
          <c:order val="1"/>
          <c:tx>
            <c:strRef>
              <c:f>DS_výsledky!$D$62</c:f>
              <c:strCache>
                <c:ptCount val="1"/>
                <c:pt idx="0">
                  <c:v>Genistin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DS_výsledky!$B$63:$B$71</c:f>
              <c:strCache>
                <c:ptCount val="9"/>
                <c:pt idx="0">
                  <c:v>DS 1</c:v>
                </c:pt>
                <c:pt idx="1">
                  <c:v>DS 2</c:v>
                </c:pt>
                <c:pt idx="2">
                  <c:v>DS 3</c:v>
                </c:pt>
                <c:pt idx="3">
                  <c:v>DS 4</c:v>
                </c:pt>
                <c:pt idx="4">
                  <c:v>DS 5</c:v>
                </c:pt>
                <c:pt idx="5">
                  <c:v>DS 6</c:v>
                </c:pt>
                <c:pt idx="6">
                  <c:v>DS 7</c:v>
                </c:pt>
                <c:pt idx="7">
                  <c:v>DS 8</c:v>
                </c:pt>
                <c:pt idx="8">
                  <c:v>DS 9</c:v>
                </c:pt>
              </c:strCache>
            </c:strRef>
          </c:cat>
          <c:val>
            <c:numRef>
              <c:f>DS_výsledky!$D$63:$D$71</c:f>
              <c:numCache>
                <c:formatCode>General</c:formatCode>
                <c:ptCount val="9"/>
                <c:pt idx="0">
                  <c:v>3.3750000000000007E-4</c:v>
                </c:pt>
                <c:pt idx="1">
                  <c:v>9.8583333333333543E-3</c:v>
                </c:pt>
                <c:pt idx="2">
                  <c:v>2.4000000000000002E-3</c:v>
                </c:pt>
                <c:pt idx="3">
                  <c:v>0.10600000000000002</c:v>
                </c:pt>
                <c:pt idx="4">
                  <c:v>1.1450000000000019E-3</c:v>
                </c:pt>
                <c:pt idx="5">
                  <c:v>3.1200000000000002E-2</c:v>
                </c:pt>
                <c:pt idx="6">
                  <c:v>4.4450000000000031E-2</c:v>
                </c:pt>
                <c:pt idx="7">
                  <c:v>8.7500000000000022E-2</c:v>
                </c:pt>
                <c:pt idx="8">
                  <c:v>0.57141325811001398</c:v>
                </c:pt>
              </c:numCache>
            </c:numRef>
          </c:val>
        </c:ser>
        <c:ser>
          <c:idx val="2"/>
          <c:order val="2"/>
          <c:tx>
            <c:strRef>
              <c:f>DS_výsledky!$E$62</c:f>
              <c:strCache>
                <c:ptCount val="1"/>
                <c:pt idx="0">
                  <c:v>Formononetin</c:v>
                </c:pt>
              </c:strCache>
            </c:strRef>
          </c:tx>
          <c:spPr>
            <a:solidFill>
              <a:srgbClr val="04EA61"/>
            </a:solidFill>
          </c:spPr>
          <c:invertIfNegative val="0"/>
          <c:cat>
            <c:strRef>
              <c:f>DS_výsledky!$B$63:$B$71</c:f>
              <c:strCache>
                <c:ptCount val="9"/>
                <c:pt idx="0">
                  <c:v>DS 1</c:v>
                </c:pt>
                <c:pt idx="1">
                  <c:v>DS 2</c:v>
                </c:pt>
                <c:pt idx="2">
                  <c:v>DS 3</c:v>
                </c:pt>
                <c:pt idx="3">
                  <c:v>DS 4</c:v>
                </c:pt>
                <c:pt idx="4">
                  <c:v>DS 5</c:v>
                </c:pt>
                <c:pt idx="5">
                  <c:v>DS 6</c:v>
                </c:pt>
                <c:pt idx="6">
                  <c:v>DS 7</c:v>
                </c:pt>
                <c:pt idx="7">
                  <c:v>DS 8</c:v>
                </c:pt>
                <c:pt idx="8">
                  <c:v>DS 9</c:v>
                </c:pt>
              </c:strCache>
            </c:strRef>
          </c:cat>
          <c:val>
            <c:numRef>
              <c:f>DS_výsledky!$E$63:$E$71</c:f>
              <c:numCache>
                <c:formatCode>General</c:formatCode>
                <c:ptCount val="9"/>
                <c:pt idx="0">
                  <c:v>0.2213360089792864</c:v>
                </c:pt>
                <c:pt idx="1">
                  <c:v>24.14608391327085</c:v>
                </c:pt>
                <c:pt idx="2">
                  <c:v>2.0086901806061022</c:v>
                </c:pt>
                <c:pt idx="3">
                  <c:v>6.8724703241386393</c:v>
                </c:pt>
                <c:pt idx="4">
                  <c:v>0.33017584435903596</c:v>
                </c:pt>
                <c:pt idx="5">
                  <c:v>24.38888133056696</c:v>
                </c:pt>
                <c:pt idx="6">
                  <c:v>19.116951804360397</c:v>
                </c:pt>
                <c:pt idx="7">
                  <c:v>0.33527771164246212</c:v>
                </c:pt>
                <c:pt idx="8">
                  <c:v>0.2094316519846264</c:v>
                </c:pt>
              </c:numCache>
            </c:numRef>
          </c:val>
        </c:ser>
        <c:ser>
          <c:idx val="3"/>
          <c:order val="3"/>
          <c:tx>
            <c:strRef>
              <c:f>DS_výsledky!$F$62</c:f>
              <c:strCache>
                <c:ptCount val="1"/>
                <c:pt idx="0">
                  <c:v>Biochanin A</c:v>
                </c:pt>
              </c:strCache>
            </c:strRef>
          </c:tx>
          <c:spPr>
            <a:solidFill>
              <a:srgbClr val="EF11CF"/>
            </a:solidFill>
          </c:spPr>
          <c:invertIfNegative val="0"/>
          <c:cat>
            <c:strRef>
              <c:f>DS_výsledky!$B$63:$B$71</c:f>
              <c:strCache>
                <c:ptCount val="9"/>
                <c:pt idx="0">
                  <c:v>DS 1</c:v>
                </c:pt>
                <c:pt idx="1">
                  <c:v>DS 2</c:v>
                </c:pt>
                <c:pt idx="2">
                  <c:v>DS 3</c:v>
                </c:pt>
                <c:pt idx="3">
                  <c:v>DS 4</c:v>
                </c:pt>
                <c:pt idx="4">
                  <c:v>DS 5</c:v>
                </c:pt>
                <c:pt idx="5">
                  <c:v>DS 6</c:v>
                </c:pt>
                <c:pt idx="6">
                  <c:v>DS 7</c:v>
                </c:pt>
                <c:pt idx="7">
                  <c:v>DS 8</c:v>
                </c:pt>
                <c:pt idx="8">
                  <c:v>DS 9</c:v>
                </c:pt>
              </c:strCache>
            </c:strRef>
          </c:cat>
          <c:val>
            <c:numRef>
              <c:f>DS_výsledky!$F$63:$F$71</c:f>
              <c:numCache>
                <c:formatCode>General</c:formatCode>
                <c:ptCount val="9"/>
                <c:pt idx="1">
                  <c:v>7.993801438848922</c:v>
                </c:pt>
                <c:pt idx="2">
                  <c:v>0.44772386058981295</c:v>
                </c:pt>
                <c:pt idx="3">
                  <c:v>1.4638096514745276</c:v>
                </c:pt>
                <c:pt idx="5">
                  <c:v>6.1394128686327045</c:v>
                </c:pt>
                <c:pt idx="6">
                  <c:v>1.2064369973190325</c:v>
                </c:pt>
                <c:pt idx="7">
                  <c:v>6.7500000000000123E-4</c:v>
                </c:pt>
              </c:numCache>
            </c:numRef>
          </c:val>
        </c:ser>
        <c:ser>
          <c:idx val="4"/>
          <c:order val="4"/>
          <c:tx>
            <c:strRef>
              <c:f>DS_výsledky!$G$62</c:f>
              <c:strCache>
                <c:ptCount val="1"/>
                <c:pt idx="0">
                  <c:v>Daidzein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DS_výsledky!$B$63:$B$71</c:f>
              <c:strCache>
                <c:ptCount val="9"/>
                <c:pt idx="0">
                  <c:v>DS 1</c:v>
                </c:pt>
                <c:pt idx="1">
                  <c:v>DS 2</c:v>
                </c:pt>
                <c:pt idx="2">
                  <c:v>DS 3</c:v>
                </c:pt>
                <c:pt idx="3">
                  <c:v>DS 4</c:v>
                </c:pt>
                <c:pt idx="4">
                  <c:v>DS 5</c:v>
                </c:pt>
                <c:pt idx="5">
                  <c:v>DS 6</c:v>
                </c:pt>
                <c:pt idx="6">
                  <c:v>DS 7</c:v>
                </c:pt>
                <c:pt idx="7">
                  <c:v>DS 8</c:v>
                </c:pt>
                <c:pt idx="8">
                  <c:v>DS 9</c:v>
                </c:pt>
              </c:strCache>
            </c:strRef>
          </c:cat>
          <c:val>
            <c:numRef>
              <c:f>DS_výsledky!$G$63:$G$71</c:f>
              <c:numCache>
                <c:formatCode>General</c:formatCode>
                <c:ptCount val="9"/>
                <c:pt idx="0">
                  <c:v>35.702937135005214</c:v>
                </c:pt>
                <c:pt idx="1">
                  <c:v>9.0202158230363629</c:v>
                </c:pt>
                <c:pt idx="2">
                  <c:v>0.22600000000000003</c:v>
                </c:pt>
                <c:pt idx="3">
                  <c:v>48.960838199931288</c:v>
                </c:pt>
                <c:pt idx="4">
                  <c:v>1.2400000000000003E-2</c:v>
                </c:pt>
                <c:pt idx="5">
                  <c:v>7.2011336310546303</c:v>
                </c:pt>
                <c:pt idx="6">
                  <c:v>23.67957746478876</c:v>
                </c:pt>
                <c:pt idx="7">
                  <c:v>12.461353486774298</c:v>
                </c:pt>
                <c:pt idx="8">
                  <c:v>8.704053589831668</c:v>
                </c:pt>
              </c:numCache>
            </c:numRef>
          </c:val>
        </c:ser>
        <c:ser>
          <c:idx val="5"/>
          <c:order val="5"/>
          <c:tx>
            <c:strRef>
              <c:f>DS_výsledky!$H$62</c:f>
              <c:strCache>
                <c:ptCount val="1"/>
                <c:pt idx="0">
                  <c:v>Genistein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DS_výsledky!$B$63:$B$71</c:f>
              <c:strCache>
                <c:ptCount val="9"/>
                <c:pt idx="0">
                  <c:v>DS 1</c:v>
                </c:pt>
                <c:pt idx="1">
                  <c:v>DS 2</c:v>
                </c:pt>
                <c:pt idx="2">
                  <c:v>DS 3</c:v>
                </c:pt>
                <c:pt idx="3">
                  <c:v>DS 4</c:v>
                </c:pt>
                <c:pt idx="4">
                  <c:v>DS 5</c:v>
                </c:pt>
                <c:pt idx="5">
                  <c:v>DS 6</c:v>
                </c:pt>
                <c:pt idx="6">
                  <c:v>DS 7</c:v>
                </c:pt>
                <c:pt idx="7">
                  <c:v>DS 8</c:v>
                </c:pt>
                <c:pt idx="8">
                  <c:v>DS 9</c:v>
                </c:pt>
              </c:strCache>
            </c:strRef>
          </c:cat>
          <c:val>
            <c:numRef>
              <c:f>DS_výsledky!$H$63:$H$71</c:f>
              <c:numCache>
                <c:formatCode>General</c:formatCode>
                <c:ptCount val="9"/>
                <c:pt idx="0">
                  <c:v>1.2650000000000002E-2</c:v>
                </c:pt>
                <c:pt idx="1">
                  <c:v>5.6292754975124382</c:v>
                </c:pt>
                <c:pt idx="2">
                  <c:v>0.17650000000000021</c:v>
                </c:pt>
                <c:pt idx="3">
                  <c:v>6.0264777517564365</c:v>
                </c:pt>
                <c:pt idx="4">
                  <c:v>3.2000000000000045E-3</c:v>
                </c:pt>
                <c:pt idx="5">
                  <c:v>4.2887728337236624</c:v>
                </c:pt>
                <c:pt idx="6">
                  <c:v>3.7969695550351288</c:v>
                </c:pt>
                <c:pt idx="7">
                  <c:v>2.4667587822014054</c:v>
                </c:pt>
                <c:pt idx="8">
                  <c:v>8.7899437939110019</c:v>
                </c:pt>
              </c:numCache>
            </c:numRef>
          </c:val>
        </c:ser>
        <c:ser>
          <c:idx val="6"/>
          <c:order val="6"/>
          <c:tx>
            <c:strRef>
              <c:f>DS_výsledky!$I$62</c:f>
              <c:strCache>
                <c:ptCount val="1"/>
                <c:pt idx="0">
                  <c:v>Glycitein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DS_výsledky!$B$63:$B$71</c:f>
              <c:strCache>
                <c:ptCount val="9"/>
                <c:pt idx="0">
                  <c:v>DS 1</c:v>
                </c:pt>
                <c:pt idx="1">
                  <c:v>DS 2</c:v>
                </c:pt>
                <c:pt idx="2">
                  <c:v>DS 3</c:v>
                </c:pt>
                <c:pt idx="3">
                  <c:v>DS 4</c:v>
                </c:pt>
                <c:pt idx="4">
                  <c:v>DS 5</c:v>
                </c:pt>
                <c:pt idx="5">
                  <c:v>DS 6</c:v>
                </c:pt>
                <c:pt idx="6">
                  <c:v>DS 7</c:v>
                </c:pt>
                <c:pt idx="7">
                  <c:v>DS 8</c:v>
                </c:pt>
                <c:pt idx="8">
                  <c:v>DS 9</c:v>
                </c:pt>
              </c:strCache>
            </c:strRef>
          </c:cat>
          <c:val>
            <c:numRef>
              <c:f>DS_výsledky!$I$63:$I$71</c:f>
              <c:numCache>
                <c:formatCode>General</c:formatCode>
                <c:ptCount val="9"/>
                <c:pt idx="0">
                  <c:v>0.48172496790757485</c:v>
                </c:pt>
                <c:pt idx="1">
                  <c:v>0.11633333333333334</c:v>
                </c:pt>
                <c:pt idx="2">
                  <c:v>5.6000000000000034E-3</c:v>
                </c:pt>
                <c:pt idx="3">
                  <c:v>1.6255907298734644</c:v>
                </c:pt>
                <c:pt idx="4">
                  <c:v>6.1500000000000042E-4</c:v>
                </c:pt>
                <c:pt idx="5">
                  <c:v>6.6500000000000004E-2</c:v>
                </c:pt>
                <c:pt idx="6">
                  <c:v>2.0955155419035396</c:v>
                </c:pt>
                <c:pt idx="7">
                  <c:v>8.4291850816064553</c:v>
                </c:pt>
                <c:pt idx="8">
                  <c:v>2.9734726297450913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939584"/>
        <c:axId val="135941120"/>
        <c:axId val="0"/>
      </c:bar3DChart>
      <c:catAx>
        <c:axId val="13593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780000"/>
          <a:lstStyle/>
          <a:p>
            <a:pPr>
              <a:defRPr/>
            </a:pPr>
            <a:endParaRPr lang="cs-CZ"/>
          </a:p>
        </c:txPr>
        <c:crossAx val="135941120"/>
        <c:crosses val="autoZero"/>
        <c:auto val="1"/>
        <c:lblAlgn val="ctr"/>
        <c:lblOffset val="100"/>
        <c:noMultiLvlLbl val="0"/>
      </c:catAx>
      <c:valAx>
        <c:axId val="13594112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latin typeface="Times New Roman"/>
                    <a:cs typeface="Times New Roman"/>
                  </a:defRPr>
                </a:pPr>
                <a:r>
                  <a:rPr lang="el-GR">
                    <a:latin typeface="Times New Roman"/>
                    <a:cs typeface="Times New Roman"/>
                  </a:rPr>
                  <a:t>Σ</a:t>
                </a:r>
                <a:r>
                  <a:rPr lang="cs-CZ">
                    <a:latin typeface="Times New Roman"/>
                    <a:cs typeface="Times New Roman"/>
                  </a:rPr>
                  <a:t>FE (g/kg)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6183141641115766E-2"/>
              <c:y val="0.343513183011214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593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053801166005484"/>
          <c:y val="7.2924253272270159E-2"/>
          <c:w val="0.20553150458235095"/>
          <c:h val="0.4007903442827337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 Narrow" pitchFamily="34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99075933143746"/>
          <c:y val="0.21788586291450077"/>
          <c:w val="0.69190571036207915"/>
          <c:h val="0.671873262747265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'GRAFY_WMF FINAL'!$G$4</c:f>
              <c:strCache>
                <c:ptCount val="1"/>
                <c:pt idx="0">
                  <c:v>DON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FINAL'!$G$5:$G$13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tx>
            <c:strRef>
              <c:f>'GRAFY_WMF FINAL'!$H$4</c:f>
              <c:strCache>
                <c:ptCount val="1"/>
                <c:pt idx="0">
                  <c:v>FB1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FINAL'!$H$5:$H$13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'GRAFY_WMF FINAL'!$I$4</c:f>
              <c:strCache>
                <c:ptCount val="1"/>
                <c:pt idx="0">
                  <c:v>FB2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FINAL'!$I$5:$I$13</c:f>
              <c:numCache>
                <c:formatCode>General</c:formatCode>
                <c:ptCount val="9"/>
                <c:pt idx="2" formatCode="#,##0.0">
                  <c:v>22.745289702856088</c:v>
                </c:pt>
              </c:numCache>
            </c:numRef>
          </c:val>
        </c:ser>
        <c:ser>
          <c:idx val="3"/>
          <c:order val="3"/>
          <c:tx>
            <c:strRef>
              <c:f>'GRAFY_WMF FINAL'!$J$4</c:f>
              <c:strCache>
                <c:ptCount val="1"/>
                <c:pt idx="0">
                  <c:v>FB3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FINAL'!$J$5:$J$13</c:f>
              <c:numCache>
                <c:formatCode>General</c:formatCode>
                <c:ptCount val="9"/>
                <c:pt idx="2" formatCode="#,##0.0">
                  <c:v>4.6515840196312466</c:v>
                </c:pt>
              </c:numCache>
            </c:numRef>
          </c:val>
        </c:ser>
        <c:ser>
          <c:idx val="4"/>
          <c:order val="4"/>
          <c:tx>
            <c:strRef>
              <c:f>'GRAFY_WMF FINAL'!$K$4</c:f>
              <c:strCache>
                <c:ptCount val="1"/>
                <c:pt idx="0">
                  <c:v>HT-2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FINAL'!$K$5:$K$13</c:f>
              <c:numCache>
                <c:formatCode>General</c:formatCode>
                <c:ptCount val="9"/>
              </c:numCache>
            </c:numRef>
          </c:val>
        </c:ser>
        <c:ser>
          <c:idx val="6"/>
          <c:order val="5"/>
          <c:tx>
            <c:strRef>
              <c:f>'GRAFY_WMF FINAL'!$M$4</c:f>
              <c:strCache>
                <c:ptCount val="1"/>
                <c:pt idx="0">
                  <c:v>ZEA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FINAL'!$M$5:$M$13</c:f>
              <c:numCache>
                <c:formatCode>#,##0.0</c:formatCode>
                <c:ptCount val="9"/>
                <c:pt idx="1">
                  <c:v>27.45695077735683</c:v>
                </c:pt>
                <c:pt idx="3">
                  <c:v>227.06828839397269</c:v>
                </c:pt>
                <c:pt idx="5">
                  <c:v>87.085832280559032</c:v>
                </c:pt>
              </c:numCache>
            </c:numRef>
          </c:val>
        </c:ser>
        <c:ser>
          <c:idx val="5"/>
          <c:order val="6"/>
          <c:tx>
            <c:strRef>
              <c:f>'GRAFY_WMF FINAL'!$L$4</c:f>
              <c:strCache>
                <c:ptCount val="1"/>
                <c:pt idx="0">
                  <c:v>T-2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FINAL'!$L$5:$L$13</c:f>
              <c:numCache>
                <c:formatCode>General</c:formatCode>
                <c:ptCount val="9"/>
                <c:pt idx="3" formatCode="#,##0.0">
                  <c:v>168.81396285416497</c:v>
                </c:pt>
              </c:numCache>
            </c:numRef>
          </c:val>
        </c:ser>
        <c:ser>
          <c:idx val="7"/>
          <c:order val="7"/>
          <c:tx>
            <c:strRef>
              <c:f>'GRAFY_WMF FINAL'!$N$4</c:f>
              <c:strCache>
                <c:ptCount val="1"/>
                <c:pt idx="0">
                  <c:v>3-ADON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FINAL'!$N$5:$N$13</c:f>
              <c:numCache>
                <c:formatCode>General</c:formatCode>
                <c:ptCount val="9"/>
              </c:numCache>
            </c:numRef>
          </c:val>
        </c:ser>
        <c:ser>
          <c:idx val="8"/>
          <c:order val="8"/>
          <c:tx>
            <c:strRef>
              <c:f>'GRAFY_WMF FINAL'!$O$4</c:f>
              <c:strCache>
                <c:ptCount val="1"/>
                <c:pt idx="0">
                  <c:v>FUS-X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FINAL'!$O$5:$O$13</c:f>
              <c:numCache>
                <c:formatCode>General</c:formatCode>
                <c:ptCount val="9"/>
              </c:numCache>
            </c:numRef>
          </c:val>
        </c:ser>
        <c:ser>
          <c:idx val="9"/>
          <c:order val="9"/>
          <c:tx>
            <c:strRef>
              <c:f>'GRAFY_WMF FINAL'!$P$4</c:f>
              <c:strCache>
                <c:ptCount val="1"/>
                <c:pt idx="0">
                  <c:v>EnnB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FINAL'!$P$5:$P$13</c:f>
              <c:numCache>
                <c:formatCode>#,##0.0</c:formatCode>
                <c:ptCount val="9"/>
                <c:pt idx="1">
                  <c:v>664.37388421271953</c:v>
                </c:pt>
                <c:pt idx="2">
                  <c:v>210.8574718306846</c:v>
                </c:pt>
                <c:pt idx="3">
                  <c:v>1230.8458545587041</c:v>
                </c:pt>
                <c:pt idx="4">
                  <c:v>51.897888017090992</c:v>
                </c:pt>
                <c:pt idx="5">
                  <c:v>1069.853163218512</c:v>
                </c:pt>
                <c:pt idx="6" formatCode="#,##0">
                  <c:v>99.337844783461989</c:v>
                </c:pt>
                <c:pt idx="7" formatCode="#,##0">
                  <c:v>2.8817221110555278</c:v>
                </c:pt>
                <c:pt idx="8" formatCode="#,##0">
                  <c:v>0.65815693284175214</c:v>
                </c:pt>
              </c:numCache>
            </c:numRef>
          </c:val>
        </c:ser>
        <c:ser>
          <c:idx val="10"/>
          <c:order val="10"/>
          <c:tx>
            <c:strRef>
              <c:f>'GRAFY_WMF FINAL'!$Q$4</c:f>
              <c:strCache>
                <c:ptCount val="1"/>
                <c:pt idx="0">
                  <c:v>EnnB1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FINAL'!$Q$5:$Q$13</c:f>
              <c:numCache>
                <c:formatCode>#,##0.0</c:formatCode>
                <c:ptCount val="9"/>
                <c:pt idx="1">
                  <c:v>294.88068212739455</c:v>
                </c:pt>
                <c:pt idx="2">
                  <c:v>144.11427371413797</c:v>
                </c:pt>
                <c:pt idx="3">
                  <c:v>446.53429723786235</c:v>
                </c:pt>
                <c:pt idx="4">
                  <c:v>27.542043415638073</c:v>
                </c:pt>
                <c:pt idx="5">
                  <c:v>425.69834477734872</c:v>
                </c:pt>
                <c:pt idx="6" formatCode="#,##0">
                  <c:v>40.204554452797368</c:v>
                </c:pt>
              </c:numCache>
            </c:numRef>
          </c:val>
        </c:ser>
        <c:ser>
          <c:idx val="11"/>
          <c:order val="11"/>
          <c:tx>
            <c:strRef>
              <c:f>'GRAFY_WMF FINAL'!$R$4</c:f>
              <c:strCache>
                <c:ptCount val="1"/>
                <c:pt idx="0">
                  <c:v>EnnA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FINAL'!$R$5:$R$13</c:f>
              <c:numCache>
                <c:formatCode>#,##0.0</c:formatCode>
                <c:ptCount val="9"/>
                <c:pt idx="1">
                  <c:v>30.696745610254499</c:v>
                </c:pt>
                <c:pt idx="2">
                  <c:v>15.734475510062543</c:v>
                </c:pt>
                <c:pt idx="3">
                  <c:v>89.310538754823327</c:v>
                </c:pt>
                <c:pt idx="4">
                  <c:v>3.9614219208760848</c:v>
                </c:pt>
                <c:pt idx="5">
                  <c:v>39.137368174474844</c:v>
                </c:pt>
                <c:pt idx="6" formatCode="#,##0">
                  <c:v>4.1865413285938073</c:v>
                </c:pt>
              </c:numCache>
            </c:numRef>
          </c:val>
        </c:ser>
        <c:ser>
          <c:idx val="12"/>
          <c:order val="12"/>
          <c:tx>
            <c:strRef>
              <c:f>'GRAFY_WMF FINAL'!$S$4</c:f>
              <c:strCache>
                <c:ptCount val="1"/>
                <c:pt idx="0">
                  <c:v>EnnA1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FINAL'!$S$5:$S$13</c:f>
              <c:numCache>
                <c:formatCode>#,##0.0</c:formatCode>
                <c:ptCount val="9"/>
                <c:pt idx="1">
                  <c:v>152.3017522061111</c:v>
                </c:pt>
                <c:pt idx="2">
                  <c:v>95.178429618839857</c:v>
                </c:pt>
                <c:pt idx="3">
                  <c:v>209.12154948709798</c:v>
                </c:pt>
                <c:pt idx="4">
                  <c:v>12.422729446468225</c:v>
                </c:pt>
                <c:pt idx="5">
                  <c:v>224.24182703454673</c:v>
                </c:pt>
                <c:pt idx="6" formatCode="#,##0">
                  <c:v>20.468851480573488</c:v>
                </c:pt>
                <c:pt idx="7" formatCode="#,##0">
                  <c:v>1.0461971611633725</c:v>
                </c:pt>
              </c:numCache>
            </c:numRef>
          </c:val>
        </c:ser>
        <c:ser>
          <c:idx val="13"/>
          <c:order val="13"/>
          <c:tx>
            <c:strRef>
              <c:f>'GRAFY_WMF FINAL'!$T$4</c:f>
              <c:strCache>
                <c:ptCount val="1"/>
                <c:pt idx="0">
                  <c:v>BEA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FINAL'!$T$5:$T$13</c:f>
              <c:numCache>
                <c:formatCode>#,##0.0</c:formatCode>
                <c:ptCount val="9"/>
                <c:pt idx="1">
                  <c:v>61.878570935617702</c:v>
                </c:pt>
                <c:pt idx="2">
                  <c:v>10.277612248216117</c:v>
                </c:pt>
                <c:pt idx="3">
                  <c:v>131.24045677710046</c:v>
                </c:pt>
                <c:pt idx="4">
                  <c:v>2.0712864782514511</c:v>
                </c:pt>
                <c:pt idx="5">
                  <c:v>92.121424734360346</c:v>
                </c:pt>
                <c:pt idx="6" formatCode="#,##0">
                  <c:v>8.306750348171315</c:v>
                </c:pt>
                <c:pt idx="7" formatCode="#,##0">
                  <c:v>9.751233652661794</c:v>
                </c:pt>
              </c:numCache>
            </c:numRef>
          </c:val>
        </c:ser>
        <c:ser>
          <c:idx val="14"/>
          <c:order val="14"/>
          <c:tx>
            <c:strRef>
              <c:f>'GRAFY_WMF FINAL'!$U$4</c:f>
              <c:strCache>
                <c:ptCount val="1"/>
                <c:pt idx="0">
                  <c:v>NEO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FINAL'!$U$5:$U$13</c:f>
              <c:numCache>
                <c:formatCode>General</c:formatCode>
                <c:ptCount val="9"/>
              </c:numCache>
            </c:numRef>
          </c:val>
        </c:ser>
        <c:ser>
          <c:idx val="15"/>
          <c:order val="15"/>
          <c:tx>
            <c:strRef>
              <c:f>'GRAFY_WMF FINAL'!$V$4</c:f>
              <c:strCache>
                <c:ptCount val="1"/>
                <c:pt idx="0">
                  <c:v>DAS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FINAL'!$V$5:$V$13</c:f>
              <c:numCache>
                <c:formatCode>General</c:formatCode>
                <c:ptCount val="9"/>
              </c:numCache>
            </c:numRef>
          </c:val>
        </c:ser>
        <c:ser>
          <c:idx val="16"/>
          <c:order val="16"/>
          <c:tx>
            <c:strRef>
              <c:f>'GRAFY_WMF FINAL'!$W$4</c:f>
              <c:strCache>
                <c:ptCount val="1"/>
                <c:pt idx="0">
                  <c:v>AOH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FINAL'!$W$5:$W$13</c:f>
              <c:numCache>
                <c:formatCode>#,##0.0</c:formatCode>
                <c:ptCount val="9"/>
                <c:pt idx="1">
                  <c:v>180.24125756556796</c:v>
                </c:pt>
                <c:pt idx="2">
                  <c:v>82.00704826627414</c:v>
                </c:pt>
                <c:pt idx="3">
                  <c:v>203.3730435559078</c:v>
                </c:pt>
                <c:pt idx="5">
                  <c:v>222.98158717543387</c:v>
                </c:pt>
              </c:numCache>
            </c:numRef>
          </c:val>
        </c:ser>
        <c:ser>
          <c:idx val="17"/>
          <c:order val="17"/>
          <c:tx>
            <c:strRef>
              <c:f>'GRAFY_WMF FINAL'!$X$4</c:f>
              <c:strCache>
                <c:ptCount val="1"/>
                <c:pt idx="0">
                  <c:v>AME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FINAL'!$X$5:$X$13</c:f>
              <c:numCache>
                <c:formatCode>#,##0.0</c:formatCode>
                <c:ptCount val="9"/>
                <c:pt idx="1">
                  <c:v>203.78313900067408</c:v>
                </c:pt>
                <c:pt idx="2">
                  <c:v>113.25137519014432</c:v>
                </c:pt>
                <c:pt idx="3">
                  <c:v>216.06776114499158</c:v>
                </c:pt>
                <c:pt idx="4">
                  <c:v>24.652707523764771</c:v>
                </c:pt>
                <c:pt idx="5">
                  <c:v>169.07839170671812</c:v>
                </c:pt>
                <c:pt idx="7" formatCode="#,##0">
                  <c:v>3.9785935278869471</c:v>
                </c:pt>
              </c:numCache>
            </c:numRef>
          </c:val>
        </c:ser>
        <c:ser>
          <c:idx val="18"/>
          <c:order val="18"/>
          <c:tx>
            <c:strRef>
              <c:f>'GRAFY_WMF FINAL'!$Y$4</c:f>
              <c:strCache>
                <c:ptCount val="1"/>
                <c:pt idx="0">
                  <c:v>TEN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FINAL'!$Y$5:$Y$13</c:f>
              <c:numCache>
                <c:formatCode>General</c:formatCode>
                <c:ptCount val="9"/>
                <c:pt idx="2" formatCode="#,##0.0">
                  <c:v>38.26830957385242</c:v>
                </c:pt>
                <c:pt idx="3" formatCode="#,##0.0">
                  <c:v>190.44034099534173</c:v>
                </c:pt>
                <c:pt idx="5" formatCode="#,##0.0">
                  <c:v>48.868418549238292</c:v>
                </c:pt>
                <c:pt idx="8" formatCode="#,##0">
                  <c:v>171.94066308291656</c:v>
                </c:pt>
              </c:numCache>
            </c:numRef>
          </c:val>
        </c:ser>
        <c:ser>
          <c:idx val="19"/>
          <c:order val="19"/>
          <c:tx>
            <c:strRef>
              <c:f>'GRAFY_WMF FINAL'!$Z$4</c:f>
              <c:strCache>
                <c:ptCount val="1"/>
                <c:pt idx="0">
                  <c:v>TeA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FINAL'!$Z$5:$Z$13</c:f>
              <c:numCache>
                <c:formatCode>General</c:formatCode>
                <c:ptCount val="9"/>
                <c:pt idx="8">
                  <c:v>1206.0627377932781</c:v>
                </c:pt>
              </c:numCache>
            </c:numRef>
          </c:val>
        </c:ser>
        <c:ser>
          <c:idx val="20"/>
          <c:order val="20"/>
          <c:tx>
            <c:strRef>
              <c:f>'GRAFY_WMF FINAL'!$AA$4</c:f>
              <c:strCache>
                <c:ptCount val="1"/>
                <c:pt idx="0">
                  <c:v>AGC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FINAL'!$AA$5:$AA$13</c:f>
              <c:numCache>
                <c:formatCode>General</c:formatCode>
                <c:ptCount val="9"/>
              </c:numCache>
            </c:numRef>
          </c:val>
        </c:ser>
        <c:ser>
          <c:idx val="21"/>
          <c:order val="21"/>
          <c:tx>
            <c:strRef>
              <c:f>'GRAFY_WMF FINAL'!$AB$4</c:f>
              <c:strCache>
                <c:ptCount val="1"/>
                <c:pt idx="0">
                  <c:v>STE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FINAL'!$AB$5:$AB$13</c:f>
              <c:numCache>
                <c:formatCode>General</c:formatCode>
                <c:ptCount val="9"/>
                <c:pt idx="5" formatCode="#,##0.0">
                  <c:v>24.262498065714801</c:v>
                </c:pt>
                <c:pt idx="8" formatCode="#,##0">
                  <c:v>1.7270776854141596</c:v>
                </c:pt>
              </c:numCache>
            </c:numRef>
          </c:val>
        </c:ser>
        <c:ser>
          <c:idx val="22"/>
          <c:order val="22"/>
          <c:tx>
            <c:strRef>
              <c:f>'GRAFY_WMF FINAL'!$AC$4</c:f>
              <c:strCache>
                <c:ptCount val="1"/>
                <c:pt idx="0">
                  <c:v>PEA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FINAL'!$AC$5:$AC$13</c:f>
              <c:numCache>
                <c:formatCode>General</c:formatCode>
                <c:ptCount val="9"/>
                <c:pt idx="2" formatCode="#,##0.0">
                  <c:v>92.83286459484944</c:v>
                </c:pt>
              </c:numCache>
            </c:numRef>
          </c:val>
        </c:ser>
        <c:ser>
          <c:idx val="23"/>
          <c:order val="23"/>
          <c:tx>
            <c:strRef>
              <c:f>'GRAFY_WMF FINAL'!$AD$4</c:f>
              <c:strCache>
                <c:ptCount val="1"/>
                <c:pt idx="0">
                  <c:v>MA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FINAL'!$AD$5:$AD$13</c:f>
              <c:numCache>
                <c:formatCode>#,##0.0</c:formatCode>
                <c:ptCount val="9"/>
                <c:pt idx="0">
                  <c:v>76.49972897344685</c:v>
                </c:pt>
                <c:pt idx="1">
                  <c:v>304.82727369655618</c:v>
                </c:pt>
                <c:pt idx="2">
                  <c:v>568.93244067716296</c:v>
                </c:pt>
                <c:pt idx="3">
                  <c:v>1313.8049555864409</c:v>
                </c:pt>
                <c:pt idx="4">
                  <c:v>87.685423956688567</c:v>
                </c:pt>
                <c:pt idx="5">
                  <c:v>2583.818059958639</c:v>
                </c:pt>
              </c:numCache>
            </c:numRef>
          </c:val>
        </c:ser>
        <c:ser>
          <c:idx val="24"/>
          <c:order val="24"/>
          <c:tx>
            <c:strRef>
              <c:f>'GRAFY_WMF FINAL'!$AE$4</c:f>
              <c:strCache>
                <c:ptCount val="1"/>
                <c:pt idx="0">
                  <c:v>OTA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FINAL'!$AE$5:$AE$13</c:f>
              <c:numCache>
                <c:formatCode>General</c:formatCode>
                <c:ptCount val="9"/>
              </c:numCache>
            </c:numRef>
          </c:val>
        </c:ser>
        <c:ser>
          <c:idx val="25"/>
          <c:order val="25"/>
          <c:tx>
            <c:strRef>
              <c:f>'GRAFY_WMF FINAL'!$AF$4</c:f>
              <c:strCache>
                <c:ptCount val="1"/>
                <c:pt idx="0">
                  <c:v>Pat</c:v>
                </c:pt>
              </c:strCache>
            </c:strRef>
          </c:tx>
          <c:invertIfNegative val="0"/>
          <c:cat>
            <c:numRef>
              <c:f>'GRAFY_WMF FINAL'!$F$5:$F$13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FINAL'!$AF$5:$AF$13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shape val="cylinder"/>
        <c:axId val="136079616"/>
        <c:axId val="136089600"/>
        <c:axId val="0"/>
      </c:bar3DChart>
      <c:catAx>
        <c:axId val="13607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36089600"/>
        <c:crosses val="autoZero"/>
        <c:auto val="1"/>
        <c:lblAlgn val="ctr"/>
        <c:lblOffset val="100"/>
        <c:noMultiLvlLbl val="0"/>
      </c:catAx>
      <c:valAx>
        <c:axId val="13608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/>
                  <a:t>µ</a:t>
                </a:r>
                <a:r>
                  <a:rPr lang="cs-CZ" sz="1600" b="1" dirty="0"/>
                  <a:t>g/kg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2.7313689086092382E-2"/>
              <c:y val="0.497742608281915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3607961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txPr>
          <a:bodyPr/>
          <a:lstStyle/>
          <a:p>
            <a:pPr>
              <a:defRPr sz="1800" b="0"/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1800" b="0"/>
            </a:pPr>
            <a:endParaRPr lang="cs-CZ"/>
          </a:p>
        </c:txPr>
      </c:legendEntry>
      <c:legendEntry>
        <c:idx val="5"/>
        <c:delete val="1"/>
      </c:legendEntry>
      <c:legendEntry>
        <c:idx val="6"/>
        <c:txPr>
          <a:bodyPr/>
          <a:lstStyle/>
          <a:p>
            <a:pPr>
              <a:defRPr sz="1800" b="0"/>
            </a:pPr>
            <a:endParaRPr lang="cs-CZ"/>
          </a:p>
        </c:txPr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txPr>
          <a:bodyPr/>
          <a:lstStyle/>
          <a:p>
            <a:pPr>
              <a:defRPr sz="1800" b="0"/>
            </a:pPr>
            <a:endParaRPr lang="cs-CZ"/>
          </a:p>
        </c:txPr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txPr>
          <a:bodyPr/>
          <a:lstStyle/>
          <a:p>
            <a:pPr>
              <a:defRPr sz="1800" b="0"/>
            </a:pPr>
            <a:endParaRPr lang="cs-CZ"/>
          </a:p>
        </c:txPr>
      </c:legendEntry>
      <c:legendEntry>
        <c:idx val="20"/>
        <c:txPr>
          <a:bodyPr/>
          <a:lstStyle/>
          <a:p>
            <a:pPr>
              <a:defRPr sz="2200" b="0">
                <a:solidFill>
                  <a:schemeClr val="tx1"/>
                </a:solidFill>
                <a:effectLst/>
              </a:defRPr>
            </a:pPr>
            <a:endParaRPr lang="cs-CZ"/>
          </a:p>
        </c:txPr>
      </c:legendEntry>
      <c:legendEntry>
        <c:idx val="21"/>
        <c:delete val="1"/>
      </c:legendEntry>
      <c:legendEntry>
        <c:idx val="22"/>
        <c:txPr>
          <a:bodyPr/>
          <a:lstStyle/>
          <a:p>
            <a:pPr>
              <a:defRPr sz="2200" b="0">
                <a:solidFill>
                  <a:schemeClr val="tx1"/>
                </a:solidFill>
                <a:effectLst/>
              </a:defRPr>
            </a:pPr>
            <a:endParaRPr lang="cs-CZ"/>
          </a:p>
        </c:txPr>
      </c:legendEntry>
      <c:legendEntry>
        <c:idx val="23"/>
        <c:txPr>
          <a:bodyPr/>
          <a:lstStyle/>
          <a:p>
            <a:pPr>
              <a:defRPr sz="2200" b="0">
                <a:solidFill>
                  <a:schemeClr val="tx1"/>
                </a:solidFill>
              </a:defRPr>
            </a:pPr>
            <a:endParaRPr lang="cs-CZ"/>
          </a:p>
        </c:txPr>
      </c:legendEntry>
      <c:legendEntry>
        <c:idx val="24"/>
        <c:delete val="1"/>
      </c:legendEntry>
      <c:legendEntry>
        <c:idx val="25"/>
        <c:delete val="1"/>
      </c:legendEntry>
      <c:layout>
        <c:manualLayout>
          <c:xMode val="edge"/>
          <c:yMode val="edge"/>
          <c:x val="0.85101907348209893"/>
          <c:y val="0"/>
          <c:w val="0.1242528607932452"/>
          <c:h val="0.84970829155102645"/>
        </c:manualLayout>
      </c:layout>
      <c:overlay val="0"/>
      <c:txPr>
        <a:bodyPr/>
        <a:lstStyle/>
        <a:p>
          <a:pPr>
            <a:defRPr sz="1800" b="1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63554906328125"/>
          <c:y val="3.5012916398644782E-2"/>
          <c:w val="0.71247373418855264"/>
          <c:h val="0.879175703166502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'GRAFY_WMF FINAL'!$G$154</c:f>
              <c:strCache>
                <c:ptCount val="1"/>
                <c:pt idx="0">
                  <c:v>DON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'GRAFY_WMF FINAL'!$F$155:$F$163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FINAL'!$G$155:$G$163</c:f>
              <c:numCache>
                <c:formatCode>General</c:formatCode>
                <c:ptCount val="9"/>
              </c:numCache>
            </c:numRef>
          </c:val>
        </c:ser>
        <c:ser>
          <c:idx val="1"/>
          <c:order val="1"/>
          <c:tx>
            <c:strRef>
              <c:f>'GRAFY_WMF FINAL'!$K$154</c:f>
              <c:strCache>
                <c:ptCount val="1"/>
                <c:pt idx="0">
                  <c:v>HT-2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'GRAFY_WMF FINAL'!$F$155:$F$163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FINAL'!$K$155:$K$163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'GRAFY_WMF FINAL'!$L$154</c:f>
              <c:strCache>
                <c:ptCount val="1"/>
                <c:pt idx="0">
                  <c:v>T-2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numRef>
              <c:f>'GRAFY_WMF FINAL'!$F$155:$F$163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FINAL'!$L$155:$L$163</c:f>
              <c:numCache>
                <c:formatCode>General</c:formatCode>
                <c:ptCount val="9"/>
                <c:pt idx="3" formatCode="#,##0.000">
                  <c:v>8.6095121055624044E-2</c:v>
                </c:pt>
              </c:numCache>
            </c:numRef>
          </c:val>
        </c:ser>
        <c:ser>
          <c:idx val="3"/>
          <c:order val="3"/>
          <c:tx>
            <c:strRef>
              <c:f>'GRAFY_WMF FINAL'!$M$154</c:f>
              <c:strCache>
                <c:ptCount val="1"/>
                <c:pt idx="0">
                  <c:v>ZEA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'GRAFY_WMF FINAL'!$F$155:$F$163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FINAL'!$M$155:$M$163</c:f>
              <c:numCache>
                <c:formatCode>#,##0.000</c:formatCode>
                <c:ptCount val="9"/>
                <c:pt idx="1">
                  <c:v>3.4046618963922484E-2</c:v>
                </c:pt>
                <c:pt idx="3">
                  <c:v>0.11580482708092607</c:v>
                </c:pt>
                <c:pt idx="5">
                  <c:v>0.15327106481378389</c:v>
                </c:pt>
              </c:numCache>
            </c:numRef>
          </c:val>
        </c:ser>
        <c:ser>
          <c:idx val="4"/>
          <c:order val="4"/>
          <c:tx>
            <c:strRef>
              <c:f>'GRAFY_WMF FINAL'!$I$154</c:f>
              <c:strCache>
                <c:ptCount val="1"/>
                <c:pt idx="0">
                  <c:v>FB2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numRef>
              <c:f>'GRAFY_WMF FINAL'!$F$155:$F$163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FINAL'!$I$155:$I$163</c:f>
              <c:numCache>
                <c:formatCode>General</c:formatCode>
                <c:ptCount val="9"/>
                <c:pt idx="2" formatCode="#,##0.000">
                  <c:v>1.5921702791999261E-2</c:v>
                </c:pt>
              </c:numCache>
            </c:numRef>
          </c:val>
        </c:ser>
        <c:ser>
          <c:idx val="5"/>
          <c:order val="5"/>
          <c:tx>
            <c:strRef>
              <c:f>'GRAFY_WMF FINAL'!$J$154</c:f>
              <c:strCache>
                <c:ptCount val="1"/>
                <c:pt idx="0">
                  <c:v>FB3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'GRAFY_WMF FINAL'!$F$155:$F$163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'GRAFY_WMF FINAL'!$J$155:$J$163</c:f>
              <c:numCache>
                <c:formatCode>General</c:formatCode>
                <c:ptCount val="9"/>
                <c:pt idx="2" formatCode="#,##0.000">
                  <c:v>3.2561088137418731E-3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771840"/>
        <c:axId val="158773632"/>
        <c:axId val="0"/>
      </c:bar3DChart>
      <c:catAx>
        <c:axId val="15877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58773632"/>
        <c:crosses val="autoZero"/>
        <c:auto val="1"/>
        <c:lblAlgn val="ctr"/>
        <c:lblOffset val="100"/>
        <c:noMultiLvlLbl val="0"/>
      </c:catAx>
      <c:valAx>
        <c:axId val="1587736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2400" b="1" i="0" u="none" strike="noStrike" kern="1200" baseline="0" noProof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noProof="0" dirty="0" smtClean="0"/>
                  <a:t>µg</a:t>
                </a:r>
                <a:r>
                  <a:rPr lang="cs-CZ" sz="2400" b="1" i="0" baseline="0" noProof="0" dirty="0" smtClean="0"/>
                  <a:t> mykotoxinu v maximální denní dávce</a:t>
                </a:r>
                <a:endParaRPr lang="en-US" sz="2400" b="1" i="0" baseline="0" noProof="0" dirty="0" smtClean="0"/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2400" b="1" i="0" u="none" strike="noStrike" kern="1200" baseline="0" noProof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2400" noProof="0" dirty="0"/>
              </a:p>
            </c:rich>
          </c:tx>
          <c:layout>
            <c:manualLayout>
              <c:xMode val="edge"/>
              <c:yMode val="edge"/>
              <c:x val="2.1453299377884321E-3"/>
              <c:y val="0.143758256552260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58771840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/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98393656867199"/>
          <c:y val="7.4449477925442473E-2"/>
          <c:w val="0.81495065780300291"/>
          <c:h val="0.843326105159198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'GRAFY_WMF FINAL'!$G$16</c:f>
              <c:strCache>
                <c:ptCount val="1"/>
                <c:pt idx="0">
                  <c:v>DON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FINAL'!$G$17:$G$48</c:f>
              <c:numCache>
                <c:formatCode>0.0</c:formatCode>
                <c:ptCount val="32"/>
                <c:pt idx="0">
                  <c:v>1498.6187340681679</c:v>
                </c:pt>
                <c:pt idx="1">
                  <c:v>570.4044981937825</c:v>
                </c:pt>
                <c:pt idx="3">
                  <c:v>1558.1799666048914</c:v>
                </c:pt>
                <c:pt idx="7">
                  <c:v>246.1142791691305</c:v>
                </c:pt>
                <c:pt idx="14">
                  <c:v>1285.2499137010061</c:v>
                </c:pt>
                <c:pt idx="16">
                  <c:v>445.6954780613176</c:v>
                </c:pt>
                <c:pt idx="18">
                  <c:v>934.9915434166295</c:v>
                </c:pt>
                <c:pt idx="19">
                  <c:v>583.68788405346913</c:v>
                </c:pt>
                <c:pt idx="20">
                  <c:v>230.91284342193441</c:v>
                </c:pt>
                <c:pt idx="21" formatCode="#,##0">
                  <c:v>212</c:v>
                </c:pt>
                <c:pt idx="22" formatCode="#,##0">
                  <c:v>265</c:v>
                </c:pt>
                <c:pt idx="23" formatCode="#,##0">
                  <c:v>153</c:v>
                </c:pt>
                <c:pt idx="24" formatCode="#,##0">
                  <c:v>293</c:v>
                </c:pt>
                <c:pt idx="27" formatCode="#,##0">
                  <c:v>213</c:v>
                </c:pt>
                <c:pt idx="29" formatCode="#,##0">
                  <c:v>1586</c:v>
                </c:pt>
                <c:pt idx="30" formatCode="#,##0">
                  <c:v>2892</c:v>
                </c:pt>
              </c:numCache>
            </c:numRef>
          </c:val>
        </c:ser>
        <c:ser>
          <c:idx val="1"/>
          <c:order val="1"/>
          <c:tx>
            <c:strRef>
              <c:f>'GRAFY_WMF FINAL'!$H$16</c:f>
              <c:strCache>
                <c:ptCount val="1"/>
                <c:pt idx="0">
                  <c:v>FB1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FINAL'!$H$17:$H$48</c:f>
              <c:numCache>
                <c:formatCode>General</c:formatCode>
                <c:ptCount val="32"/>
              </c:numCache>
            </c:numRef>
          </c:val>
        </c:ser>
        <c:ser>
          <c:idx val="2"/>
          <c:order val="2"/>
          <c:tx>
            <c:strRef>
              <c:f>'GRAFY_WMF FINAL'!$I$16</c:f>
              <c:strCache>
                <c:ptCount val="1"/>
                <c:pt idx="0">
                  <c:v>FB2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FINAL'!$I$17:$I$48</c:f>
              <c:numCache>
                <c:formatCode>General</c:formatCode>
                <c:ptCount val="32"/>
              </c:numCache>
            </c:numRef>
          </c:val>
        </c:ser>
        <c:ser>
          <c:idx val="3"/>
          <c:order val="3"/>
          <c:tx>
            <c:strRef>
              <c:f>'GRAFY_WMF FINAL'!$J$16</c:f>
              <c:strCache>
                <c:ptCount val="1"/>
                <c:pt idx="0">
                  <c:v>FB3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FINAL'!$J$17:$J$48</c:f>
              <c:numCache>
                <c:formatCode>General</c:formatCode>
                <c:ptCount val="32"/>
                <c:pt idx="31" formatCode="#,##0">
                  <c:v>13</c:v>
                </c:pt>
              </c:numCache>
            </c:numRef>
          </c:val>
        </c:ser>
        <c:ser>
          <c:idx val="6"/>
          <c:order val="4"/>
          <c:tx>
            <c:strRef>
              <c:f>'GRAFY_WMF FINAL'!$M$16</c:f>
              <c:strCache>
                <c:ptCount val="1"/>
                <c:pt idx="0">
                  <c:v>ZEA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FINAL'!$M$17:$M$48</c:f>
              <c:numCache>
                <c:formatCode>0.0</c:formatCode>
                <c:ptCount val="32"/>
                <c:pt idx="0">
                  <c:v>244.59554794133601</c:v>
                </c:pt>
                <c:pt idx="1">
                  <c:v>244.18652947631551</c:v>
                </c:pt>
                <c:pt idx="2">
                  <c:v>15.93391214266825</c:v>
                </c:pt>
                <c:pt idx="3">
                  <c:v>402.86500871799569</c:v>
                </c:pt>
                <c:pt idx="4">
                  <c:v>356.6026196599928</c:v>
                </c:pt>
                <c:pt idx="6">
                  <c:v>68.511021182953456</c:v>
                </c:pt>
                <c:pt idx="7">
                  <c:v>97.115774310405584</c:v>
                </c:pt>
                <c:pt idx="10">
                  <c:v>307.44129156142162</c:v>
                </c:pt>
                <c:pt idx="13">
                  <c:v>100.45566645693356</c:v>
                </c:pt>
                <c:pt idx="14">
                  <c:v>241.24939584690614</c:v>
                </c:pt>
                <c:pt idx="16">
                  <c:v>69.720465259666</c:v>
                </c:pt>
                <c:pt idx="18">
                  <c:v>170.33788559111278</c:v>
                </c:pt>
                <c:pt idx="19">
                  <c:v>85.530670554424404</c:v>
                </c:pt>
                <c:pt idx="20">
                  <c:v>68.067289283381854</c:v>
                </c:pt>
                <c:pt idx="21" formatCode="#,##0">
                  <c:v>29</c:v>
                </c:pt>
                <c:pt idx="22" formatCode="#,##0">
                  <c:v>66</c:v>
                </c:pt>
                <c:pt idx="23" formatCode="#,##0">
                  <c:v>48</c:v>
                </c:pt>
                <c:pt idx="24" formatCode="#,##0">
                  <c:v>110</c:v>
                </c:pt>
                <c:pt idx="25" formatCode="#,##0">
                  <c:v>60</c:v>
                </c:pt>
                <c:pt idx="26" formatCode="#,##0">
                  <c:v>60</c:v>
                </c:pt>
                <c:pt idx="27" formatCode="#,##0">
                  <c:v>13</c:v>
                </c:pt>
                <c:pt idx="28" formatCode="#,##0">
                  <c:v>751</c:v>
                </c:pt>
                <c:pt idx="29" formatCode="#,##0">
                  <c:v>217</c:v>
                </c:pt>
                <c:pt idx="30" formatCode="#,##0">
                  <c:v>373</c:v>
                </c:pt>
                <c:pt idx="31" formatCode="#,##0">
                  <c:v>647</c:v>
                </c:pt>
              </c:numCache>
            </c:numRef>
          </c:val>
        </c:ser>
        <c:ser>
          <c:idx val="4"/>
          <c:order val="5"/>
          <c:tx>
            <c:strRef>
              <c:f>'GRAFY_WMF FINAL'!$K$16</c:f>
              <c:strCache>
                <c:ptCount val="1"/>
                <c:pt idx="0">
                  <c:v>HT-2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FINAL'!$K$17:$K$48</c:f>
              <c:numCache>
                <c:formatCode>0.0</c:formatCode>
                <c:ptCount val="32"/>
                <c:pt idx="0">
                  <c:v>1200.8165959489947</c:v>
                </c:pt>
                <c:pt idx="1">
                  <c:v>201.13040778734117</c:v>
                </c:pt>
                <c:pt idx="3">
                  <c:v>298.17137567799477</c:v>
                </c:pt>
                <c:pt idx="7">
                  <c:v>128.06385556443036</c:v>
                </c:pt>
                <c:pt idx="12">
                  <c:v>262.63225392299785</c:v>
                </c:pt>
                <c:pt idx="13">
                  <c:v>334.54260026422958</c:v>
                </c:pt>
                <c:pt idx="14">
                  <c:v>389.23645209546015</c:v>
                </c:pt>
                <c:pt idx="16">
                  <c:v>337.86243126181176</c:v>
                </c:pt>
                <c:pt idx="17">
                  <c:v>59.027166762722345</c:v>
                </c:pt>
                <c:pt idx="18">
                  <c:v>470.08252116042001</c:v>
                </c:pt>
                <c:pt idx="19">
                  <c:v>582.14481587628063</c:v>
                </c:pt>
                <c:pt idx="21" formatCode="#,##0">
                  <c:v>256.16115737236095</c:v>
                </c:pt>
                <c:pt idx="22" formatCode="#,##0">
                  <c:v>416.56113441860555</c:v>
                </c:pt>
                <c:pt idx="23" formatCode="#,##0">
                  <c:v>545.83872785886251</c:v>
                </c:pt>
                <c:pt idx="24" formatCode="#,##0">
                  <c:v>278.90443769981363</c:v>
                </c:pt>
                <c:pt idx="25" formatCode="#,##0">
                  <c:v>102.23317418758656</c:v>
                </c:pt>
                <c:pt idx="26" formatCode="#,##0">
                  <c:v>90.246034835608242</c:v>
                </c:pt>
                <c:pt idx="27" formatCode="#,##0">
                  <c:v>186.88387635756064</c:v>
                </c:pt>
                <c:pt idx="28" formatCode="#,##0">
                  <c:v>232.90948865190055</c:v>
                </c:pt>
                <c:pt idx="29" formatCode="#,##0">
                  <c:v>1086.5874363327678</c:v>
                </c:pt>
                <c:pt idx="30" formatCode="#,##0">
                  <c:v>1526.8426907089754</c:v>
                </c:pt>
              </c:numCache>
            </c:numRef>
          </c:val>
        </c:ser>
        <c:ser>
          <c:idx val="5"/>
          <c:order val="6"/>
          <c:tx>
            <c:strRef>
              <c:f>'GRAFY_WMF FINAL'!$L$16</c:f>
              <c:strCache>
                <c:ptCount val="1"/>
                <c:pt idx="0">
                  <c:v>T-2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FINAL'!$L$17:$L$48</c:f>
              <c:numCache>
                <c:formatCode>0.0</c:formatCode>
                <c:ptCount val="32"/>
                <c:pt idx="0">
                  <c:v>1303.5271604193608</c:v>
                </c:pt>
                <c:pt idx="1">
                  <c:v>247.37638719946531</c:v>
                </c:pt>
                <c:pt idx="2">
                  <c:v>68.701252029073117</c:v>
                </c:pt>
                <c:pt idx="3">
                  <c:v>469.81287993195434</c:v>
                </c:pt>
                <c:pt idx="6">
                  <c:v>141.93871597636655</c:v>
                </c:pt>
                <c:pt idx="7">
                  <c:v>135.66419084597922</c:v>
                </c:pt>
                <c:pt idx="10">
                  <c:v>87.80038918173932</c:v>
                </c:pt>
                <c:pt idx="11">
                  <c:v>137.65913518857766</c:v>
                </c:pt>
                <c:pt idx="12">
                  <c:v>261.78379387444926</c:v>
                </c:pt>
                <c:pt idx="13">
                  <c:v>266.66646302629221</c:v>
                </c:pt>
                <c:pt idx="14">
                  <c:v>565.29214213281944</c:v>
                </c:pt>
                <c:pt idx="16">
                  <c:v>408.22130039941226</c:v>
                </c:pt>
                <c:pt idx="17">
                  <c:v>105.91639679038853</c:v>
                </c:pt>
                <c:pt idx="18">
                  <c:v>463.7508338442783</c:v>
                </c:pt>
                <c:pt idx="19">
                  <c:v>639.96279766262728</c:v>
                </c:pt>
                <c:pt idx="21" formatCode="#,##0">
                  <c:v>124.59410703547806</c:v>
                </c:pt>
                <c:pt idx="22" formatCode="#,##0">
                  <c:v>251.4512755509144</c:v>
                </c:pt>
                <c:pt idx="23" formatCode="#,##0">
                  <c:v>326.88665821618861</c:v>
                </c:pt>
                <c:pt idx="24" formatCode="#,##0">
                  <c:v>163.44332910809436</c:v>
                </c:pt>
                <c:pt idx="25" formatCode="#,##0">
                  <c:v>82.345845455190485</c:v>
                </c:pt>
                <c:pt idx="26" formatCode="#,##0">
                  <c:v>91.642957038841018</c:v>
                </c:pt>
                <c:pt idx="27" formatCode="#,##0">
                  <c:v>168.92010535557503</c:v>
                </c:pt>
                <c:pt idx="28" formatCode="#,##0">
                  <c:v>243.58157055925824</c:v>
                </c:pt>
                <c:pt idx="29" formatCode="#,##0">
                  <c:v>1039.7207774431984</c:v>
                </c:pt>
                <c:pt idx="30" formatCode="#,##0">
                  <c:v>1868.9844790897364</c:v>
                </c:pt>
              </c:numCache>
            </c:numRef>
          </c:val>
        </c:ser>
        <c:ser>
          <c:idx val="7"/>
          <c:order val="7"/>
          <c:tx>
            <c:strRef>
              <c:f>'GRAFY_WMF FINAL'!$N$16</c:f>
              <c:strCache>
                <c:ptCount val="1"/>
                <c:pt idx="0">
                  <c:v>3-ADON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FINAL'!$N$17:$N$48</c:f>
              <c:numCache>
                <c:formatCode>General</c:formatCode>
                <c:ptCount val="32"/>
                <c:pt idx="21" formatCode="#,##0">
                  <c:v>130</c:v>
                </c:pt>
                <c:pt idx="22" formatCode="#,##0">
                  <c:v>157</c:v>
                </c:pt>
                <c:pt idx="23" formatCode="#,##0">
                  <c:v>265</c:v>
                </c:pt>
                <c:pt idx="24" formatCode="#,##0">
                  <c:v>198</c:v>
                </c:pt>
                <c:pt idx="27" formatCode="#,##0">
                  <c:v>175</c:v>
                </c:pt>
              </c:numCache>
            </c:numRef>
          </c:val>
        </c:ser>
        <c:ser>
          <c:idx val="8"/>
          <c:order val="8"/>
          <c:tx>
            <c:strRef>
              <c:f>'GRAFY_WMF FINAL'!$O$16</c:f>
              <c:strCache>
                <c:ptCount val="1"/>
                <c:pt idx="0">
                  <c:v>FUS-X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FINAL'!$O$17:$O$48</c:f>
              <c:numCache>
                <c:formatCode>General</c:formatCode>
                <c:ptCount val="32"/>
                <c:pt idx="21" formatCode="#,##0">
                  <c:v>150</c:v>
                </c:pt>
                <c:pt idx="22" formatCode="#,##0">
                  <c:v>163</c:v>
                </c:pt>
                <c:pt idx="24" formatCode="#,##0">
                  <c:v>193</c:v>
                </c:pt>
                <c:pt idx="27" formatCode="#,##0">
                  <c:v>120</c:v>
                </c:pt>
              </c:numCache>
            </c:numRef>
          </c:val>
        </c:ser>
        <c:ser>
          <c:idx val="9"/>
          <c:order val="9"/>
          <c:tx>
            <c:strRef>
              <c:f>'GRAFY_WMF FINAL'!$P$16</c:f>
              <c:strCache>
                <c:ptCount val="1"/>
                <c:pt idx="0">
                  <c:v>EnnB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FINAL'!$P$17:$P$48</c:f>
              <c:numCache>
                <c:formatCode>0.0</c:formatCode>
                <c:ptCount val="32"/>
                <c:pt idx="0">
                  <c:v>4491.3621256391543</c:v>
                </c:pt>
                <c:pt idx="1">
                  <c:v>150.91630063445581</c:v>
                </c:pt>
                <c:pt idx="2">
                  <c:v>1565</c:v>
                </c:pt>
                <c:pt idx="3">
                  <c:v>1182</c:v>
                </c:pt>
                <c:pt idx="4">
                  <c:v>458</c:v>
                </c:pt>
                <c:pt idx="5">
                  <c:v>16</c:v>
                </c:pt>
                <c:pt idx="6">
                  <c:v>205.266335682255</c:v>
                </c:pt>
                <c:pt idx="7">
                  <c:v>555.51097312921524</c:v>
                </c:pt>
                <c:pt idx="10">
                  <c:v>295.74625781136461</c:v>
                </c:pt>
                <c:pt idx="11">
                  <c:v>31</c:v>
                </c:pt>
                <c:pt idx="12">
                  <c:v>965.74625374625361</c:v>
                </c:pt>
                <c:pt idx="13">
                  <c:v>4034.8901328215084</c:v>
                </c:pt>
                <c:pt idx="14">
                  <c:v>6188.3234977266438</c:v>
                </c:pt>
                <c:pt idx="16">
                  <c:v>972.69603424496472</c:v>
                </c:pt>
                <c:pt idx="17">
                  <c:v>47.174035669802208</c:v>
                </c:pt>
                <c:pt idx="18">
                  <c:v>2107.2056786096341</c:v>
                </c:pt>
                <c:pt idx="19">
                  <c:v>1259.5013777944787</c:v>
                </c:pt>
                <c:pt idx="20">
                  <c:v>47.369106077179033</c:v>
                </c:pt>
                <c:pt idx="21" formatCode="#,##0">
                  <c:v>833.15975838367012</c:v>
                </c:pt>
                <c:pt idx="22" formatCode="#,##0">
                  <c:v>1606.808105454221</c:v>
                </c:pt>
                <c:pt idx="23" formatCode="#,##0">
                  <c:v>1737.7332103430836</c:v>
                </c:pt>
                <c:pt idx="24" formatCode="#,##0">
                  <c:v>1642.5149522420927</c:v>
                </c:pt>
                <c:pt idx="25" formatCode="#,##0">
                  <c:v>616.77631578947353</c:v>
                </c:pt>
                <c:pt idx="26" formatCode="#,##0">
                  <c:v>606.72018020594953</c:v>
                </c:pt>
                <c:pt idx="27" formatCode="#,##0">
                  <c:v>557.67264615670604</c:v>
                </c:pt>
                <c:pt idx="28" formatCode="#,##0">
                  <c:v>342.30944774075772</c:v>
                </c:pt>
                <c:pt idx="29" formatCode="#,##0">
                  <c:v>9173.049580332985</c:v>
                </c:pt>
                <c:pt idx="30" formatCode="#,##0">
                  <c:v>9261.2519801438739</c:v>
                </c:pt>
              </c:numCache>
            </c:numRef>
          </c:val>
        </c:ser>
        <c:ser>
          <c:idx val="10"/>
          <c:order val="10"/>
          <c:tx>
            <c:strRef>
              <c:f>'GRAFY_WMF FINAL'!$Q$16</c:f>
              <c:strCache>
                <c:ptCount val="1"/>
                <c:pt idx="0">
                  <c:v>EnnB1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FINAL'!$Q$17:$Q$48</c:f>
              <c:numCache>
                <c:formatCode>0.0</c:formatCode>
                <c:ptCount val="32"/>
                <c:pt idx="0">
                  <c:v>1224.5157134093006</c:v>
                </c:pt>
                <c:pt idx="1">
                  <c:v>74.133826376007391</c:v>
                </c:pt>
                <c:pt idx="2">
                  <c:v>342.99245568255759</c:v>
                </c:pt>
                <c:pt idx="3">
                  <c:v>411.78654646943716</c:v>
                </c:pt>
                <c:pt idx="4">
                  <c:v>273.43753382061567</c:v>
                </c:pt>
                <c:pt idx="5">
                  <c:v>5.9191274167624321</c:v>
                </c:pt>
                <c:pt idx="6">
                  <c:v>96.024464718516185</c:v>
                </c:pt>
                <c:pt idx="7">
                  <c:v>202.52653088225409</c:v>
                </c:pt>
                <c:pt idx="10">
                  <c:v>200.65356762033849</c:v>
                </c:pt>
                <c:pt idx="11">
                  <c:v>27.22686336614019</c:v>
                </c:pt>
                <c:pt idx="12">
                  <c:v>48.149577626279253</c:v>
                </c:pt>
                <c:pt idx="13">
                  <c:v>1048.9164199692107</c:v>
                </c:pt>
                <c:pt idx="14">
                  <c:v>2958.616918628069</c:v>
                </c:pt>
                <c:pt idx="16">
                  <c:v>381.27658414233525</c:v>
                </c:pt>
                <c:pt idx="17">
                  <c:v>15.885056135929949</c:v>
                </c:pt>
                <c:pt idx="18">
                  <c:v>716.20226740424255</c:v>
                </c:pt>
                <c:pt idx="19">
                  <c:v>571.75105042314271</c:v>
                </c:pt>
                <c:pt idx="20">
                  <c:v>43.200515411913742</c:v>
                </c:pt>
                <c:pt idx="21" formatCode="#,##0">
                  <c:v>341.67636786961572</c:v>
                </c:pt>
                <c:pt idx="22" formatCode="#,##0">
                  <c:v>680.58051368755105</c:v>
                </c:pt>
                <c:pt idx="23" formatCode="#,##0">
                  <c:v>670.87773650666963</c:v>
                </c:pt>
                <c:pt idx="24" formatCode="#,##0">
                  <c:v>666.0263479162287</c:v>
                </c:pt>
                <c:pt idx="25" formatCode="#,##0">
                  <c:v>827.76644569097368</c:v>
                </c:pt>
                <c:pt idx="26" formatCode="#,##0">
                  <c:v>823.12909865629069</c:v>
                </c:pt>
                <c:pt idx="27" formatCode="#,##0">
                  <c:v>283.83991346673884</c:v>
                </c:pt>
                <c:pt idx="28" formatCode="#,##0">
                  <c:v>349.19762091796656</c:v>
                </c:pt>
                <c:pt idx="29" formatCode="#,##0">
                  <c:v>1766.6666666666663</c:v>
                </c:pt>
                <c:pt idx="30" formatCode="#,##0">
                  <c:v>4745.8592132505173</c:v>
                </c:pt>
                <c:pt idx="31" formatCode="#,##0">
                  <c:v>10939</c:v>
                </c:pt>
              </c:numCache>
            </c:numRef>
          </c:val>
        </c:ser>
        <c:ser>
          <c:idx val="11"/>
          <c:order val="11"/>
          <c:tx>
            <c:strRef>
              <c:f>'GRAFY_WMF FINAL'!$R$16</c:f>
              <c:strCache>
                <c:ptCount val="1"/>
                <c:pt idx="0">
                  <c:v>EnnA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FINAL'!$R$17:$R$48</c:f>
              <c:numCache>
                <c:formatCode>0.0</c:formatCode>
                <c:ptCount val="32"/>
                <c:pt idx="0">
                  <c:v>220.08200100180574</c:v>
                </c:pt>
                <c:pt idx="1">
                  <c:v>50.668743042598386</c:v>
                </c:pt>
                <c:pt idx="2">
                  <c:v>14.648877367740466</c:v>
                </c:pt>
                <c:pt idx="3">
                  <c:v>117.27319992575306</c:v>
                </c:pt>
                <c:pt idx="4">
                  <c:v>56.919087456111257</c:v>
                </c:pt>
                <c:pt idx="6">
                  <c:v>27.489095851317966</c:v>
                </c:pt>
                <c:pt idx="7">
                  <c:v>38.698845452964939</c:v>
                </c:pt>
                <c:pt idx="10">
                  <c:v>25.509207413564344</c:v>
                </c:pt>
                <c:pt idx="11">
                  <c:v>18.447424859842943</c:v>
                </c:pt>
                <c:pt idx="12">
                  <c:v>3.6029436387413911</c:v>
                </c:pt>
                <c:pt idx="13">
                  <c:v>144.50330429933277</c:v>
                </c:pt>
                <c:pt idx="14">
                  <c:v>332.77792761390185</c:v>
                </c:pt>
                <c:pt idx="16">
                  <c:v>85.230918200807125</c:v>
                </c:pt>
                <c:pt idx="18">
                  <c:v>185.92619802403041</c:v>
                </c:pt>
                <c:pt idx="19">
                  <c:v>120.41162238114457</c:v>
                </c:pt>
                <c:pt idx="20">
                  <c:v>4.4702111111239899</c:v>
                </c:pt>
                <c:pt idx="21" formatCode="#,##0">
                  <c:v>106.6201090596001</c:v>
                </c:pt>
                <c:pt idx="22" formatCode="#,##0">
                  <c:v>176.63928515844191</c:v>
                </c:pt>
                <c:pt idx="23" formatCode="#,##0">
                  <c:v>134.46864500800314</c:v>
                </c:pt>
                <c:pt idx="24" formatCode="#,##0">
                  <c:v>201.7029675120047</c:v>
                </c:pt>
                <c:pt idx="25" formatCode="#,##0">
                  <c:v>2862.6829268292686</c:v>
                </c:pt>
                <c:pt idx="26" formatCode="#,##0">
                  <c:v>2924.9151643690361</c:v>
                </c:pt>
                <c:pt idx="27" formatCode="#,##0">
                  <c:v>54.808463389056726</c:v>
                </c:pt>
                <c:pt idx="28" formatCode="#,##0">
                  <c:v>368.9694876223374</c:v>
                </c:pt>
                <c:pt idx="29" formatCode="#,##0">
                  <c:v>1602.7793218454701</c:v>
                </c:pt>
                <c:pt idx="30" formatCode="#,##0">
                  <c:v>8335.7398465457209</c:v>
                </c:pt>
                <c:pt idx="31" formatCode="#,##0">
                  <c:v>4238</c:v>
                </c:pt>
              </c:numCache>
            </c:numRef>
          </c:val>
        </c:ser>
        <c:ser>
          <c:idx val="12"/>
          <c:order val="12"/>
          <c:tx>
            <c:strRef>
              <c:f>'GRAFY_WMF FINAL'!$S$16</c:f>
              <c:strCache>
                <c:ptCount val="1"/>
                <c:pt idx="0">
                  <c:v>EnnA1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FINAL'!$S$17:$S$48</c:f>
              <c:numCache>
                <c:formatCode>0.0</c:formatCode>
                <c:ptCount val="32"/>
                <c:pt idx="0">
                  <c:v>660.90595325054801</c:v>
                </c:pt>
                <c:pt idx="1">
                  <c:v>66.076866764275266</c:v>
                </c:pt>
                <c:pt idx="2">
                  <c:v>92</c:v>
                </c:pt>
                <c:pt idx="3">
                  <c:v>241</c:v>
                </c:pt>
                <c:pt idx="4">
                  <c:v>175</c:v>
                </c:pt>
                <c:pt idx="6">
                  <c:v>80.610666239590032</c:v>
                </c:pt>
                <c:pt idx="7">
                  <c:v>112.6035756343004</c:v>
                </c:pt>
                <c:pt idx="10">
                  <c:v>125.89565470135156</c:v>
                </c:pt>
                <c:pt idx="11">
                  <c:v>22</c:v>
                </c:pt>
                <c:pt idx="12">
                  <c:v>18.634365634365636</c:v>
                </c:pt>
                <c:pt idx="13">
                  <c:v>545.58518825391059</c:v>
                </c:pt>
                <c:pt idx="14">
                  <c:v>1418.1064193364787</c:v>
                </c:pt>
                <c:pt idx="16">
                  <c:v>262.39282615918944</c:v>
                </c:pt>
                <c:pt idx="17">
                  <c:v>4.7594978773956784</c:v>
                </c:pt>
                <c:pt idx="18">
                  <c:v>380.04395965932474</c:v>
                </c:pt>
                <c:pt idx="19">
                  <c:v>357.73476464542267</c:v>
                </c:pt>
                <c:pt idx="20">
                  <c:v>25.412004799407892</c:v>
                </c:pt>
                <c:pt idx="21" formatCode="#,##0">
                  <c:v>137.528488224867</c:v>
                </c:pt>
                <c:pt idx="22" formatCode="#,##0">
                  <c:v>263.862797175617</c:v>
                </c:pt>
                <c:pt idx="23" formatCode="#,##0">
                  <c:v>261.86383659095327</c:v>
                </c:pt>
                <c:pt idx="24" formatCode="#,##0">
                  <c:v>273.85760009893585</c:v>
                </c:pt>
                <c:pt idx="25" formatCode="#,##0">
                  <c:v>920.60027285129638</c:v>
                </c:pt>
                <c:pt idx="26" formatCode="#,##0">
                  <c:v>907.98931020949772</c:v>
                </c:pt>
                <c:pt idx="27" formatCode="#,##0">
                  <c:v>104.0515653775322</c:v>
                </c:pt>
                <c:pt idx="28" formatCode="#,##0">
                  <c:v>255.28407418310277</c:v>
                </c:pt>
                <c:pt idx="29" formatCode="#,##0">
                  <c:v>952.22901108848168</c:v>
                </c:pt>
                <c:pt idx="30" formatCode="#,##0">
                  <c:v>2338.3522782527516</c:v>
                </c:pt>
              </c:numCache>
            </c:numRef>
          </c:val>
        </c:ser>
        <c:ser>
          <c:idx val="13"/>
          <c:order val="13"/>
          <c:tx>
            <c:strRef>
              <c:f>'GRAFY_WMF FINAL'!$T$16</c:f>
              <c:strCache>
                <c:ptCount val="1"/>
                <c:pt idx="0">
                  <c:v>BEA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FINAL'!$T$17:$T$48</c:f>
              <c:numCache>
                <c:formatCode>0.0</c:formatCode>
                <c:ptCount val="32"/>
                <c:pt idx="0">
                  <c:v>691.46817232389344</c:v>
                </c:pt>
                <c:pt idx="1">
                  <c:v>173.87749775867718</c:v>
                </c:pt>
                <c:pt idx="2">
                  <c:v>36.019303433486584</c:v>
                </c:pt>
                <c:pt idx="3">
                  <c:v>407.00428441120192</c:v>
                </c:pt>
                <c:pt idx="4">
                  <c:v>43.953203990632488</c:v>
                </c:pt>
                <c:pt idx="5">
                  <c:v>4.1214118949862799</c:v>
                </c:pt>
                <c:pt idx="6">
                  <c:v>78.963640300637167</c:v>
                </c:pt>
                <c:pt idx="7">
                  <c:v>154.04170358549246</c:v>
                </c:pt>
                <c:pt idx="10">
                  <c:v>74.309532320508438</c:v>
                </c:pt>
                <c:pt idx="11">
                  <c:v>35.080635832435512</c:v>
                </c:pt>
                <c:pt idx="12">
                  <c:v>62.304627309877596</c:v>
                </c:pt>
                <c:pt idx="13">
                  <c:v>674.32448485427039</c:v>
                </c:pt>
                <c:pt idx="14">
                  <c:v>2361.0371716956552</c:v>
                </c:pt>
                <c:pt idx="16">
                  <c:v>468.74898738661625</c:v>
                </c:pt>
                <c:pt idx="17">
                  <c:v>181.77872735585939</c:v>
                </c:pt>
                <c:pt idx="18">
                  <c:v>721.82767468697887</c:v>
                </c:pt>
                <c:pt idx="19">
                  <c:v>841.89922284187537</c:v>
                </c:pt>
                <c:pt idx="20">
                  <c:v>46.275276627449472</c:v>
                </c:pt>
                <c:pt idx="21" formatCode="#,##0">
                  <c:v>143.21199633699641</c:v>
                </c:pt>
                <c:pt idx="22" formatCode="#,##0">
                  <c:v>185.52463161838168</c:v>
                </c:pt>
                <c:pt idx="23" formatCode="#,##0">
                  <c:v>203.96860084360094</c:v>
                </c:pt>
                <c:pt idx="24" formatCode="#,##0">
                  <c:v>234.34690309690319</c:v>
                </c:pt>
                <c:pt idx="25" formatCode="#,##0">
                  <c:v>136.04324324324318</c:v>
                </c:pt>
                <c:pt idx="26" formatCode="#,##0">
                  <c:v>132.6099752749594</c:v>
                </c:pt>
                <c:pt idx="27" formatCode="#,##0">
                  <c:v>128.0613594287226</c:v>
                </c:pt>
                <c:pt idx="28" formatCode="#,##0">
                  <c:v>212.13976407346567</c:v>
                </c:pt>
                <c:pt idx="29" formatCode="#,##0">
                  <c:v>1108.0622347949081</c:v>
                </c:pt>
                <c:pt idx="30" formatCode="#,##0">
                  <c:v>1563.3126103308007</c:v>
                </c:pt>
                <c:pt idx="31" formatCode="#,##0">
                  <c:v>2731</c:v>
                </c:pt>
              </c:numCache>
            </c:numRef>
          </c:val>
        </c:ser>
        <c:ser>
          <c:idx val="14"/>
          <c:order val="14"/>
          <c:tx>
            <c:strRef>
              <c:f>'GRAFY_WMF FINAL'!$U$16</c:f>
              <c:strCache>
                <c:ptCount val="1"/>
                <c:pt idx="0">
                  <c:v>NEO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FINAL'!$U$17:$U$48</c:f>
              <c:numCache>
                <c:formatCode>General</c:formatCode>
                <c:ptCount val="32"/>
                <c:pt idx="21" formatCode="#,##0">
                  <c:v>24.293691140928381</c:v>
                </c:pt>
                <c:pt idx="22" formatCode="#,##0">
                  <c:v>25.925356963826562</c:v>
                </c:pt>
                <c:pt idx="23" formatCode="#,##0">
                  <c:v>35.969166584777547</c:v>
                </c:pt>
                <c:pt idx="24" formatCode="#,##0">
                  <c:v>20.051360001393132</c:v>
                </c:pt>
                <c:pt idx="27" formatCode="#,##0">
                  <c:v>20.241122189526621</c:v>
                </c:pt>
                <c:pt idx="28" formatCode="#,##0">
                  <c:v>25.475735227169274</c:v>
                </c:pt>
                <c:pt idx="29" formatCode="#,##0">
                  <c:v>66.949552098067002</c:v>
                </c:pt>
                <c:pt idx="30" formatCode="#,##0">
                  <c:v>125.57992908335642</c:v>
                </c:pt>
              </c:numCache>
            </c:numRef>
          </c:val>
        </c:ser>
        <c:ser>
          <c:idx val="15"/>
          <c:order val="15"/>
          <c:tx>
            <c:strRef>
              <c:f>'GRAFY_WMF FINAL'!$V$16</c:f>
              <c:strCache>
                <c:ptCount val="1"/>
                <c:pt idx="0">
                  <c:v>DAS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FINAL'!$V$17:$V$48</c:f>
              <c:numCache>
                <c:formatCode>General</c:formatCode>
                <c:ptCount val="32"/>
              </c:numCache>
            </c:numRef>
          </c:val>
        </c:ser>
        <c:ser>
          <c:idx val="16"/>
          <c:order val="16"/>
          <c:tx>
            <c:strRef>
              <c:f>'GRAFY_WMF FINAL'!$W$16</c:f>
              <c:strCache>
                <c:ptCount val="1"/>
                <c:pt idx="0">
                  <c:v>AOH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FINAL'!$W$17:$W$48</c:f>
              <c:numCache>
                <c:formatCode>0.0</c:formatCode>
                <c:ptCount val="32"/>
                <c:pt idx="0">
                  <c:v>1827.2265627633776</c:v>
                </c:pt>
                <c:pt idx="1">
                  <c:v>449.6624824307608</c:v>
                </c:pt>
                <c:pt idx="2">
                  <c:v>1452.8350108131881</c:v>
                </c:pt>
                <c:pt idx="3">
                  <c:v>1252.7328010465944</c:v>
                </c:pt>
                <c:pt idx="4">
                  <c:v>1074.8400097535391</c:v>
                </c:pt>
                <c:pt idx="5">
                  <c:v>22.920055819314889</c:v>
                </c:pt>
                <c:pt idx="6">
                  <c:v>201.59765428283754</c:v>
                </c:pt>
                <c:pt idx="7">
                  <c:v>332.88785452950594</c:v>
                </c:pt>
                <c:pt idx="10">
                  <c:v>854.41475286875811</c:v>
                </c:pt>
                <c:pt idx="11">
                  <c:v>159.43375332056374</c:v>
                </c:pt>
                <c:pt idx="12">
                  <c:v>892.16346948370517</c:v>
                </c:pt>
                <c:pt idx="13">
                  <c:v>1295.9197997361694</c:v>
                </c:pt>
                <c:pt idx="14">
                  <c:v>1254.0115392474079</c:v>
                </c:pt>
                <c:pt idx="16">
                  <c:v>824.13279127824683</c:v>
                </c:pt>
                <c:pt idx="17">
                  <c:v>16.203737932421163</c:v>
                </c:pt>
                <c:pt idx="18">
                  <c:v>841.89825426914035</c:v>
                </c:pt>
                <c:pt idx="19">
                  <c:v>1335.9258083455707</c:v>
                </c:pt>
                <c:pt idx="20">
                  <c:v>290.79495540346994</c:v>
                </c:pt>
                <c:pt idx="21" formatCode="#,##0">
                  <c:v>863.61811287084549</c:v>
                </c:pt>
                <c:pt idx="22" formatCode="#,##0">
                  <c:v>828.04899784321572</c:v>
                </c:pt>
                <c:pt idx="23" formatCode="#,##0">
                  <c:v>751.21970938353604</c:v>
                </c:pt>
                <c:pt idx="24" formatCode="#,##0">
                  <c:v>1052.8458048178343</c:v>
                </c:pt>
                <c:pt idx="25" formatCode="#,##0">
                  <c:v>1794</c:v>
                </c:pt>
                <c:pt idx="26" formatCode="#,##0">
                  <c:v>1883</c:v>
                </c:pt>
                <c:pt idx="27" formatCode="#,##0">
                  <c:v>701.65307971014522</c:v>
                </c:pt>
                <c:pt idx="28" formatCode="#,##0">
                  <c:v>533.96651641983249</c:v>
                </c:pt>
                <c:pt idx="29" formatCode="#,##0">
                  <c:v>1228.2118510749874</c:v>
                </c:pt>
                <c:pt idx="30" formatCode="#,##0">
                  <c:v>1516.8699358898457</c:v>
                </c:pt>
                <c:pt idx="31" formatCode="#,##0">
                  <c:v>4561</c:v>
                </c:pt>
              </c:numCache>
            </c:numRef>
          </c:val>
        </c:ser>
        <c:ser>
          <c:idx val="17"/>
          <c:order val="17"/>
          <c:tx>
            <c:strRef>
              <c:f>'GRAFY_WMF FINAL'!$X$16</c:f>
              <c:strCache>
                <c:ptCount val="1"/>
                <c:pt idx="0">
                  <c:v>AME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FINAL'!$X$17:$X$48</c:f>
              <c:numCache>
                <c:formatCode>0.0</c:formatCode>
                <c:ptCount val="32"/>
                <c:pt idx="0">
                  <c:v>3203.8259858447382</c:v>
                </c:pt>
                <c:pt idx="1">
                  <c:v>812.55214794616234</c:v>
                </c:pt>
                <c:pt idx="2">
                  <c:v>918.91712535673241</c:v>
                </c:pt>
                <c:pt idx="3">
                  <c:v>1734.6970230307452</c:v>
                </c:pt>
                <c:pt idx="4">
                  <c:v>2020.0780416480816</c:v>
                </c:pt>
                <c:pt idx="5">
                  <c:v>32.627798322680405</c:v>
                </c:pt>
                <c:pt idx="6">
                  <c:v>350.16271507281414</c:v>
                </c:pt>
                <c:pt idx="7">
                  <c:v>428.2166171444685</c:v>
                </c:pt>
                <c:pt idx="8">
                  <c:v>6.1344055963385742</c:v>
                </c:pt>
                <c:pt idx="9">
                  <c:v>34.394718027515012</c:v>
                </c:pt>
                <c:pt idx="10">
                  <c:v>1520.8471908658219</c:v>
                </c:pt>
                <c:pt idx="11">
                  <c:v>185.54910254301123</c:v>
                </c:pt>
                <c:pt idx="12">
                  <c:v>722.90498224187229</c:v>
                </c:pt>
                <c:pt idx="13">
                  <c:v>990.82451423521366</c:v>
                </c:pt>
                <c:pt idx="14">
                  <c:v>2299.3269347312812</c:v>
                </c:pt>
                <c:pt idx="16">
                  <c:v>1089.9456884720212</c:v>
                </c:pt>
                <c:pt idx="17">
                  <c:v>19.672646174730918</c:v>
                </c:pt>
                <c:pt idx="18">
                  <c:v>938.30687443034958</c:v>
                </c:pt>
                <c:pt idx="19">
                  <c:v>1317.0441302006798</c:v>
                </c:pt>
                <c:pt idx="20">
                  <c:v>456.41208920921969</c:v>
                </c:pt>
                <c:pt idx="21" formatCode="#,##0">
                  <c:v>1360.0000000000005</c:v>
                </c:pt>
                <c:pt idx="22" formatCode="#,##0">
                  <c:v>867.37777777777819</c:v>
                </c:pt>
                <c:pt idx="23" formatCode="#,##0">
                  <c:v>1138.3703703703704</c:v>
                </c:pt>
                <c:pt idx="24" formatCode="#,##0">
                  <c:v>1904.0000000000005</c:v>
                </c:pt>
                <c:pt idx="25" formatCode="#,##0">
                  <c:v>804.63395638629311</c:v>
                </c:pt>
                <c:pt idx="26" formatCode="#,##0">
                  <c:v>522.92403730137653</c:v>
                </c:pt>
                <c:pt idx="27" formatCode="#,##0">
                  <c:v>1529.9618320610689</c:v>
                </c:pt>
                <c:pt idx="28" formatCode="#,##0">
                  <c:v>2264.3356643356642</c:v>
                </c:pt>
                <c:pt idx="29" formatCode="#,##0">
                  <c:v>1533.2164767747599</c:v>
                </c:pt>
                <c:pt idx="30" formatCode="#,##0">
                  <c:v>2110.1759871987106</c:v>
                </c:pt>
                <c:pt idx="31" formatCode="#,##0">
                  <c:v>1123</c:v>
                </c:pt>
              </c:numCache>
            </c:numRef>
          </c:val>
        </c:ser>
        <c:ser>
          <c:idx val="18"/>
          <c:order val="18"/>
          <c:tx>
            <c:strRef>
              <c:f>'GRAFY_WMF FINAL'!$Y$16</c:f>
              <c:strCache>
                <c:ptCount val="1"/>
                <c:pt idx="0">
                  <c:v>TEN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FINAL'!$Y$17:$Y$48</c:f>
              <c:numCache>
                <c:formatCode>0.0</c:formatCode>
                <c:ptCount val="32"/>
                <c:pt idx="0">
                  <c:v>668.27898294964484</c:v>
                </c:pt>
                <c:pt idx="1">
                  <c:v>308.38860772684859</c:v>
                </c:pt>
                <c:pt idx="3">
                  <c:v>346.5407672868526</c:v>
                </c:pt>
                <c:pt idx="4">
                  <c:v>91.967090501121902</c:v>
                </c:pt>
                <c:pt idx="6">
                  <c:v>88.592396325066218</c:v>
                </c:pt>
                <c:pt idx="7">
                  <c:v>109.56108237887618</c:v>
                </c:pt>
                <c:pt idx="10">
                  <c:v>284.11493138959588</c:v>
                </c:pt>
                <c:pt idx="11">
                  <c:v>479.78003678892122</c:v>
                </c:pt>
                <c:pt idx="13">
                  <c:v>448.45395156198299</c:v>
                </c:pt>
                <c:pt idx="14">
                  <c:v>1283.1854041754405</c:v>
                </c:pt>
                <c:pt idx="16">
                  <c:v>719.64917738324732</c:v>
                </c:pt>
                <c:pt idx="17">
                  <c:v>64.370583821182251</c:v>
                </c:pt>
                <c:pt idx="18">
                  <c:v>895.41577462874238</c:v>
                </c:pt>
                <c:pt idx="19">
                  <c:v>988.18819985792925</c:v>
                </c:pt>
                <c:pt idx="20">
                  <c:v>172.65113765697436</c:v>
                </c:pt>
                <c:pt idx="21" formatCode="#,##0">
                  <c:v>161.72792724516864</c:v>
                </c:pt>
                <c:pt idx="22" formatCode="#,##0">
                  <c:v>123.45231779714541</c:v>
                </c:pt>
                <c:pt idx="23" formatCode="#,##0">
                  <c:v>200.81217632941781</c:v>
                </c:pt>
                <c:pt idx="24" formatCode="#,##0">
                  <c:v>190.03031451307322</c:v>
                </c:pt>
                <c:pt idx="25" formatCode="#,##0">
                  <c:v>125</c:v>
                </c:pt>
                <c:pt idx="26" formatCode="#,##0">
                  <c:v>122</c:v>
                </c:pt>
                <c:pt idx="27" formatCode="#,##0">
                  <c:v>185.70336391437306</c:v>
                </c:pt>
                <c:pt idx="28" formatCode="#,##0">
                  <c:v>1218.9359028068709</c:v>
                </c:pt>
                <c:pt idx="29" formatCode="#,##0">
                  <c:v>771.5971675845791</c:v>
                </c:pt>
                <c:pt idx="30" formatCode="#,##0">
                  <c:v>611.81137811202336</c:v>
                </c:pt>
              </c:numCache>
            </c:numRef>
          </c:val>
        </c:ser>
        <c:ser>
          <c:idx val="19"/>
          <c:order val="19"/>
          <c:tx>
            <c:strRef>
              <c:f>'GRAFY_WMF FINAL'!$Z$16</c:f>
              <c:strCache>
                <c:ptCount val="1"/>
                <c:pt idx="0">
                  <c:v>TeA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FINAL'!$Z$17:$Z$48</c:f>
              <c:numCache>
                <c:formatCode>0.00</c:formatCode>
                <c:ptCount val="32"/>
                <c:pt idx="0">
                  <c:v>2136.6274653031405</c:v>
                </c:pt>
                <c:pt idx="1">
                  <c:v>868.78843338213767</c:v>
                </c:pt>
                <c:pt idx="2">
                  <c:v>975</c:v>
                </c:pt>
                <c:pt idx="3">
                  <c:v>1329</c:v>
                </c:pt>
                <c:pt idx="14">
                  <c:v>1044.0455378173251</c:v>
                </c:pt>
                <c:pt idx="15">
                  <c:v>728.97926555083689</c:v>
                </c:pt>
                <c:pt idx="18">
                  <c:v>1374</c:v>
                </c:pt>
              </c:numCache>
            </c:numRef>
          </c:val>
        </c:ser>
        <c:ser>
          <c:idx val="20"/>
          <c:order val="20"/>
          <c:tx>
            <c:strRef>
              <c:f>'GRAFY_WMF FINAL'!$AA$16</c:f>
              <c:strCache>
                <c:ptCount val="1"/>
                <c:pt idx="0">
                  <c:v>AGC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FINAL'!$AA$17:$AA$48</c:f>
              <c:numCache>
                <c:formatCode>General</c:formatCode>
                <c:ptCount val="32"/>
              </c:numCache>
            </c:numRef>
          </c:val>
        </c:ser>
        <c:ser>
          <c:idx val="21"/>
          <c:order val="21"/>
          <c:tx>
            <c:strRef>
              <c:f>'GRAFY_WMF FINAL'!$AB$16</c:f>
              <c:strCache>
                <c:ptCount val="1"/>
                <c:pt idx="0">
                  <c:v>STE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FINAL'!$AB$17:$AB$48</c:f>
              <c:numCache>
                <c:formatCode>General</c:formatCode>
                <c:ptCount val="32"/>
                <c:pt idx="27" formatCode="#,##0">
                  <c:v>6.7610334311525575</c:v>
                </c:pt>
                <c:pt idx="28" formatCode="#,##0">
                  <c:v>10.747971046282073</c:v>
                </c:pt>
              </c:numCache>
            </c:numRef>
          </c:val>
        </c:ser>
        <c:ser>
          <c:idx val="22"/>
          <c:order val="22"/>
          <c:tx>
            <c:strRef>
              <c:f>'GRAFY_WMF FINAL'!$AC$16</c:f>
              <c:strCache>
                <c:ptCount val="1"/>
                <c:pt idx="0">
                  <c:v>PEA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FINAL'!$AC$17:$AC$48</c:f>
              <c:numCache>
                <c:formatCode>General</c:formatCode>
                <c:ptCount val="32"/>
              </c:numCache>
            </c:numRef>
          </c:val>
        </c:ser>
        <c:ser>
          <c:idx val="23"/>
          <c:order val="23"/>
          <c:tx>
            <c:strRef>
              <c:f>'GRAFY_WMF FINAL'!$AD$16</c:f>
              <c:strCache>
                <c:ptCount val="1"/>
                <c:pt idx="0">
                  <c:v>MA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FINAL'!$AD$17:$AD$48</c:f>
              <c:numCache>
                <c:formatCode>General</c:formatCode>
                <c:ptCount val="32"/>
                <c:pt idx="23" formatCode="#,##0">
                  <c:v>1.6136260955797237</c:v>
                </c:pt>
                <c:pt idx="25" formatCode="#,##0">
                  <c:v>1712</c:v>
                </c:pt>
                <c:pt idx="26" formatCode="#,##0">
                  <c:v>1638</c:v>
                </c:pt>
                <c:pt idx="28" formatCode="#,##0">
                  <c:v>4</c:v>
                </c:pt>
              </c:numCache>
            </c:numRef>
          </c:val>
        </c:ser>
        <c:ser>
          <c:idx val="24"/>
          <c:order val="24"/>
          <c:tx>
            <c:strRef>
              <c:f>'GRAFY_WMF FINAL'!$AE$16</c:f>
              <c:strCache>
                <c:ptCount val="1"/>
                <c:pt idx="0">
                  <c:v>OTA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FINAL'!$AE$17:$AE$48</c:f>
              <c:numCache>
                <c:formatCode>General</c:formatCode>
                <c:ptCount val="32"/>
              </c:numCache>
            </c:numRef>
          </c:val>
        </c:ser>
        <c:ser>
          <c:idx val="25"/>
          <c:order val="25"/>
          <c:tx>
            <c:strRef>
              <c:f>'GRAFY_WMF FINAL'!$AF$16</c:f>
              <c:strCache>
                <c:ptCount val="1"/>
                <c:pt idx="0">
                  <c:v>Pat</c:v>
                </c:pt>
              </c:strCache>
            </c:strRef>
          </c:tx>
          <c:invertIfNegative val="0"/>
          <c:cat>
            <c:numRef>
              <c:f>'GRAFY_WMF FINAL'!$F$17:$F$48</c:f>
              <c:numCache>
                <c:formatCode>General</c:formatCode>
                <c:ptCount val="32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</c:numCache>
            </c:numRef>
          </c:cat>
          <c:val>
            <c:numRef>
              <c:f>'GRAFY_WMF FINAL'!$AF$17:$AF$48</c:f>
              <c:numCache>
                <c:formatCode>General</c:formatCode>
                <c:ptCount val="3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shape val="cylinder"/>
        <c:axId val="120716672"/>
        <c:axId val="120730752"/>
        <c:axId val="0"/>
      </c:bar3DChart>
      <c:catAx>
        <c:axId val="12071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20730752"/>
        <c:crosses val="autoZero"/>
        <c:auto val="1"/>
        <c:lblAlgn val="ctr"/>
        <c:lblOffset val="100"/>
        <c:noMultiLvlLbl val="0"/>
      </c:catAx>
      <c:valAx>
        <c:axId val="120730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900"/>
                </a:pPr>
                <a:r>
                  <a:rPr lang="en-US" sz="1600" b="1" i="0" baseline="0" dirty="0" smtClean="0">
                    <a:effectLst/>
                  </a:rPr>
                  <a:t>µ</a:t>
                </a:r>
                <a:r>
                  <a:rPr lang="cs-CZ" sz="1600" b="1" i="0" baseline="0" dirty="0" smtClean="0">
                    <a:effectLst/>
                  </a:rPr>
                  <a:t>g/kg</a:t>
                </a:r>
                <a:endParaRPr lang="cs-CZ" sz="9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730097520789317E-3"/>
              <c:y val="0.456123372766243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2071667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3"/>
        <c:delete val="1"/>
      </c:legendEntry>
      <c:legendEntry>
        <c:idx val="21"/>
        <c:txPr>
          <a:bodyPr/>
          <a:lstStyle/>
          <a:p>
            <a:pPr>
              <a:defRPr sz="1800" b="0"/>
            </a:pPr>
            <a:endParaRPr lang="cs-CZ"/>
          </a:p>
        </c:txPr>
      </c:legendEntry>
      <c:legendEntry>
        <c:idx val="22"/>
        <c:txPr>
          <a:bodyPr/>
          <a:lstStyle/>
          <a:p>
            <a:pPr>
              <a:defRPr sz="1800" b="0"/>
            </a:pPr>
            <a:endParaRPr lang="cs-CZ"/>
          </a:p>
        </c:txPr>
      </c:legendEntry>
      <c:legendEntry>
        <c:idx val="23"/>
        <c:delete val="1"/>
      </c:legendEntry>
      <c:legendEntry>
        <c:idx val="24"/>
        <c:delete val="1"/>
      </c:legendEntry>
      <c:legendEntry>
        <c:idx val="25"/>
        <c:txPr>
          <a:bodyPr/>
          <a:lstStyle/>
          <a:p>
            <a:pPr>
              <a:defRPr sz="1800" b="0"/>
            </a:pPr>
            <a:endParaRPr lang="cs-CZ"/>
          </a:p>
        </c:txPr>
      </c:legendEntry>
      <c:layout>
        <c:manualLayout>
          <c:xMode val="edge"/>
          <c:yMode val="edge"/>
          <c:x val="0.26493014708334944"/>
          <c:y val="3.2714644567060996E-2"/>
          <c:w val="0.12782088012039375"/>
          <c:h val="0.72570599938453184"/>
        </c:manualLayout>
      </c:layout>
      <c:overlay val="0"/>
      <c:txPr>
        <a:bodyPr/>
        <a:lstStyle/>
        <a:p>
          <a:pPr>
            <a:defRPr sz="1600" b="1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3070951339146"/>
          <c:y val="7.4819450059905132E-2"/>
          <c:w val="0.80805306863941662"/>
          <c:h val="0.866173824988037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'GRAFY_WMF FINAL'!$G$165</c:f>
              <c:strCache>
                <c:ptCount val="1"/>
                <c:pt idx="0">
                  <c:v>DON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'GRAFY_WMF FINAL'!$F$166:$F$196</c:f>
              <c:numCache>
                <c:formatCode>General</c:formatCode>
                <c:ptCount val="3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cat>
          <c:val>
            <c:numRef>
              <c:f>'GRAFY_WMF FINAL'!$G$166:$G$196</c:f>
              <c:numCache>
                <c:formatCode>0.000</c:formatCode>
                <c:ptCount val="31"/>
                <c:pt idx="0">
                  <c:v>1.641287237551458</c:v>
                </c:pt>
                <c:pt idx="1">
                  <c:v>0.2337517633598121</c:v>
                </c:pt>
                <c:pt idx="3">
                  <c:v>1.1494693613644285</c:v>
                </c:pt>
                <c:pt idx="7">
                  <c:v>0.45979069634376968</c:v>
                </c:pt>
                <c:pt idx="14">
                  <c:v>4.9109399202515425</c:v>
                </c:pt>
                <c:pt idx="16">
                  <c:v>0.35682379973589096</c:v>
                </c:pt>
                <c:pt idx="18">
                  <c:v>0.38456202180725979</c:v>
                </c:pt>
                <c:pt idx="19">
                  <c:v>0.15146700591187529</c:v>
                </c:pt>
                <c:pt idx="20">
                  <c:v>0.20902230586553502</c:v>
                </c:pt>
                <c:pt idx="21">
                  <c:v>1.272</c:v>
                </c:pt>
                <c:pt idx="22">
                  <c:v>1.59</c:v>
                </c:pt>
                <c:pt idx="23">
                  <c:v>0.91799999999999993</c:v>
                </c:pt>
                <c:pt idx="24">
                  <c:v>1.758</c:v>
                </c:pt>
                <c:pt idx="27">
                  <c:v>0.95850000000000002</c:v>
                </c:pt>
                <c:pt idx="29">
                  <c:v>1.4242279999999998</c:v>
                </c:pt>
                <c:pt idx="30">
                  <c:v>2.597016</c:v>
                </c:pt>
              </c:numCache>
            </c:numRef>
          </c:val>
        </c:ser>
        <c:ser>
          <c:idx val="1"/>
          <c:order val="1"/>
          <c:tx>
            <c:strRef>
              <c:f>'GRAFY_WMF FINAL'!$K$165</c:f>
              <c:strCache>
                <c:ptCount val="1"/>
                <c:pt idx="0">
                  <c:v>HT-2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numRef>
              <c:f>'GRAFY_WMF FINAL'!$F$166:$F$196</c:f>
              <c:numCache>
                <c:formatCode>General</c:formatCode>
                <c:ptCount val="3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cat>
          <c:val>
            <c:numRef>
              <c:f>'GRAFY_WMF FINAL'!$K$166:$K$196</c:f>
              <c:numCache>
                <c:formatCode>0.000</c:formatCode>
                <c:ptCount val="31"/>
                <c:pt idx="0">
                  <c:v>1.3151343358833385</c:v>
                </c:pt>
                <c:pt idx="1">
                  <c:v>8.2423241111252432E-2</c:v>
                </c:pt>
                <c:pt idx="3">
                  <c:v>0.21996102383765684</c:v>
                </c:pt>
                <c:pt idx="7">
                  <c:v>0.23924889496546894</c:v>
                </c:pt>
                <c:pt idx="12">
                  <c:v>0.13144744308846049</c:v>
                </c:pt>
                <c:pt idx="13">
                  <c:v>0.23842851120831637</c:v>
                </c:pt>
                <c:pt idx="14">
                  <c:v>1.4872724834567534</c:v>
                </c:pt>
                <c:pt idx="16">
                  <c:v>0.27049266246820647</c:v>
                </c:pt>
                <c:pt idx="17">
                  <c:v>1.1167939951507069</c:v>
                </c:pt>
                <c:pt idx="18">
                  <c:v>0.19334494095328075</c:v>
                </c:pt>
                <c:pt idx="19">
                  <c:v>0.15106657971989484</c:v>
                </c:pt>
                <c:pt idx="21">
                  <c:v>1.5369669442341656</c:v>
                </c:pt>
                <c:pt idx="22">
                  <c:v>2.4993668065116341</c:v>
                </c:pt>
                <c:pt idx="23">
                  <c:v>3.2750323671531754</c:v>
                </c:pt>
                <c:pt idx="24">
                  <c:v>1.6734266261988813</c:v>
                </c:pt>
                <c:pt idx="25">
                  <c:v>4.1445328815647595E-2</c:v>
                </c:pt>
                <c:pt idx="26">
                  <c:v>3.6585742522355594E-2</c:v>
                </c:pt>
                <c:pt idx="27">
                  <c:v>0.84097744360902271</c:v>
                </c:pt>
                <c:pt idx="28">
                  <c:v>0.17307504101722729</c:v>
                </c:pt>
                <c:pt idx="29">
                  <c:v>0.97575551782682546</c:v>
                </c:pt>
                <c:pt idx="30">
                  <c:v>1.37110473625666</c:v>
                </c:pt>
              </c:numCache>
            </c:numRef>
          </c:val>
        </c:ser>
        <c:ser>
          <c:idx val="2"/>
          <c:order val="2"/>
          <c:tx>
            <c:strRef>
              <c:f>'GRAFY_WMF FINAL'!$L$165</c:f>
              <c:strCache>
                <c:ptCount val="1"/>
                <c:pt idx="0">
                  <c:v>T-2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numRef>
              <c:f>'GRAFY_WMF FINAL'!$F$166:$F$196</c:f>
              <c:numCache>
                <c:formatCode>General</c:formatCode>
                <c:ptCount val="3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cat>
          <c:val>
            <c:numRef>
              <c:f>'GRAFY_WMF FINAL'!$L$166:$L$196</c:f>
              <c:numCache>
                <c:formatCode>0.000</c:formatCode>
                <c:ptCount val="31"/>
                <c:pt idx="0">
                  <c:v>1.4276229460912839</c:v>
                </c:pt>
                <c:pt idx="1">
                  <c:v>0.10137484347434089</c:v>
                </c:pt>
                <c:pt idx="2">
                  <c:v>0.27480500811629244</c:v>
                </c:pt>
                <c:pt idx="3">
                  <c:v>0.34658096152580292</c:v>
                </c:pt>
                <c:pt idx="6">
                  <c:v>8.8626534255643291E-2</c:v>
                </c:pt>
                <c:pt idx="7">
                  <c:v>0.25344784133845832</c:v>
                </c:pt>
                <c:pt idx="10">
                  <c:v>0.12083089559190968</c:v>
                </c:pt>
                <c:pt idx="11">
                  <c:v>0.13863651504841662</c:v>
                </c:pt>
                <c:pt idx="12">
                  <c:v>0.13102278883416191</c:v>
                </c:pt>
                <c:pt idx="13">
                  <c:v>0.19005318819883846</c:v>
                </c:pt>
                <c:pt idx="14">
                  <c:v>2.1599812750895038</c:v>
                </c:pt>
                <c:pt idx="16">
                  <c:v>0.32682197309976962</c:v>
                </c:pt>
                <c:pt idx="17">
                  <c:v>2.0039382272741513</c:v>
                </c:pt>
                <c:pt idx="18">
                  <c:v>0.19074071796015168</c:v>
                </c:pt>
                <c:pt idx="19">
                  <c:v>0.16607034599345177</c:v>
                </c:pt>
                <c:pt idx="21">
                  <c:v>0.74756464221286834</c:v>
                </c:pt>
                <c:pt idx="22">
                  <c:v>1.5087076533054857</c:v>
                </c:pt>
                <c:pt idx="23">
                  <c:v>1.961319949297132</c:v>
                </c:pt>
                <c:pt idx="24">
                  <c:v>0.98065997464856614</c:v>
                </c:pt>
                <c:pt idx="25">
                  <c:v>3.3383005747534222E-2</c:v>
                </c:pt>
                <c:pt idx="26">
                  <c:v>3.7152054783546148E-2</c:v>
                </c:pt>
                <c:pt idx="27">
                  <c:v>0.76014047410008756</c:v>
                </c:pt>
                <c:pt idx="28">
                  <c:v>0.18100546508258486</c:v>
                </c:pt>
                <c:pt idx="29">
                  <c:v>0.93366925814399171</c:v>
                </c:pt>
                <c:pt idx="30">
                  <c:v>1.6783480622225835</c:v>
                </c:pt>
              </c:numCache>
            </c:numRef>
          </c:val>
        </c:ser>
        <c:ser>
          <c:idx val="3"/>
          <c:order val="3"/>
          <c:tx>
            <c:strRef>
              <c:f>'GRAFY_WMF FINAL'!$M$165</c:f>
              <c:strCache>
                <c:ptCount val="1"/>
                <c:pt idx="0">
                  <c:v>ZEA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'GRAFY_WMF FINAL'!$F$166:$F$196</c:f>
              <c:numCache>
                <c:formatCode>General</c:formatCode>
                <c:ptCount val="3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cat>
          <c:val>
            <c:numRef>
              <c:f>'GRAFY_WMF FINAL'!$M$166:$M$196</c:f>
              <c:numCache>
                <c:formatCode>0.000</c:formatCode>
                <c:ptCount val="31"/>
                <c:pt idx="0">
                  <c:v>0.26788104410535118</c:v>
                </c:pt>
                <c:pt idx="1">
                  <c:v>0.10006763977939408</c:v>
                </c:pt>
                <c:pt idx="2">
                  <c:v>6.3735648570673001E-2</c:v>
                </c:pt>
                <c:pt idx="3">
                  <c:v>0.29719351693126544</c:v>
                </c:pt>
                <c:pt idx="4">
                  <c:v>0.33385137252568536</c:v>
                </c:pt>
                <c:pt idx="6">
                  <c:v>4.2778281626636161E-2</c:v>
                </c:pt>
                <c:pt idx="7">
                  <c:v>0.18143168956669981</c:v>
                </c:pt>
                <c:pt idx="10">
                  <c:v>0.42310070544682848</c:v>
                </c:pt>
                <c:pt idx="13">
                  <c:v>7.1594753483856549E-2</c:v>
                </c:pt>
                <c:pt idx="14">
                  <c:v>0.92181394153102847</c:v>
                </c:pt>
                <c:pt idx="16">
                  <c:v>5.5818204486888616E-2</c:v>
                </c:pt>
                <c:pt idx="18">
                  <c:v>7.005997234362471E-2</c:v>
                </c:pt>
                <c:pt idx="19">
                  <c:v>2.2195209008873146E-2</c:v>
                </c:pt>
                <c:pt idx="20">
                  <c:v>6.1614510259317266E-2</c:v>
                </c:pt>
                <c:pt idx="21">
                  <c:v>0.17400000000000004</c:v>
                </c:pt>
                <c:pt idx="22">
                  <c:v>0.39600000000000007</c:v>
                </c:pt>
                <c:pt idx="23">
                  <c:v>0.28800000000000009</c:v>
                </c:pt>
                <c:pt idx="24">
                  <c:v>0.66000000000000014</c:v>
                </c:pt>
                <c:pt idx="25">
                  <c:v>2.4323999999999998E-2</c:v>
                </c:pt>
                <c:pt idx="26">
                  <c:v>2.4323999999999998E-2</c:v>
                </c:pt>
                <c:pt idx="27">
                  <c:v>5.8500000000000003E-2</c:v>
                </c:pt>
                <c:pt idx="28">
                  <c:v>0.55806809999999996</c:v>
                </c:pt>
                <c:pt idx="29">
                  <c:v>0.19486600000000001</c:v>
                </c:pt>
                <c:pt idx="30">
                  <c:v>0.33495400000000014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shape val="cylinder"/>
        <c:axId val="159308416"/>
        <c:axId val="159322496"/>
        <c:axId val="0"/>
      </c:bar3DChart>
      <c:catAx>
        <c:axId val="15930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59322496"/>
        <c:crosses val="autoZero"/>
        <c:auto val="1"/>
        <c:lblAlgn val="ctr"/>
        <c:lblOffset val="100"/>
        <c:noMultiLvlLbl val="0"/>
      </c:catAx>
      <c:valAx>
        <c:axId val="159322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1800" b="1" i="0" baseline="0" dirty="0" smtClean="0">
                    <a:effectLst/>
                  </a:rPr>
                  <a:t>µg mykotoxinu / max. denní dávka</a:t>
                </a:r>
                <a:endParaRPr lang="cs-CZ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1356637863583131E-2"/>
              <c:y val="0.221196112571922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59308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075164321954106"/>
          <c:y val="0.71668032923703517"/>
          <c:w val="6.7880505533715593E-2"/>
          <c:h val="0.20259799030390258"/>
        </c:manualLayout>
      </c:layout>
      <c:overlay val="0"/>
      <c:txPr>
        <a:bodyPr/>
        <a:lstStyle/>
        <a:p>
          <a:pPr>
            <a:defRPr sz="1400" b="1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4A7B-9897-4F1E-BD4D-FE352005C909}" type="datetimeFigureOut">
              <a:rPr lang="en-GB" smtClean="0"/>
              <a:pPr/>
              <a:t>20/11/2013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1F76-D4F2-4BD1-A926-6BB471FA1A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9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9F23-5BD2-4E83-8ED8-1495360D6B3B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D213-72E5-4021-B37C-B42791FBA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27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4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Maruška opravila obsahy </a:t>
            </a:r>
            <a:r>
              <a:rPr lang="cs-CZ" dirty="0" err="1" smtClean="0"/>
              <a:t>silymarinu</a:t>
            </a:r>
            <a:r>
              <a:rPr lang="cs-CZ" baseline="0" dirty="0" smtClean="0"/>
              <a:t> dle výrobců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0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tx1"/>
                </a:solidFill>
              </a:rPr>
              <a:t>Doplnit souhrnné údaje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03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65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66CCFF-52B8-47EC-B633-1C72FB5EA695}" type="slidenum">
              <a:rPr lang="en-GB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 txBox="1">
            <a:spLocks noGrp="1" noChangeArrowheads="1"/>
          </p:cNvSpPr>
          <p:nvPr/>
        </p:nvSpPr>
        <p:spPr bwMode="auto">
          <a:xfrm>
            <a:off x="3857626" y="9402824"/>
            <a:ext cx="3000375" cy="47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4" tIns="44097" rIns="88194" bIns="44097" anchor="b"/>
          <a:lstStyle/>
          <a:p>
            <a:pPr algn="r" defTabSz="882650"/>
            <a:fld id="{E6D305F8-7B21-4C61-AC54-9A1B42D5AB5C}" type="slidenum">
              <a:rPr lang="en-GB" sz="1200">
                <a:latin typeface="Times New Roman" pitchFamily="18" charset="0"/>
              </a:rPr>
              <a:pPr algn="r" defTabSz="882650"/>
              <a:t>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04850"/>
            <a:ext cx="5013325" cy="3760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Doděláme nakonec.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52090E-1A7F-4D64-963F-FEEAD89CF9F3}" type="slidenum">
              <a:rPr lang="en-GB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Doplnim</a:t>
            </a:r>
            <a:r>
              <a:rPr lang="cs-CZ" dirty="0" smtClean="0"/>
              <a:t> </a:t>
            </a:r>
            <a:r>
              <a:rPr lang="cs-CZ" dirty="0" err="1" smtClean="0"/>
              <a:t>ja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8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1A46-807F-495F-9383-7D4C65063EB3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1A46-807F-495F-9383-7D4C65063EB3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 </a:t>
            </a:r>
            <a:r>
              <a:rPr lang="cs-CZ" sz="1200" b="1" dirty="0" err="1" smtClean="0"/>
              <a:t>tolerable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daily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intake</a:t>
            </a:r>
            <a:r>
              <a:rPr lang="cs-CZ" sz="1200" b="1" dirty="0" smtClean="0"/>
              <a:t> (</a:t>
            </a:r>
            <a:r>
              <a:rPr lang="en-US" sz="1200" b="1" dirty="0" smtClean="0"/>
              <a:t>TDI</a:t>
            </a:r>
            <a:r>
              <a:rPr lang="cs-CZ" sz="1200" b="1" dirty="0" smtClean="0"/>
              <a:t>)</a:t>
            </a:r>
            <a:r>
              <a:rPr lang="en-US" sz="1200" dirty="0" smtClean="0"/>
              <a:t> is an estimate</a:t>
            </a:r>
            <a:r>
              <a:rPr lang="cs-CZ" sz="1200" dirty="0" smtClean="0"/>
              <a:t>d</a:t>
            </a:r>
            <a:r>
              <a:rPr lang="en-US" sz="1200" dirty="0" smtClean="0"/>
              <a:t> amount of a </a:t>
            </a:r>
            <a:r>
              <a:rPr lang="en-US" sz="1200" dirty="0" err="1" smtClean="0"/>
              <a:t>mycotoxin</a:t>
            </a:r>
            <a:r>
              <a:rPr lang="en-US" sz="1200" dirty="0" smtClean="0"/>
              <a:t> that can be taken in daily over a lifetime without </a:t>
            </a:r>
            <a:r>
              <a:rPr lang="cs-CZ" sz="1200" dirty="0" err="1" smtClean="0"/>
              <a:t>posing</a:t>
            </a:r>
            <a:r>
              <a:rPr lang="cs-CZ" sz="1200" dirty="0" smtClean="0"/>
              <a:t> a </a:t>
            </a:r>
            <a:r>
              <a:rPr lang="cs-CZ" sz="1200" dirty="0" err="1" smtClean="0"/>
              <a:t>significant</a:t>
            </a:r>
            <a:r>
              <a:rPr lang="en-US" sz="1200" dirty="0" smtClean="0"/>
              <a:t> health risk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D213-72E5-4021-B37C-B42791FBAFC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8" descr="C:\Users\pulkrabj\Documents\JANA\RUZNE\LogoCzCervenePosterTisk\cz_cervena_tisk_poster_2_radk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725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722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4" y="298152"/>
            <a:ext cx="8317558" cy="646331"/>
          </a:xfrm>
          <a:noFill/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08751" y="6525344"/>
            <a:ext cx="8135249" cy="261610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0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09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9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9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78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9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8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0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35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8" descr="C:\Users\pulkrabj\Documents\JANA\RUZNE\LogoCzCervenePosterTisk\cz_cervena_tisk_poster_2_radk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725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18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4" y="298152"/>
            <a:ext cx="8317558" cy="646331"/>
          </a:xfrm>
          <a:noFill/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08751" y="6525344"/>
            <a:ext cx="8135249" cy="261610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2" descr="C:\Users\pulkrabj\Documents\JANA\RUZNE\LogoCzCerveneTisk\cz_cervena_tisk_zkratka_vpra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" y="6511237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720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2432-FB1C-4174-BA4D-D9A07EC6DAB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E59A-43FF-4AC5-91A0-C4983DEFBFA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2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8" descr="C:\Users\pulkrabj\Documents\JANA\RUZNE\LogoCzCervenePosterTisk\cz_cervena_tisk_poster_2_radk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725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611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4" y="298152"/>
            <a:ext cx="8317558" cy="646331"/>
          </a:xfrm>
          <a:noFill/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08751" y="6525344"/>
            <a:ext cx="8135249" cy="261610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2" descr="C:\Users\pulkrabj\Documents\JANA\RUZNE\LogoCzCerveneTisk\cz_cervena_tisk_zkratka_vpra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" y="6511237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37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A2432-FB1C-4174-BA4D-D9A07EC6DAB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E59A-43FF-4AC5-91A0-C4983DEFBFA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79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8" descr="C:\Users\pulkrabj\Documents\JANA\RUZNE\LogoCzCervenePosterTisk\cz_cervena_tisk_poster_2_radk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725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127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4" y="298152"/>
            <a:ext cx="8317558" cy="646331"/>
          </a:xfrm>
          <a:noFill/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08751" y="6525344"/>
            <a:ext cx="8135249" cy="261610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2" descr="C:\Users\pulkrabj\Documents\JANA\RUZNE\LogoCzCerveneTisk\cz_cervena_tisk_zkratka_vpra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6" y="6511237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86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6" name="Picture 8" descr="C:\Users\pulkrabj\Documents\JANA\RUZNE\LogoCzCervenePosterTisk\cz_cervena_tisk_poster_2_radky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8625"/>
            <a:ext cx="7254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49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323850" y="400050"/>
            <a:ext cx="179388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5" name="Picture 2" descr="C:\Users\pulkrabj\Documents\JANA\RUZNE\LogoCzCerveneTisk\cz_cervena_tisk_zkratka_vprav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511925"/>
            <a:ext cx="100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4" y="298152"/>
            <a:ext cx="8317558" cy="646331"/>
          </a:xfrm>
          <a:noFill/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008063" y="6524625"/>
            <a:ext cx="8135937" cy="261938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>
                <a:solidFill>
                  <a:srgbClr val="7F7F7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XLII. symposium o </a:t>
            </a:r>
            <a:r>
              <a:rPr lang="en-US" err="1"/>
              <a:t>nových</a:t>
            </a:r>
            <a:r>
              <a:rPr lang="en-US"/>
              <a:t> </a:t>
            </a:r>
            <a:r>
              <a:rPr lang="en-US" err="1"/>
              <a:t>směrech</a:t>
            </a:r>
            <a:r>
              <a:rPr lang="en-US"/>
              <a:t> </a:t>
            </a:r>
            <a:r>
              <a:rPr lang="en-US" err="1"/>
              <a:t>výroby</a:t>
            </a:r>
            <a:r>
              <a:rPr lang="en-US"/>
              <a:t> a </a:t>
            </a:r>
            <a:r>
              <a:rPr lang="en-US" err="1"/>
              <a:t>hodnocení</a:t>
            </a:r>
            <a:r>
              <a:rPr lang="en-US"/>
              <a:t> </a:t>
            </a:r>
            <a:r>
              <a:rPr lang="en-US" err="1"/>
              <a:t>potravin</a:t>
            </a:r>
            <a:r>
              <a:rPr lang="en-US"/>
              <a:t>, </a:t>
            </a:r>
            <a:r>
              <a:rPr lang="en-US" err="1"/>
              <a:t>Skalský</a:t>
            </a:r>
            <a:r>
              <a:rPr lang="en-US"/>
              <a:t> </a:t>
            </a:r>
            <a:r>
              <a:rPr lang="en-US" err="1"/>
              <a:t>Dvůr</a:t>
            </a:r>
            <a:r>
              <a:rPr lang="en-US"/>
              <a:t> 27. – 29.5.2013</a:t>
            </a:r>
          </a:p>
        </p:txBody>
      </p:sp>
    </p:spTree>
    <p:extLst>
      <p:ext uri="{BB962C8B-B14F-4D97-AF65-F5344CB8AC3E}">
        <p14:creationId xmlns:p14="http://schemas.microsoft.com/office/powerpoint/2010/main" val="173183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C773BC-C481-46F7-8D31-BD20AAF6F1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746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DCBE87-7E1B-43F7-9EBE-CC8F00DEC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302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F9DD46-BA7D-43D1-A89C-9ACC8DEE0C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483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F694E0-FE9D-452F-8044-8DA30E983C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53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06F25D-D38F-412D-8661-1BA8FC4FCF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72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23FFA1-BBD6-4A1E-8836-FB75A8E7E7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088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9D58D5-A8D3-4111-8326-D63DA77D6E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971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5BD775-7A36-4B7C-8C1B-345109376F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01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D64C03-8EF3-4171-8203-69FD963376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339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E5EE77-ADEB-4CD5-8811-D68B9A694E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223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179EB3-02AA-409C-87C0-FACBF2973B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87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8E95-F4F1-4222-B510-A35B0AD068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00DF-DC62-456C-83ED-FDE087DF4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0C32-C3C5-4335-995B-BB852CE0F30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53A2-2E3D-49F1-872A-1EFF434DFC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0C32-C3C5-4335-995B-BB852CE0F30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53A2-2E3D-49F1-872A-1EFF434DFC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5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0C32-C3C5-4335-995B-BB852CE0F30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53A2-2E3D-49F1-872A-1EFF434DFC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7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0C32-C3C5-4335-995B-BB852CE0F30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53A2-2E3D-49F1-872A-1EFF434DFC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647DD3-048B-4D90-80C0-8C1E72DA2F2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5DD249-7D65-4DE5-BB4B-9D9F04C02DF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7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D629F-E137-48A3-B3B7-BAAEFDC799D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77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18" Type="http://schemas.openxmlformats.org/officeDocument/2006/relationships/image" Target="../media/image79.jpeg"/><Relationship Id="rId3" Type="http://schemas.openxmlformats.org/officeDocument/2006/relationships/image" Target="../media/image65.jpeg"/><Relationship Id="rId21" Type="http://schemas.openxmlformats.org/officeDocument/2006/relationships/image" Target="../media/image82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8.jpeg"/><Relationship Id="rId2" Type="http://schemas.openxmlformats.org/officeDocument/2006/relationships/notesSlide" Target="../notesSlides/notesSlide10.xml"/><Relationship Id="rId16" Type="http://schemas.openxmlformats.org/officeDocument/2006/relationships/hyperlink" Target="http://herbal.medicalonlinemedia.com/wp-content/images/turmeric.jpg" TargetMode="External"/><Relationship Id="rId20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24" Type="http://schemas.openxmlformats.org/officeDocument/2006/relationships/image" Target="../media/image85.jpeg"/><Relationship Id="rId5" Type="http://schemas.openxmlformats.org/officeDocument/2006/relationships/image" Target="../media/image67.jpeg"/><Relationship Id="rId15" Type="http://schemas.openxmlformats.org/officeDocument/2006/relationships/image" Target="../media/image77.png"/><Relationship Id="rId23" Type="http://schemas.openxmlformats.org/officeDocument/2006/relationships/image" Target="../media/image84.jpeg"/><Relationship Id="rId10" Type="http://schemas.openxmlformats.org/officeDocument/2006/relationships/image" Target="../media/image72.jpeg"/><Relationship Id="rId19" Type="http://schemas.openxmlformats.org/officeDocument/2006/relationships/image" Target="../media/image80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Relationship Id="rId22" Type="http://schemas.openxmlformats.org/officeDocument/2006/relationships/image" Target="../media/image8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1.xml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z/imgres?imgurl=http://thumbnail029.mylivepage.com/chunk29/702124/623/small_stopy_sklo.jpg.jpg&amp;imgrefurl=http://blueberry.webovastranka.cz/tags/wallpapers&amp;h=200&amp;w=200&amp;sz=7&amp;hl=cs&amp;start=12&amp;usg=__BqcRY7ZI7RnT9OrOox03z2pV_wI=&amp;tbnid=agc7M7luLtbHjM:&amp;tbnh=104&amp;tbnw=104&amp;prev=/images?q=stopy&amp;gbv=2&amp;hl=cs&amp;sa=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gi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2.wmf"/><Relationship Id="rId3" Type="http://schemas.openxmlformats.org/officeDocument/2006/relationships/image" Target="../media/image24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hyperlink" Target="http://i.iinfo.cz/images/476/testoviny-1.jpg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Relationship Id="rId4" Type="http://schemas.openxmlformats.org/officeDocument/2006/relationships/image" Target="http://pmep.cce.cornell.edu/facts-slides-self/core-tutorial/images/Ch4C3-men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0" y="773705"/>
            <a:ext cx="900100" cy="96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466655" y="773705"/>
            <a:ext cx="702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Vysoká škola chemicko-technologická v Praze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11660" y="1223755"/>
            <a:ext cx="616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Ústav analýzy potravin a výživy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701859" y="4201369"/>
            <a:ext cx="80103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11560" y="1853825"/>
            <a:ext cx="8190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falšování potravin a potravních doplňků ohrozit zdraví konzumentů?</a:t>
            </a:r>
          </a:p>
        </p:txBody>
      </p:sp>
      <p:pic>
        <p:nvPicPr>
          <p:cNvPr id="14" name="Picture 2" descr="http://www.ccwcs.org/sites/default/files/ws%20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2091" y="3733189"/>
            <a:ext cx="3761910" cy="312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92164" y="1536174"/>
            <a:ext cx="77402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cs-CZ" sz="2400" dirty="0" smtClean="0"/>
              <a:t> Popularita doplňků stravy a jejich konzumace stále stoupá</a:t>
            </a: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cs-CZ" sz="2400" dirty="0" smtClean="0"/>
              <a:t> např. většina dospělé populace v USA užívá pravidelně, často každodenně, jeden či více různých doplňků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cs-CZ" sz="2800" b="1" dirty="0" smtClean="0">
                <a:solidFill>
                  <a:srgbClr val="0070C0"/>
                </a:solidFill>
              </a:rPr>
              <a:t>Základní otázkou tedy je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cs-CZ" sz="2800" b="1" dirty="0" smtClean="0">
                <a:solidFill>
                  <a:srgbClr val="0070C0"/>
                </a:solidFill>
              </a:rPr>
              <a:t>Jsou potravinové doplňky, které konzumujeme, opravdu zdravé</a:t>
            </a:r>
            <a:r>
              <a:rPr lang="en-US" sz="2800" b="1" dirty="0" smtClean="0">
                <a:solidFill>
                  <a:srgbClr val="0070C0"/>
                </a:solidFill>
              </a:rPr>
              <a:t>???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2163" y="368660"/>
            <a:ext cx="8127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Doplňky stravy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96525" y="413665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92163" y="368660"/>
            <a:ext cx="8127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Doplňky stravy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61610" y="1536174"/>
            <a:ext cx="74708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/>
              <a:t>Potravinové doplňky / doplňky stravy vyrobené na bázi rostlinných extraktů slouží k </a:t>
            </a:r>
            <a:r>
              <a:rPr lang="cs-CZ" sz="2400" b="1" dirty="0" smtClean="0"/>
              <a:t>doplňování běžné stravy </a:t>
            </a:r>
            <a:r>
              <a:rPr lang="en-US" sz="2400" dirty="0" smtClean="0"/>
              <a:t>- </a:t>
            </a:r>
            <a:r>
              <a:rPr lang="cs-CZ" sz="2400" dirty="0" smtClean="0"/>
              <a:t>jsou zdrojem nutričně významných látek, které ve stravě buď chybí nebo jsou konzumovány v nedostatečném množství  - </a:t>
            </a:r>
            <a:r>
              <a:rPr lang="cs-CZ" altLang="cs-CZ" sz="2400" dirty="0" smtClean="0"/>
              <a:t>100% přírodní</a:t>
            </a:r>
          </a:p>
          <a:p>
            <a:pPr algn="just"/>
            <a:endParaRPr lang="en-US" sz="2400" dirty="0" smtClean="0"/>
          </a:p>
          <a:p>
            <a:pPr algn="just"/>
            <a:r>
              <a:rPr lang="cs-CZ" sz="2400" dirty="0" smtClean="0"/>
              <a:t>Potravinové doplňky mohou ovšem vedle látek s pozitivním účinkem přirozeně obsahovat také </a:t>
            </a:r>
            <a:r>
              <a:rPr lang="cs-CZ" sz="2400" b="1" dirty="0" smtClean="0"/>
              <a:t>látky kontaminující</a:t>
            </a:r>
            <a:r>
              <a:rPr lang="cs-CZ" sz="2400" dirty="0" smtClean="0"/>
              <a:t>, jejichž účinky na lidské zdraví jsou nežádoucí. </a:t>
            </a:r>
            <a:r>
              <a:rPr lang="cs-CZ" sz="2400" b="1" dirty="0" smtClean="0">
                <a:solidFill>
                  <a:srgbClr val="FF0000"/>
                </a:solidFill>
              </a:rPr>
              <a:t>Jedněmi z takových látek jsou mykotoxiny.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6525" y="413665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1530" y="3429000"/>
            <a:ext cx="630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!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58924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RfRx27jqYmxfDjl3_Ow8CCxVys2vIe4W8I0iG22Cai9g2NbN_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2045484" cy="149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31"/>
          <p:cNvGrpSpPr>
            <a:grpSpLocks/>
          </p:cNvGrpSpPr>
          <p:nvPr/>
        </p:nvGrpSpPr>
        <p:grpSpPr bwMode="auto">
          <a:xfrm>
            <a:off x="2438400" y="5085184"/>
            <a:ext cx="4089400" cy="1425575"/>
            <a:chOff x="2555776" y="4653136"/>
            <a:chExt cx="3654406" cy="1425699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4653136"/>
              <a:ext cx="1998224" cy="1425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ovéPole 36"/>
            <p:cNvSpPr txBox="1"/>
            <p:nvPr/>
          </p:nvSpPr>
          <p:spPr>
            <a:xfrm>
              <a:off x="4625566" y="5553327"/>
              <a:ext cx="1584616" cy="369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 err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itchFamily="34" charset="0"/>
                </a:rPr>
                <a:t>Ochratoxin</a:t>
              </a:r>
              <a:r>
                <a:rPr lang="en-GB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2555776" y="4653136"/>
              <a:ext cx="2015882" cy="1295513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762000" y="457200"/>
            <a:ext cx="8067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Regulované mykotoxiny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04800" y="533400"/>
            <a:ext cx="228600" cy="609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bdélník 4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ovéPole 3"/>
          <p:cNvSpPr txBox="1">
            <a:spLocks noChangeArrowheads="1"/>
          </p:cNvSpPr>
          <p:nvPr/>
        </p:nvSpPr>
        <p:spPr bwMode="auto">
          <a:xfrm>
            <a:off x="323528" y="1268760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Nařízení Evropské Komise (ES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č.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1881/2006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i="1" dirty="0" smtClean="0">
                <a:latin typeface="Arial" pitchFamily="34" charset="0"/>
                <a:cs typeface="Arial" pitchFamily="34" charset="0"/>
              </a:rPr>
              <a:t>ve znění Nařízení </a:t>
            </a:r>
          </a:p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(ES) č. 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1126/2007</a:t>
            </a:r>
            <a:r>
              <a:rPr lang="cs-CZ" b="1" i="1" dirty="0" smtClean="0">
                <a:latin typeface="Arial" pitchFamily="34" charset="0"/>
                <a:cs typeface="Arial" pitchFamily="34" charset="0"/>
              </a:rPr>
              <a:t>, (ES) č. 105/2010 a (ES) č. 156/2010</a:t>
            </a:r>
            <a:r>
              <a:rPr lang="en-GB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Skupina 28"/>
          <p:cNvGrpSpPr>
            <a:grpSpLocks/>
          </p:cNvGrpSpPr>
          <p:nvPr/>
        </p:nvGrpSpPr>
        <p:grpSpPr bwMode="auto">
          <a:xfrm>
            <a:off x="566738" y="2132856"/>
            <a:ext cx="4537075" cy="2674383"/>
            <a:chOff x="179512" y="1628800"/>
            <a:chExt cx="4536504" cy="267303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1628800"/>
              <a:ext cx="22963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8" y="1700808"/>
              <a:ext cx="1800225" cy="117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2852936"/>
              <a:ext cx="2028906" cy="935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2780928"/>
              <a:ext cx="2035009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1187447" y="3932687"/>
              <a:ext cx="2888564" cy="369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Fusariové mykotoxiny</a:t>
              </a:r>
              <a:endPara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179512" y="1628800"/>
              <a:ext cx="4536504" cy="2303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8" name="Skupina 38"/>
          <p:cNvGrpSpPr>
            <a:grpSpLocks/>
          </p:cNvGrpSpPr>
          <p:nvPr/>
        </p:nvGrpSpPr>
        <p:grpSpPr bwMode="auto">
          <a:xfrm>
            <a:off x="5337175" y="1989138"/>
            <a:ext cx="3600450" cy="4041775"/>
            <a:chOff x="5292080" y="1628800"/>
            <a:chExt cx="3600400" cy="4041740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20272" y="1700808"/>
              <a:ext cx="16002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92080" y="1700808"/>
              <a:ext cx="155257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36096" y="3140968"/>
              <a:ext cx="1552575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020272" y="2996952"/>
              <a:ext cx="1657350" cy="12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88224" y="4149080"/>
              <a:ext cx="1233012" cy="1025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Obdélník 27"/>
            <p:cNvSpPr/>
            <p:nvPr/>
          </p:nvSpPr>
          <p:spPr>
            <a:xfrm>
              <a:off x="5363517" y="1628800"/>
              <a:ext cx="3528963" cy="3671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868335" y="5300655"/>
              <a:ext cx="2592351" cy="369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Aflatoxin</a:t>
              </a:r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y</a:t>
              </a:r>
              <a:endPara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9" name="Skupina 33"/>
          <p:cNvGrpSpPr>
            <a:grpSpLocks/>
          </p:cNvGrpSpPr>
          <p:nvPr/>
        </p:nvGrpSpPr>
        <p:grpSpPr bwMode="auto">
          <a:xfrm>
            <a:off x="381000" y="4914031"/>
            <a:ext cx="1792288" cy="1611313"/>
            <a:chOff x="341530" y="4779150"/>
            <a:chExt cx="1368152" cy="1611470"/>
          </a:xfrm>
        </p:grpSpPr>
        <p:pic>
          <p:nvPicPr>
            <p:cNvPr id="32" name="Picture 8" descr="http://services.leatherheadfood.com/mycotoxins/images/patulin.gi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7544" y="4797152"/>
              <a:ext cx="1182595" cy="106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ovéPole 32"/>
            <p:cNvSpPr txBox="1"/>
            <p:nvPr/>
          </p:nvSpPr>
          <p:spPr>
            <a:xfrm>
              <a:off x="396063" y="6020696"/>
              <a:ext cx="1007027" cy="3699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pitchFamily="34" charset="0"/>
                </a:rPr>
                <a:t>Patulin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341530" y="4779150"/>
              <a:ext cx="1368152" cy="1224082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7" name="Výbuch 1 6"/>
          <p:cNvSpPr/>
          <p:nvPr/>
        </p:nvSpPr>
        <p:spPr>
          <a:xfrm rot="20876318">
            <a:off x="4030788" y="3601403"/>
            <a:ext cx="2566867" cy="2248526"/>
          </a:xfrm>
          <a:prstGeom prst="irregularSeal1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cs-CZ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mktx</a:t>
            </a:r>
            <a:endParaRPr lang="cs-C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8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3"/>
          <p:cNvSpPr txBox="1">
            <a:spLocks noChangeArrowheads="1"/>
          </p:cNvSpPr>
          <p:nvPr/>
        </p:nvSpPr>
        <p:spPr bwMode="auto">
          <a:xfrm>
            <a:off x="762000" y="457200"/>
            <a:ext cx="8067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Další mykotoxiny                             zvažované pro regulaci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04800" y="533400"/>
            <a:ext cx="228600" cy="10233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bdélník 42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350" y="367631"/>
            <a:ext cx="2859420" cy="118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véPole 43"/>
          <p:cNvSpPr txBox="1"/>
          <p:nvPr/>
        </p:nvSpPr>
        <p:spPr>
          <a:xfrm>
            <a:off x="5264472" y="1772816"/>
            <a:ext cx="35290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EFSA </a:t>
            </a: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výzva v r. 2010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" name="Skupina 41"/>
          <p:cNvGrpSpPr>
            <a:grpSpLocks/>
          </p:cNvGrpSpPr>
          <p:nvPr/>
        </p:nvGrpSpPr>
        <p:grpSpPr bwMode="auto">
          <a:xfrm>
            <a:off x="144463" y="1854200"/>
            <a:ext cx="8837612" cy="4784944"/>
            <a:chOff x="206515" y="2123855"/>
            <a:chExt cx="8757465" cy="4785166"/>
          </a:xfrm>
        </p:grpSpPr>
        <p:grpSp>
          <p:nvGrpSpPr>
            <p:cNvPr id="6" name="Skupina 33"/>
            <p:cNvGrpSpPr>
              <a:grpSpLocks/>
            </p:cNvGrpSpPr>
            <p:nvPr/>
          </p:nvGrpSpPr>
          <p:grpSpPr bwMode="auto">
            <a:xfrm>
              <a:off x="553287" y="2123855"/>
              <a:ext cx="5777318" cy="2169657"/>
              <a:chOff x="573816" y="1208572"/>
              <a:chExt cx="5777318" cy="2169657"/>
            </a:xfrm>
          </p:grpSpPr>
          <p:grpSp>
            <p:nvGrpSpPr>
              <p:cNvPr id="7" name="Skupina 55"/>
              <p:cNvGrpSpPr>
                <a:grpSpLocks/>
              </p:cNvGrpSpPr>
              <p:nvPr/>
            </p:nvGrpSpPr>
            <p:grpSpPr bwMode="auto">
              <a:xfrm>
                <a:off x="573816" y="1208572"/>
                <a:ext cx="4369370" cy="1800200"/>
                <a:chOff x="499281" y="1124744"/>
                <a:chExt cx="4369370" cy="1800200"/>
              </a:xfrm>
            </p:grpSpPr>
            <p:pic>
              <p:nvPicPr>
                <p:cNvPr id="81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9281" y="1124744"/>
                  <a:ext cx="2232249" cy="1784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1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93489" y="1170122"/>
                  <a:ext cx="2275162" cy="1656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3" name="Obdélník 82"/>
                <p:cNvSpPr/>
                <p:nvPr/>
              </p:nvSpPr>
              <p:spPr>
                <a:xfrm>
                  <a:off x="570954" y="1124744"/>
                  <a:ext cx="4248951" cy="180030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80" name="TextovéPole 79"/>
              <p:cNvSpPr txBox="1"/>
              <p:nvPr/>
            </p:nvSpPr>
            <p:spPr>
              <a:xfrm>
                <a:off x="3017729" y="3008880"/>
                <a:ext cx="3333405" cy="3693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Další trichotheceny</a:t>
                </a:r>
                <a:endPara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8" name="Skupina 56"/>
            <p:cNvGrpSpPr>
              <a:grpSpLocks/>
            </p:cNvGrpSpPr>
            <p:nvPr/>
          </p:nvGrpSpPr>
          <p:grpSpPr bwMode="auto">
            <a:xfrm>
              <a:off x="2861810" y="4373433"/>
              <a:ext cx="3634218" cy="2484567"/>
              <a:chOff x="4776958" y="1052736"/>
              <a:chExt cx="4039263" cy="2484567"/>
            </a:xfrm>
          </p:grpSpPr>
          <p:pic>
            <p:nvPicPr>
              <p:cNvPr id="75" name="Picture 1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76958" y="1120639"/>
                <a:ext cx="2108570" cy="201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32240" y="1052736"/>
                <a:ext cx="2083981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Obdélník 76"/>
              <p:cNvSpPr/>
              <p:nvPr/>
            </p:nvSpPr>
            <p:spPr>
              <a:xfrm>
                <a:off x="4860997" y="1124191"/>
                <a:ext cx="3886760" cy="19987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8" name="TextovéPole 77"/>
              <p:cNvSpPr txBox="1"/>
              <p:nvPr/>
            </p:nvSpPr>
            <p:spPr>
              <a:xfrm>
                <a:off x="5527149" y="3167399"/>
                <a:ext cx="2592923" cy="3699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Námelové alkaloidy</a:t>
                </a:r>
                <a:endPara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9" name="Skupina 57"/>
            <p:cNvGrpSpPr>
              <a:grpSpLocks/>
            </p:cNvGrpSpPr>
            <p:nvPr/>
          </p:nvGrpSpPr>
          <p:grpSpPr bwMode="auto">
            <a:xfrm>
              <a:off x="206515" y="4112404"/>
              <a:ext cx="2592288" cy="2745596"/>
              <a:chOff x="179512" y="3573016"/>
              <a:chExt cx="2592288" cy="2745596"/>
            </a:xfrm>
          </p:grpSpPr>
          <p:pic>
            <p:nvPicPr>
              <p:cNvPr id="72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1520" y="3573016"/>
                <a:ext cx="2331343" cy="2331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" name="Obdélník 72"/>
              <p:cNvSpPr/>
              <p:nvPr/>
            </p:nvSpPr>
            <p:spPr>
              <a:xfrm>
                <a:off x="179512" y="3645137"/>
                <a:ext cx="2592474" cy="230357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4" name="TextovéPole 73"/>
              <p:cNvSpPr txBox="1"/>
              <p:nvPr/>
            </p:nvSpPr>
            <p:spPr>
              <a:xfrm>
                <a:off x="179512" y="5948708"/>
                <a:ext cx="2592474" cy="3699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Enniatiny</a:t>
                </a:r>
                <a:endPara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0" name="Skupina 39"/>
            <p:cNvGrpSpPr>
              <a:grpSpLocks/>
            </p:cNvGrpSpPr>
            <p:nvPr/>
          </p:nvGrpSpPr>
          <p:grpSpPr bwMode="auto">
            <a:xfrm>
              <a:off x="6507215" y="3744768"/>
              <a:ext cx="2456765" cy="3164253"/>
              <a:chOff x="3041830" y="3887424"/>
              <a:chExt cx="2456765" cy="3164253"/>
            </a:xfrm>
          </p:grpSpPr>
          <p:grpSp>
            <p:nvGrpSpPr>
              <p:cNvPr id="11" name="Skupina 34"/>
              <p:cNvGrpSpPr>
                <a:grpSpLocks/>
              </p:cNvGrpSpPr>
              <p:nvPr/>
            </p:nvGrpSpPr>
            <p:grpSpPr bwMode="auto">
              <a:xfrm>
                <a:off x="3041830" y="3931696"/>
                <a:ext cx="2456765" cy="3119981"/>
                <a:chOff x="3131840" y="3976701"/>
                <a:chExt cx="2456765" cy="3119981"/>
              </a:xfrm>
            </p:grpSpPr>
            <p:pic>
              <p:nvPicPr>
                <p:cNvPr id="70" name="Picture 19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3131840" y="3976701"/>
                  <a:ext cx="2016224" cy="2577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" name="TextovéPole 70"/>
                <p:cNvSpPr txBox="1"/>
                <p:nvPr/>
              </p:nvSpPr>
              <p:spPr>
                <a:xfrm>
                  <a:off x="3180185" y="6450321"/>
                  <a:ext cx="2408420" cy="6463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charset="0"/>
                    </a:rPr>
                    <a:t>Alternáriové mykotoxiny</a:t>
                  </a:r>
                  <a:endParaRPr 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9" name="Obdélník 68"/>
              <p:cNvSpPr/>
              <p:nvPr/>
            </p:nvSpPr>
            <p:spPr>
              <a:xfrm>
                <a:off x="3131075" y="3887424"/>
                <a:ext cx="1890870" cy="24829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42" name="Obdélník 41"/>
          <p:cNvSpPr/>
          <p:nvPr/>
        </p:nvSpPr>
        <p:spPr>
          <a:xfrm>
            <a:off x="5004047" y="2223666"/>
            <a:ext cx="3978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ROZŠÍŘENÍ POČTU MYKOTOXINŮ, PRO KTERÉ JSOU LEGISLATIVNĚ STANOVENY MAXIMÁLNÍ LIMITY V POTRAVINÁCH</a:t>
            </a:r>
            <a:endParaRPr lang="cs-CZ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4072" y="368660"/>
            <a:ext cx="816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 stanovovaných mykotoxinů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6535" y="458670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kupina 50"/>
          <p:cNvGrpSpPr/>
          <p:nvPr/>
        </p:nvGrpSpPr>
        <p:grpSpPr>
          <a:xfrm>
            <a:off x="6327195" y="1223756"/>
            <a:ext cx="2475274" cy="5265583"/>
            <a:chOff x="1781690" y="860558"/>
            <a:chExt cx="2655295" cy="5450340"/>
          </a:xfrm>
        </p:grpSpPr>
        <p:sp>
          <p:nvSpPr>
            <p:cNvPr id="16" name="Obdélník 15"/>
            <p:cNvSpPr/>
            <p:nvPr/>
          </p:nvSpPr>
          <p:spPr>
            <a:xfrm>
              <a:off x="1781691" y="1699071"/>
              <a:ext cx="2655294" cy="43323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3-acetyldeoxynivalenol</a:t>
              </a:r>
            </a:p>
            <a:p>
              <a:pPr algn="ctr"/>
              <a:r>
                <a:rPr lang="en-US" sz="1600" smtClean="0"/>
                <a:t>15-acetyldeoxynivalenol Beauvericine </a:t>
              </a:r>
            </a:p>
            <a:p>
              <a:pPr algn="ctr"/>
              <a:r>
                <a:rPr lang="en-US" sz="1600" smtClean="0"/>
                <a:t>Deoxynivalenol</a:t>
              </a:r>
            </a:p>
            <a:p>
              <a:pPr algn="ctr"/>
              <a:r>
                <a:rPr lang="en-US" sz="1600" smtClean="0"/>
                <a:t>DON-3-glucoside Diacetoxyscirpenol </a:t>
              </a:r>
            </a:p>
            <a:p>
              <a:pPr algn="ctr"/>
              <a:r>
                <a:rPr lang="en-US" sz="1600" smtClean="0"/>
                <a:t>Enniatine A, A1, B, B1 Fumonisin B1, B2, B3 Fusarenon-X</a:t>
              </a:r>
            </a:p>
            <a:p>
              <a:pPr algn="ctr"/>
              <a:r>
                <a:rPr lang="en-US" sz="1600" smtClean="0"/>
                <a:t> HT-2 toxin</a:t>
              </a:r>
            </a:p>
            <a:p>
              <a:pPr algn="ctr"/>
              <a:r>
                <a:rPr lang="en-US" sz="1600" smtClean="0"/>
                <a:t> Neosolaniol</a:t>
              </a:r>
            </a:p>
            <a:p>
              <a:pPr algn="ctr"/>
              <a:r>
                <a:rPr lang="en-US" sz="1600" smtClean="0"/>
                <a:t> Nivalenol</a:t>
              </a:r>
            </a:p>
            <a:p>
              <a:pPr algn="ctr"/>
              <a:r>
                <a:rPr lang="en-US" sz="1600" smtClean="0"/>
                <a:t> T-2 toxin</a:t>
              </a:r>
            </a:p>
            <a:p>
              <a:pPr algn="ctr"/>
              <a:r>
                <a:rPr lang="en-US" sz="1600" smtClean="0"/>
                <a:t>Verrucarol</a:t>
              </a:r>
            </a:p>
            <a:p>
              <a:pPr algn="ctr"/>
              <a:r>
                <a:rPr lang="en-US" sz="1600" smtClean="0"/>
                <a:t> Zearalenone</a:t>
              </a:r>
            </a:p>
            <a:p>
              <a:pPr algn="ctr"/>
              <a:r>
                <a:rPr lang="en-US" sz="1600" smtClean="0"/>
                <a:t> α-zearalenol</a:t>
              </a:r>
            </a:p>
            <a:p>
              <a:pPr algn="ctr"/>
              <a:r>
                <a:rPr lang="en-US" sz="1600" smtClean="0"/>
                <a:t> β-zearalenol</a:t>
              </a:r>
              <a:endParaRPr lang="en-US" sz="160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1781690" y="6031393"/>
              <a:ext cx="2655294" cy="2795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smtClean="0"/>
                <a:t>Fusarium</a:t>
              </a:r>
              <a:r>
                <a:rPr lang="en-US" b="1" smtClean="0"/>
                <a:t> spp.</a:t>
              </a:r>
              <a:endParaRPr lang="en-US" b="1"/>
            </a:p>
          </p:txBody>
        </p:sp>
        <p:pic>
          <p:nvPicPr>
            <p:cNvPr id="23" name="Picture 7" descr="Zobrazit obrázek v plné velikosti"/>
            <p:cNvPicPr>
              <a:picLocks noChangeAspect="1" noChangeArrowheads="1"/>
            </p:cNvPicPr>
            <p:nvPr/>
          </p:nvPicPr>
          <p:blipFill>
            <a:blip r:embed="rId3" cstate="print"/>
            <a:srcRect l="7167" t="28661" r="17511" b="29302"/>
            <a:stretch>
              <a:fillRect/>
            </a:stretch>
          </p:blipFill>
          <p:spPr bwMode="auto">
            <a:xfrm>
              <a:off x="1781690" y="860558"/>
              <a:ext cx="2655295" cy="8385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6" name="Skupina 51"/>
          <p:cNvGrpSpPr/>
          <p:nvPr/>
        </p:nvGrpSpPr>
        <p:grpSpPr>
          <a:xfrm>
            <a:off x="3735653" y="1943834"/>
            <a:ext cx="2430269" cy="3285366"/>
            <a:chOff x="5697128" y="2574944"/>
            <a:chExt cx="2730766" cy="2808453"/>
          </a:xfrm>
        </p:grpSpPr>
        <p:sp>
          <p:nvSpPr>
            <p:cNvPr id="14" name="Obdélník 13"/>
            <p:cNvSpPr/>
            <p:nvPr/>
          </p:nvSpPr>
          <p:spPr>
            <a:xfrm>
              <a:off x="6533076" y="2574944"/>
              <a:ext cx="1894818" cy="258065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Ergocornine Ergocorninine Ergocristine Ergocristinine Ergocryptine Ergocryptinine</a:t>
              </a:r>
            </a:p>
            <a:p>
              <a:pPr algn="ctr"/>
              <a:r>
                <a:rPr lang="en-US" sz="1600" smtClean="0"/>
                <a:t>Ergometrine Ergosine </a:t>
              </a:r>
            </a:p>
            <a:p>
              <a:pPr algn="ctr"/>
              <a:r>
                <a:rPr lang="en-US" sz="1600" smtClean="0"/>
                <a:t>Ergosinine</a:t>
              </a:r>
            </a:p>
            <a:p>
              <a:pPr algn="ctr"/>
              <a:r>
                <a:rPr lang="en-US" sz="1600" smtClean="0"/>
                <a:t>Ergotamine </a:t>
              </a:r>
            </a:p>
            <a:p>
              <a:pPr algn="ctr"/>
              <a:r>
                <a:rPr lang="en-US" sz="1600" smtClean="0"/>
                <a:t>Ergotaminine</a:t>
              </a:r>
            </a:p>
            <a:p>
              <a:pPr algn="ctr"/>
              <a:r>
                <a:rPr lang="en-US" sz="1600" smtClean="0"/>
                <a:t>Agroclavine</a:t>
              </a:r>
              <a:endParaRPr lang="en-US" sz="160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6533075" y="5155600"/>
              <a:ext cx="1894815" cy="2277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smtClean="0"/>
                <a:t>Claviceps</a:t>
              </a:r>
              <a:r>
                <a:rPr lang="en-US" b="1" smtClean="0"/>
                <a:t> spp.</a:t>
              </a:r>
              <a:endParaRPr lang="en-US" b="1"/>
            </a:p>
          </p:txBody>
        </p:sp>
        <p:pic>
          <p:nvPicPr>
            <p:cNvPr id="31" name="Picture 17" descr="Zobrazit obrázek v plné velikosti"/>
            <p:cNvPicPr>
              <a:picLocks noChangeAspect="1" noChangeArrowheads="1"/>
            </p:cNvPicPr>
            <p:nvPr/>
          </p:nvPicPr>
          <p:blipFill>
            <a:blip r:embed="rId4" cstate="print">
              <a:lum contrast="21000"/>
            </a:blip>
            <a:srcRect t="29300" b="8570"/>
            <a:stretch>
              <a:fillRect/>
            </a:stretch>
          </p:blipFill>
          <p:spPr bwMode="auto">
            <a:xfrm rot="5400000">
              <a:off x="4718474" y="3553598"/>
              <a:ext cx="2793255" cy="83594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7" name="Skupina 43"/>
          <p:cNvGrpSpPr/>
          <p:nvPr/>
        </p:nvGrpSpPr>
        <p:grpSpPr>
          <a:xfrm>
            <a:off x="450288" y="2213865"/>
            <a:ext cx="3105345" cy="1215135"/>
            <a:chOff x="26495" y="1853824"/>
            <a:chExt cx="2925325" cy="1422699"/>
          </a:xfrm>
        </p:grpSpPr>
        <p:pic>
          <p:nvPicPr>
            <p:cNvPr id="28" name="Picture 13" descr="Zobrazit obrázek v plné velikost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95" y="1853824"/>
              <a:ext cx="847920" cy="14226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11" name="Obdélník 10"/>
            <p:cNvSpPr/>
            <p:nvPr/>
          </p:nvSpPr>
          <p:spPr>
            <a:xfrm>
              <a:off x="874415" y="1853828"/>
              <a:ext cx="2077404" cy="107217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Aflatoxin B1, B2, G1, G2 </a:t>
              </a:r>
            </a:p>
            <a:p>
              <a:pPr algn="ctr"/>
              <a:r>
                <a:rPr lang="en-US" sz="1600" smtClean="0"/>
                <a:t>Gliotoxin</a:t>
              </a:r>
            </a:p>
            <a:p>
              <a:pPr algn="ctr"/>
              <a:r>
                <a:rPr lang="en-US" sz="1600" smtClean="0"/>
                <a:t>Sterigmatocystin</a:t>
              </a:r>
              <a:endParaRPr lang="en-US" sz="160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874415" y="2907675"/>
              <a:ext cx="2077405" cy="3688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smtClean="0"/>
                <a:t>Aspergillus</a:t>
              </a:r>
              <a:r>
                <a:rPr lang="en-US" b="1" smtClean="0"/>
                <a:t> spp.</a:t>
              </a:r>
              <a:endParaRPr lang="en-US" b="1"/>
            </a:p>
          </p:txBody>
        </p:sp>
      </p:grpSp>
      <p:grpSp>
        <p:nvGrpSpPr>
          <p:cNvPr id="8" name="Skupina 46"/>
          <p:cNvGrpSpPr/>
          <p:nvPr/>
        </p:nvGrpSpPr>
        <p:grpSpPr>
          <a:xfrm>
            <a:off x="450288" y="3699030"/>
            <a:ext cx="3105345" cy="1395155"/>
            <a:chOff x="2141730" y="2702785"/>
            <a:chExt cx="3752900" cy="1401291"/>
          </a:xfrm>
        </p:grpSpPr>
        <p:sp>
          <p:nvSpPr>
            <p:cNvPr id="12" name="Obdélník 11"/>
            <p:cNvSpPr/>
            <p:nvPr/>
          </p:nvSpPr>
          <p:spPr>
            <a:xfrm>
              <a:off x="2141730" y="2702785"/>
              <a:ext cx="2598160" cy="11312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Alternariol </a:t>
              </a:r>
            </a:p>
            <a:p>
              <a:pPr algn="ctr"/>
              <a:r>
                <a:rPr lang="en-US" sz="1600" smtClean="0"/>
                <a:t>Alternariol-methylether </a:t>
              </a:r>
            </a:p>
            <a:p>
              <a:pPr algn="ctr"/>
              <a:r>
                <a:rPr lang="en-US" sz="1600" smtClean="0"/>
                <a:t>Tentoxin</a:t>
              </a:r>
            </a:p>
            <a:p>
              <a:pPr algn="ctr"/>
              <a:r>
                <a:rPr lang="en-US" sz="1600" smtClean="0"/>
                <a:t>Tenuazonic acid</a:t>
              </a:r>
              <a:endParaRPr lang="en-US" sz="1600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141730" y="3808966"/>
              <a:ext cx="2610713" cy="295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smtClean="0"/>
                <a:t>Alternaria</a:t>
              </a:r>
              <a:r>
                <a:rPr lang="en-US" b="1" smtClean="0"/>
                <a:t> spp.</a:t>
              </a:r>
              <a:endParaRPr lang="en-US" b="1"/>
            </a:p>
          </p:txBody>
        </p:sp>
        <p:pic>
          <p:nvPicPr>
            <p:cNvPr id="46" name="Picture 34" descr="http://www.uoguelph.ca/~gbarron/MISCELLANEOUS/altern3.jpg"/>
            <p:cNvPicPr>
              <a:picLocks noChangeAspect="1" noChangeArrowheads="1"/>
            </p:cNvPicPr>
            <p:nvPr/>
          </p:nvPicPr>
          <p:blipFill>
            <a:blip r:embed="rId6" cstate="print"/>
            <a:srcRect t="47059" r="15706"/>
            <a:stretch>
              <a:fillRect/>
            </a:stretch>
          </p:blipFill>
          <p:spPr bwMode="auto">
            <a:xfrm>
              <a:off x="4681553" y="2702785"/>
              <a:ext cx="1213077" cy="1401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10" name="Skupina 49"/>
          <p:cNvGrpSpPr/>
          <p:nvPr/>
        </p:nvGrpSpPr>
        <p:grpSpPr>
          <a:xfrm>
            <a:off x="450287" y="1313764"/>
            <a:ext cx="3015336" cy="675075"/>
            <a:chOff x="701571" y="1579179"/>
            <a:chExt cx="2765481" cy="872902"/>
          </a:xfrm>
        </p:grpSpPr>
        <p:sp>
          <p:nvSpPr>
            <p:cNvPr id="20" name="Obdélník 19"/>
            <p:cNvSpPr/>
            <p:nvPr/>
          </p:nvSpPr>
          <p:spPr>
            <a:xfrm>
              <a:off x="701571" y="1583796"/>
              <a:ext cx="1955390" cy="512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Stachybotrylactam</a:t>
              </a:r>
              <a:endParaRPr lang="en-US" sz="160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701571" y="2054424"/>
              <a:ext cx="1955390" cy="39765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b="1" i="1" smtClean="0"/>
                <a:t>Stachybotrys</a:t>
              </a:r>
              <a:r>
                <a:rPr lang="en-US" b="1" smtClean="0"/>
                <a:t> spp.</a:t>
              </a:r>
              <a:endParaRPr lang="en-US" b="1"/>
            </a:p>
          </p:txBody>
        </p:sp>
        <p:pic>
          <p:nvPicPr>
            <p:cNvPr id="31752" name="Picture 8" descr="https://encrypted-tbn1.gstatic.com/images?q=tbn:ANd9GcRUsss_irwmg6bp0IFgfCEiTO-azT4tK2Y41JSvmA_kEhTfbuUvh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56961" y="1579179"/>
              <a:ext cx="810091" cy="87290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2" name="Skupina 29"/>
          <p:cNvGrpSpPr/>
          <p:nvPr/>
        </p:nvGrpSpPr>
        <p:grpSpPr>
          <a:xfrm>
            <a:off x="431540" y="5409220"/>
            <a:ext cx="5734384" cy="1080120"/>
            <a:chOff x="5792670" y="3360163"/>
            <a:chExt cx="2109702" cy="1193961"/>
          </a:xfrm>
        </p:grpSpPr>
        <p:pic>
          <p:nvPicPr>
            <p:cNvPr id="33794" name="Picture 2" descr="http://www.prismnet.com/%7Edierdorf/penicillium3.jpg"/>
            <p:cNvPicPr>
              <a:picLocks noChangeAspect="1" noChangeArrowheads="1"/>
            </p:cNvPicPr>
            <p:nvPr/>
          </p:nvPicPr>
          <p:blipFill>
            <a:blip r:embed="rId8" cstate="print"/>
            <a:srcRect l="8815" t="4948" r="52750" b="31699"/>
            <a:stretch>
              <a:fillRect/>
            </a:stretch>
          </p:blipFill>
          <p:spPr bwMode="auto">
            <a:xfrm>
              <a:off x="5792670" y="3360163"/>
              <a:ext cx="354605" cy="1193961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8" name="Obdélník 17"/>
            <p:cNvSpPr/>
            <p:nvPr/>
          </p:nvSpPr>
          <p:spPr>
            <a:xfrm>
              <a:off x="6147276" y="3360163"/>
              <a:ext cx="1755096" cy="94587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smtClean="0"/>
                <a:t>Cyclopiazonic acid, Citrinin, Meleagrin, Mycophenolic acid, Ochratoxin A, Patulin, Paxilline, Penicillic acid, Penitrem A, Roquefortine C, Verruculogen</a:t>
              </a:r>
              <a:endParaRPr lang="en-US" sz="1600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147275" y="4255632"/>
              <a:ext cx="1755096" cy="29848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smtClean="0"/>
                <a:t>Penicillium</a:t>
              </a:r>
              <a:r>
                <a:rPr lang="en-US" b="1" smtClean="0"/>
                <a:t> spp.</a:t>
              </a:r>
              <a:endParaRPr lang="en-US" b="1"/>
            </a:p>
          </p:txBody>
        </p:sp>
      </p:grpSp>
      <p:grpSp>
        <p:nvGrpSpPr>
          <p:cNvPr id="24" name="Skupina 37"/>
          <p:cNvGrpSpPr/>
          <p:nvPr/>
        </p:nvGrpSpPr>
        <p:grpSpPr>
          <a:xfrm>
            <a:off x="3735653" y="1223754"/>
            <a:ext cx="2430270" cy="540061"/>
            <a:chOff x="3806915" y="1223754"/>
            <a:chExt cx="2430270" cy="540061"/>
          </a:xfrm>
        </p:grpSpPr>
        <p:grpSp>
          <p:nvGrpSpPr>
            <p:cNvPr id="25" name="Skupina 31"/>
            <p:cNvGrpSpPr/>
            <p:nvPr/>
          </p:nvGrpSpPr>
          <p:grpSpPr>
            <a:xfrm>
              <a:off x="3806915" y="1223754"/>
              <a:ext cx="1703761" cy="540058"/>
              <a:chOff x="701570" y="1579181"/>
              <a:chExt cx="2025225" cy="814707"/>
            </a:xfrm>
            <a:solidFill>
              <a:srgbClr val="FFCC00"/>
            </a:solidFill>
          </p:grpSpPr>
          <p:sp>
            <p:nvSpPr>
              <p:cNvPr id="33" name="Obdélník 32"/>
              <p:cNvSpPr/>
              <p:nvPr/>
            </p:nvSpPr>
            <p:spPr>
              <a:xfrm>
                <a:off x="701570" y="1579181"/>
                <a:ext cx="2025225" cy="51705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/>
                  <a:t>Phomopsin A</a:t>
                </a:r>
                <a:endParaRPr lang="en-US" sz="1600"/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701570" y="1986535"/>
                <a:ext cx="2025225" cy="40735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smtClean="0">
                    <a:solidFill>
                      <a:schemeClr val="bg1"/>
                    </a:solidFill>
                  </a:rPr>
                  <a:t>Phomopsis</a:t>
                </a:r>
                <a:r>
                  <a:rPr lang="en-US" b="1" smtClean="0">
                    <a:solidFill>
                      <a:schemeClr val="bg1"/>
                    </a:solidFill>
                  </a:rPr>
                  <a:t> spp.</a:t>
                </a:r>
                <a:endParaRPr lang="en-US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800" name="Picture 8" descr="Phomopsis araucariae"/>
            <p:cNvPicPr>
              <a:picLocks noChangeAspect="1" noChangeArrowheads="1"/>
            </p:cNvPicPr>
            <p:nvPr/>
          </p:nvPicPr>
          <p:blipFill>
            <a:blip r:embed="rId9" cstate="print"/>
            <a:srcRect l="46376" t="23790" r="26035" b="46207"/>
            <a:stretch>
              <a:fillRect/>
            </a:stretch>
          </p:blipFill>
          <p:spPr bwMode="auto">
            <a:xfrm>
              <a:off x="5517105" y="1223755"/>
              <a:ext cx="720080" cy="5400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35" name="Výbuch 1 34"/>
          <p:cNvSpPr/>
          <p:nvPr/>
        </p:nvSpPr>
        <p:spPr>
          <a:xfrm rot="20876318">
            <a:off x="5708338" y="1024257"/>
            <a:ext cx="1378348" cy="1114447"/>
          </a:xfrm>
          <a:prstGeom prst="irregularSeal1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cs-CZ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4072" y="368660"/>
            <a:ext cx="8213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</a:t>
            </a:r>
            <a:r>
              <a:rPr lang="en-US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Přijatelná denní dávka (TDI)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6535" y="458670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40" y="1538790"/>
            <a:ext cx="1215135" cy="1215135"/>
          </a:xfrm>
          <a:prstGeom prst="rect">
            <a:avLst/>
          </a:prstGeom>
        </p:spPr>
      </p:pic>
      <p:sp>
        <p:nvSpPr>
          <p:cNvPr id="7" name="Zahnutá šipka dolů 6"/>
          <p:cNvSpPr/>
          <p:nvPr/>
        </p:nvSpPr>
        <p:spPr>
          <a:xfrm rot="607979">
            <a:off x="2994568" y="1667954"/>
            <a:ext cx="2554713" cy="712461"/>
          </a:xfrm>
          <a:prstGeom prst="curvedDownArrow">
            <a:avLst>
              <a:gd name="adj1" fmla="val 25000"/>
              <a:gd name="adj2" fmla="val 51878"/>
              <a:gd name="adj3" fmla="val 26843"/>
            </a:avLst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92059"/>
              </p:ext>
            </p:extLst>
          </p:nvPr>
        </p:nvGraphicFramePr>
        <p:xfrm>
          <a:off x="251520" y="2438890"/>
          <a:ext cx="4020404" cy="2880360"/>
        </p:xfrm>
        <a:graphic>
          <a:graphicData uri="http://schemas.openxmlformats.org/drawingml/2006/table">
            <a:tbl>
              <a:tblPr/>
              <a:tblGrid>
                <a:gridCol w="1908615"/>
                <a:gridCol w="2111789"/>
              </a:tblGrid>
              <a:tr h="285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Mykotoxin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TDI/TWI*/PMTDI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**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85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T-2 &amp; HT-2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toxin 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0.1 µg/kg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cs-CZ" sz="1800" b="1" baseline="0" dirty="0" smtClean="0">
                          <a:latin typeface="+mn-lt"/>
                          <a:ea typeface="Times New Roman"/>
                          <a:cs typeface="Calibri"/>
                        </a:rPr>
                        <a:t>. hm.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+mn-lt"/>
                          <a:ea typeface="Times New Roman"/>
                          <a:cs typeface="Calibri"/>
                        </a:rPr>
                        <a:t>Deoxynivalenol</a:t>
                      </a:r>
                      <a:endParaRPr lang="cs-CZ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1 µg/kg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cs-CZ" sz="1800" b="1" baseline="0" dirty="0" smtClean="0">
                          <a:latin typeface="+mn-lt"/>
                          <a:ea typeface="Times New Roman"/>
                          <a:cs typeface="Calibri"/>
                        </a:rPr>
                        <a:t>. hm.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5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Zearalenon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0.25µg/kg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cs-CZ" sz="1800" b="1" baseline="0" dirty="0" smtClean="0">
                          <a:latin typeface="+mn-lt"/>
                          <a:ea typeface="Times New Roman"/>
                          <a:cs typeface="Calibri"/>
                        </a:rPr>
                        <a:t>. hm.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9262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Fumonisiny 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+mn-lt"/>
                          <a:ea typeface="Times New Roman"/>
                          <a:cs typeface="Calibri"/>
                        </a:rPr>
                        <a:t>Ochratoxin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 A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+mn-lt"/>
                          <a:ea typeface="Times New Roman"/>
                          <a:cs typeface="Calibri"/>
                        </a:rPr>
                        <a:t>Patulin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2 µg/kg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cs-CZ" sz="1800" b="1" baseline="0" dirty="0" smtClean="0">
                          <a:latin typeface="+mn-lt"/>
                          <a:ea typeface="Times New Roman"/>
                          <a:cs typeface="Calibri"/>
                        </a:rPr>
                        <a:t>. hm.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0.12 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µg/kg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cs-CZ" sz="1800" b="1" baseline="0" dirty="0" smtClean="0">
                          <a:latin typeface="+mn-lt"/>
                          <a:ea typeface="Times New Roman"/>
                          <a:cs typeface="Calibri"/>
                        </a:rPr>
                        <a:t>. hm.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*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0.4 µg/kg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cs-CZ" sz="1800" b="1" baseline="0" dirty="0" smtClean="0">
                          <a:latin typeface="+mn-lt"/>
                          <a:ea typeface="Times New Roman"/>
                          <a:cs typeface="Calibri"/>
                        </a:rPr>
                        <a:t>. hm.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**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11414"/>
              </p:ext>
            </p:extLst>
          </p:nvPr>
        </p:nvGraphicFramePr>
        <p:xfrm>
          <a:off x="4508344" y="2843935"/>
          <a:ext cx="4294126" cy="3108960"/>
        </p:xfrm>
        <a:graphic>
          <a:graphicData uri="http://schemas.openxmlformats.org/drawingml/2006/table">
            <a:tbl>
              <a:tblPr/>
              <a:tblGrid>
                <a:gridCol w="1959395"/>
                <a:gridCol w="2334731"/>
              </a:tblGrid>
              <a:tr h="4500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Mykotoxin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TDI 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/ TWI*/ PMTDI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**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Calibri"/>
                        </a:rPr>
                        <a:t>pro 70 </a:t>
                      </a:r>
                      <a:r>
                        <a:rPr lang="cs-CZ" sz="24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Calibri"/>
                        </a:rPr>
                        <a:t>kg </a:t>
                      </a:r>
                      <a:r>
                        <a:rPr lang="cs-CZ" sz="2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Calibri"/>
                        </a:rPr>
                        <a:t>člověka</a:t>
                      </a:r>
                      <a:endParaRPr lang="cs-CZ" sz="2400" dirty="0">
                        <a:solidFill>
                          <a:srgbClr val="0070C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879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T-2 &amp; HT-2 </a:t>
                      </a: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toxin 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+mn-lt"/>
                          <a:ea typeface="Times New Roman"/>
                          <a:cs typeface="Calibri"/>
                        </a:rPr>
                        <a:t>7 µg</a:t>
                      </a:r>
                      <a:endParaRPr lang="cs-CZ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9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+mn-lt"/>
                          <a:ea typeface="Times New Roman"/>
                          <a:cs typeface="Calibri"/>
                        </a:rPr>
                        <a:t>Deoxynivalenol</a:t>
                      </a:r>
                      <a:endParaRPr lang="cs-CZ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70 µg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79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Zearalenon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+mn-lt"/>
                          <a:ea typeface="Times New Roman"/>
                          <a:cs typeface="Calibri"/>
                        </a:rPr>
                        <a:t>17.5 µg</a:t>
                      </a:r>
                      <a:endParaRPr lang="cs-CZ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863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Fumonisiny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+mn-lt"/>
                          <a:ea typeface="Times New Roman"/>
                          <a:cs typeface="Calibri"/>
                        </a:rPr>
                        <a:t>Ochratoxin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 A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latin typeface="+mn-lt"/>
                          <a:ea typeface="Times New Roman"/>
                          <a:cs typeface="Calibri"/>
                        </a:rPr>
                        <a:t>Patulin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140 µg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latin typeface="+mn-lt"/>
                          <a:ea typeface="Times New Roman"/>
                          <a:cs typeface="Calibri"/>
                        </a:rPr>
                        <a:t>8.4 </a:t>
                      </a: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µg *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  <a:cs typeface="Calibri"/>
                        </a:rPr>
                        <a:t>28 µg **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4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60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500" y="953725"/>
            <a:ext cx="9000999" cy="56256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vzorků doplňků stravy obsahujících </a:t>
            </a:r>
            <a:r>
              <a:rPr lang="cs-CZ" sz="2200" b="1" dirty="0" err="1" smtClean="0">
                <a:latin typeface="Arial" pitchFamily="34" charset="0"/>
                <a:cs typeface="Arial" pitchFamily="34" charset="0"/>
              </a:rPr>
              <a:t>fytoestrogeny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32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vzorků doplňků stravy obsahujících ostropestřec mariánský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i="1" dirty="0" err="1" smtClean="0">
                <a:latin typeface="Arial" pitchFamily="34" charset="0"/>
                <a:cs typeface="Arial" pitchFamily="34" charset="0"/>
              </a:rPr>
              <a:t>Sylibum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marianum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vzorků doplňků stravy obsahujících antioxidanty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66555" y="233645"/>
            <a:ext cx="769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Analyzované vzorky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96525" y="323655"/>
            <a:ext cx="180020" cy="49505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kupina 54"/>
          <p:cNvGrpSpPr/>
          <p:nvPr/>
        </p:nvGrpSpPr>
        <p:grpSpPr>
          <a:xfrm>
            <a:off x="251520" y="1448780"/>
            <a:ext cx="7020780" cy="1035112"/>
            <a:chOff x="251520" y="1538790"/>
            <a:chExt cx="7020780" cy="1035112"/>
          </a:xfrm>
        </p:grpSpPr>
        <p:grpSp>
          <p:nvGrpSpPr>
            <p:cNvPr id="9" name="Skupina 8"/>
            <p:cNvGrpSpPr/>
            <p:nvPr/>
          </p:nvGrpSpPr>
          <p:grpSpPr>
            <a:xfrm>
              <a:off x="251520" y="1538790"/>
              <a:ext cx="6943823" cy="993277"/>
              <a:chOff x="827584" y="2507732"/>
              <a:chExt cx="7632848" cy="1209301"/>
            </a:xfrm>
          </p:grpSpPr>
          <p:pic>
            <p:nvPicPr>
              <p:cNvPr id="10" name="Obrázek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584" y="2507732"/>
                <a:ext cx="1391200" cy="1209300"/>
              </a:xfrm>
              <a:prstGeom prst="rect">
                <a:avLst/>
              </a:prstGeom>
            </p:spPr>
          </p:pic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5" y="2507733"/>
                <a:ext cx="1512168" cy="1209300"/>
              </a:xfrm>
              <a:prstGeom prst="rect">
                <a:avLst/>
              </a:prstGeom>
            </p:spPr>
          </p:pic>
          <p:pic>
            <p:nvPicPr>
              <p:cNvPr id="12" name="Obrázek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972"/>
              <a:stretch/>
            </p:blipFill>
            <p:spPr>
              <a:xfrm>
                <a:off x="7082383" y="2507732"/>
                <a:ext cx="1378049" cy="1209300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1920" y="2507732"/>
                <a:ext cx="1584176" cy="1209300"/>
              </a:xfrm>
              <a:prstGeom prst="rect">
                <a:avLst/>
              </a:prstGeom>
            </p:spPr>
          </p:pic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1543" y="2507732"/>
                <a:ext cx="1488369" cy="1209300"/>
              </a:xfrm>
              <a:prstGeom prst="rect">
                <a:avLst/>
              </a:prstGeom>
            </p:spPr>
          </p:pic>
        </p:grpSp>
        <p:sp>
          <p:nvSpPr>
            <p:cNvPr id="31" name="Obdélník 30"/>
            <p:cNvSpPr/>
            <p:nvPr/>
          </p:nvSpPr>
          <p:spPr>
            <a:xfrm>
              <a:off x="296525" y="2303875"/>
              <a:ext cx="1260140" cy="270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lang="cs-CZ" sz="1300" b="1" dirty="0" smtClean="0"/>
                <a:t>Jetel luční</a:t>
              </a:r>
              <a:endParaRPr lang="en-US" sz="1300" b="1" dirty="0"/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1517136" y="2303874"/>
              <a:ext cx="1479690" cy="228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Třezalka tečkovaná</a:t>
              </a:r>
              <a:endParaRPr lang="en-US" sz="1300" b="1" dirty="0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3739408" y="2303875"/>
              <a:ext cx="742582" cy="2475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Soja</a:t>
              </a:r>
              <a:endParaRPr lang="en-US" sz="1300" b="1" dirty="0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5157065" y="2348880"/>
              <a:ext cx="76508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Len setý</a:t>
              </a:r>
              <a:endParaRPr lang="en-US" sz="1300" b="1" dirty="0"/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6012160" y="2168860"/>
              <a:ext cx="1260140" cy="315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Ploštičník hroznovitý</a:t>
              </a:r>
              <a:endParaRPr lang="en-US" sz="1300" b="1" dirty="0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3401870" y="3068960"/>
            <a:ext cx="2745305" cy="981110"/>
            <a:chOff x="251520" y="3077961"/>
            <a:chExt cx="2745305" cy="981110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077961"/>
              <a:ext cx="1268379" cy="936104"/>
            </a:xfrm>
            <a:prstGeom prst="rect">
              <a:avLst/>
            </a:prstGeom>
          </p:spPr>
        </p:pic>
        <p:pic>
          <p:nvPicPr>
            <p:cNvPr id="38" name="Obrázek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99" y="3077961"/>
              <a:ext cx="1374421" cy="936104"/>
            </a:xfrm>
            <a:prstGeom prst="rect">
              <a:avLst/>
            </a:prstGeom>
          </p:spPr>
        </p:pic>
        <p:sp>
          <p:nvSpPr>
            <p:cNvPr id="39" name="Obdélník 38"/>
            <p:cNvSpPr/>
            <p:nvPr/>
          </p:nvSpPr>
          <p:spPr>
            <a:xfrm>
              <a:off x="341530" y="3663025"/>
              <a:ext cx="1215135" cy="360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Ostropestřec mariánský</a:t>
              </a:r>
              <a:endParaRPr lang="en-US" sz="1300" b="1" dirty="0"/>
            </a:p>
          </p:txBody>
        </p:sp>
        <p:sp>
          <p:nvSpPr>
            <p:cNvPr id="40" name="Obdélník 39"/>
            <p:cNvSpPr/>
            <p:nvPr/>
          </p:nvSpPr>
          <p:spPr>
            <a:xfrm>
              <a:off x="1466655" y="3347991"/>
              <a:ext cx="1530170" cy="711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Semínka ostropestřce mariánského</a:t>
              </a:r>
              <a:endParaRPr lang="en-US" sz="1300" b="1" dirty="0"/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51303" y="4576792"/>
            <a:ext cx="8789873" cy="2005940"/>
            <a:chOff x="57602" y="4663420"/>
            <a:chExt cx="8789873" cy="2005940"/>
          </a:xfrm>
        </p:grpSpPr>
        <p:grpSp>
          <p:nvGrpSpPr>
            <p:cNvPr id="16" name="Skupina 36"/>
            <p:cNvGrpSpPr/>
            <p:nvPr/>
          </p:nvGrpSpPr>
          <p:grpSpPr>
            <a:xfrm>
              <a:off x="206515" y="4663420"/>
              <a:ext cx="8595955" cy="2005940"/>
              <a:chOff x="206515" y="4663420"/>
              <a:chExt cx="8595955" cy="2005940"/>
            </a:xfrm>
          </p:grpSpPr>
          <p:pic>
            <p:nvPicPr>
              <p:cNvPr id="17" name="Obrázek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03" r="9975"/>
              <a:stretch>
                <a:fillRect/>
              </a:stretch>
            </p:blipFill>
            <p:spPr>
              <a:xfrm>
                <a:off x="1511660" y="4663420"/>
                <a:ext cx="1125125" cy="970824"/>
              </a:xfrm>
              <a:prstGeom prst="rect">
                <a:avLst/>
              </a:prstGeom>
            </p:spPr>
          </p:pic>
          <p:pic>
            <p:nvPicPr>
              <p:cNvPr id="18" name="Obrázek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152"/>
              <a:stretch>
                <a:fillRect/>
              </a:stretch>
            </p:blipFill>
            <p:spPr>
              <a:xfrm>
                <a:off x="2681790" y="4663421"/>
                <a:ext cx="1035115" cy="970824"/>
              </a:xfrm>
              <a:prstGeom prst="rect">
                <a:avLst/>
              </a:prstGeom>
            </p:spPr>
          </p:pic>
          <p:pic>
            <p:nvPicPr>
              <p:cNvPr id="20" name="Obrázek 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622" r="2212"/>
              <a:stretch>
                <a:fillRect/>
              </a:stretch>
            </p:blipFill>
            <p:spPr>
              <a:xfrm>
                <a:off x="206515" y="4663420"/>
                <a:ext cx="1260140" cy="970824"/>
              </a:xfrm>
              <a:prstGeom prst="rect">
                <a:avLst/>
              </a:prstGeom>
            </p:spPr>
          </p:pic>
          <p:pic>
            <p:nvPicPr>
              <p:cNvPr id="21" name="Obrázek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8" r="6452"/>
              <a:stretch>
                <a:fillRect/>
              </a:stretch>
            </p:blipFill>
            <p:spPr>
              <a:xfrm>
                <a:off x="3761910" y="4663422"/>
                <a:ext cx="1170130" cy="970822"/>
              </a:xfrm>
              <a:prstGeom prst="rect">
                <a:avLst/>
              </a:prstGeom>
            </p:spPr>
          </p:pic>
          <p:pic>
            <p:nvPicPr>
              <p:cNvPr id="23" name="Picture 185" descr="http://ecoki.com/wp-content/uploads/oranges-on-tree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27913"/>
              <a:stretch>
                <a:fillRect/>
              </a:stretch>
            </p:blipFill>
            <p:spPr bwMode="auto">
              <a:xfrm>
                <a:off x="251520" y="5679250"/>
                <a:ext cx="900100" cy="9708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7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5030" t="13328" r="489" b="7766"/>
              <a:stretch>
                <a:fillRect/>
              </a:stretch>
            </p:blipFill>
            <p:spPr bwMode="auto">
              <a:xfrm>
                <a:off x="7272300" y="5679250"/>
                <a:ext cx="1305145" cy="99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78" descr="Turmeric (Curcuma domestica), herbal treatment for Alzheimer disease">
                <a:hlinkClick r:id="rId16"/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196625" y="5679250"/>
                <a:ext cx="1215135" cy="979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74" descr="http://www.pms-relief.org/images/black_cohosh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456765" y="5679250"/>
                <a:ext cx="1035115" cy="979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" name="Obrázek 1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6803" y="4663422"/>
                <a:ext cx="1240382" cy="970822"/>
              </a:xfrm>
              <a:prstGeom prst="rect">
                <a:avLst/>
              </a:prstGeom>
            </p:spPr>
          </p:pic>
          <p:pic>
            <p:nvPicPr>
              <p:cNvPr id="3" name="Obrázek 2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654"/>
              <a:stretch>
                <a:fillRect/>
              </a:stretch>
            </p:blipFill>
            <p:spPr>
              <a:xfrm>
                <a:off x="3536885" y="5679250"/>
                <a:ext cx="1305145" cy="983374"/>
              </a:xfrm>
              <a:prstGeom prst="rect">
                <a:avLst/>
              </a:prstGeom>
            </p:spPr>
          </p:pic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7035" y="5670523"/>
                <a:ext cx="1125125" cy="983373"/>
              </a:xfrm>
              <a:prstGeom prst="rect">
                <a:avLst/>
              </a:prstGeom>
            </p:spPr>
          </p:pic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43" r="11058"/>
              <a:stretch>
                <a:fillRect/>
              </a:stretch>
            </p:blipFill>
            <p:spPr>
              <a:xfrm>
                <a:off x="6057165" y="5679250"/>
                <a:ext cx="1170130" cy="990110"/>
              </a:xfrm>
              <a:prstGeom prst="rect">
                <a:avLst/>
              </a:prstGeom>
            </p:spPr>
          </p:pic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8041" y="4663423"/>
                <a:ext cx="1294429" cy="970822"/>
              </a:xfrm>
              <a:prstGeom prst="rect">
                <a:avLst/>
              </a:prstGeom>
            </p:spPr>
          </p:pic>
          <p:pic>
            <p:nvPicPr>
              <p:cNvPr id="30" name="Obrázek 2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7076" y="4663422"/>
                <a:ext cx="1155244" cy="970822"/>
              </a:xfrm>
              <a:prstGeom prst="rect">
                <a:avLst/>
              </a:prstGeom>
            </p:spPr>
          </p:pic>
        </p:grpSp>
        <p:sp>
          <p:nvSpPr>
            <p:cNvPr id="36" name="Obdélník 35"/>
            <p:cNvSpPr/>
            <p:nvPr/>
          </p:nvSpPr>
          <p:spPr>
            <a:xfrm>
              <a:off x="2321750" y="6305938"/>
              <a:ext cx="1260140" cy="363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Ploštičník hroznovitý</a:t>
              </a:r>
              <a:endParaRPr lang="en-US" sz="1300" b="1" dirty="0"/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116505" y="5229200"/>
              <a:ext cx="1395156" cy="405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r"/>
              <a:r>
                <a:rPr lang="cs-CZ" sz="1300" b="1" dirty="0" smtClean="0"/>
                <a:t>Zelený ječmen /pšenice</a:t>
              </a:r>
              <a:endParaRPr lang="en-US" sz="1300" b="1" dirty="0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1556665" y="5454225"/>
              <a:ext cx="117013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Kopřiva</a:t>
              </a:r>
              <a:endParaRPr lang="en-US" sz="1300" b="1" dirty="0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2636785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dirty="0" smtClean="0"/>
                <a:t>Goji</a:t>
              </a:r>
              <a:endParaRPr lang="en-US" sz="1300" b="1" dirty="0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3851920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Juka</a:t>
              </a:r>
              <a:endParaRPr lang="en-US" sz="1300" b="1" dirty="0"/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5157065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Acerola</a:t>
              </a:r>
              <a:endParaRPr lang="en-US" sz="1300" b="1"/>
            </a:p>
          </p:txBody>
        </p:sp>
        <p:sp>
          <p:nvSpPr>
            <p:cNvPr id="46" name="Obdélník 45"/>
            <p:cNvSpPr/>
            <p:nvPr/>
          </p:nvSpPr>
          <p:spPr>
            <a:xfrm>
              <a:off x="6372200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dirty="0" err="1" smtClean="0"/>
                <a:t>Magnoli</a:t>
              </a:r>
              <a:r>
                <a:rPr lang="cs-CZ" sz="1300" b="1" dirty="0" smtClean="0"/>
                <a:t>e</a:t>
              </a:r>
              <a:endParaRPr lang="en-US" sz="1300" b="1" dirty="0"/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7722350" y="5454225"/>
              <a:ext cx="112512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300" b="1" smtClean="0"/>
                <a:t>Guarana</a:t>
              </a:r>
              <a:endParaRPr lang="en-US" sz="1300" b="1"/>
            </a:p>
          </p:txBody>
        </p:sp>
        <p:sp>
          <p:nvSpPr>
            <p:cNvPr id="48" name="Obdélník 47"/>
            <p:cNvSpPr/>
            <p:nvPr/>
          </p:nvSpPr>
          <p:spPr>
            <a:xfrm>
              <a:off x="57602" y="6174305"/>
              <a:ext cx="1190327" cy="450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Pomerančová kůra</a:t>
              </a:r>
              <a:endParaRPr lang="en-US" sz="1300" b="1" dirty="0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1151620" y="6444335"/>
              <a:ext cx="1305146" cy="225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Kurkuma</a:t>
              </a:r>
              <a:endParaRPr lang="en-US" sz="1300" b="1" dirty="0"/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2996825" y="6489340"/>
              <a:ext cx="193521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err="1" smtClean="0"/>
                <a:t>Bakopa</a:t>
              </a:r>
              <a:r>
                <a:rPr lang="cs-CZ" sz="1300" b="1" dirty="0" smtClean="0"/>
                <a:t> drobnolistá</a:t>
              </a:r>
              <a:endParaRPr lang="en-US" sz="1300" b="1" dirty="0"/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4662010" y="6489340"/>
              <a:ext cx="144016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Jujuba</a:t>
              </a:r>
              <a:endParaRPr lang="en-US" sz="1300" b="1" dirty="0"/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5832140" y="6489340"/>
              <a:ext cx="1440160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Zelený čaj, lístky</a:t>
              </a:r>
              <a:endParaRPr lang="en-US" sz="1300" b="1" dirty="0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7002270" y="6489340"/>
              <a:ext cx="1665185" cy="1800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300" b="1" dirty="0" smtClean="0"/>
                <a:t>Kadidlovník pilovitý</a:t>
              </a:r>
              <a:endParaRPr lang="en-US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56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4260" y="683695"/>
            <a:ext cx="7695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Doplňky s obsahem </a:t>
            </a:r>
            <a:r>
              <a:rPr lang="cs-CZ" sz="6000" b="1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fytoestrogenů</a:t>
            </a: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6535" y="458670"/>
            <a:ext cx="630070" cy="52655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/>
          <a:stretch/>
        </p:blipFill>
        <p:spPr>
          <a:xfrm>
            <a:off x="5742130" y="1653191"/>
            <a:ext cx="3271135" cy="26399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4" y="3796226"/>
            <a:ext cx="2570705" cy="19280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39008"/>
            <a:ext cx="2577680" cy="197049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42" y="4482494"/>
            <a:ext cx="2552587" cy="206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6535" y="368660"/>
            <a:ext cx="875746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r>
              <a:rPr lang="cs-CZ" sz="3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doplňky pro ženy v období menopauzy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6515" y="458670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Zdenka\2012\DP_Fenclova\FOTO_FS\P1010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 b="20194"/>
          <a:stretch/>
        </p:blipFill>
        <p:spPr bwMode="auto">
          <a:xfrm>
            <a:off x="2275015" y="4284095"/>
            <a:ext cx="4592240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r="24773"/>
          <a:stretch/>
        </p:blipFill>
        <p:spPr>
          <a:xfrm>
            <a:off x="71500" y="4284096"/>
            <a:ext cx="2144108" cy="23402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r="21392"/>
          <a:stretch/>
        </p:blipFill>
        <p:spPr>
          <a:xfrm>
            <a:off x="6959985" y="4278807"/>
            <a:ext cx="2103298" cy="2345548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85857"/>
              </p:ext>
            </p:extLst>
          </p:nvPr>
        </p:nvGraphicFramePr>
        <p:xfrm>
          <a:off x="45005" y="1313768"/>
          <a:ext cx="9027495" cy="2655292"/>
        </p:xfrm>
        <a:graphic>
          <a:graphicData uri="http://schemas.openxmlformats.org/drawingml/2006/table">
            <a:tbl>
              <a:tblPr/>
              <a:tblGrid>
                <a:gridCol w="846156"/>
                <a:gridCol w="2362644"/>
                <a:gridCol w="4468545"/>
                <a:gridCol w="1350150"/>
              </a:tblGrid>
              <a:tr h="27555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Kód vzorku</a:t>
                      </a:r>
                      <a:endParaRPr lang="en-US" sz="14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Typ vzorku</a:t>
                      </a:r>
                      <a:endParaRPr lang="en-US" sz="14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Informace na obale</a:t>
                      </a:r>
                      <a:endParaRPr lang="en-US" sz="14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výrobce</a:t>
                      </a:r>
                      <a:endParaRPr lang="en-US" sz="14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Sojové</a:t>
                      </a: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isoflavony</a:t>
                      </a: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</a:t>
                      </a:r>
                      <a:r>
                        <a:rPr lang="cs-CZ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 (40%) 70 mg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Česká republika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en-US" sz="14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Isoflavony</a:t>
                      </a:r>
                      <a:r>
                        <a:rPr lang="cs-CZ" sz="14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červeného</a:t>
                      </a:r>
                      <a:r>
                        <a:rPr lang="cs-CZ" sz="1400" b="1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jetele</a:t>
                      </a:r>
                      <a:r>
                        <a:rPr lang="en-US" sz="14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 </a:t>
                      </a:r>
                      <a:r>
                        <a:rPr lang="en-US" sz="1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mg</a:t>
                      </a:r>
                      <a:endParaRPr lang="en-US" sz="14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Česká republika</a:t>
                      </a:r>
                      <a:endParaRPr lang="en-US" sz="14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  <a:endParaRPr lang="en-US" sz="1400" b="1" i="0" u="none" strike="noStrike" noProof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Extrakt z červeného</a:t>
                      </a:r>
                      <a:r>
                        <a:rPr lang="cs-CZ" sz="1400" b="1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jetele </a:t>
                      </a:r>
                      <a:r>
                        <a:rPr lang="en-US" sz="14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</a:t>
                      </a:r>
                      <a:r>
                        <a:rPr lang="cs-CZ" sz="14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  <a:r>
                        <a:rPr lang="en-US" sz="14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mg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Česká republika</a:t>
                      </a:r>
                      <a:endParaRPr lang="en-US" sz="14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Extrakt z jetele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- 90 mg; </a:t>
                      </a: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extrakt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ze </a:t>
                      </a:r>
                      <a:r>
                        <a:rPr lang="cs-CZ" sz="1400" b="0" i="0" u="none" strike="noStrike" baseline="0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soji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- 75 mg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Kombinace 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bylinných extraktů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Kombinace 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bylinných extraktů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len a jetel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Kapsle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 práškovým extraktem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 mg </a:t>
                      </a:r>
                      <a:r>
                        <a:rPr lang="cs-CZ" sz="1400" b="1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isoflavonů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400 mg </a:t>
                      </a:r>
                      <a:r>
                        <a:rPr lang="cs-CZ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extraktu</a:t>
                      </a:r>
                      <a:r>
                        <a:rPr lang="cs-CZ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ze </a:t>
                      </a:r>
                      <a:r>
                        <a:rPr lang="cs-CZ" sz="1400" b="1" i="0" u="none" strike="noStrike" baseline="0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sojových</a:t>
                      </a:r>
                      <a:r>
                        <a:rPr lang="cs-CZ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klíčků</a:t>
                      </a: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cs-CZ" sz="1400" b="1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 toho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40 mg </a:t>
                      </a:r>
                      <a:r>
                        <a:rPr lang="en-US" sz="14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isoflavon</a:t>
                      </a: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ů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Slovensko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263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4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</a:t>
                      </a:r>
                      <a:r>
                        <a:rPr lang="cs-CZ" sz="14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tablety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Sojový</a:t>
                      </a:r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extrakt 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(50 mg, </a:t>
                      </a: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40% </a:t>
                      </a:r>
                      <a:r>
                        <a:rPr lang="en-US" sz="1400" b="1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isoflavon</a:t>
                      </a:r>
                      <a:r>
                        <a:rPr lang="cs-CZ" sz="14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ů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4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genistein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daidzein</a:t>
                      </a: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www.lady.cz/1475.articled.img.ash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b="5501"/>
          <a:stretch>
            <a:fillRect/>
          </a:stretch>
        </p:blipFill>
        <p:spPr bwMode="auto">
          <a:xfrm>
            <a:off x="6977063" y="5949950"/>
            <a:ext cx="979487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http://www.mojesoja.cz/uploads/sources/68087cfc5d1362b2d65b3fcf826c042f_alpro-obr-clanky-710x360-3-png.png?width=697&amp;height=352&amp;fit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" r="2022"/>
          <a:stretch>
            <a:fillRect/>
          </a:stretch>
        </p:blipFill>
        <p:spPr bwMode="auto">
          <a:xfrm>
            <a:off x="7470775" y="5229225"/>
            <a:ext cx="14938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298450"/>
            <a:ext cx="8316912" cy="646113"/>
          </a:xfrm>
        </p:spPr>
        <p:txBody>
          <a:bodyPr/>
          <a:lstStyle/>
          <a:p>
            <a:pPr>
              <a:defRPr/>
            </a:pPr>
            <a:r>
              <a:rPr dirty="0" smtClean="0">
                <a:solidFill>
                  <a:srgbClr val="FF0000"/>
                </a:solidFill>
              </a:rPr>
              <a:t>Zastoupení FE v doplňcích stravy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389" name="Skupina 10"/>
          <p:cNvGrpSpPr>
            <a:grpSpLocks/>
          </p:cNvGrpSpPr>
          <p:nvPr/>
        </p:nvGrpSpPr>
        <p:grpSpPr bwMode="auto">
          <a:xfrm>
            <a:off x="107950" y="5300663"/>
            <a:ext cx="7459663" cy="1077912"/>
            <a:chOff x="323528" y="5216435"/>
            <a:chExt cx="8540750" cy="1077218"/>
          </a:xfrm>
        </p:grpSpPr>
        <p:sp>
          <p:nvSpPr>
            <p:cNvPr id="6" name="TextovéPole 5"/>
            <p:cNvSpPr txBox="1"/>
            <p:nvPr/>
          </p:nvSpPr>
          <p:spPr>
            <a:xfrm>
              <a:off x="323528" y="5216435"/>
              <a:ext cx="8540750" cy="1077218"/>
            </a:xfrm>
            <a:prstGeom prst="rect">
              <a:avLst/>
            </a:prstGeom>
            <a:noFill/>
            <a:ln w="19050"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>
              <a:spAutoFit/>
            </a:bodyPr>
            <a:lstStyle/>
            <a:p>
              <a:pPr marL="285750" indent="-285750">
                <a:buClr>
                  <a:srgbClr val="FF0000"/>
                </a:buClr>
                <a:buSzPct val="125000"/>
                <a:defRPr/>
              </a:pPr>
              <a:r>
                <a:rPr lang="cs-CZ" sz="1600" b="1" u="sng" dirty="0">
                  <a:solidFill>
                    <a:srgbClr val="002060"/>
                  </a:solidFill>
                  <a:latin typeface="Arial Narrow" pitchFamily="34" charset="0"/>
                </a:rPr>
                <a:t>Z profilu </a:t>
              </a:r>
              <a:r>
                <a:rPr lang="cs-CZ" sz="1600" b="1" u="sng" dirty="0" err="1">
                  <a:solidFill>
                    <a:srgbClr val="002060"/>
                  </a:solidFill>
                  <a:latin typeface="Arial Narrow" pitchFamily="34" charset="0"/>
                </a:rPr>
                <a:t>fytoestrogenů</a:t>
              </a:r>
              <a:r>
                <a:rPr lang="cs-CZ" sz="1600" b="1" u="sng" dirty="0">
                  <a:solidFill>
                    <a:srgbClr val="002060"/>
                  </a:solidFill>
                  <a:latin typeface="Arial Narrow" pitchFamily="34" charset="0"/>
                </a:rPr>
                <a:t> lze charakterizovat surovinu pro výrobu doplňků stravy</a:t>
              </a:r>
            </a:p>
            <a:p>
              <a:pPr marL="447675" indent="-285750">
                <a:lnSpc>
                  <a:spcPct val="150000"/>
                </a:lnSpc>
                <a:buFont typeface="Wingdings" pitchFamily="2" charset="2"/>
                <a:buChar char="ü"/>
                <a:defRPr/>
              </a:pP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Daidzein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, </a:t>
              </a: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genistein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, </a:t>
              </a: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glycitein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 a jejich </a:t>
              </a: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glukosidy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                    </a:t>
              </a:r>
              <a:r>
                <a:rPr lang="cs-CZ" sz="1600" b="1" i="1" dirty="0">
                  <a:solidFill>
                    <a:srgbClr val="002060"/>
                  </a:solidFill>
                  <a:latin typeface="Arial Narrow" pitchFamily="34" charset="0"/>
                </a:rPr>
                <a:t>sója luštinatá</a:t>
              </a:r>
            </a:p>
            <a:p>
              <a:pPr marL="447675" indent="-285750">
                <a:lnSpc>
                  <a:spcPct val="150000"/>
                </a:lnSpc>
                <a:buFont typeface="Wingdings" pitchFamily="2" charset="2"/>
                <a:buChar char="ü"/>
                <a:defRPr/>
              </a:pP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Navíc </a:t>
              </a: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formononetin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 a </a:t>
              </a: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biochanin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 A </a:t>
              </a: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a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 jejich </a:t>
              </a:r>
              <a:r>
                <a:rPr lang="cs-CZ" sz="1600" dirty="0" err="1">
                  <a:solidFill>
                    <a:srgbClr val="002060"/>
                  </a:solidFill>
                  <a:latin typeface="Arial Narrow" pitchFamily="34" charset="0"/>
                </a:rPr>
                <a:t>glukosidy</a:t>
              </a:r>
              <a:r>
                <a:rPr lang="cs-CZ" sz="1600" dirty="0">
                  <a:solidFill>
                    <a:srgbClr val="002060"/>
                  </a:solidFill>
                  <a:latin typeface="Arial Narrow" pitchFamily="34" charset="0"/>
                </a:rPr>
                <a:t>                 </a:t>
              </a:r>
              <a:r>
                <a:rPr lang="cs-CZ" sz="1600" b="1" i="1" dirty="0">
                  <a:solidFill>
                    <a:srgbClr val="002060"/>
                  </a:solidFill>
                  <a:latin typeface="Arial Narrow" pitchFamily="34" charset="0"/>
                </a:rPr>
                <a:t>jetel luční </a:t>
              </a:r>
              <a:r>
                <a:rPr lang="cs-CZ" sz="1600" i="1" dirty="0">
                  <a:solidFill>
                    <a:srgbClr val="002060"/>
                  </a:solidFill>
                  <a:latin typeface="Arial Narrow" pitchFamily="34" charset="0"/>
                </a:rPr>
                <a:t>(kombinace)</a:t>
              </a:r>
            </a:p>
          </p:txBody>
        </p:sp>
        <p:cxnSp>
          <p:nvCxnSpPr>
            <p:cNvPr id="9" name="Přímá spojovací šipka 8"/>
            <p:cNvCxnSpPr/>
            <p:nvPr/>
          </p:nvCxnSpPr>
          <p:spPr>
            <a:xfrm>
              <a:off x="5069197" y="5733627"/>
              <a:ext cx="612520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šipka 9"/>
            <p:cNvCxnSpPr/>
            <p:nvPr/>
          </p:nvCxnSpPr>
          <p:spPr>
            <a:xfrm>
              <a:off x="5436346" y="6093757"/>
              <a:ext cx="5761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5076825" y="1628775"/>
          <a:ext cx="4032251" cy="345599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32944"/>
                <a:gridCol w="599884"/>
                <a:gridCol w="660952"/>
                <a:gridCol w="2338471"/>
              </a:tblGrid>
              <a:tr h="313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Produkt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Fytoestrogenů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v 1 </a:t>
                      </a:r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tabletě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(mg)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endParaRPr lang="en-US" sz="10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43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Stanovený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obsah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 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Uvedený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obsah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5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1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20,4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28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Sójové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isoflavony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(40%) 70 mg, 20 mg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Cimicifuga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racemosa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4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2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28,2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z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červeného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jetele</a:t>
                      </a:r>
                      <a:endParaRPr lang="en-US" sz="900" b="1" i="1" u="sng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4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3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1,0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neuvedeno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z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červeného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jetele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300 mg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4877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4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33,3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neuvedeno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Suchý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z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natě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jetele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lučního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 mg,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suchý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z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plodů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sóji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75 mg,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suchý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ze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semen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lnu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setého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40 mg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4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5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0,2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neuvedeno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Jetel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luční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 mg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4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6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37,4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Kombinace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extraktu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ze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lnu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setého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a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jetele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lučního</a:t>
                      </a:r>
                      <a:endParaRPr lang="en-US" sz="900" b="1" i="1" u="sng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33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7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21,6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25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 ze </a:t>
                      </a:r>
                      <a:r>
                        <a:rPr lang="nl-NL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sójových bobů </a:t>
                      </a:r>
                      <a:r>
                        <a:rPr lang="nl-NL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37,5 mg, extrakt z </a:t>
                      </a:r>
                      <a:r>
                        <a:rPr lang="nl-NL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červeného jetele </a:t>
                      </a:r>
                      <a:r>
                        <a:rPr lang="nl-NL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25 mg</a:t>
                      </a:r>
                      <a:endParaRPr lang="nl-NL" sz="9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4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8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17,1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Extrakt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ze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sójových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b="1" i="1" u="sng" strike="noStrike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klíčků</a:t>
                      </a:r>
                      <a:r>
                        <a:rPr lang="en-US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400 mg</a:t>
                      </a:r>
                      <a:endParaRPr lang="en-US" sz="9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246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DS 9</a:t>
                      </a:r>
                      <a:endParaRPr lang="en-US" sz="900" b="1" i="1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10,9</a:t>
                      </a:r>
                      <a:endParaRPr lang="en-US" sz="900" b="1" i="0" u="none" strike="noStrike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 mg extraktu ze </a:t>
                      </a:r>
                      <a:r>
                        <a:rPr lang="pl-PL" sz="900" b="1" i="1" u="sng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sóji</a:t>
                      </a:r>
                      <a:r>
                        <a:rPr lang="pl-PL" sz="9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(40 % isoflavonů)</a:t>
                      </a:r>
                      <a:endParaRPr lang="pl-PL" sz="9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9" name="Obdélník 18"/>
          <p:cNvSpPr/>
          <p:nvPr/>
        </p:nvSpPr>
        <p:spPr>
          <a:xfrm>
            <a:off x="5076825" y="1628775"/>
            <a:ext cx="4032250" cy="3455988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448" name="Picture 10" descr="Pi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6" t="5911" r="5466"/>
          <a:stretch>
            <a:fillRect/>
          </a:stretch>
        </p:blipFill>
        <p:spPr bwMode="auto">
          <a:xfrm>
            <a:off x="7164388" y="260350"/>
            <a:ext cx="15843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Graf 24"/>
          <p:cNvGraphicFramePr/>
          <p:nvPr/>
        </p:nvGraphicFramePr>
        <p:xfrm>
          <a:off x="0" y="1196752"/>
          <a:ext cx="521970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341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800"/>
          </a:p>
        </p:txBody>
      </p:sp>
      <p:sp>
        <p:nvSpPr>
          <p:cNvPr id="9" name="TextovéPole 8"/>
          <p:cNvSpPr txBox="1"/>
          <p:nvPr/>
        </p:nvSpPr>
        <p:spPr>
          <a:xfrm>
            <a:off x="395537" y="404664"/>
            <a:ext cx="8497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Autenticita (pravost, původ) a falšování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95536" y="1052736"/>
            <a:ext cx="8497639" cy="14588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51313"/>
              </a:buClr>
              <a:buSzPct val="90000"/>
              <a:tabLst>
                <a:tab pos="261938" algn="l"/>
              </a:tabLst>
            </a:pPr>
            <a:r>
              <a:rPr lang="cs-CZ" b="1" dirty="0" smtClean="0">
                <a:effectLst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effectLst/>
                <a:cs typeface="Arial" pitchFamily="34" charset="0"/>
              </a:rPr>
              <a:t>Předmětem falšování jsou zejména cenově nákladné potraviny:</a:t>
            </a:r>
            <a:endParaRPr lang="cs-CZ" b="1" dirty="0" smtClean="0"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</a:pPr>
            <a:r>
              <a:rPr lang="cs-CZ" b="1" dirty="0" smtClean="0">
                <a:effectLst/>
                <a:cs typeface="Arial" pitchFamily="34" charset="0"/>
              </a:rPr>
              <a:t> Náhrada levnější přísadou / surovinou</a:t>
            </a:r>
          </a:p>
          <a:p>
            <a:pPr marL="342900" indent="-342900">
              <a:lnSpc>
                <a:spcPct val="120000"/>
              </a:lnSpc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</a:pPr>
            <a:r>
              <a:rPr lang="cs-CZ" b="1" dirty="0" smtClean="0">
                <a:effectLst/>
                <a:cs typeface="Arial" pitchFamily="34" charset="0"/>
              </a:rPr>
              <a:t> </a:t>
            </a:r>
            <a:r>
              <a:rPr lang="cs-CZ" b="1" dirty="0">
                <a:effectLst/>
                <a:cs typeface="Arial" pitchFamily="34" charset="0"/>
              </a:rPr>
              <a:t>Nesprávně uvedený geografický původ</a:t>
            </a:r>
          </a:p>
          <a:p>
            <a:pPr marL="342900" indent="-342900">
              <a:lnSpc>
                <a:spcPct val="120000"/>
              </a:lnSpc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</a:pPr>
            <a:r>
              <a:rPr lang="cs-CZ" b="1" dirty="0">
                <a:effectLst/>
                <a:cs typeface="Arial" pitchFamily="34" charset="0"/>
              </a:rPr>
              <a:t> Použití nedeklarovaného způsobu výroby / zpracování</a:t>
            </a:r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251520" y="2780928"/>
            <a:ext cx="2880320" cy="129614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  <a:cs typeface="Arial" pitchFamily="34" charset="0"/>
              </a:rPr>
              <a:t>Ekonomické aspekty, 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  <a:cs typeface="Arial" pitchFamily="34" charset="0"/>
              </a:rPr>
              <a:t>destrukce trhu</a:t>
            </a:r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2988494" y="3429000"/>
            <a:ext cx="2663626" cy="1152526"/>
          </a:xfrm>
          <a:prstGeom prst="ellipse">
            <a:avLst/>
          </a:prstGeom>
          <a:solidFill>
            <a:srgbClr val="99CC00">
              <a:alpha val="72156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cs-CZ" sz="2000" b="1" dirty="0" smtClean="0">
                <a:cs typeface="Arial" pitchFamily="34" charset="0"/>
              </a:rPr>
              <a:t>Ztráta důvěry </a:t>
            </a:r>
          </a:p>
          <a:p>
            <a:pPr algn="ctr"/>
            <a:r>
              <a:rPr lang="cs-CZ" sz="2000" b="1" dirty="0" smtClean="0">
                <a:cs typeface="Arial" pitchFamily="34" charset="0"/>
              </a:rPr>
              <a:t> konzumentů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5436096" y="2777505"/>
            <a:ext cx="3457078" cy="1187189"/>
          </a:xfrm>
          <a:prstGeom prst="ellipse">
            <a:avLst/>
          </a:prstGeom>
          <a:solidFill>
            <a:srgbClr val="FFCC99">
              <a:alpha val="85097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cs-CZ" sz="2000" b="1" dirty="0" smtClean="0">
                <a:cs typeface="Arial" pitchFamily="34" charset="0"/>
              </a:rPr>
              <a:t>Nebezpečí pro zdraví </a:t>
            </a:r>
          </a:p>
          <a:p>
            <a:pPr algn="ctr"/>
            <a:r>
              <a:rPr lang="cs-CZ" sz="2000" b="1" dirty="0" smtClean="0">
                <a:cs typeface="Arial" pitchFamily="34" charset="0"/>
              </a:rPr>
              <a:t>konzumentů</a:t>
            </a:r>
            <a:endParaRPr lang="en-US" sz="2000" b="1" dirty="0">
              <a:cs typeface="Arial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383115" y="4808669"/>
            <a:ext cx="6544396" cy="1473262"/>
            <a:chOff x="1967" y="3111"/>
            <a:chExt cx="4088" cy="729"/>
          </a:xfrm>
        </p:grpSpPr>
        <p:pic>
          <p:nvPicPr>
            <p:cNvPr id="14348" name="Picture 14" descr="imagesCA6HJ7Q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8" y="3142"/>
              <a:ext cx="70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1" descr="oliv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7" y="3130"/>
              <a:ext cx="799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7" descr="COFFE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1" y="3138"/>
              <a:ext cx="862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9" descr="imagesCATZ46QJ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6" y="3130"/>
              <a:ext cx="722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22" descr="untitl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0" y="3111"/>
              <a:ext cx="805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3" y="4808671"/>
            <a:ext cx="2014661" cy="14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59"/>
          <p:cNvGrpSpPr>
            <a:grpSpLocks/>
          </p:cNvGrpSpPr>
          <p:nvPr/>
        </p:nvGrpSpPr>
        <p:grpSpPr bwMode="auto">
          <a:xfrm>
            <a:off x="7452320" y="6354763"/>
            <a:ext cx="1573213" cy="427037"/>
            <a:chOff x="4690" y="4051"/>
            <a:chExt cx="991" cy="269"/>
          </a:xfrm>
        </p:grpSpPr>
        <p:pic>
          <p:nvPicPr>
            <p:cNvPr id="20" name="Picture 1057" descr="C:\Documents and Settings\cajkat\Plocha\Graficky manual VSCHT\Logo3\loga postery cesky3.ep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" y="4051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058"/>
            <p:cNvSpPr txBox="1">
              <a:spLocks noChangeArrowheads="1"/>
            </p:cNvSpPr>
            <p:nvPr/>
          </p:nvSpPr>
          <p:spPr bwMode="auto">
            <a:xfrm>
              <a:off x="4690" y="4243"/>
              <a:ext cx="991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cs-CZ" sz="800" b="1" dirty="0">
                  <a:solidFill>
                    <a:srgbClr val="CC0000"/>
                  </a:solidFill>
                  <a:latin typeface="Calibri" pitchFamily="34" charset="0"/>
                </a:rPr>
                <a:t>ÚSTAV ANALÝZY POTRAVIN A VÝŽIVY</a:t>
              </a:r>
              <a:endParaRPr lang="en-GB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82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132075"/>
              </p:ext>
            </p:extLst>
          </p:nvPr>
        </p:nvGraphicFramePr>
        <p:xfrm>
          <a:off x="116505" y="1003086"/>
          <a:ext cx="8730970" cy="566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/>
          <p:cNvSpPr/>
          <p:nvPr/>
        </p:nvSpPr>
        <p:spPr>
          <a:xfrm>
            <a:off x="251520" y="323655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016605" y="1493785"/>
            <a:ext cx="4423219" cy="5428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mykotoxinů</a:t>
            </a:r>
            <a:r>
              <a:rPr lang="cs-CZ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µg/kg</a:t>
            </a:r>
            <a:r>
              <a:rPr lang="cs-CZ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doplňku</a:t>
            </a:r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7587335" y="4873263"/>
            <a:ext cx="990110" cy="986007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6545" y="323655"/>
            <a:ext cx="8595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Mykotoxiny – doplňky s obsahem </a:t>
            </a:r>
            <a:r>
              <a:rPr lang="cs-CZ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fytoestrogenů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6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41530" y="458670"/>
            <a:ext cx="225025" cy="9001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915553"/>
              </p:ext>
            </p:extLst>
          </p:nvPr>
        </p:nvGraphicFramePr>
        <p:xfrm>
          <a:off x="476545" y="1313765"/>
          <a:ext cx="8010889" cy="5355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671900" y="2033845"/>
            <a:ext cx="12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C6600"/>
                </a:solidFill>
              </a:rPr>
              <a:t>1.23%</a:t>
            </a:r>
            <a:endParaRPr lang="en-US" sz="2400" b="1">
              <a:solidFill>
                <a:srgbClr val="CC66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4824155"/>
            <a:ext cx="12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0.19%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71900" y="1673805"/>
            <a:ext cx="12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0.66%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977045" y="2924653"/>
            <a:ext cx="12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0.88%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61810" y="5004175"/>
            <a:ext cx="123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3">
                    <a:lumMod val="75000"/>
                  </a:schemeClr>
                </a:solidFill>
              </a:rPr>
              <a:t>0.01%</a:t>
            </a:r>
            <a:endParaRPr lang="en-US" sz="24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1570" y="278650"/>
            <a:ext cx="807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Regulované mykotoxiny v maximální denní dávce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(µg),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čerpání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TDI (%)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6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61610" y="458670"/>
            <a:ext cx="472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Doplňky s ostropestřcem mariánským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6535" y="458670"/>
            <a:ext cx="630070" cy="52655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C:\Zdenka\2012\DP_Fenclova\FOTO_FS\P1010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03" y="4124414"/>
            <a:ext cx="3398767" cy="25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5" y="552457"/>
            <a:ext cx="3273000" cy="287654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4091" r="5344" b="3356"/>
          <a:stretch/>
        </p:blipFill>
        <p:spPr>
          <a:xfrm>
            <a:off x="1068774" y="3203869"/>
            <a:ext cx="2333096" cy="355550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86" y="3228151"/>
            <a:ext cx="1921083" cy="16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76545" y="319299"/>
            <a:ext cx="86674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</a:t>
            </a:r>
            <a:r>
              <a:rPr lang="cs-CZ" sz="3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doplňky s </a:t>
            </a:r>
            <a:r>
              <a:rPr lang="cs-CZ" sz="3200" b="1" cap="sm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otropestřcem</a:t>
            </a:r>
            <a:r>
              <a:rPr lang="cs-CZ" sz="3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mariánským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413665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00565"/>
              </p:ext>
            </p:extLst>
          </p:nvPr>
        </p:nvGraphicFramePr>
        <p:xfrm>
          <a:off x="90010" y="1088748"/>
          <a:ext cx="8982490" cy="5672739"/>
        </p:xfrm>
        <a:graphic>
          <a:graphicData uri="http://schemas.openxmlformats.org/drawingml/2006/table">
            <a:tbl>
              <a:tblPr/>
              <a:tblGrid>
                <a:gridCol w="841938"/>
                <a:gridCol w="2350864"/>
                <a:gridCol w="4354567"/>
                <a:gridCol w="1435121"/>
              </a:tblGrid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Kód</a:t>
                      </a:r>
                      <a:r>
                        <a:rPr lang="cs-CZ" sz="1100" b="1" i="0" u="none" strike="noStrike" baseline="0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 vzorku</a:t>
                      </a:r>
                      <a:endParaRPr lang="en-US" sz="11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Typ vzorku</a:t>
                      </a:r>
                      <a:endParaRPr lang="en-US" sz="11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Informace na obale</a:t>
                      </a:r>
                      <a:endParaRPr lang="en-US" sz="11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noProof="0" dirty="0" smtClean="0">
                          <a:solidFill>
                            <a:srgbClr val="E46D0A"/>
                          </a:solidFill>
                          <a:latin typeface="Calibri"/>
                        </a:rPr>
                        <a:t>Výrobce</a:t>
                      </a:r>
                      <a:endParaRPr lang="en-US" sz="1100" b="1" i="0" u="none" strike="noStrike" noProof="0" dirty="0">
                        <a:solidFill>
                          <a:srgbClr val="E46D0A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195 mg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20 mg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Čaj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Nálevový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sáček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/2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mínek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80 mg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ového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komplexu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 extraktu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tabletu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125 mg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ostropestřce v tabletě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80% 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silymarinového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standard. extraktu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Granulát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3.6 - 4.2 g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/100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výrobku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1,400 mg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ostropestřce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Australi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Kapsle s pastovitým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 extra</a:t>
                      </a:r>
                      <a:r>
                        <a:rPr lang="cs-CZ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 ze semen </a:t>
                      </a:r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kapsle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Costa Rica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Drops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14.28%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ostropestřce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Slo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vensko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Bylinky v olejovém nálevu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ostropestřec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 s pastovitým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250 mg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kapsle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Jižní Afrika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Lisované tablety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250±5%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/ta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bletu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250 mg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ktu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 s pastovitým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 mg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vensko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100 mg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standardizovaného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0" i="0" u="none" strike="noStrike" baseline="0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ostropestřecového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extra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ktu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390 mg powdered seed extract, 1.5% content of silymarine/capsule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  <a:endParaRPr lang="en-US" sz="11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 mg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Semínka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 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stropestřec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vensko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 tablety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 mg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/table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 tablety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50 mg 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ostropestřecového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extraktu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/tablet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Lisované tablety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125 mg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stropestřce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tablet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ě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80%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silymarin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ového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standard. extraktu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Wellness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čaj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šarže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ostropestřec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vensko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Wellness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čaj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šarže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ostropestřec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vensko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Wellness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čaj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šarže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100" b="0" i="0" u="none" strike="noStrike" noProof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ostropestřec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Slo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vensko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</a:t>
                      </a: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Wellness </a:t>
                      </a:r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čaj</a:t>
                      </a:r>
                      <a:r>
                        <a:rPr lang="en-US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-</a:t>
                      </a:r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šarže</a:t>
                      </a:r>
                      <a:r>
                        <a:rPr lang="en-US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100% </a:t>
                      </a:r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ostropestřec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Slo</a:t>
                      </a:r>
                      <a:r>
                        <a:rPr lang="cs-CZ" sz="1100" b="0" i="0" u="none" strike="noStrike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vensko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  </a:t>
                      </a:r>
                      <a:r>
                        <a:rPr lang="cs-CZ" sz="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šarže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 mg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extra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  </a:t>
                      </a:r>
                      <a:r>
                        <a:rPr lang="cs-CZ" sz="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šarže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250 mg 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extra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37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Semínka</a:t>
                      </a:r>
                      <a:endParaRPr lang="en-US" sz="11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 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ostropestřec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38</a:t>
                      </a: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s olejovým extraktem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250 mg extra</a:t>
                      </a:r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u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Jižní Afrika</a:t>
                      </a: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  </a:t>
                      </a:r>
                      <a:r>
                        <a:rPr lang="cs-CZ" sz="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šarže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195 mg extra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71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  </a:t>
                      </a:r>
                      <a:r>
                        <a:rPr lang="cs-CZ" sz="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šarže</a:t>
                      </a:r>
                      <a:r>
                        <a:rPr lang="en-US" sz="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cs-CZ" sz="8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195 mg of extra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 ze semen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kapsli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Česká republika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n-US" sz="1100" b="1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Kapsle</a:t>
                      </a:r>
                      <a:r>
                        <a:rPr lang="cs-CZ" sz="1100" b="0" i="0" u="none" strike="noStrike" baseline="0" noProof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 práškovým extraktem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ostropestřec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USA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sp>
        <p:nvSpPr>
          <p:cNvPr id="7" name="Výbuch 1 6"/>
          <p:cNvSpPr/>
          <p:nvPr/>
        </p:nvSpPr>
        <p:spPr>
          <a:xfrm rot="20847863">
            <a:off x="6028555" y="1733551"/>
            <a:ext cx="2909618" cy="2216193"/>
          </a:xfrm>
          <a:prstGeom prst="irregularSeal1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32 </a:t>
            </a:r>
            <a:r>
              <a:rPr lang="cs-CZ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vzorků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879618"/>
              </p:ext>
            </p:extLst>
          </p:nvPr>
        </p:nvGraphicFramePr>
        <p:xfrm>
          <a:off x="63516" y="1268760"/>
          <a:ext cx="914399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/>
          <p:cNvSpPr/>
          <p:nvPr/>
        </p:nvSpPr>
        <p:spPr>
          <a:xfrm>
            <a:off x="251520" y="458670"/>
            <a:ext cx="180020" cy="5850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896925" y="1268760"/>
            <a:ext cx="4410490" cy="5850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mykotoxinů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µg/kg</a:t>
            </a:r>
            <a:r>
              <a:rPr lang="cs-CZ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doplňku</a:t>
            </a:r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46775" y="4599129"/>
            <a:ext cx="945105" cy="945105"/>
          </a:xfrm>
          <a:prstGeom prst="rect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76545" y="438206"/>
            <a:ext cx="8667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Doplňky s ostropestřcem mariánským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0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86535" y="413665"/>
            <a:ext cx="18002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1" name="Picture 4" descr="https://encrypted-tbn1.gstatic.com/images?q=tbn:ANd9GcTTCS2s2tKrj2irz0Cq_s3zJGuYvtV1EV1sTy7BEnIciRghkZtCxg"/>
          <p:cNvPicPr>
            <a:picLocks noChangeAspect="1" noChangeArrowheads="1"/>
          </p:cNvPicPr>
          <p:nvPr/>
        </p:nvPicPr>
        <p:blipFill>
          <a:blip r:embed="rId3" cstate="print"/>
          <a:srcRect l="14146" t="47093" r="43414" b="16803"/>
          <a:stretch>
            <a:fillRect/>
          </a:stretch>
        </p:blipFill>
        <p:spPr bwMode="auto">
          <a:xfrm>
            <a:off x="6317411" y="4059070"/>
            <a:ext cx="234809" cy="360040"/>
          </a:xfrm>
          <a:prstGeom prst="rect">
            <a:avLst/>
          </a:prstGeom>
          <a:noFill/>
        </p:spPr>
      </p:pic>
      <p:grpSp>
        <p:nvGrpSpPr>
          <p:cNvPr id="2" name="Skupina 1"/>
          <p:cNvGrpSpPr/>
          <p:nvPr/>
        </p:nvGrpSpPr>
        <p:grpSpPr>
          <a:xfrm>
            <a:off x="228951" y="1567425"/>
            <a:ext cx="8789221" cy="5223505"/>
            <a:chOff x="2553657" y="1483915"/>
            <a:chExt cx="6475476" cy="5307015"/>
          </a:xfrm>
        </p:grpSpPr>
        <p:graphicFrame>
          <p:nvGraphicFramePr>
            <p:cNvPr id="37" name="Graf 3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0951810"/>
                </p:ext>
              </p:extLst>
            </p:nvPr>
          </p:nvGraphicFramePr>
          <p:xfrm>
            <a:off x="2553657" y="1483915"/>
            <a:ext cx="6475476" cy="5307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7" name="Skupina 9"/>
            <p:cNvGrpSpPr/>
            <p:nvPr/>
          </p:nvGrpSpPr>
          <p:grpSpPr>
            <a:xfrm>
              <a:off x="3230298" y="3563915"/>
              <a:ext cx="883266" cy="725826"/>
              <a:chOff x="2195183" y="4808541"/>
              <a:chExt cx="883266" cy="725826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2195183" y="5134257"/>
                <a:ext cx="8832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39% TDI</a:t>
                </a:r>
                <a:endPara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" name="Obrázek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12" t="14110" r="16405" b="21568"/>
              <a:stretch/>
            </p:blipFill>
            <p:spPr>
              <a:xfrm>
                <a:off x="2310290" y="4809954"/>
                <a:ext cx="326526" cy="283368"/>
              </a:xfrm>
              <a:prstGeom prst="rect">
                <a:avLst/>
              </a:prstGeom>
            </p:spPr>
          </p:pic>
          <p:pic>
            <p:nvPicPr>
              <p:cNvPr id="12" name="Obrázek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12" t="14110" r="16405" b="21568"/>
              <a:stretch/>
            </p:blipFill>
            <p:spPr>
              <a:xfrm>
                <a:off x="2683457" y="4808541"/>
                <a:ext cx="326526" cy="271388"/>
              </a:xfrm>
              <a:prstGeom prst="rect">
                <a:avLst/>
              </a:prstGeom>
            </p:spPr>
          </p:pic>
        </p:grpSp>
        <p:sp>
          <p:nvSpPr>
            <p:cNvPr id="13" name="TextovéPole 12"/>
            <p:cNvSpPr txBox="1"/>
            <p:nvPr/>
          </p:nvSpPr>
          <p:spPr>
            <a:xfrm>
              <a:off x="5234235" y="1740580"/>
              <a:ext cx="1182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52% TDI</a:t>
              </a:r>
              <a:endPara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" name="Skupina 27"/>
            <p:cNvGrpSpPr/>
            <p:nvPr/>
          </p:nvGrpSpPr>
          <p:grpSpPr>
            <a:xfrm>
              <a:off x="5554461" y="3765041"/>
              <a:ext cx="1080120" cy="1199158"/>
              <a:chOff x="6454561" y="4089368"/>
              <a:chExt cx="1080120" cy="1199158"/>
            </a:xfrm>
          </p:grpSpPr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4"/>
              <a:stretch>
                <a:fillRect/>
              </a:stretch>
            </p:blipFill>
            <p:spPr>
              <a:xfrm>
                <a:off x="6786037" y="4089368"/>
                <a:ext cx="479587" cy="433252"/>
              </a:xfrm>
              <a:prstGeom prst="rect">
                <a:avLst/>
              </a:prstGeom>
            </p:spPr>
          </p:pic>
          <p:sp>
            <p:nvSpPr>
              <p:cNvPr id="14" name="TextovéPole 13"/>
              <p:cNvSpPr txBox="1"/>
              <p:nvPr/>
            </p:nvSpPr>
            <p:spPr>
              <a:xfrm>
                <a:off x="6454561" y="4888416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45%</a:t>
                </a:r>
                <a:endParaRPr lang="en-US" sz="2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5" name="Obrázek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9822" y="4512477"/>
                <a:ext cx="486009" cy="388806"/>
              </a:xfrm>
              <a:prstGeom prst="rect">
                <a:avLst/>
              </a:prstGeom>
            </p:spPr>
          </p:pic>
        </p:grpSp>
        <p:sp>
          <p:nvSpPr>
            <p:cNvPr id="44" name="TextovéPole 43"/>
            <p:cNvSpPr txBox="1"/>
            <p:nvPr/>
          </p:nvSpPr>
          <p:spPr>
            <a:xfrm>
              <a:off x="6482872" y="3340938"/>
              <a:ext cx="630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57%</a:t>
              </a:r>
              <a:endPara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6859376" y="2826558"/>
              <a:ext cx="585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75%</a:t>
              </a:r>
              <a:endPara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7067784" y="3706734"/>
              <a:ext cx="675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38%</a:t>
              </a:r>
              <a:endPara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7" name="Skupina 49"/>
            <p:cNvGrpSpPr/>
            <p:nvPr/>
          </p:nvGrpSpPr>
          <p:grpSpPr>
            <a:xfrm>
              <a:off x="6362013" y="3877397"/>
              <a:ext cx="585065" cy="823866"/>
              <a:chOff x="6362013" y="3877397"/>
              <a:chExt cx="585065" cy="823866"/>
            </a:xfrm>
          </p:grpSpPr>
          <p:sp>
            <p:nvSpPr>
              <p:cNvPr id="41" name="TextovéPole 40"/>
              <p:cNvSpPr txBox="1"/>
              <p:nvPr/>
            </p:nvSpPr>
            <p:spPr>
              <a:xfrm>
                <a:off x="6362013" y="4301153"/>
                <a:ext cx="5850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33%</a:t>
                </a:r>
              </a:p>
            </p:txBody>
          </p:sp>
          <p:pic>
            <p:nvPicPr>
              <p:cNvPr id="12292" name="Picture 4" descr="https://encrypted-tbn1.gstatic.com/images?q=tbn:ANd9GcTTCS2s2tKrj2irz0Cq_s3zJGuYvtV1EV1sTy7BEnIciRghkZtCx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146" t="47093" r="43414" b="16803"/>
              <a:stretch>
                <a:fillRect/>
              </a:stretch>
            </p:blipFill>
            <p:spPr bwMode="auto">
              <a:xfrm>
                <a:off x="6482549" y="3877397"/>
                <a:ext cx="298742" cy="458070"/>
              </a:xfrm>
              <a:prstGeom prst="rect">
                <a:avLst/>
              </a:prstGeom>
              <a:noFill/>
            </p:spPr>
          </p:pic>
        </p:grpSp>
        <p:sp>
          <p:nvSpPr>
            <p:cNvPr id="49" name="TextovéPole 48"/>
            <p:cNvSpPr txBox="1"/>
            <p:nvPr/>
          </p:nvSpPr>
          <p:spPr>
            <a:xfrm>
              <a:off x="8008119" y="3283803"/>
              <a:ext cx="675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44%</a:t>
              </a:r>
              <a:endPara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Obdélník 49"/>
          <p:cNvSpPr/>
          <p:nvPr/>
        </p:nvSpPr>
        <p:spPr>
          <a:xfrm>
            <a:off x="701569" y="281552"/>
            <a:ext cx="8235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Regulované mykotoxiny v maximální denní dávce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(µg),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čerpání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TDI (%)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Skupina 25"/>
          <p:cNvGrpSpPr/>
          <p:nvPr/>
        </p:nvGrpSpPr>
        <p:grpSpPr>
          <a:xfrm>
            <a:off x="5967156" y="908720"/>
            <a:ext cx="2850699" cy="1479452"/>
            <a:chOff x="5816756" y="1453698"/>
            <a:chExt cx="2850699" cy="1479452"/>
          </a:xfrm>
        </p:grpSpPr>
        <p:sp>
          <p:nvSpPr>
            <p:cNvPr id="30" name="Mrak 29"/>
            <p:cNvSpPr/>
            <p:nvPr/>
          </p:nvSpPr>
          <p:spPr>
            <a:xfrm>
              <a:off x="5816756" y="1453698"/>
              <a:ext cx="2789088" cy="1479452"/>
            </a:xfrm>
            <a:prstGeom prst="cloud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6113962" y="1903596"/>
              <a:ext cx="2553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C00000"/>
                  </a:solidFill>
                </a:rPr>
                <a:t>T2 &amp; HT2 TDI 7 µg/den pro 70 kg člověka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3073473" y="1961239"/>
            <a:ext cx="1003471" cy="1601044"/>
            <a:chOff x="3048625" y="1853247"/>
            <a:chExt cx="1028320" cy="1709036"/>
          </a:xfrm>
        </p:grpSpPr>
        <p:pic>
          <p:nvPicPr>
            <p:cNvPr id="48" name="Obrázek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059666" y="1853247"/>
              <a:ext cx="496215" cy="316796"/>
            </a:xfrm>
            <a:prstGeom prst="rect">
              <a:avLst/>
            </a:prstGeom>
          </p:spPr>
        </p:pic>
        <p:pic>
          <p:nvPicPr>
            <p:cNvPr id="60" name="Obrázek 5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566922" y="1853247"/>
              <a:ext cx="496215" cy="303403"/>
            </a:xfrm>
            <a:prstGeom prst="rect">
              <a:avLst/>
            </a:prstGeom>
          </p:spPr>
        </p:pic>
        <p:pic>
          <p:nvPicPr>
            <p:cNvPr id="61" name="Obrázek 6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048625" y="2191465"/>
              <a:ext cx="496215" cy="316796"/>
            </a:xfrm>
            <a:prstGeom prst="rect">
              <a:avLst/>
            </a:prstGeom>
          </p:spPr>
        </p:pic>
        <p:pic>
          <p:nvPicPr>
            <p:cNvPr id="62" name="Obrázek 6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555881" y="2191465"/>
              <a:ext cx="496215" cy="303403"/>
            </a:xfrm>
            <a:prstGeom prst="rect">
              <a:avLst/>
            </a:prstGeom>
          </p:spPr>
        </p:pic>
        <p:pic>
          <p:nvPicPr>
            <p:cNvPr id="63" name="Obrázek 6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073474" y="2541230"/>
              <a:ext cx="496215" cy="316796"/>
            </a:xfrm>
            <a:prstGeom prst="rect">
              <a:avLst/>
            </a:prstGeom>
          </p:spPr>
        </p:pic>
        <p:pic>
          <p:nvPicPr>
            <p:cNvPr id="64" name="Obrázek 6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580730" y="2541230"/>
              <a:ext cx="496215" cy="303403"/>
            </a:xfrm>
            <a:prstGeom prst="rect">
              <a:avLst/>
            </a:prstGeom>
          </p:spPr>
        </p:pic>
        <p:pic>
          <p:nvPicPr>
            <p:cNvPr id="65" name="Obrázek 6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073474" y="2900572"/>
              <a:ext cx="496215" cy="316796"/>
            </a:xfrm>
            <a:prstGeom prst="rect">
              <a:avLst/>
            </a:prstGeom>
          </p:spPr>
        </p:pic>
        <p:pic>
          <p:nvPicPr>
            <p:cNvPr id="66" name="Obrázek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580730" y="2900572"/>
              <a:ext cx="496215" cy="303403"/>
            </a:xfrm>
            <a:prstGeom prst="rect">
              <a:avLst/>
            </a:prstGeom>
          </p:spPr>
        </p:pic>
        <p:pic>
          <p:nvPicPr>
            <p:cNvPr id="67" name="Obrázek 6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073474" y="3245487"/>
              <a:ext cx="496215" cy="316796"/>
            </a:xfrm>
            <a:prstGeom prst="rect">
              <a:avLst/>
            </a:prstGeom>
          </p:spPr>
        </p:pic>
        <p:pic>
          <p:nvPicPr>
            <p:cNvPr id="68" name="Obrázek 6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3580730" y="3245487"/>
              <a:ext cx="496215" cy="303403"/>
            </a:xfrm>
            <a:prstGeom prst="rect">
              <a:avLst/>
            </a:prstGeom>
          </p:spPr>
        </p:pic>
      </p:grpSp>
      <p:grpSp>
        <p:nvGrpSpPr>
          <p:cNvPr id="34" name="Skupina 33"/>
          <p:cNvGrpSpPr/>
          <p:nvPr/>
        </p:nvGrpSpPr>
        <p:grpSpPr>
          <a:xfrm>
            <a:off x="7083560" y="3662937"/>
            <a:ext cx="728800" cy="441138"/>
            <a:chOff x="7047275" y="3538406"/>
            <a:chExt cx="728800" cy="441138"/>
          </a:xfrm>
        </p:grpSpPr>
        <p:pic>
          <p:nvPicPr>
            <p:cNvPr id="71" name="Picture 4" descr="https://encrypted-tbn1.gstatic.com/images?q=tbn:ANd9GcTTCS2s2tKrj2irz0Cq_s3zJGuYvtV1EV1sTy7BEnIciRghkZtCxg"/>
            <p:cNvPicPr>
              <a:picLocks noChangeAspect="1" noChangeArrowheads="1"/>
            </p:cNvPicPr>
            <p:nvPr/>
          </p:nvPicPr>
          <p:blipFill>
            <a:blip r:embed="rId3" cstate="print"/>
            <a:srcRect l="14146" t="47093" r="43414" b="16803"/>
            <a:stretch>
              <a:fillRect/>
            </a:stretch>
          </p:blipFill>
          <p:spPr bwMode="auto">
            <a:xfrm>
              <a:off x="7394294" y="3548890"/>
              <a:ext cx="381781" cy="430654"/>
            </a:xfrm>
            <a:prstGeom prst="rect">
              <a:avLst/>
            </a:prstGeom>
            <a:noFill/>
          </p:spPr>
        </p:pic>
        <p:pic>
          <p:nvPicPr>
            <p:cNvPr id="73" name="Picture 4" descr="https://encrypted-tbn1.gstatic.com/images?q=tbn:ANd9GcTTCS2s2tKrj2irz0Cq_s3zJGuYvtV1EV1sTy7BEnIciRghkZtCxg"/>
            <p:cNvPicPr>
              <a:picLocks noChangeAspect="1" noChangeArrowheads="1"/>
            </p:cNvPicPr>
            <p:nvPr/>
          </p:nvPicPr>
          <p:blipFill>
            <a:blip r:embed="rId3" cstate="print"/>
            <a:srcRect l="14146" t="47093" r="43414" b="16803"/>
            <a:stretch>
              <a:fillRect/>
            </a:stretch>
          </p:blipFill>
          <p:spPr bwMode="auto">
            <a:xfrm>
              <a:off x="7047275" y="3538406"/>
              <a:ext cx="381781" cy="430654"/>
            </a:xfrm>
            <a:prstGeom prst="rect">
              <a:avLst/>
            </a:prstGeom>
            <a:noFill/>
          </p:spPr>
        </p:pic>
      </p:grpSp>
      <p:grpSp>
        <p:nvGrpSpPr>
          <p:cNvPr id="33" name="Skupina 32"/>
          <p:cNvGrpSpPr/>
          <p:nvPr/>
        </p:nvGrpSpPr>
        <p:grpSpPr>
          <a:xfrm>
            <a:off x="6768525" y="2826462"/>
            <a:ext cx="728800" cy="441138"/>
            <a:chOff x="6817894" y="2826462"/>
            <a:chExt cx="728800" cy="441138"/>
          </a:xfrm>
        </p:grpSpPr>
        <p:pic>
          <p:nvPicPr>
            <p:cNvPr id="74" name="Picture 4" descr="https://encrypted-tbn1.gstatic.com/images?q=tbn:ANd9GcTTCS2s2tKrj2irz0Cq_s3zJGuYvtV1EV1sTy7BEnIciRghkZtCxg"/>
            <p:cNvPicPr>
              <a:picLocks noChangeAspect="1" noChangeArrowheads="1"/>
            </p:cNvPicPr>
            <p:nvPr/>
          </p:nvPicPr>
          <p:blipFill>
            <a:blip r:embed="rId3" cstate="print"/>
            <a:srcRect l="14146" t="47093" r="43414" b="16803"/>
            <a:stretch>
              <a:fillRect/>
            </a:stretch>
          </p:blipFill>
          <p:spPr bwMode="auto">
            <a:xfrm>
              <a:off x="7164913" y="2836946"/>
              <a:ext cx="381781" cy="430654"/>
            </a:xfrm>
            <a:prstGeom prst="rect">
              <a:avLst/>
            </a:prstGeom>
            <a:noFill/>
          </p:spPr>
        </p:pic>
        <p:pic>
          <p:nvPicPr>
            <p:cNvPr id="75" name="Picture 4" descr="https://encrypted-tbn1.gstatic.com/images?q=tbn:ANd9GcTTCS2s2tKrj2irz0Cq_s3zJGuYvtV1EV1sTy7BEnIciRghkZtCxg"/>
            <p:cNvPicPr>
              <a:picLocks noChangeAspect="1" noChangeArrowheads="1"/>
            </p:cNvPicPr>
            <p:nvPr/>
          </p:nvPicPr>
          <p:blipFill>
            <a:blip r:embed="rId3" cstate="print"/>
            <a:srcRect l="14146" t="47093" r="43414" b="16803"/>
            <a:stretch>
              <a:fillRect/>
            </a:stretch>
          </p:blipFill>
          <p:spPr bwMode="auto">
            <a:xfrm>
              <a:off x="6817894" y="2826462"/>
              <a:ext cx="381781" cy="430654"/>
            </a:xfrm>
            <a:prstGeom prst="rect">
              <a:avLst/>
            </a:prstGeom>
            <a:noFill/>
          </p:spPr>
        </p:pic>
      </p:grpSp>
      <p:grpSp>
        <p:nvGrpSpPr>
          <p:cNvPr id="32" name="Skupina 31"/>
          <p:cNvGrpSpPr/>
          <p:nvPr/>
        </p:nvGrpSpPr>
        <p:grpSpPr>
          <a:xfrm>
            <a:off x="5283360" y="2987862"/>
            <a:ext cx="728800" cy="441138"/>
            <a:chOff x="5193350" y="2798930"/>
            <a:chExt cx="728800" cy="441138"/>
          </a:xfrm>
        </p:grpSpPr>
        <p:pic>
          <p:nvPicPr>
            <p:cNvPr id="76" name="Picture 4" descr="https://encrypted-tbn1.gstatic.com/images?q=tbn:ANd9GcTTCS2s2tKrj2irz0Cq_s3zJGuYvtV1EV1sTy7BEnIciRghkZtCxg"/>
            <p:cNvPicPr>
              <a:picLocks noChangeAspect="1" noChangeArrowheads="1"/>
            </p:cNvPicPr>
            <p:nvPr/>
          </p:nvPicPr>
          <p:blipFill>
            <a:blip r:embed="rId3" cstate="print"/>
            <a:srcRect l="14146" t="47093" r="43414" b="16803"/>
            <a:stretch>
              <a:fillRect/>
            </a:stretch>
          </p:blipFill>
          <p:spPr bwMode="auto">
            <a:xfrm>
              <a:off x="5540369" y="2809414"/>
              <a:ext cx="381781" cy="430654"/>
            </a:xfrm>
            <a:prstGeom prst="rect">
              <a:avLst/>
            </a:prstGeom>
            <a:noFill/>
          </p:spPr>
        </p:pic>
        <p:pic>
          <p:nvPicPr>
            <p:cNvPr id="77" name="Picture 4" descr="https://encrypted-tbn1.gstatic.com/images?q=tbn:ANd9GcTTCS2s2tKrj2irz0Cq_s3zJGuYvtV1EV1sTy7BEnIciRghkZtCxg"/>
            <p:cNvPicPr>
              <a:picLocks noChangeAspect="1" noChangeArrowheads="1"/>
            </p:cNvPicPr>
            <p:nvPr/>
          </p:nvPicPr>
          <p:blipFill>
            <a:blip r:embed="rId3" cstate="print"/>
            <a:srcRect l="14146" t="47093" r="43414" b="16803"/>
            <a:stretch>
              <a:fillRect/>
            </a:stretch>
          </p:blipFill>
          <p:spPr bwMode="auto">
            <a:xfrm>
              <a:off x="5193350" y="2798930"/>
              <a:ext cx="381781" cy="430654"/>
            </a:xfrm>
            <a:prstGeom prst="rect">
              <a:avLst/>
            </a:prstGeom>
            <a:noFill/>
          </p:spPr>
        </p:pic>
      </p:grpSp>
      <p:grpSp>
        <p:nvGrpSpPr>
          <p:cNvPr id="35" name="Skupina 34"/>
          <p:cNvGrpSpPr/>
          <p:nvPr/>
        </p:nvGrpSpPr>
        <p:grpSpPr>
          <a:xfrm>
            <a:off x="7819571" y="2690344"/>
            <a:ext cx="496215" cy="603641"/>
            <a:chOff x="7819571" y="2540532"/>
            <a:chExt cx="496215" cy="625426"/>
          </a:xfrm>
        </p:grpSpPr>
        <p:pic>
          <p:nvPicPr>
            <p:cNvPr id="78" name="Obrázek 7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7819571" y="2862555"/>
              <a:ext cx="496215" cy="303403"/>
            </a:xfrm>
            <a:prstGeom prst="rect">
              <a:avLst/>
            </a:prstGeom>
          </p:spPr>
        </p:pic>
        <p:pic>
          <p:nvPicPr>
            <p:cNvPr id="79" name="Obrázek 7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4110" r="16405" b="21568"/>
            <a:stretch/>
          </p:blipFill>
          <p:spPr>
            <a:xfrm>
              <a:off x="7819571" y="2540532"/>
              <a:ext cx="496215" cy="303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14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560" y="836712"/>
            <a:ext cx="7886915" cy="2831544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sx="102000" sy="102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algn="ctr">
              <a:defRPr/>
            </a:pPr>
            <a:r>
              <a:rPr lang="cs-CZ" sz="32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Rychlý průkaz falšování: </a:t>
            </a:r>
          </a:p>
          <a:p>
            <a:pPr algn="ctr">
              <a:defRPr/>
            </a:pPr>
            <a:r>
              <a:rPr lang="cs-CZ" sz="32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SILDENAFIL</a:t>
            </a:r>
            <a:br>
              <a:rPr lang="cs-CZ" sz="32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cs-CZ" sz="32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(účinná složka </a:t>
            </a:r>
            <a:r>
              <a:rPr lang="cs-CZ" sz="3200" b="1" dirty="0" err="1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Viagry</a:t>
            </a:r>
            <a:r>
              <a:rPr lang="cs-CZ" sz="32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                            v zaručeně “přírodním” potravním doplňku pro muže</a:t>
            </a:r>
            <a:endParaRPr lang="cs-CZ" sz="3200" dirty="0">
              <a:solidFill>
                <a:srgbClr val="9BBB59">
                  <a:lumMod val="5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287338" y="1557338"/>
            <a:ext cx="8424862" cy="49291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sz="2400" dirty="0" smtClean="0">
                <a:latin typeface="Arial" charset="0"/>
                <a:cs typeface="Arial" charset="0"/>
              </a:rPr>
              <a:t>Pouze na předpis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sz="2400" dirty="0" smtClean="0">
                <a:latin typeface="Arial" charset="0"/>
                <a:cs typeface="Arial" charset="0"/>
              </a:rPr>
              <a:t>Aktivní složky: Inhibitory </a:t>
            </a:r>
            <a:r>
              <a:rPr lang="cs-CZ" sz="2400" dirty="0" err="1" smtClean="0">
                <a:latin typeface="Arial" charset="0"/>
                <a:cs typeface="Arial" charset="0"/>
              </a:rPr>
              <a:t>fosfodiesterázy</a:t>
            </a:r>
            <a:r>
              <a:rPr lang="cs-CZ" sz="2400" dirty="0" smtClean="0">
                <a:latin typeface="Arial" charset="0"/>
                <a:cs typeface="Arial" charset="0"/>
              </a:rPr>
              <a:t> 5 (PDE-5)</a:t>
            </a:r>
          </a:p>
          <a:p>
            <a:pPr eaLnBrk="1" hangingPunct="1">
              <a:lnSpc>
                <a:spcPct val="150000"/>
              </a:lnSpc>
              <a:buFont typeface="Arial" charset="0"/>
              <a:buBlip>
                <a:blip r:embed="rId2"/>
              </a:buBlip>
            </a:pPr>
            <a:r>
              <a:rPr lang="cs-CZ" sz="2400" dirty="0" smtClean="0">
                <a:latin typeface="Arial" charset="0"/>
                <a:cs typeface="Arial" charset="0"/>
              </a:rPr>
              <a:t>Kontraindikace:	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cs-CZ" sz="2400" dirty="0" smtClean="0">
                <a:latin typeface="Arial" charset="0"/>
                <a:cs typeface="Arial" charset="0"/>
              </a:rPr>
              <a:t>souběžné užívání nitrátů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cs-CZ" sz="2400" dirty="0">
                <a:latin typeface="Arial" charset="0"/>
                <a:cs typeface="Arial" charset="0"/>
              </a:rPr>
              <a:t>srdeční nedostatečnost</a:t>
            </a:r>
            <a:r>
              <a:rPr lang="cs-CZ" sz="2400" dirty="0" smtClean="0">
                <a:latin typeface="Arial" charset="0"/>
                <a:cs typeface="Arial" charset="0"/>
              </a:rPr>
              <a:t>	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cs-CZ" sz="2400" dirty="0" smtClean="0">
                <a:latin typeface="Arial" charset="0"/>
                <a:cs typeface="Arial" charset="0"/>
              </a:rPr>
              <a:t>hypotenze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cs-CZ" sz="2400" dirty="0" smtClean="0">
                <a:latin typeface="Arial" charset="0"/>
                <a:cs typeface="Arial" charset="0"/>
              </a:rPr>
              <a:t>kardiovaskulární onemocnění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cs-CZ" sz="2400" dirty="0" smtClean="0">
                <a:latin typeface="Arial" charset="0"/>
                <a:cs typeface="Arial" charset="0"/>
              </a:rPr>
              <a:t>závažné jaterní poškození</a:t>
            </a:r>
            <a:r>
              <a:rPr lang="en-US" sz="2400" dirty="0" smtClean="0">
                <a:latin typeface="Arial" charset="0"/>
                <a:cs typeface="Arial" charset="0"/>
              </a:rPr>
              <a:t>  </a:t>
            </a:r>
            <a:endParaRPr lang="cs-CZ" sz="2400" dirty="0" smtClean="0">
              <a:latin typeface="Arial" charset="0"/>
              <a:cs typeface="Arial" charset="0"/>
            </a:endParaRPr>
          </a:p>
        </p:txBody>
      </p:sp>
      <p:pic>
        <p:nvPicPr>
          <p:cNvPr id="6146" name="Picture 4" descr="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298950"/>
            <a:ext cx="2916237" cy="193198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393700"/>
            <a:ext cx="82804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Léky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používané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léčbu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erektilní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disfunkce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7663" y="434975"/>
            <a:ext cx="177800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3" descr="pros_and_cons_of_cialis_image_title_nylv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4551363"/>
            <a:ext cx="20145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949450"/>
            <a:ext cx="7132637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 rot="-1182171">
            <a:off x="1319213" y="1617663"/>
            <a:ext cx="307975" cy="760412"/>
          </a:xfrm>
          <a:prstGeom prst="downArrow">
            <a:avLst>
              <a:gd name="adj1" fmla="val 50000"/>
              <a:gd name="adj2" fmla="val 57629"/>
            </a:avLst>
          </a:prstGeom>
          <a:solidFill>
            <a:schemeClr val="bg2">
              <a:lumMod val="1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173" name="Zástupný symbol pro obsah 2"/>
          <p:cNvSpPr>
            <a:spLocks noGrp="1"/>
          </p:cNvSpPr>
          <p:nvPr>
            <p:ph idx="4294967295"/>
          </p:nvPr>
        </p:nvSpPr>
        <p:spPr>
          <a:xfrm>
            <a:off x="431540" y="1043735"/>
            <a:ext cx="8424862" cy="660400"/>
          </a:xfrm>
        </p:spPr>
        <p:txBody>
          <a:bodyPr>
            <a:noAutofit/>
          </a:bodyPr>
          <a:lstStyle/>
          <a:p>
            <a:pPr eaLnBrk="1" hangingPunct="1"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Viagra</a:t>
            </a:r>
            <a:r>
              <a:rPr lang="cs-CZ" sz="2800" b="1" baseline="30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®</a:t>
            </a:r>
            <a:r>
              <a:rPr lang="cs-CZ" sz="2800" baseline="30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	                        </a:t>
            </a:r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Levitra</a:t>
            </a:r>
            <a:r>
              <a:rPr lang="cs-CZ" sz="2800" b="1" baseline="30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® 	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Cialis</a:t>
            </a:r>
            <a:r>
              <a:rPr lang="cs-CZ" sz="2800" b="1" baseline="30000" dirty="0" smtClean="0">
                <a:cs typeface="Arial" charset="0"/>
              </a:rPr>
              <a:t>®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851275" y="1641475"/>
            <a:ext cx="288925" cy="708025"/>
          </a:xfrm>
          <a:prstGeom prst="downArrow">
            <a:avLst>
              <a:gd name="adj1" fmla="val 50000"/>
              <a:gd name="adj2" fmla="val 57629"/>
            </a:avLst>
          </a:prstGeom>
          <a:solidFill>
            <a:schemeClr val="bg2">
              <a:lumMod val="1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784574">
            <a:off x="6397625" y="2430463"/>
            <a:ext cx="285750" cy="768350"/>
          </a:xfrm>
          <a:prstGeom prst="downArrow">
            <a:avLst>
              <a:gd name="adj1" fmla="val 50000"/>
              <a:gd name="adj2" fmla="val 57629"/>
            </a:avLst>
          </a:prstGeom>
          <a:solidFill>
            <a:schemeClr val="bg2">
              <a:lumMod val="1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3256" name="Picture 9" descr="ANd9GcQQbFSk4PuEMCdVzQcm6byOO5_kWdLhRxmrgdEbW7KqaPKSvmzh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52546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1" descr="ANd9GcRC02n6H9M_MRelB8NtBJ7427M7gpInITWolTPds9J8FUZoeDN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5445125"/>
            <a:ext cx="1752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684213" y="393700"/>
            <a:ext cx="82804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Léky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používané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na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léčbu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erektilní</a:t>
            </a:r>
            <a:r>
              <a:rPr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disfunkce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47663" y="434975"/>
            <a:ext cx="177800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zensen-prav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4013"/>
            <a:ext cx="29527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03238" y="330200"/>
            <a:ext cx="8316912" cy="579438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Povolené doplňky stravy 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7" name="Zástupný symbol pro obsah 2"/>
          <p:cNvSpPr>
            <a:spLocks/>
          </p:cNvSpPr>
          <p:nvPr/>
        </p:nvSpPr>
        <p:spPr bwMode="auto">
          <a:xfrm>
            <a:off x="395288" y="1196975"/>
            <a:ext cx="87487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</a:rPr>
              <a:t>Volně prodejné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</a:rPr>
              <a:t>Aktivní složky: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</a:rPr>
              <a:t>Různé kombinace bylin (např. ženšen)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</a:rPr>
              <a:t>Doplněny o vitaminy (A, C, E) a minerály (</a:t>
            </a:r>
            <a:r>
              <a:rPr lang="cs-CZ" sz="2400" dirty="0" err="1">
                <a:solidFill>
                  <a:prstClr val="black"/>
                </a:solidFill>
                <a:latin typeface="Arial" pitchFamily="34" charset="0"/>
              </a:rPr>
              <a:t>Zn</a:t>
            </a:r>
            <a:r>
              <a:rPr lang="cs-CZ" sz="24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cs-CZ" sz="2400" dirty="0" smtClean="0">
                <a:solidFill>
                  <a:prstClr val="black"/>
                </a:solidFill>
                <a:latin typeface="Arial" pitchFamily="34" charset="0"/>
              </a:rPr>
              <a:t>Se)</a:t>
            </a:r>
            <a:endParaRPr lang="cs-CZ" sz="800" dirty="0">
              <a:solidFill>
                <a:prstClr val="black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cs-CZ" sz="6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/>
              </a:rPr>
              <a:t></a:t>
            </a:r>
            <a:r>
              <a:rPr lang="cs-CZ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sym typeface="Wingdings"/>
              </a:rPr>
              <a:t> </a:t>
            </a:r>
            <a:r>
              <a:rPr lang="cs-CZ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Podvodné praktiky: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 nedeklarovaný obsah </a:t>
            </a:r>
            <a:r>
              <a:rPr lang="cs-CZ" sz="2800" dirty="0" err="1">
                <a:solidFill>
                  <a:prstClr val="black"/>
                </a:solidFill>
                <a:latin typeface="Arial" pitchFamily="34" charset="0"/>
              </a:rPr>
              <a:t>sildenafilu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cs-CZ" sz="2800" dirty="0" err="1">
                <a:solidFill>
                  <a:prstClr val="black"/>
                </a:solidFill>
                <a:latin typeface="Arial" pitchFamily="34" charset="0"/>
              </a:rPr>
              <a:t>tadalafilu</a:t>
            </a: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 či </a:t>
            </a:r>
            <a:r>
              <a:rPr lang="cs-CZ" sz="2800" dirty="0" err="1">
                <a:solidFill>
                  <a:prstClr val="black"/>
                </a:solidFill>
                <a:latin typeface="Arial" pitchFamily="34" charset="0"/>
              </a:rPr>
              <a:t>vardenafilu</a:t>
            </a:r>
            <a:endParaRPr lang="cs-CZ" sz="2800" dirty="0">
              <a:solidFill>
                <a:prstClr val="black"/>
              </a:solidFill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endParaRPr lang="cs-CZ" sz="280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endParaRPr lang="cs-CZ" sz="32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2268538" y="5030788"/>
            <a:ext cx="285750" cy="137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een Light"/>
              </a:rPr>
              <a:t>!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7663" y="434975"/>
            <a:ext cx="177800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ahnutá šipka doprava 2"/>
          <p:cNvSpPr/>
          <p:nvPr/>
        </p:nvSpPr>
        <p:spPr>
          <a:xfrm rot="18580849">
            <a:off x="619125" y="4562475"/>
            <a:ext cx="936625" cy="2098675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43213" y="4810125"/>
            <a:ext cx="3600450" cy="1814513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ohrožení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zdraví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života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lidí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užívají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cích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nitroglycerin 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při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srdečním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onemocnění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cs-CZ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11970" name="Picture 2" descr="http://www.zdravi4u.cz/pages/Image/nemoci/infarkt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5" y="4724400"/>
            <a:ext cx="1627188" cy="1892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952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323850" y="404813"/>
            <a:ext cx="5511800" cy="7699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44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Sledovatelnost</a:t>
            </a:r>
            <a:endParaRPr lang="en-GB" sz="44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932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408113"/>
            <a:ext cx="9604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23" descr="Untitl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9775" y="3429000"/>
            <a:ext cx="17367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16688" y="620713"/>
            <a:ext cx="2241550" cy="2016125"/>
            <a:chOff x="4752" y="2544"/>
            <a:chExt cx="1560" cy="1529"/>
          </a:xfrm>
        </p:grpSpPr>
        <p:sp>
          <p:nvSpPr>
            <p:cNvPr id="99336" name="Oval 10"/>
            <p:cNvSpPr>
              <a:spLocks noChangeArrowheads="1"/>
            </p:cNvSpPr>
            <p:nvPr/>
          </p:nvSpPr>
          <p:spPr bwMode="auto">
            <a:xfrm rot="-2371007">
              <a:off x="4838" y="3254"/>
              <a:ext cx="217" cy="41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9337" name="Rectangle 11"/>
            <p:cNvSpPr>
              <a:spLocks noChangeArrowheads="1"/>
            </p:cNvSpPr>
            <p:nvPr/>
          </p:nvSpPr>
          <p:spPr bwMode="auto">
            <a:xfrm>
              <a:off x="5376" y="3408"/>
              <a:ext cx="576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99338" name="Picture 12" descr="personwithmagnifyingglas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52" y="2544"/>
              <a:ext cx="1560" cy="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34" name="Picture 8" descr="small_stopy_skl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3593442">
            <a:off x="5357812" y="1617663"/>
            <a:ext cx="879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39750" y="2708275"/>
            <a:ext cx="6696075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Tx/>
              <a:buBlip>
                <a:blip r:embed="rId8"/>
              </a:buBlip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Místo původu                                               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(např. regionální specialita)</a:t>
            </a:r>
          </a:p>
          <a:p>
            <a:pPr>
              <a:spcBef>
                <a:spcPts val="1200"/>
              </a:spcBef>
              <a:buFontTx/>
              <a:buBlip>
                <a:blip r:embed="rId8"/>
              </a:buBlip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Způsob produkce                                           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(např. organické x konvenční)</a:t>
            </a:r>
          </a:p>
          <a:p>
            <a:pPr>
              <a:spcBef>
                <a:spcPts val="1200"/>
              </a:spcBef>
              <a:buFontTx/>
              <a:buBlip>
                <a:blip r:embed="rId8"/>
              </a:buBlip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Způsob zpracování  a skladování 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(např. čerstvé x rozmražené )</a:t>
            </a:r>
          </a:p>
          <a:p>
            <a:pPr>
              <a:spcBef>
                <a:spcPts val="1200"/>
              </a:spcBef>
              <a:buFontTx/>
              <a:buBlip>
                <a:blip r:embed="rId8"/>
              </a:buBlip>
              <a:defRPr/>
            </a:pP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03238" y="330200"/>
            <a:ext cx="8640762" cy="579438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cs-CZ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Případová studie: Doplněk stravy Elixirman</a:t>
            </a:r>
            <a:endParaRPr lang="en-US" sz="32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5299" name="Picture 15" descr="magnifying-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2048">
            <a:off x="3511130" y="2318679"/>
            <a:ext cx="1149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Zástupný symbol pro obsah 2"/>
          <p:cNvSpPr>
            <a:spLocks/>
          </p:cNvSpPr>
          <p:nvPr/>
        </p:nvSpPr>
        <p:spPr bwMode="auto">
          <a:xfrm>
            <a:off x="836585" y="3633788"/>
            <a:ext cx="7902575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cs-CZ" sz="28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Arial" pitchFamily="34" charset="0"/>
              </a:rPr>
              <a:t>Složení (tableta 300 mg): 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Ženšen pravý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Panax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Ginseng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60mg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Kustovnice čínská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Lycium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barbarum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45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 err="1">
                <a:solidFill>
                  <a:srgbClr val="003300"/>
                </a:solidFill>
                <a:latin typeface="Arial" pitchFamily="34" charset="0"/>
              </a:rPr>
              <a:t>Lesklokorka</a:t>
            </a: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 lesklá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Ganoderma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lucidum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40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Japonský jam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Dioscorea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villosa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35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 err="1">
                <a:solidFill>
                  <a:srgbClr val="003300"/>
                </a:solidFill>
                <a:latin typeface="Arial" pitchFamily="34" charset="0"/>
              </a:rPr>
              <a:t>Alpinie</a:t>
            </a: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 lékařská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Alpinia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officinalis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35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003300"/>
                </a:solidFill>
                <a:latin typeface="Arial" pitchFamily="34" charset="0"/>
              </a:rPr>
              <a:t>Šalvěj lékařská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 (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Salvia</a:t>
            </a:r>
            <a:r>
              <a:rPr lang="cs-CZ" sz="2000" i="1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cs-CZ" sz="2000" i="1" dirty="0" err="1">
                <a:solidFill>
                  <a:prstClr val="black"/>
                </a:solidFill>
                <a:latin typeface="Arial" pitchFamily="34" charset="0"/>
              </a:rPr>
              <a:t>officinalis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</a:rPr>
              <a:t>) 25 mg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15000"/>
              <a:buFontTx/>
              <a:buChar char="•"/>
              <a:defRPr/>
            </a:pPr>
            <a:r>
              <a:rPr lang="cs-CZ" sz="2000" dirty="0">
                <a:solidFill>
                  <a:srgbClr val="4D4D4D"/>
                </a:solidFill>
                <a:latin typeface="Arial" pitchFamily="34" charset="0"/>
              </a:rPr>
              <a:t>želatina</a:t>
            </a:r>
          </a:p>
        </p:txBody>
      </p:sp>
      <p:sp>
        <p:nvSpPr>
          <p:cNvPr id="9221" name="AutoShape 17"/>
          <p:cNvSpPr>
            <a:spLocks noChangeArrowheads="1"/>
          </p:cNvSpPr>
          <p:nvPr/>
        </p:nvSpPr>
        <p:spPr bwMode="auto">
          <a:xfrm rot="848888">
            <a:off x="4545013" y="782638"/>
            <a:ext cx="4032250" cy="2640012"/>
          </a:xfrm>
          <a:prstGeom prst="irregularSeal2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5302" name="Text Box 16"/>
          <p:cNvSpPr txBox="1">
            <a:spLocks noChangeArrowheads="1"/>
          </p:cNvSpPr>
          <p:nvPr/>
        </p:nvSpPr>
        <p:spPr bwMode="auto">
          <a:xfrm>
            <a:off x="5076825" y="1692275"/>
            <a:ext cx="2806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prstClr val="black"/>
                </a:solidFill>
              </a:rPr>
              <a:t> 1 balení (8 tablet)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prstClr val="black"/>
                </a:solidFill>
              </a:rPr>
              <a:t>1160,- Kč!</a:t>
            </a:r>
            <a:endParaRPr lang="en-US" sz="2400" b="1">
              <a:solidFill>
                <a:prstClr val="black"/>
              </a:solidFill>
            </a:endParaRPr>
          </a:p>
        </p:txBody>
      </p:sp>
      <p:pic>
        <p:nvPicPr>
          <p:cNvPr id="55303" name="Picture 4" descr="ANd9GcTs-e25Cay3PGhl5Q2ouxRCh9TQukLNW8x8RqsC0YL47V1zPVn9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060450"/>
            <a:ext cx="24257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Oval 6"/>
          <p:cNvSpPr>
            <a:spLocks noChangeArrowheads="1"/>
          </p:cNvSpPr>
          <p:nvPr/>
        </p:nvSpPr>
        <p:spPr bwMode="auto">
          <a:xfrm>
            <a:off x="96838" y="2801938"/>
            <a:ext cx="2808287" cy="6921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>
            <a:off x="2484438" y="1525588"/>
            <a:ext cx="1150937" cy="1471612"/>
          </a:xfrm>
          <a:prstGeom prst="line">
            <a:avLst/>
          </a:prstGeom>
          <a:noFill/>
          <a:ln w="76200" cap="rnd" cmpd="tri">
            <a:solidFill>
              <a:srgbClr val="CC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7663" y="434975"/>
            <a:ext cx="177800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 rot="1696215">
            <a:off x="5175465" y="3950174"/>
            <a:ext cx="4500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Zadání: Potvrdit absenci látek    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sildenafil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tadalafil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</a:rPr>
              <a:t>vardenafil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06515" y="323655"/>
            <a:ext cx="8640762" cy="584775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200" b="1" dirty="0" smtClean="0"/>
              <a:t>Rychlý necílový </a:t>
            </a:r>
            <a:r>
              <a:rPr lang="cs-CZ" sz="3200" b="1" dirty="0" err="1" smtClean="0"/>
              <a:t>screening</a:t>
            </a:r>
            <a:r>
              <a:rPr lang="cs-CZ" sz="3200" b="1" dirty="0" smtClean="0"/>
              <a:t> technikou DART-MS</a:t>
            </a:r>
            <a:endParaRPr lang="cs-CZ" sz="3200" b="1" dirty="0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0" y="908720"/>
            <a:ext cx="7430010" cy="275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604" y="3620307"/>
            <a:ext cx="7965886" cy="323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427095" y="3969060"/>
            <a:ext cx="8713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800" b="1" dirty="0">
                <a:solidFill>
                  <a:srgbClr val="CC0000"/>
                </a:solidFill>
              </a:rPr>
              <a:t>… o půl roku později:</a:t>
            </a:r>
            <a:endParaRPr lang="cs-CZ" sz="2800" dirty="0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945207" y="1583795"/>
            <a:ext cx="201401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</a:rPr>
              <a:t>TADALAFIL</a:t>
            </a:r>
          </a:p>
          <a:p>
            <a:pPr algn="ctr"/>
            <a:r>
              <a:rPr lang="cs-CZ" sz="3200" b="1" baseline="30000" dirty="0" smtClean="0">
                <a:solidFill>
                  <a:srgbClr val="0070C0"/>
                </a:solidFill>
                <a:cs typeface="Arial" charset="0"/>
              </a:rPr>
              <a:t>(</a:t>
            </a:r>
            <a:r>
              <a:rPr lang="cs-CZ" sz="3200" b="1" baseline="30000" dirty="0" err="1" smtClean="0">
                <a:solidFill>
                  <a:srgbClr val="0070C0"/>
                </a:solidFill>
                <a:cs typeface="Arial" charset="0"/>
              </a:rPr>
              <a:t>Cialis</a:t>
            </a:r>
            <a:r>
              <a:rPr lang="cs-CZ" sz="3200" b="1" baseline="30000" dirty="0" smtClean="0">
                <a:solidFill>
                  <a:srgbClr val="0070C0"/>
                </a:solidFill>
                <a:cs typeface="Arial" charset="0"/>
              </a:rPr>
              <a:t>) </a:t>
            </a:r>
            <a:r>
              <a:rPr lang="cs-CZ" sz="3600" b="1" baseline="30000" dirty="0" smtClean="0">
                <a:solidFill>
                  <a:srgbClr val="0070C0"/>
                </a:solidFill>
                <a:cs typeface="Arial" charset="0"/>
              </a:rPr>
              <a:t>	</a:t>
            </a: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43204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5528" y="917620"/>
            <a:ext cx="7886915" cy="1846659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sx="102000" sy="102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cs-CZ" sz="3200" b="1" dirty="0" smtClean="0">
                <a:ln w="1905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 vše může obsahovat „pravý“</a:t>
            </a:r>
            <a:endParaRPr lang="cs-CZ" sz="3200" b="1" dirty="0">
              <a:ln w="1905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sz="3200" b="1" dirty="0" smtClean="0">
                <a:ln w="1905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ŠAFRÁN</a:t>
            </a:r>
          </a:p>
          <a:p>
            <a:pPr algn="ctr">
              <a:defRPr/>
            </a:pPr>
            <a:endParaRPr lang="cs-CZ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5" y="3699030"/>
            <a:ext cx="8523287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7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Šafrán setý </a:t>
            </a:r>
            <a:r>
              <a:rPr lang="cs-CZ" dirty="0"/>
              <a:t>(</a:t>
            </a:r>
            <a:r>
              <a:rPr lang="cs-CZ" i="1" dirty="0"/>
              <a:t>Crocus sativus </a:t>
            </a:r>
            <a:r>
              <a:rPr lang="cs-CZ" dirty="0"/>
              <a:t>L.)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5893"/>
            <a:ext cx="8229600" cy="5217443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cs-CZ" sz="2400" b="1" dirty="0" smtClean="0"/>
              <a:t>Nejdražší koření na světě (až 500 Kč/g).</a:t>
            </a:r>
          </a:p>
          <a:p>
            <a:pPr>
              <a:spcBef>
                <a:spcPts val="600"/>
              </a:spcBef>
            </a:pPr>
            <a:r>
              <a:rPr lang="cs-CZ" sz="2400" b="1" dirty="0" smtClean="0"/>
              <a:t>Používá se především k barvení pokrmů, nicméně šafrán </a:t>
            </a:r>
            <a:r>
              <a:rPr lang="cs-CZ" sz="2400" b="1" dirty="0"/>
              <a:t>je </a:t>
            </a:r>
            <a:r>
              <a:rPr lang="cs-CZ" sz="2400" b="1" dirty="0" smtClean="0"/>
              <a:t>také nositelem charakteristické chuti a aroma.</a:t>
            </a:r>
          </a:p>
          <a:p>
            <a:pPr>
              <a:spcBef>
                <a:spcPts val="600"/>
              </a:spcBef>
            </a:pPr>
            <a:r>
              <a:rPr lang="cs-CZ" sz="2400" b="1" dirty="0" smtClean="0"/>
              <a:t>Produkován především v několika oblastech ve Španělsku, Itálii, Řecku, Turecku, Maroku, Íránu a Indii.</a:t>
            </a:r>
          </a:p>
          <a:p>
            <a:pPr>
              <a:spcBef>
                <a:spcPts val="600"/>
              </a:spcBef>
            </a:pPr>
            <a:r>
              <a:rPr lang="cs-CZ" sz="2400" b="1" dirty="0" smtClean="0"/>
              <a:t>Vysoká cena je důvod častého falšování: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Používání i jiných částí květů než blizen.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Ředění šafránu jinými zástupci čeledi </a:t>
            </a:r>
            <a:r>
              <a:rPr lang="cs-CZ" sz="2000" b="1" dirty="0" err="1" smtClean="0"/>
              <a:t>kosatcovité</a:t>
            </a:r>
            <a:r>
              <a:rPr lang="cs-CZ" sz="2000" b="1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Používání jiných rostlin obsahujících </a:t>
            </a:r>
            <a:r>
              <a:rPr lang="cs-CZ" sz="2000" b="1" dirty="0" err="1" smtClean="0"/>
              <a:t>krocetin</a:t>
            </a:r>
            <a:r>
              <a:rPr lang="cs-CZ" sz="2000" b="1" dirty="0" smtClean="0"/>
              <a:t> (</a:t>
            </a:r>
            <a:r>
              <a:rPr lang="en-US" sz="2000" b="1" i="1" dirty="0"/>
              <a:t>Gardenia </a:t>
            </a:r>
            <a:r>
              <a:rPr lang="en-US" sz="2000" b="1" i="1" dirty="0" err="1" smtClean="0"/>
              <a:t>jasminoides</a:t>
            </a:r>
            <a:r>
              <a:rPr lang="cs-CZ" sz="2000" b="1" i="1" dirty="0" smtClean="0"/>
              <a:t>).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Ředění přídavkem jiných materiálů (např. dřevo) obarvených především azobarvivy.</a:t>
            </a:r>
          </a:p>
          <a:p>
            <a:pPr lvl="1">
              <a:spcBef>
                <a:spcPts val="600"/>
              </a:spcBef>
            </a:pPr>
            <a:r>
              <a:rPr lang="cs-CZ" sz="2000" b="1" dirty="0" smtClean="0"/>
              <a:t>Nepravdivé informování o zemi původu (nejhodnotnější je šafrán produkovaný ve Španělsku v oblasti La </a:t>
            </a:r>
            <a:r>
              <a:rPr lang="cs-CZ" sz="2000" b="1" dirty="0" err="1" smtClean="0"/>
              <a:t>Mancha</a:t>
            </a:r>
            <a:r>
              <a:rPr lang="cs-CZ" sz="2000" b="1" dirty="0" smtClean="0"/>
              <a:t>, méně hodnotný šafrán z Íránu nebo Indie).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9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Šafrán setý (</a:t>
            </a:r>
            <a:r>
              <a:rPr lang="cs-CZ" i="1" dirty="0" err="1" smtClean="0"/>
              <a:t>Crocus</a:t>
            </a:r>
            <a:r>
              <a:rPr lang="cs-CZ" i="1" dirty="0" smtClean="0"/>
              <a:t> </a:t>
            </a:r>
            <a:r>
              <a:rPr lang="cs-CZ" i="1" dirty="0" err="1" smtClean="0"/>
              <a:t>sativus</a:t>
            </a:r>
            <a:r>
              <a:rPr lang="cs-CZ" i="1" dirty="0" smtClean="0"/>
              <a:t> </a:t>
            </a:r>
            <a:r>
              <a:rPr lang="cs-CZ" dirty="0" smtClean="0"/>
              <a:t>L.)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08719"/>
            <a:ext cx="5031324" cy="574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ovéPole 39"/>
          <p:cNvSpPr txBox="1"/>
          <p:nvPr/>
        </p:nvSpPr>
        <p:spPr>
          <a:xfrm>
            <a:off x="251520" y="1268760"/>
            <a:ext cx="36004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prstClr val="white"/>
                </a:solidFill>
              </a:rPr>
              <a:t>Hlavní látky zodpovědné za barvu, chuť a aroma šafránu jsou deriváty karotenoidu </a:t>
            </a:r>
            <a:r>
              <a:rPr lang="cs-CZ" sz="2400" b="1" dirty="0" err="1" smtClean="0">
                <a:solidFill>
                  <a:prstClr val="white"/>
                </a:solidFill>
              </a:rPr>
              <a:t>zeaxantinu</a:t>
            </a:r>
            <a:r>
              <a:rPr lang="cs-CZ" sz="2400" b="1" dirty="0" smtClean="0">
                <a:solidFill>
                  <a:prstClr val="white"/>
                </a:solidFill>
              </a:rPr>
              <a:t>.</a:t>
            </a:r>
            <a:endParaRPr lang="cs-CZ" sz="2400" b="1" dirty="0">
              <a:solidFill>
                <a:prstClr val="white"/>
              </a:solidFill>
            </a:endParaRPr>
          </a:p>
        </p:txBody>
      </p:sp>
      <p:pic>
        <p:nvPicPr>
          <p:cNvPr id="42" name="Picture 61" descr="del-iranian-saffron-mdn-XwY0IJ-725682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2339975" cy="2339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4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Chemometrická</a:t>
            </a:r>
            <a:r>
              <a:rPr lang="cs-CZ" dirty="0"/>
              <a:t> analýza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45" y="1088740"/>
            <a:ext cx="8480285" cy="492941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Vzorky </a:t>
            </a:r>
            <a:r>
              <a:rPr lang="cs-CZ" sz="2400" b="1" dirty="0" smtClean="0"/>
              <a:t>2, 4, 9 a 13 </a:t>
            </a:r>
            <a:r>
              <a:rPr lang="cs-CZ" sz="2400" dirty="0" err="1" smtClean="0"/>
              <a:t>multivariační</a:t>
            </a:r>
            <a:r>
              <a:rPr lang="cs-CZ" sz="2400" dirty="0" smtClean="0"/>
              <a:t> analýzou identifikovány jako </a:t>
            </a:r>
            <a:r>
              <a:rPr lang="cs-CZ" sz="2400" b="1" dirty="0" smtClean="0"/>
              <a:t>odlehlé</a:t>
            </a:r>
            <a:r>
              <a:rPr lang="cs-CZ" sz="2400" dirty="0" smtClean="0"/>
              <a:t> na základě dat získanými všemi analytickými technikami</a:t>
            </a:r>
          </a:p>
          <a:p>
            <a:r>
              <a:rPr lang="cs-CZ" sz="2400" dirty="0"/>
              <a:t>U vzorku </a:t>
            </a:r>
            <a:r>
              <a:rPr lang="cs-CZ" sz="2400" b="1" dirty="0"/>
              <a:t>2</a:t>
            </a:r>
            <a:r>
              <a:rPr lang="cs-CZ" sz="2400" dirty="0"/>
              <a:t> </a:t>
            </a:r>
            <a:r>
              <a:rPr lang="cs-CZ" sz="2400" dirty="0" smtClean="0"/>
              <a:t>byla detekována azobarviva (</a:t>
            </a:r>
            <a:r>
              <a:rPr lang="cs-CZ" sz="2400" dirty="0" err="1" smtClean="0"/>
              <a:t>azorubin</a:t>
            </a:r>
            <a:r>
              <a:rPr lang="cs-CZ" sz="2400" dirty="0" smtClean="0"/>
              <a:t>, </a:t>
            </a:r>
            <a:r>
              <a:rPr lang="cs-CZ" sz="2400" dirty="0" err="1" smtClean="0"/>
              <a:t>tartrazin</a:t>
            </a:r>
            <a:r>
              <a:rPr lang="cs-CZ" sz="2400" dirty="0" smtClean="0"/>
              <a:t> a košenilová červeň A) - </a:t>
            </a:r>
            <a:r>
              <a:rPr lang="cs-CZ" sz="2400" b="1" dirty="0" smtClean="0">
                <a:solidFill>
                  <a:srgbClr val="FF0000"/>
                </a:solidFill>
              </a:rPr>
              <a:t>falšování</a:t>
            </a:r>
            <a:endParaRPr lang="cs-CZ" sz="2400" dirty="0"/>
          </a:p>
          <a:p>
            <a:r>
              <a:rPr lang="cs-CZ" sz="2400" dirty="0" smtClean="0"/>
              <a:t>Vzorky </a:t>
            </a:r>
            <a:r>
              <a:rPr lang="cs-CZ" sz="2400" b="1" dirty="0" smtClean="0"/>
              <a:t>2, 4 a 9 </a:t>
            </a:r>
            <a:r>
              <a:rPr lang="cs-CZ" sz="2400" dirty="0" smtClean="0"/>
              <a:t>obsahovaly látky charakteristické pro šafrán (</a:t>
            </a:r>
            <a:r>
              <a:rPr lang="cs-CZ" sz="2400" dirty="0" err="1" smtClean="0"/>
              <a:t>pikrokrocin</a:t>
            </a:r>
            <a:r>
              <a:rPr lang="cs-CZ" sz="2400" dirty="0" smtClean="0"/>
              <a:t>, </a:t>
            </a:r>
            <a:r>
              <a:rPr lang="cs-CZ" sz="2400" dirty="0" err="1" smtClean="0"/>
              <a:t>safranal</a:t>
            </a:r>
            <a:r>
              <a:rPr lang="cs-CZ" sz="2400" dirty="0" smtClean="0"/>
              <a:t>…), ale v intenzitách 5–100× nižších než u ostatních vzorků - </a:t>
            </a:r>
            <a:r>
              <a:rPr lang="cs-CZ" sz="2400" b="1" dirty="0" smtClean="0">
                <a:solidFill>
                  <a:srgbClr val="FF0000"/>
                </a:solidFill>
              </a:rPr>
              <a:t>ředění</a:t>
            </a:r>
            <a:endParaRPr lang="cs-CZ" sz="2400" dirty="0" smtClean="0"/>
          </a:p>
          <a:p>
            <a:r>
              <a:rPr lang="cs-CZ" sz="2400" dirty="0" smtClean="0"/>
              <a:t>Vzorek </a:t>
            </a:r>
            <a:r>
              <a:rPr lang="cs-CZ" sz="2400" b="1" dirty="0" smtClean="0"/>
              <a:t>13</a:t>
            </a:r>
            <a:r>
              <a:rPr lang="cs-CZ" sz="2400" dirty="0" smtClean="0"/>
              <a:t> látky charakteristické pro šafrán </a:t>
            </a:r>
            <a:r>
              <a:rPr lang="cs-CZ" sz="2400" b="1" dirty="0" smtClean="0"/>
              <a:t>vůbec</a:t>
            </a:r>
            <a:r>
              <a:rPr lang="cs-CZ" sz="2400" dirty="0" smtClean="0"/>
              <a:t> neobsahoval</a:t>
            </a:r>
            <a:endParaRPr lang="en-US" sz="2400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051" y="4313073"/>
            <a:ext cx="4121950" cy="25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Skupina 4"/>
          <p:cNvGrpSpPr>
            <a:grpSpLocks/>
          </p:cNvGrpSpPr>
          <p:nvPr/>
        </p:nvGrpSpPr>
        <p:grpSpPr>
          <a:xfrm>
            <a:off x="881589" y="4329101"/>
            <a:ext cx="4095456" cy="2528900"/>
            <a:chOff x="395288" y="1903413"/>
            <a:chExt cx="5862637" cy="375761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288" y="1903413"/>
              <a:ext cx="5862637" cy="3757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568575" y="3870325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597150" y="3940175"/>
              <a:ext cx="542925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540000" y="3582988"/>
              <a:ext cx="130175" cy="592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751015" y="4098925"/>
              <a:ext cx="1575592" cy="47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600" dirty="0"/>
                <a:t>Španělsko</a:t>
              </a:r>
              <a:endParaRPr lang="en-US" sz="1600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39950" y="3135313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984301" y="2843212"/>
              <a:ext cx="1018743" cy="47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600" dirty="0"/>
                <a:t>Indie</a:t>
              </a:r>
              <a:endParaRPr lang="en-US" sz="1600" dirty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372503" y="2857157"/>
              <a:ext cx="919848" cy="47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600" dirty="0" smtClean="0"/>
                <a:t>Itálie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0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7" t="6080" r="29048" b="2953"/>
          <a:stretch/>
        </p:blipFill>
        <p:spPr bwMode="auto">
          <a:xfrm>
            <a:off x="251520" y="1737927"/>
            <a:ext cx="3168352" cy="457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052736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prstClr val="black"/>
                </a:solidFill>
              </a:rPr>
              <a:t>Hledání v databázích na internetu:</a:t>
            </a:r>
          </a:p>
          <a:p>
            <a:r>
              <a:rPr lang="cs-CZ" sz="2000" dirty="0" smtClean="0">
                <a:solidFill>
                  <a:prstClr val="black"/>
                </a:solidFill>
              </a:rPr>
              <a:t>www.pubchem.com, </a:t>
            </a:r>
            <a:r>
              <a:rPr lang="en-US" sz="2000" dirty="0" smtClean="0">
                <a:solidFill>
                  <a:prstClr val="black"/>
                </a:solidFill>
              </a:rPr>
              <a:t>www.massbank.jp</a:t>
            </a:r>
            <a:r>
              <a:rPr lang="cs-CZ" sz="2000" dirty="0" smtClean="0">
                <a:solidFill>
                  <a:prstClr val="black"/>
                </a:solidFill>
              </a:rPr>
              <a:t>, </a:t>
            </a:r>
            <a:r>
              <a:rPr lang="cs-CZ" sz="2000" b="1" i="1" dirty="0" smtClean="0">
                <a:solidFill>
                  <a:prstClr val="black"/>
                </a:solidFill>
              </a:rPr>
              <a:t>www.chemspider.com</a:t>
            </a:r>
            <a:r>
              <a:rPr lang="cs-CZ" sz="2000" dirty="0" smtClean="0">
                <a:solidFill>
                  <a:prstClr val="black"/>
                </a:solidFill>
              </a:rPr>
              <a:t>…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22389" r="22335" b="18544"/>
          <a:stretch/>
        </p:blipFill>
        <p:spPr bwMode="auto">
          <a:xfrm>
            <a:off x="2627784" y="1988840"/>
            <a:ext cx="5046418" cy="292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prava 4"/>
          <p:cNvSpPr/>
          <p:nvPr/>
        </p:nvSpPr>
        <p:spPr>
          <a:xfrm rot="20848710">
            <a:off x="2207584" y="3211815"/>
            <a:ext cx="685157" cy="288032"/>
          </a:xfrm>
          <a:prstGeom prst="rightArrow">
            <a:avLst>
              <a:gd name="adj1" fmla="val 50000"/>
              <a:gd name="adj2" fmla="val 64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717376" y="4648326"/>
            <a:ext cx="789689" cy="1707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184381" y="3712222"/>
            <a:ext cx="3240360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0000"/>
                </a:solidFill>
              </a:rPr>
              <a:t>Hydroxysafflor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yellow</a:t>
            </a:r>
            <a:r>
              <a:rPr lang="cs-CZ" sz="2400" dirty="0" smtClean="0">
                <a:solidFill>
                  <a:srgbClr val="FF0000"/>
                </a:solidFill>
              </a:rPr>
              <a:t> 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717376" y="3712223"/>
            <a:ext cx="467005" cy="9361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3507065" y="4180275"/>
            <a:ext cx="2917676" cy="63875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990975" y="5081756"/>
            <a:ext cx="4038306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prstClr val="white"/>
                </a:solidFill>
              </a:rPr>
              <a:t>Žluté barvivo </a:t>
            </a:r>
            <a:r>
              <a:rPr lang="en-US" sz="2000" dirty="0" err="1" smtClean="0">
                <a:solidFill>
                  <a:prstClr val="white"/>
                </a:solidFill>
              </a:rPr>
              <a:t>světlice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barvířsk</a:t>
            </a:r>
            <a:r>
              <a:rPr lang="cs-CZ" sz="2000" dirty="0" smtClean="0">
                <a:solidFill>
                  <a:prstClr val="white"/>
                </a:solidFill>
              </a:rPr>
              <a:t>é (</a:t>
            </a:r>
            <a:r>
              <a:rPr lang="en-US" sz="2000" i="1" dirty="0" err="1" smtClean="0">
                <a:solidFill>
                  <a:prstClr val="white"/>
                </a:solidFill>
              </a:rPr>
              <a:t>Carthamus</a:t>
            </a:r>
            <a:r>
              <a:rPr lang="en-US" sz="2000" i="1" dirty="0" smtClean="0">
                <a:solidFill>
                  <a:prstClr val="white"/>
                </a:solidFill>
              </a:rPr>
              <a:t> </a:t>
            </a:r>
            <a:r>
              <a:rPr lang="en-US" sz="2000" i="1" dirty="0" err="1" smtClean="0">
                <a:solidFill>
                  <a:prstClr val="white"/>
                </a:solidFill>
              </a:rPr>
              <a:t>tinctorius</a:t>
            </a:r>
            <a:r>
              <a:rPr lang="cs-CZ" sz="2000" i="1" dirty="0" smtClean="0">
                <a:solidFill>
                  <a:prstClr val="white"/>
                </a:solidFill>
              </a:rPr>
              <a:t>), </a:t>
            </a:r>
            <a:r>
              <a:rPr lang="cs-CZ" sz="2000" dirty="0" smtClean="0">
                <a:solidFill>
                  <a:prstClr val="white"/>
                </a:solidFill>
              </a:rPr>
              <a:t>také nazývané „nepravý šafrán“.</a:t>
            </a:r>
          </a:p>
        </p:txBody>
      </p:sp>
      <p:sp>
        <p:nvSpPr>
          <p:cNvPr id="15" name="AutoShape 6" descr="data:image/jpeg;base64,/9j/4AAQSkZJRgABAQAAAQABAAD/2wCEAAkGBhISERUSEhQUFRUUFhgVFxcXFRQUFRUUFBQVFBQUFBUXHCYeFxkkGRQUHy8gIycpLCwsFR4xNTAqNSYrLCkBCQoKDgwOGg8PGikkHyQsLCksLCwsKSkvKiwpKSwtLCksLCksKSwuKSwpKiksLCwsLywsLC8qLCw1LCwqLCksLP/AABEIAMIBAwMBIgACEQEDEQH/xAAcAAABBQEBAQAAAAAAAAAAAAAFAAIDBAYHAQj/xAA8EAABBAAEBAUCBAIKAgMAAAABAAIDEQQFEiEGMUFREyJhcYEykRRSobFCcgcVIzNigsHR4fCi8UNTY//EABoBAAIDAQEAAAAAAAAAAAAAAAIDAAEEBQb/xAAvEQACAgEDAgMHBAMBAAAAAAAAAQIRAxIhMQRBE1FhIjJxgaGx8AWRwdEj4fFS/9oADAMBAAIRAxEAPwDHZJmJsG+Wyvzv1SEnqpm5ThsPGHavNV7u3+y8wMIl8wKxqSnwIkqMvnuE0P1DqqmAxxY8FaXPcESKq1ljDvXUJl7bkT2N9hOJAAC4bUgnFOPjm3aK9eqDHFkR0h7pz3SYYldoYpWqIHtNpBieTaQNLWiEdKRjqXhISI2UKJJJrTGqJWsOy1XBBrYiVdwmFI3pT4eMK+MQ1o3QNgOQMxElkNqkUg4TMjLbzQ948V1NWp4ZxzoXhj9x6pcm17oVmOzDKJITThSo0ui8dzsczYBc6c7ekcZWiy3g3dFOMOdYUuHia0Aq/DDq3QuSst8kWMlc1tc1Rw2JdG/Ww6XD/u6NyYJ7hs0n4QOWAtdRFK4pNUDZbzXNnzAauYUHju09ldwWTSOGoDZXcwwNMukLhFUqC1vgyxbZsphN7BWnwprGb0EevyKLmEw7wwkclXwmDe+UNAJJKOZZi2tIa/qV0rhvhyL+9oclUHzZW5lcdwXUGqt6XP5GGJ5C77xVMG4c0Omy+f8AMZS57j6plIgby7PIfCLH0HDpX1DuCpsi4mkha7SbaSdljNFlFsO4BlBLnDbYKgjiMQ17i7w6s3tsPskh39YEbVySSqmT5ns4e82UWyfGviPopsPE11UvMUzSaRuXYVqvY0mFx0UuzqsrP8X5L4RErNweddPVZ7FYoh+xIpXY83fI3S82PVHTouivFT2lU5YqVjZp2PVLHcg4fKCPsyrsyJUwcpGJlpwsLQMHOi7JoarET7V2LDNIsqMqwQ5ikjfSkmi32UBaQqsstfjCFXlxjj1XoIKsR4UOVbIo9ybMfDf5uS0L87aXggWgAyqzzWiyzJIxVndKko3ZWxHn85kZsFk3tNrp2KyYGPYdFisVlhDiAhUtKJZVhmvZGcoHiPDUOhwVblS4fHCN1t5oXJPgjfkdQwxhjjo1dLn/ABFK10pLeSZNnLnDzOPsqLsSCCh1T7IW5Mv5fxSYhpLbCMYvO4ZY6GxrksJK02vY5TYA5p7hsMo1rMrjLCb3QvB4Vutw7JjcHK1t6iqsEjmuu90tNOL0stxcSTOJKcPRdG4b4uH4Qb7gUfjmud4zAucNRRThvDua3TXMqm9MUypPua3NuP4ThzG69XTYlcrxUupxNVa6ljODQ+LWRvS5zmeDEby1PxyTREDTh75FS4PASOdQXvh9kTyjEkGgN0x8F2V5MC4Gl6iEsu5ugUkqyWMyrHUQln2Z27ZD8FIa2VPFg6jarT7QNbjHOs2pWuoKKl5aaEevevRKSKUbgvGOUosIYXDjqpcREAqcMu6vTt1NQO7B7kJLatVHYg3sVXcxzeaQcjougjhsSOqbiZGkpmXhjpGMe7Q1zgC78oO1+10tnjuEY8FIDI6QskBjDjHrieHiq1s+k2R9QHX3WbLmhjlTux0MTkrRjWYEkWExjnNNUbutu/otnkvCJGIjEjg+B79I+prnkxvc1oPfym/5Spsq4bH490N/3ZJsjpp1Rkj2orO+vxK97pWF4ErSZkMTHOwFzhQbIYjuNpGt1Fu3oRvyVrI4n4h0jdbg5kEs0YG/iPiAd4fy3WdvyojmWQyOjkfIS0R4ZuLrqZMVLQY4HkdLSP8AKEV/oryZrpTiJAfIS2Ppvp/tHevldp+XKZOrjHBLJfH37AvF7WlAvK+MnAaH7joUYyNsc2KisAhztwRYIDXO3HXksHlOAfNJFEz6pC1o9BVlx9A0E/C0vBrHRZoyMmxE/ENJ5A+HFMLrpelM6mljnFPfS39GLjHdP1JMtia9pLv+7IDmWHayQ6eSt+JKMNHLpLWyeVru7mgaq6obNC7mTZTMcUm6e3AK2W54cQSntlAUDYHHcBMea5p1IsuTSghQQNpwPZRxvtWmwFU+KIF/65BbppQPaOajwmCtTyxlvJY1CEXUS5ZHLZl6J7nNqlYwOL0SNbyVnJYtTOW6BZ+10cmrsieKU9mCqZ0bE8RaWaDsSPuuWcTavELlbkzx79J50hWd5lr6bqYY5IyXkE0tWxVw2YaTZFojFP5w9vNDsuwmo7onjYhGyhzWucqdIFnssxJJ7pIazGmt0lNDJTJMO4tUcr9RTXzbUrWWMDjura7kFh8NfNeYtrQNlczOYM2CCudfNRb7lLfc9tMClgFpTNAKKwiRlK3BJQ3QxqmLjSjRTH4zEh2wUP4Y1a9ZASbpEYtDXxiYO8MuGvT9XhnZzm9yOdeiCUq4CFw3FD+JjGIaHRPOh4NgDWC1rrG4pxG/RdJhnlyyNrZ3DEYKR7oqc23wA3oY+7DmkWOlEbcwFjpeBZdb2NkjkZ4fiwybhmIjPRp5NfR5H79V0XhCsZgiJt3aXQTscKL3xgaHDs/SW/K4X6hmjKsidx2TXdeTXk+fs+5pwpp1wwthMCwguhrw3eHKytwNLiHgf5dY+VRfl7BivHF+doYfeMuF/ZwU3BjRHAInOowue26sFriXCx23B+UVzDLaBcynN35b0SP0vb7rzM24ZJRT24v0/KZvg092jNf0o4RkeCfp2MphivqWxSGQD4Ad91HwxlBiwbWAEPdE7kNw57HPJ97KOcW5AcbhNI+tjg8fAIf/AOL3fICvshqnN20Hn0oAb/p+qc+pUemjBf8Apt/JKvoLjD25N+RzjgLhUnHOxJH9lGCIz+Z8jC0/DWl3y5qflOUNdmuNLBTIY3R2P4pZY6e+/wA1+L9wujQxNaSIwGtvygd3eY/v+irYbK44tZY0AvOp5ArW4kkud3TZ/qkpyySfdKK9Ff8A39wY4Ekr+Jz/AIq4dlk/DQYVtiEFpbdNb4mkNe49gGep3QCbh+5XRFwOgkOc3l5fqr5sfC6Zn+I8CBz20JH3p7l1eUfoCfQUucYnEDCRNa46nvAJ3597XU/T+pyTxaY88Lzt7tv4CpYU5OUuFz/CHZiWxxmmht+W+mgCg0D459VjJ7c4ozmeeeKKqgEHD916DDj8OPqZJy1OzzkFawWLJNEJsMBcaCnbhS0gVunNbC2w1O2mW0qHAzj+JRCN3JQ4mJwPI0saj2Bo1+Vku3byQHjWXormVZ42NlLNcT48yOtNxchIgyfFBsg1fSlnr2l3lQyFykZEXuAWjSk9QVUwrk7Tp1npy91agw3jGnOrsnsmY1gYdinwxsvYrOnbcgGyB/Crr2cEkWbVcyki8Rg62Yo7p8UxadlXEini3TxpJI5zt1EisbG0EMxLdLj7qk7JQ1rqSeU0FIlWUe6lYYqrTuikcQ02gnKipbBDL4AQjuF4ZbNCWvNPB1Rlu/ld0I6+yC4IbLQcLSW9zSXbCxW/vt2XKz5JpNwfG5WGS1OL7lvgrCyQSPw0pLonWWDo2QE6i292E9RyNI/Bi3QSv0jTqILh3c0UHe9bX2A7L12bhxDywNmaQC8cpAPzj83qiOLxGHxAFkxuG5IbZB7Ve4Xnupy+JPW1zz8fM62KDjGpfJk2WzB0rzya8bj+ZpN/dn7KX8WWvaRvzaezhuRf6qlh8CYzrZKyVgGlxbYcwHcFzOYF1v7qxh8A5otx+kNr/Fe1grn5IpO7NCphrUQGaSbu3gcy1zXEpjzoa5vMHr0LTz/alVw05Eh1cg79waH2JUrydHyf1Oo/razPgiW5NDJfLr+nWwmF48zG/UCL9LFgfaj8pjZA3c9P9VbxZbdtFajqPckAAfsPsgSVOy3yYTH4GXEYx1utsZpgHIChZd23u0/H8MQiNweGGV7NDpHUNEZO4b2J5XzWjii0eVrdN7n8xJ61zv1KGcR5H47GwsBGuQPkfqI0sbZP8ziaAHSyegXSx9S9cYp6Uv4/OO5JTUY6Yx9d+7Miz+j/AAzjbHEs5Fxc7f8AlohVMy4fdhQfDy+Fzf8A7ZHHE/dt7faka4hzLwAyDDtAfGK2rTGK293en35oVlmDlJc508jjWojUSLcet/K7/TPqMi1ylceybe/rs/uYc2TFelKn6V/RnRIWSue9rGav4WN0MbsBTW/wjZRYrE63W3otVm0UMrfDn8rqpkw/gP8A+g/ib69Flm5XLBLpeNjycN2uHQtPVdfHlUtns/zgxOG2pcHQOF+G2yQte4bkbqxnOGw8TDekUpeGcz0w6b5BYTjrMHGSrsJUYapclOV7EX9XeK8mPcInJwoDETI0grKZNnj8O8ObuOo/2W6j42/FxGLTpcOuy1Rg1KwKo51LlmiQg8rV7DwBu9K5jsOddHoo8RK07DomSerYllSVgJtMjsFW2RDTqPJOxMraAFK7CjuVDjnd0k38Le6SrVEugPoT2bKefDgOockwtTLIetmIUUtndep55KEKzXKUC1G6NPYFbIe8kfyTiCSJpY0gscbcxwBB/wBkGGGJr1+P/S0GHgwoIBYGnsJXP397/wBFl6hx01JWFGLfus0OEgw08ds0xPHNp8pPt0ITsqy58MwmsFrefqD0PZPweTtAtsbiPkqzC4xA7mj0dyo7Fu/NeeeZxb8Nv57mrF0ut+2lfp/JpJMxklHlgj01zPMD3KG4cSSOoAA1122G1X1Q3+sw2g/W3SNhThY6WOqtDiEag4OB2oahYobIc0HJ6ufzyNWFzxrQ4/SyzgswdDLv0tpHcHofREMqzA7sc400W29wS07D0CCY7HiSjpY0jm5p+r3VnLTqNXVjc0sOXEqtjbNCMYKkvmaIB6GxfzyVqLFEihR2B9q2s+6A+MJpdIc0PJpwJoawOh7GrHuEVwznBpaBuPq5dOf2XPyY9KC7BfFxjU3ltuT+todnmLkZC58W77a2MHca3Oa0X6eZQnF6qFmrs2b63X7BX8uYBE0SnU+ybG12bG3T/hKS0NSfnx5gyjcaIcswWkNbZc6t3HmfzOPubKbnjpx/Zwxuurc/lQPRl83HvyCZmubMiuvM4dG9K79v3Q9/FUw1NaWn+ImjZ2u3G9ytXTdNkzSc6TfrwIzTUVztwAsVwnO9xdoay+hffzYskpmGy5uDa4ySBzn7U0VVd76KvmvFOIfYa91ddDa/8qtZ/FY8yH2FUSefUn1Xo8UOpltkkkvJf2zmuUI7xT+Y/PcVrsjkq2X8QSRwvj0tfG4EAPF6HdHsPQhQS4lptrmkEdQVPhcwhazw3MJvrsumox01JARlTJsJxEQAOSix+VOnGu0GxOVuJLonNrnRNFTYDPXsBY6ne3RNjFcwCir3BU0DmO0lW8A12oaSQe4TMXig5xKmyxry8EDqtD4sqWwfzfL3sjDuZrdZ5jiTuulPa18NO7UueZ7hhE8hpsJWLyYC3GT43VTB7JYvDFvNDI5CHA9iD9ldzDMdfymNO9g6HNxeySpC0lekgvETHKJh3UwRFDKTmJ7sO6rUY2UshI9ijUrgaUbWlQhJrLhpHXZaXBcJxBge8lpPLzdfQgWg+BDQQSui5Hi2ujo0RXos+VuqiDKdMpZLhHXohLrrq87j3cj+L4dD4g2SKQuabOlx81dDRWSzPFv1u8Gm11GytZNmk7Ha5Jn+wr9SVwOp6fIpa1JL97Ol02XV7NOi3mbg5gDxsNgbJcAOllC9MYAoUR6mz8dE3HTlznOJO5J+557KlJQPOx8hFix1GrOuseNq63Rd/HSNBa1wAO9UDR7+6ZguICJg2y63U49umwHIA0qeX42pWljb0ODt+R0m6K1GfcRwSafE0RkCy0tHPvsOyvJHTLTouzPklRZA/tGvobA79emn36/ZE2522IU6z4hINcwHXZ+5QeB+zSbbrHluwTYsbHfkvZsCXuJsaS2q6gjra5c4Rk6nwgYtPkKxYht/VQP06q3He+X6ozBiYXaWiTRJyJDg9pv8zenwg/DWHjMphmjJi0N3B+h5unAg7ChyVPHYF2FmNln1kRjd3kP0uP8AhKrwIt8jMUoOdN0HMc4B/hThuomw69neocOhRDDYNhDi4xtj/iOxc0joB2QbD4t0g0ysBAF0BYA/MAV7jxH4YLdJA6tdT/ZwPMK4yjC0btMZ7d+9HucZQ19iDEOqthpYAb7UAVhsVwtMxxdu697aCa/mW3ywucRqB9Bpvbv6q/O97ATE5l9tOk+3UKQ66eKdJL89TndV0seHd/uclkw4105psne9lFLlEjnkRtJHOxyA9T0XUMI6ScubMGAbc2sddGzYIIIKFY3NYomuijaAASNuvuvQ9Nnnkjqa+tnDyQWOVX9CDhfguN0DnO8z3D4HoFh+I+F34eQ6R5SV1ngXFBzSFZ4uyVroy41a6GPgWnW6OBxZe8uAPJGsNMGyBgRzCZA97jpHWlePBGgte4+axSW8mpk1WAc0z58bdCyeIxJebJWt/pAygx6XLFhaoLawok0bU5zCvMNLThauvAPyrexZ0fhrhSF2Ehc9gLnMBO3U7pLTZTFphjb2aAkk6LA1M4UcAQLXsGHKuZziRqpvzSGnFkI4ttBbhRxAbSpvLbVX8USvLVqJEqL/AIwqlG3DPPIJuEAvdabC4iMMryg+ppLnLR2Bk2uDKkOBWhyTHuaFRng1EnUwf5kTy7GMA0gNs9hf7qpzuOwWm+SwMQNR/wBFIdQ3INeqmweAL3U0CzZ5Nby/c+gVuWCvK4i+oP8AyuLlnFSOhi1JbUDXYh2kgGr5qLD4B8rg1vmvmOg9SeiKCKEloceu9FM4i4iijZ4OFbobyc8/U8/6BDCcm9MI7nRc4xjcipiZ48ODHHT5Orh9LT6eqE5DE2XGxCZ3k8RheSemoWD6dFUdL5Se/L1XmSwl0rid21blvji0Qk73rnuZXkWSSiu51POnxNx8EQdrfr8Q8joAaaBPfc/cd1is04gkdiJHBzq8R3lBIbs4iq7bKThiBzsxjLrAfbW12I20oRmuGfFiJIyDYc758xF/cFY+m6eMJaG7qK+7sZkjKEL9TpXjuGHjxWHoiQaJWnpJyaT27fZX8kxbZQxmIa0uaaaTzHYX2KzvCuOYGnBz7NmYAelOI8rgeh5fYIaI34ad8UzhrjqrJ87f4XN7gj/UdFh8FO4+W6+Bul08ZPdpbfv/ALR0rOMUIo9cLI3Bx0m+QvawQsZBidbvp+P3Xrcw1MMdnS7dzRfk9rVjD5cR5mDYb+bq2wNvUWEmdJbrcXgvHbvV5P8AsL4CfsSC3ke3qj5zAOj0zAPHUtHm9+/2QyERyaDqAI2PWv8ACfTnXZOzCdsXlaLB+kjendlk6bHLLk0QdX5iepypRuQBz7HOhD5ITbQKDgb3/wAQ/hK5nLnLnWDzK6p4c2k8iDdgtBsHm0nnS5rxNlwjmc+NmhpN6LsDvXovT9FB4lolFfFd/icTK1P2k38zUcBZmWPF7LS8XZ0XU1m9rlMGblotpoonlPEDnvAebvZbYuVO0Zk33NNl+eNisEbq7l2ZvxM1V5QqM3D3iAPbzRPh5wgd5xRVwhSRdlf+lDBXh7rkFxgNXduPsc12FPsuF6t1s7DIjmMRDBQFxFdFWw9OcAUawsGkhw5JbZDqmAxYEbQey9WOwudnQ3fp3SVWAc/ii1Dnuq0raNFPw05CkcQ42j4GETI16pH8lDRtWQmapNZViPCjRfVUnSIeQeT2Ryv5PGdVlCvE3RLBudWrk0de/oO5VS2RbWwYzDEPeQxp+e3qo5MY2JtAlzv+8yqUmLcQQ3yj9T7lRZbhXTTNjFmzv12G5Kyzx2rlsl+bjcb0qo8mgieWwmaTahYA6noAsvLO+R1/+lpeIjpIh2plWOx6A+vX5QWM07/oSulj7Ovz+w3LkcnpvgUOXOd5nE+wWmyjIZPwk07WWBTTW5AsWT90OwZfqOsAbbCwdj12W/4Ix8YjlYeTm3X5gNq/XksnXdQ4R81twbekiorW+QXwA5rsZBdEMcXX+WmkE38oTneVl2YzguALZZHsDjQLNbnNAJ/wkFaf8bBhHswjA2Nz36pSBu516iy+w/cV0RjjjKIJWR2AMQQ4wv5W9gBMRPZwNe+/Rc6PVaMtNNKXD7/8H5cje/c5bLiHSSWB5roAdKC2uV5gzEws/Exse+Jxa15FuFEciOh229FgswLg1k0ZLCbY8ci13Y9kd4DxFsmhN2P7Qfymmur2NH5WzqsX+HXHavLldmZMee8lS3TOh4bKsPINQiZZ52CCfkbp8uGZEdPm0uH8zTty6EFVsDmrYac7foWnke/sjUDIZySw0KsxvPP+V3dcJ9PkvTN88b/3t/I2OZcw48jL5hD4bvEhNsbu9t08C96DlWdngdK2tmOIBvfccr7e60uKy8vbpF62bgkC9JJFO7jv7hYPN8CYiQQdj05WDsV1ejwWv8i3Xfv9PuYuqyyjWlun58G5OZxBhFhcy4sxAe4gKzjy9wJaSs3PI7fUDfqF3opSpmBOxYXLGOG5V2Phk/VGeSFQTkeiO5Xmbm1W6Y7I7RqOHs6dDTJhXr0K0GKdDMLaQCq+FghxcFEeav1WPzBs2FeW2a6FGnpXoUN47x+iPw7tc2W1zjLnSgPkvdApMDE3mrWWPA2PANDOyLYTEP00d01k8Q2ACuYSazyoe1KnJvsRjQ16SObdgkguXkUc+YFK3ZeNTZHLQGOfIvY3KBgV2PDbWoyHkmLPJNENhNAT7VEJo4WAW7p/COZ/4TmSOkIvYDkByA9F5E4dVYY8WKQPmyrPMRCWhXOHsaYW4h4A1+F5Xncso8mj12+ytyBhZv2QkS0C0cnbH1HNJkvFg4v83GL2XaPBiHOsuJJJsk8ySq8sm6nMlClUTkgGXcvdWtx6D9TyW+4Awnh4c4qUHSzW5nc1++7Sft6rnUfJbCXO3DCwYeIF7GQXKb/+aQfT7MBr5XN6/FLJHTHu9/RJDsORRe/YE47PnT4gTuppMgIA5NbY8v2W54szouZhGDmGl7/5gWhpB/yk/K5k+GtP2WmnxmtkTnfwgj9EvqOnhrx0tla+hUcjeOW/kyjnryCXs3jxHmPpI0+ce9/ur3D2ZjDztkDdqFju0inD7WqGJxbW4eWBwu3smhNfS+w2UegMd/I9VF+JPhx1zALa6nfb90zw9WPQ1tx8VX9bfITKW6aOg59lxmdAWuOkuDSR9LmOaXRn5aCP8qizbiJuBe2IjWw86+pvqEIzXis4aJmEA80Wl2q+TiC57HX0t1iuW/dYzMc0dM8vcbJV9N0qeDw8ivlfIKU7lrjt3O6ZLxdgZ32ySrZppxo1ttXwn57w+JoiYz5mDY89ba2/2XIuHMMx/PmtNlPEsmEe5pedIBLQbIsch7FMlFY41FcC3JzdSY22RjVLsR5SDtuFnOIc+ifswckW4n4lw+OidpHhTCnEHk6udH2WAeQm4safK4KjGid2Lsojl2L0vAKCtO61eLyCoGys57H4TZNRpBNWjc8LYxgcL2CJ8SGE+bYrDZdiQGizRRbD4th+t9hL1alpoVY3MsQ10e7aHssdisqjlJLf3pabiniSEQ6GUufYDMHh9DcE8kXhyq0xlM1OQYSOJ+7NVb96RXF4hkzqY0Aj0pFeHsk/sHSu5vA+PRVcZw6XRmVh0Oaf2Uipt02BYDlje0kVySQqfNpNRvne6SPw0EZdpTXiyvLTgU8YS/hy2irHj7JjZbFKOVyEh4Snl2yjLk9gVkPWC0fwOBAZd7oNh4N1elmIbsUEt9iVsQT4k6iByCjY+jaae6TGairoqyaTzck+HLHEFx2A33RPh3LxJOG9gSfhXc2LWnTyaNvdZ55KlpQMmwbBhGlvqpjKBGWN5nn/ALIe7Ffwt2H7q1lmEcXX0UcdrYLi6tlQC9jtW/2VzK4Hy64mnzaTIwE/UWbuaPUj9l5iYPOfRVMHK5swe005hDm+4N17IX7UXQUZLl8FtkJmYAPqHLp72p8BDod4kgAbFuGn+N+1Afv8Ixm2CDXNljbpbPbyOWl+2tn3N/KD42bxXV0akQn4nHBGnFtAvMLc4vJJc42T3JVQxEcwtVhsE0+qE51FWwWuE17pSkPyPF6XBWs9xtnbqs5hcUWlEJZBINjuicadlNbgvESbpRhMnbTireBwzn7NFprpIZ2Iw1dA4XxXiYbQebRX+yxc+DLDRRnhvHeHIATs7b56LLn9qFrsSLp7gbNsW9kjmg1RVA5nJ+Yo3xphQJQ9vXms0StGJqUEy6oe6Qu3JtF+HoRq1EIMFoMnoBFN7Ay4Om4HMT+H0+y94mxYZDbdrG/vSoYTGNOGA62qvGuIrDCuyUmLOfzT24n1SQ8yleptDKKzk8NXhZupdOyIIfExRyKzhlXxAIO6HuQ8Ypy6lWiTpLKshchnrkk+W1Fh2KWRlISDXDZPw+3NexJkz96UKLWBzSSJ5dGacRpvsCpJHEi3Ek+qpYeIkoo3LnkWQaQSasuyHA4Mvciw1Q8+SvZNg2t5q7m8LCw90mWS5UDd7AXGxA1IORCHZZDrlJ6Dc+wSw8zi10e+3JR4fGGNjxW7hpQaGk4rkboWlItyYx7zWo6S6w29gTtdd6T24LTvfus+MU677K/Djy7ZP8PStgZu0GWzaQaWfzHMC5yJRY8NFHmgOOlBeSFMUKYuMaGPevIpCOqitehaAx0hsrd8MsjZBr2shYIC0abjPDjDQUnNHUqQzHzbLOZ4oOeULxWK/L0UE+LJVYutXCFASpsLTYkzR77kIQQrGDlp1d17joaN9CjitOwJXR7KgAwOQFFMskOmlJ8Elwb3D4lngNr6rUnFzBJhbHQLMwYzcM7K7nubhkGjq79khPehXcwpC8VjUElpHkbl61JJUUSQ8l5i+iSSruQjjSHNJJWQsMUjkkkLKQ/D80zEjdJJTuWEMrG491s4h5PhJJZM3IEwbEdyo8U5JJKjyK7lKBo1IVmnNJJaIe+bl7gMKmwXNJJaJcCWMzA7qmEkkUSI8Kc1JJEQfDzT5ikkhfIXYY/kokkkQI5vNEsX9ASSQPlFMHFE8k5lJJSfBJcFpv8AehV8/PmSSS4+8VHkELxJJPC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AutoShape 8" descr="data:image/jpeg;base64,/9j/4AAQSkZJRgABAQAAAQABAAD/2wCEAAkGBhISERUSEhQUFRUUFhgVFxcXFRQUFRUUFBQVFBQUFBUXHCYeFxkkGRQUHy8gIycpLCwsFR4xNTAqNSYrLCkBCQoKDgwOGg8PGikkHyQsLCksLCwsKSkvKiwpKSwtLCksLCksKSwuKSwpKiksLCwsLywsLC8qLCw1LCwqLCksLP/AABEIAMIBAwMBIgACEQEDEQH/xAAcAAABBQEBAQAAAAAAAAAAAAAFAAIDBAYHAQj/xAA8EAABBAAEBAUCBAIKAgMAAAABAAIDEQQFEiEGMUFREyJhcYEykRRSobFCcgcVIzNigsHR4fCi8UNTY//EABoBAAIDAQEAAAAAAAAAAAAAAAIDAAEEBQb/xAAvEQACAgEDAgMHBAMBAAAAAAAAAQIRAxIhMQRBE1FhIjJxgaGx8AWRwdEj4fFS/9oADAMBAAIRAxEAPwDHZJmJsG+Wyvzv1SEnqpm5ThsPGHavNV7u3+y8wMIl8wKxqSnwIkqMvnuE0P1DqqmAxxY8FaXPcESKq1ljDvXUJl7bkT2N9hOJAAC4bUgnFOPjm3aK9eqDHFkR0h7pz3SYYldoYpWqIHtNpBieTaQNLWiEdKRjqXhISI2UKJJJrTGqJWsOy1XBBrYiVdwmFI3pT4eMK+MQ1o3QNgOQMxElkNqkUg4TMjLbzQ948V1NWp4ZxzoXhj9x6pcm17oVmOzDKJITThSo0ui8dzsczYBc6c7ekcZWiy3g3dFOMOdYUuHia0Aq/DDq3QuSst8kWMlc1tc1Rw2JdG/Ww6XD/u6NyYJ7hs0n4QOWAtdRFK4pNUDZbzXNnzAauYUHju09ldwWTSOGoDZXcwwNMukLhFUqC1vgyxbZsphN7BWnwprGb0EevyKLmEw7wwkclXwmDe+UNAJJKOZZi2tIa/qV0rhvhyL+9oclUHzZW5lcdwXUGqt6XP5GGJ5C77xVMG4c0Omy+f8AMZS57j6plIgby7PIfCLH0HDpX1DuCpsi4mkha7SbaSdljNFlFsO4BlBLnDbYKgjiMQ17i7w6s3tsPskh39YEbVySSqmT5ns4e82UWyfGviPopsPE11UvMUzSaRuXYVqvY0mFx0UuzqsrP8X5L4RErNweddPVZ7FYoh+xIpXY83fI3S82PVHTouivFT2lU5YqVjZp2PVLHcg4fKCPsyrsyJUwcpGJlpwsLQMHOi7JoarET7V2LDNIsqMqwQ5ikjfSkmi32UBaQqsstfjCFXlxjj1XoIKsR4UOVbIo9ybMfDf5uS0L87aXggWgAyqzzWiyzJIxVndKko3ZWxHn85kZsFk3tNrp2KyYGPYdFisVlhDiAhUtKJZVhmvZGcoHiPDUOhwVblS4fHCN1t5oXJPgjfkdQwxhjjo1dLn/ABFK10pLeSZNnLnDzOPsqLsSCCh1T7IW5Mv5fxSYhpLbCMYvO4ZY6GxrksJK02vY5TYA5p7hsMo1rMrjLCb3QvB4Vutw7JjcHK1t6iqsEjmuu90tNOL0stxcSTOJKcPRdG4b4uH4Qb7gUfjmud4zAucNRRThvDua3TXMqm9MUypPua3NuP4ThzG69XTYlcrxUupxNVa6ljODQ+LWRvS5zmeDEby1PxyTREDTh75FS4PASOdQXvh9kTyjEkGgN0x8F2V5MC4Gl6iEsu5ugUkqyWMyrHUQln2Z27ZD8FIa2VPFg6jarT7QNbjHOs2pWuoKKl5aaEevevRKSKUbgvGOUosIYXDjqpcREAqcMu6vTt1NQO7B7kJLatVHYg3sVXcxzeaQcjougjhsSOqbiZGkpmXhjpGMe7Q1zgC78oO1+10tnjuEY8FIDI6QskBjDjHrieHiq1s+k2R9QHX3WbLmhjlTux0MTkrRjWYEkWExjnNNUbutu/otnkvCJGIjEjg+B79I+prnkxvc1oPfym/5Spsq4bH490N/3ZJsjpp1Rkj2orO+vxK97pWF4ErSZkMTHOwFzhQbIYjuNpGt1Fu3oRvyVrI4n4h0jdbg5kEs0YG/iPiAd4fy3WdvyojmWQyOjkfIS0R4ZuLrqZMVLQY4HkdLSP8AKEV/oryZrpTiJAfIS2Ppvp/tHevldp+XKZOrjHBLJfH37AvF7WlAvK+MnAaH7joUYyNsc2KisAhztwRYIDXO3HXksHlOAfNJFEz6pC1o9BVlx9A0E/C0vBrHRZoyMmxE/ENJ5A+HFMLrpelM6mljnFPfS39GLjHdP1JMtia9pLv+7IDmWHayQ6eSt+JKMNHLpLWyeVru7mgaq6obNC7mTZTMcUm6e3AK2W54cQSntlAUDYHHcBMea5p1IsuTSghQQNpwPZRxvtWmwFU+KIF/65BbppQPaOajwmCtTyxlvJY1CEXUS5ZHLZl6J7nNqlYwOL0SNbyVnJYtTOW6BZ+10cmrsieKU9mCqZ0bE8RaWaDsSPuuWcTavELlbkzx79J50hWd5lr6bqYY5IyXkE0tWxVw2YaTZFojFP5w9vNDsuwmo7onjYhGyhzWucqdIFnssxJJ7pIazGmt0lNDJTJMO4tUcr9RTXzbUrWWMDjura7kFh8NfNeYtrQNlczOYM2CCudfNRb7lLfc9tMClgFpTNAKKwiRlK3BJQ3QxqmLjSjRTH4zEh2wUP4Y1a9ZASbpEYtDXxiYO8MuGvT9XhnZzm9yOdeiCUq4CFw3FD+JjGIaHRPOh4NgDWC1rrG4pxG/RdJhnlyyNrZ3DEYKR7oqc23wA3oY+7DmkWOlEbcwFjpeBZdb2NkjkZ4fiwybhmIjPRp5NfR5H79V0XhCsZgiJt3aXQTscKL3xgaHDs/SW/K4X6hmjKsidx2TXdeTXk+fs+5pwpp1wwthMCwguhrw3eHKytwNLiHgf5dY+VRfl7BivHF+doYfeMuF/ZwU3BjRHAInOowue26sFriXCx23B+UVzDLaBcynN35b0SP0vb7rzM24ZJRT24v0/KZvg092jNf0o4RkeCfp2MphivqWxSGQD4Ad91HwxlBiwbWAEPdE7kNw57HPJ97KOcW5AcbhNI+tjg8fAIf/AOL3fICvshqnN20Hn0oAb/p+qc+pUemjBf8Apt/JKvoLjD25N+RzjgLhUnHOxJH9lGCIz+Z8jC0/DWl3y5qflOUNdmuNLBTIY3R2P4pZY6e+/wA1+L9wujQxNaSIwGtvygd3eY/v+irYbK44tZY0AvOp5ArW4kkud3TZ/qkpyySfdKK9Ff8A39wY4Ekr+Jz/AIq4dlk/DQYVtiEFpbdNb4mkNe49gGep3QCbh+5XRFwOgkOc3l5fqr5sfC6Zn+I8CBz20JH3p7l1eUfoCfQUucYnEDCRNa46nvAJ3597XU/T+pyTxaY88Lzt7tv4CpYU5OUuFz/CHZiWxxmmht+W+mgCg0D459VjJ7c4ozmeeeKKqgEHD916DDj8OPqZJy1OzzkFawWLJNEJsMBcaCnbhS0gVunNbC2w1O2mW0qHAzj+JRCN3JQ4mJwPI0saj2Bo1+Vku3byQHjWXormVZ42NlLNcT48yOtNxchIgyfFBsg1fSlnr2l3lQyFykZEXuAWjSk9QVUwrk7Tp1npy91agw3jGnOrsnsmY1gYdinwxsvYrOnbcgGyB/Crr2cEkWbVcyki8Rg62Yo7p8UxadlXEini3TxpJI5zt1EisbG0EMxLdLj7qk7JQ1rqSeU0FIlWUe6lYYqrTuikcQ02gnKipbBDL4AQjuF4ZbNCWvNPB1Rlu/ld0I6+yC4IbLQcLSW9zSXbCxW/vt2XKz5JpNwfG5WGS1OL7lvgrCyQSPw0pLonWWDo2QE6i292E9RyNI/Bi3QSv0jTqILh3c0UHe9bX2A7L12bhxDywNmaQC8cpAPzj83qiOLxGHxAFkxuG5IbZB7Ve4Xnupy+JPW1zz8fM62KDjGpfJk2WzB0rzya8bj+ZpN/dn7KX8WWvaRvzaezhuRf6qlh8CYzrZKyVgGlxbYcwHcFzOYF1v7qxh8A5otx+kNr/Fe1grn5IpO7NCphrUQGaSbu3gcy1zXEpjzoa5vMHr0LTz/alVw05Eh1cg79waH2JUrydHyf1Oo/razPgiW5NDJfLr+nWwmF48zG/UCL9LFgfaj8pjZA3c9P9VbxZbdtFajqPckAAfsPsgSVOy3yYTH4GXEYx1utsZpgHIChZd23u0/H8MQiNweGGV7NDpHUNEZO4b2J5XzWjii0eVrdN7n8xJ61zv1KGcR5H47GwsBGuQPkfqI0sbZP8ziaAHSyegXSx9S9cYp6Uv4/OO5JTUY6Yx9d+7Miz+j/AAzjbHEs5Fxc7f8AlohVMy4fdhQfDy+Fzf8A7ZHHE/dt7faka4hzLwAyDDtAfGK2rTGK293en35oVlmDlJc508jjWojUSLcet/K7/TPqMi1ylceybe/rs/uYc2TFelKn6V/RnRIWSue9rGav4WN0MbsBTW/wjZRYrE63W3otVm0UMrfDn8rqpkw/gP8A+g/ib69Flm5XLBLpeNjycN2uHQtPVdfHlUtns/zgxOG2pcHQOF+G2yQte4bkbqxnOGw8TDekUpeGcz0w6b5BYTjrMHGSrsJUYapclOV7EX9XeK8mPcInJwoDETI0grKZNnj8O8ObuOo/2W6j42/FxGLTpcOuy1Rg1KwKo51LlmiQg8rV7DwBu9K5jsOddHoo8RK07DomSerYllSVgJtMjsFW2RDTqPJOxMraAFK7CjuVDjnd0k38Le6SrVEugPoT2bKefDgOockwtTLIetmIUUtndep55KEKzXKUC1G6NPYFbIe8kfyTiCSJpY0gscbcxwBB/wBkGGGJr1+P/S0GHgwoIBYGnsJXP397/wBFl6hx01JWFGLfus0OEgw08ds0xPHNp8pPt0ITsqy58MwmsFrefqD0PZPweTtAtsbiPkqzC4xA7mj0dyo7Fu/NeeeZxb8Nv57mrF0ut+2lfp/JpJMxklHlgj01zPMD3KG4cSSOoAA1122G1X1Q3+sw2g/W3SNhThY6WOqtDiEag4OB2oahYobIc0HJ6ufzyNWFzxrQ4/SyzgswdDLv0tpHcHofREMqzA7sc400W29wS07D0CCY7HiSjpY0jm5p+r3VnLTqNXVjc0sOXEqtjbNCMYKkvmaIB6GxfzyVqLFEihR2B9q2s+6A+MJpdIc0PJpwJoawOh7GrHuEVwznBpaBuPq5dOf2XPyY9KC7BfFxjU3ltuT+todnmLkZC58W77a2MHca3Oa0X6eZQnF6qFmrs2b63X7BX8uYBE0SnU+ybG12bG3T/hKS0NSfnx5gyjcaIcswWkNbZc6t3HmfzOPubKbnjpx/Zwxuurc/lQPRl83HvyCZmubMiuvM4dG9K79v3Q9/FUw1NaWn+ImjZ2u3G9ytXTdNkzSc6TfrwIzTUVztwAsVwnO9xdoay+hffzYskpmGy5uDa4ySBzn7U0VVd76KvmvFOIfYa91ddDa/8qtZ/FY8yH2FUSefUn1Xo8UOpltkkkvJf2zmuUI7xT+Y/PcVrsjkq2X8QSRwvj0tfG4EAPF6HdHsPQhQS4lptrmkEdQVPhcwhazw3MJvrsumox01JARlTJsJxEQAOSix+VOnGu0GxOVuJLonNrnRNFTYDPXsBY6ne3RNjFcwCir3BU0DmO0lW8A12oaSQe4TMXig5xKmyxry8EDqtD4sqWwfzfL3sjDuZrdZ5jiTuulPa18NO7UueZ7hhE8hpsJWLyYC3GT43VTB7JYvDFvNDI5CHA9iD9ldzDMdfymNO9g6HNxeySpC0lekgvETHKJh3UwRFDKTmJ7sO6rUY2UshI9ijUrgaUbWlQhJrLhpHXZaXBcJxBge8lpPLzdfQgWg+BDQQSui5Hi2ujo0RXos+VuqiDKdMpZLhHXohLrrq87j3cj+L4dD4g2SKQuabOlx81dDRWSzPFv1u8Gm11GytZNmk7Ha5Jn+wr9SVwOp6fIpa1JL97Ol02XV7NOi3mbg5gDxsNgbJcAOllC9MYAoUR6mz8dE3HTlznOJO5J+557KlJQPOx8hFix1GrOuseNq63Rd/HSNBa1wAO9UDR7+6ZguICJg2y63U49umwHIA0qeX42pWljb0ODt+R0m6K1GfcRwSafE0RkCy0tHPvsOyvJHTLTouzPklRZA/tGvobA79emn36/ZE2522IU6z4hINcwHXZ+5QeB+zSbbrHluwTYsbHfkvZsCXuJsaS2q6gjra5c4Rk6nwgYtPkKxYht/VQP06q3He+X6ozBiYXaWiTRJyJDg9pv8zenwg/DWHjMphmjJi0N3B+h5unAg7ChyVPHYF2FmNln1kRjd3kP0uP8AhKrwIt8jMUoOdN0HMc4B/hThuomw69neocOhRDDYNhDi4xtj/iOxc0joB2QbD4t0g0ysBAF0BYA/MAV7jxH4YLdJA6tdT/ZwPMK4yjC0btMZ7d+9HucZQ19iDEOqthpYAb7UAVhsVwtMxxdu697aCa/mW3ywucRqB9Bpvbv6q/O97ATE5l9tOk+3UKQ66eKdJL89TndV0seHd/uclkw4105psne9lFLlEjnkRtJHOxyA9T0XUMI6ScubMGAbc2sddGzYIIIKFY3NYomuijaAASNuvuvQ9Nnnkjqa+tnDyQWOVX9CDhfguN0DnO8z3D4HoFh+I+F34eQ6R5SV1ngXFBzSFZ4uyVroy41a6GPgWnW6OBxZe8uAPJGsNMGyBgRzCZA97jpHWlePBGgte4+axSW8mpk1WAc0z58bdCyeIxJebJWt/pAygx6XLFhaoLawok0bU5zCvMNLThauvAPyrexZ0fhrhSF2Ehc9gLnMBO3U7pLTZTFphjb2aAkk6LA1M4UcAQLXsGHKuZziRqpvzSGnFkI4ttBbhRxAbSpvLbVX8USvLVqJEqL/AIwqlG3DPPIJuEAvdabC4iMMryg+ppLnLR2Bk2uDKkOBWhyTHuaFRng1EnUwf5kTy7GMA0gNs9hf7qpzuOwWm+SwMQNR/wBFIdQ3INeqmweAL3U0CzZ5Nby/c+gVuWCvK4i+oP8AyuLlnFSOhi1JbUDXYh2kgGr5qLD4B8rg1vmvmOg9SeiKCKEloceu9FM4i4iijZ4OFbobyc8/U8/6BDCcm9MI7nRc4xjcipiZ48ODHHT5Orh9LT6eqE5DE2XGxCZ3k8RheSemoWD6dFUdL5Se/L1XmSwl0rid21blvji0Qk73rnuZXkWSSiu51POnxNx8EQdrfr8Q8joAaaBPfc/cd1is04gkdiJHBzq8R3lBIbs4iq7bKThiBzsxjLrAfbW12I20oRmuGfFiJIyDYc758xF/cFY+m6eMJaG7qK+7sZkjKEL9TpXjuGHjxWHoiQaJWnpJyaT27fZX8kxbZQxmIa0uaaaTzHYX2KzvCuOYGnBz7NmYAelOI8rgeh5fYIaI34ad8UzhrjqrJ87f4XN7gj/UdFh8FO4+W6+Bul08ZPdpbfv/ALR0rOMUIo9cLI3Bx0m+QvawQsZBidbvp+P3Xrcw1MMdnS7dzRfk9rVjD5cR5mDYb+bq2wNvUWEmdJbrcXgvHbvV5P8AsL4CfsSC3ke3qj5zAOj0zAPHUtHm9+/2QyERyaDqAI2PWv8ACfTnXZOzCdsXlaLB+kjendlk6bHLLk0QdX5iepypRuQBz7HOhD5ITbQKDgb3/wAQ/hK5nLnLnWDzK6p4c2k8iDdgtBsHm0nnS5rxNlwjmc+NmhpN6LsDvXovT9FB4lolFfFd/icTK1P2k38zUcBZmWPF7LS8XZ0XU1m9rlMGblotpoonlPEDnvAebvZbYuVO0Zk33NNl+eNisEbq7l2ZvxM1V5QqM3D3iAPbzRPh5wgd5xRVwhSRdlf+lDBXh7rkFxgNXduPsc12FPsuF6t1s7DIjmMRDBQFxFdFWw9OcAUawsGkhw5JbZDqmAxYEbQey9WOwudnQ3fp3SVWAc/ii1Dnuq0raNFPw05CkcQ42j4GETI16pH8lDRtWQmapNZViPCjRfVUnSIeQeT2Ryv5PGdVlCvE3RLBudWrk0de/oO5VS2RbWwYzDEPeQxp+e3qo5MY2JtAlzv+8yqUmLcQQ3yj9T7lRZbhXTTNjFmzv12G5Kyzx2rlsl+bjcb0qo8mgieWwmaTahYA6noAsvLO+R1/+lpeIjpIh2plWOx6A+vX5QWM07/oSulj7Ovz+w3LkcnpvgUOXOd5nE+wWmyjIZPwk07WWBTTW5AsWT90OwZfqOsAbbCwdj12W/4Ix8YjlYeTm3X5gNq/XksnXdQ4R81twbekiorW+QXwA5rsZBdEMcXX+WmkE38oTneVl2YzguALZZHsDjQLNbnNAJ/wkFaf8bBhHswjA2Nz36pSBu516iy+w/cV0RjjjKIJWR2AMQQ4wv5W9gBMRPZwNe+/Rc6PVaMtNNKXD7/8H5cje/c5bLiHSSWB5roAdKC2uV5gzEws/Exse+Jxa15FuFEciOh229FgswLg1k0ZLCbY8ci13Y9kd4DxFsmhN2P7Qfymmur2NH5WzqsX+HXHavLldmZMee8lS3TOh4bKsPINQiZZ52CCfkbp8uGZEdPm0uH8zTty6EFVsDmrYac7foWnke/sjUDIZySw0KsxvPP+V3dcJ9PkvTN88b/3t/I2OZcw48jL5hD4bvEhNsbu9t08C96DlWdngdK2tmOIBvfccr7e60uKy8vbpF62bgkC9JJFO7jv7hYPN8CYiQQdj05WDsV1ejwWv8i3Xfv9PuYuqyyjWlun58G5OZxBhFhcy4sxAe4gKzjy9wJaSs3PI7fUDfqF3opSpmBOxYXLGOG5V2Phk/VGeSFQTkeiO5Xmbm1W6Y7I7RqOHs6dDTJhXr0K0GKdDMLaQCq+FghxcFEeav1WPzBs2FeW2a6FGnpXoUN47x+iPw7tc2W1zjLnSgPkvdApMDE3mrWWPA2PANDOyLYTEP00d01k8Q2ACuYSazyoe1KnJvsRjQ16SObdgkguXkUc+YFK3ZeNTZHLQGOfIvY3KBgV2PDbWoyHkmLPJNENhNAT7VEJo4WAW7p/COZ/4TmSOkIvYDkByA9F5E4dVYY8WKQPmyrPMRCWhXOHsaYW4h4A1+F5Xncso8mj12+ytyBhZv2QkS0C0cnbH1HNJkvFg4v83GL2XaPBiHOsuJJJsk8ySq8sm6nMlClUTkgGXcvdWtx6D9TyW+4Awnh4c4qUHSzW5nc1++7Sft6rnUfJbCXO3DCwYeIF7GQXKb/+aQfT7MBr5XN6/FLJHTHu9/RJDsORRe/YE47PnT4gTuppMgIA5NbY8v2W54szouZhGDmGl7/5gWhpB/yk/K5k+GtP2WmnxmtkTnfwgj9EvqOnhrx0tla+hUcjeOW/kyjnryCXs3jxHmPpI0+ce9/ur3D2ZjDztkDdqFju0inD7WqGJxbW4eWBwu3smhNfS+w2UegMd/I9VF+JPhx1zALa6nfb90zw9WPQ1tx8VX9bfITKW6aOg59lxmdAWuOkuDSR9LmOaXRn5aCP8qizbiJuBe2IjWw86+pvqEIzXis4aJmEA80Wl2q+TiC57HX0t1iuW/dYzMc0dM8vcbJV9N0qeDw8ivlfIKU7lrjt3O6ZLxdgZ32ySrZppxo1ttXwn57w+JoiYz5mDY89ba2/2XIuHMMx/PmtNlPEsmEe5pedIBLQbIsch7FMlFY41FcC3JzdSY22RjVLsR5SDtuFnOIc+ifswckW4n4lw+OidpHhTCnEHk6udH2WAeQm4safK4KjGid2Lsojl2L0vAKCtO61eLyCoGys57H4TZNRpBNWjc8LYxgcL2CJ8SGE+bYrDZdiQGizRRbD4th+t9hL1alpoVY3MsQ10e7aHssdisqjlJLf3pabiniSEQ6GUufYDMHh9DcE8kXhyq0xlM1OQYSOJ+7NVb96RXF4hkzqY0Aj0pFeHsk/sHSu5vA+PRVcZw6XRmVh0Oaf2Uipt02BYDlje0kVySQqfNpNRvne6SPw0EZdpTXiyvLTgU8YS/hy2irHj7JjZbFKOVyEh4Snl2yjLk9gVkPWC0fwOBAZd7oNh4N1elmIbsUEt9iVsQT4k6iByCjY+jaae6TGairoqyaTzck+HLHEFx2A33RPh3LxJOG9gSfhXc2LWnTyaNvdZ55KlpQMmwbBhGlvqpjKBGWN5nn/ALIe7Ffwt2H7q1lmEcXX0UcdrYLi6tlQC9jtW/2VzK4Hy64mnzaTIwE/UWbuaPUj9l5iYPOfRVMHK5swe005hDm+4N17IX7UXQUZLl8FtkJmYAPqHLp72p8BDod4kgAbFuGn+N+1Afv8Ixm2CDXNljbpbPbyOWl+2tn3N/KD42bxXV0akQn4nHBGnFtAvMLc4vJJc42T3JVQxEcwtVhsE0+qE51FWwWuE17pSkPyPF6XBWs9xtnbqs5hcUWlEJZBINjuicadlNbgvESbpRhMnbTireBwzn7NFprpIZ2Iw1dA4XxXiYbQebRX+yxc+DLDRRnhvHeHIATs7b56LLn9qFrsSLp7gbNsW9kjmg1RVA5nJ+Yo3xphQJQ9vXms0StGJqUEy6oe6Qu3JtF+HoRq1EIMFoMnoBFN7Ay4Om4HMT+H0+y94mxYZDbdrG/vSoYTGNOGA62qvGuIrDCuyUmLOfzT24n1SQ8yleptDKKzk8NXhZupdOyIIfExRyKzhlXxAIO6HuQ8Ypy6lWiTpLKshchnrkk+W1Fh2KWRlISDXDZPw+3NexJkz96UKLWBzSSJ5dGacRpvsCpJHEi3Ek+qpYeIkoo3LnkWQaQSasuyHA4Mvciw1Q8+SvZNg2t5q7m8LCw90mWS5UDd7AXGxA1IORCHZZDrlJ6Dc+wSw8zi10e+3JR4fGGNjxW7hpQaGk4rkboWlItyYx7zWo6S6w29gTtdd6T24LTvfus+MU677K/Djy7ZP8PStgZu0GWzaQaWfzHMC5yJRY8NFHmgOOlBeSFMUKYuMaGPevIpCOqitehaAx0hsrd8MsjZBr2shYIC0abjPDjDQUnNHUqQzHzbLOZ4oOeULxWK/L0UE+LJVYutXCFASpsLTYkzR77kIQQrGDlp1d17joaN9CjitOwJXR7KgAwOQFFMskOmlJ8Elwb3D4lngNr6rUnFzBJhbHQLMwYzcM7K7nubhkGjq79khPehXcwpC8VjUElpHkbl61JJUUSQ8l5i+iSSruQjjSHNJJWQsMUjkkkLKQ/D80zEjdJJTuWEMrG491s4h5PhJJZM3IEwbEdyo8U5JJKjyK7lKBo1IVmnNJJaIe+bl7gMKmwXNJJaJcCWMzA7qmEkkUSI8Kc1JJEQfDzT5ikkhfIXYY/kokkkQI5vNEsX9ASSQPlFMHFE8k5lJJSfBJcFpv8AehV8/PmSSS4+8VHkELxJJPC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AutoShape 10" descr="data:image/jpeg;base64,/9j/4AAQSkZJRgABAQAAAQABAAD/2wCEAAkGBhISERUSEhQUFRUUFhgVFxcXFRQUFRUUFBQVFBQUFBUXHCYeFxkkGRQUHy8gIycpLCwsFR4xNTAqNSYrLCkBCQoKDgwOGg8PGikkHyQsLCksLCwsKSkvKiwpKSwtLCksLCksKSwuKSwpKiksLCwsLywsLC8qLCw1LCwqLCksLP/AABEIAMIBAwMBIgACEQEDEQH/xAAcAAABBQEBAQAAAAAAAAAAAAAFAAIDBAYHAQj/xAA8EAABBAAEBAUCBAIKAgMAAAABAAIDEQQFEiEGMUFREyJhcYEykRRSobFCcgcVIzNigsHR4fCi8UNTY//EABoBAAIDAQEAAAAAAAAAAAAAAAIDAAEEBQb/xAAvEQACAgEDAgMHBAMBAAAAAAAAAQIRAxIhMQRBE1FhIjJxgaGx8AWRwdEj4fFS/9oADAMBAAIRAxEAPwDHZJmJsG+Wyvzv1SEnqpm5ThsPGHavNV7u3+y8wMIl8wKxqSnwIkqMvnuE0P1DqqmAxxY8FaXPcESKq1ljDvXUJl7bkT2N9hOJAAC4bUgnFOPjm3aK9eqDHFkR0h7pz3SYYldoYpWqIHtNpBieTaQNLWiEdKRjqXhISI2UKJJJrTGqJWsOy1XBBrYiVdwmFI3pT4eMK+MQ1o3QNgOQMxElkNqkUg4TMjLbzQ948V1NWp4ZxzoXhj9x6pcm17oVmOzDKJITThSo0ui8dzsczYBc6c7ekcZWiy3g3dFOMOdYUuHia0Aq/DDq3QuSst8kWMlc1tc1Rw2JdG/Ww6XD/u6NyYJ7hs0n4QOWAtdRFK4pNUDZbzXNnzAauYUHju09ldwWTSOGoDZXcwwNMukLhFUqC1vgyxbZsphN7BWnwprGb0EevyKLmEw7wwkclXwmDe+UNAJJKOZZi2tIa/qV0rhvhyL+9oclUHzZW5lcdwXUGqt6XP5GGJ5C77xVMG4c0Omy+f8AMZS57j6plIgby7PIfCLH0HDpX1DuCpsi4mkha7SbaSdljNFlFsO4BlBLnDbYKgjiMQ17i7w6s3tsPskh39YEbVySSqmT5ns4e82UWyfGviPopsPE11UvMUzSaRuXYVqvY0mFx0UuzqsrP8X5L4RErNweddPVZ7FYoh+xIpXY83fI3S82PVHTouivFT2lU5YqVjZp2PVLHcg4fKCPsyrsyJUwcpGJlpwsLQMHOi7JoarET7V2LDNIsqMqwQ5ikjfSkmi32UBaQqsstfjCFXlxjj1XoIKsR4UOVbIo9ybMfDf5uS0L87aXggWgAyqzzWiyzJIxVndKko3ZWxHn85kZsFk3tNrp2KyYGPYdFisVlhDiAhUtKJZVhmvZGcoHiPDUOhwVblS4fHCN1t5oXJPgjfkdQwxhjjo1dLn/ABFK10pLeSZNnLnDzOPsqLsSCCh1T7IW5Mv5fxSYhpLbCMYvO4ZY6GxrksJK02vY5TYA5p7hsMo1rMrjLCb3QvB4Vutw7JjcHK1t6iqsEjmuu90tNOL0stxcSTOJKcPRdG4b4uH4Qb7gUfjmud4zAucNRRThvDua3TXMqm9MUypPua3NuP4ThzG69XTYlcrxUupxNVa6ljODQ+LWRvS5zmeDEby1PxyTREDTh75FS4PASOdQXvh9kTyjEkGgN0x8F2V5MC4Gl6iEsu5ugUkqyWMyrHUQln2Z27ZD8FIa2VPFg6jarT7QNbjHOs2pWuoKKl5aaEevevRKSKUbgvGOUosIYXDjqpcREAqcMu6vTt1NQO7B7kJLatVHYg3sVXcxzeaQcjougjhsSOqbiZGkpmXhjpGMe7Q1zgC78oO1+10tnjuEY8FIDI6QskBjDjHrieHiq1s+k2R9QHX3WbLmhjlTux0MTkrRjWYEkWExjnNNUbutu/otnkvCJGIjEjg+B79I+prnkxvc1oPfym/5Spsq4bH490N/3ZJsjpp1Rkj2orO+vxK97pWF4ErSZkMTHOwFzhQbIYjuNpGt1Fu3oRvyVrI4n4h0jdbg5kEs0YG/iPiAd4fy3WdvyojmWQyOjkfIS0R4ZuLrqZMVLQY4HkdLSP8AKEV/oryZrpTiJAfIS2Ppvp/tHevldp+XKZOrjHBLJfH37AvF7WlAvK+MnAaH7joUYyNsc2KisAhztwRYIDXO3HXksHlOAfNJFEz6pC1o9BVlx9A0E/C0vBrHRZoyMmxE/ENJ5A+HFMLrpelM6mljnFPfS39GLjHdP1JMtia9pLv+7IDmWHayQ6eSt+JKMNHLpLWyeVru7mgaq6obNC7mTZTMcUm6e3AK2W54cQSntlAUDYHHcBMea5p1IsuTSghQQNpwPZRxvtWmwFU+KIF/65BbppQPaOajwmCtTyxlvJY1CEXUS5ZHLZl6J7nNqlYwOL0SNbyVnJYtTOW6BZ+10cmrsieKU9mCqZ0bE8RaWaDsSPuuWcTavELlbkzx79J50hWd5lr6bqYY5IyXkE0tWxVw2YaTZFojFP5w9vNDsuwmo7onjYhGyhzWucqdIFnssxJJ7pIazGmt0lNDJTJMO4tUcr9RTXzbUrWWMDjura7kFh8NfNeYtrQNlczOYM2CCudfNRb7lLfc9tMClgFpTNAKKwiRlK3BJQ3QxqmLjSjRTH4zEh2wUP4Y1a9ZASbpEYtDXxiYO8MuGvT9XhnZzm9yOdeiCUq4CFw3FD+JjGIaHRPOh4NgDWC1rrG4pxG/RdJhnlyyNrZ3DEYKR7oqc23wA3oY+7DmkWOlEbcwFjpeBZdb2NkjkZ4fiwybhmIjPRp5NfR5H79V0XhCsZgiJt3aXQTscKL3xgaHDs/SW/K4X6hmjKsidx2TXdeTXk+fs+5pwpp1wwthMCwguhrw3eHKytwNLiHgf5dY+VRfl7BivHF+doYfeMuF/ZwU3BjRHAInOowue26sFriXCx23B+UVzDLaBcynN35b0SP0vb7rzM24ZJRT24v0/KZvg092jNf0o4RkeCfp2MphivqWxSGQD4Ad91HwxlBiwbWAEPdE7kNw57HPJ97KOcW5AcbhNI+tjg8fAIf/AOL3fICvshqnN20Hn0oAb/p+qc+pUemjBf8Apt/JKvoLjD25N+RzjgLhUnHOxJH9lGCIz+Z8jC0/DWl3y5qflOUNdmuNLBTIY3R2P4pZY6e+/wA1+L9wujQxNaSIwGtvygd3eY/v+irYbK44tZY0AvOp5ArW4kkud3TZ/qkpyySfdKK9Ff8A39wY4Ekr+Jz/AIq4dlk/DQYVtiEFpbdNb4mkNe49gGep3QCbh+5XRFwOgkOc3l5fqr5sfC6Zn+I8CBz20JH3p7l1eUfoCfQUucYnEDCRNa46nvAJ3597XU/T+pyTxaY88Lzt7tv4CpYU5OUuFz/CHZiWxxmmht+W+mgCg0D459VjJ7c4ozmeeeKKqgEHD916DDj8OPqZJy1OzzkFawWLJNEJsMBcaCnbhS0gVunNbC2w1O2mW0qHAzj+JRCN3JQ4mJwPI0saj2Bo1+Vku3byQHjWXormVZ42NlLNcT48yOtNxchIgyfFBsg1fSlnr2l3lQyFykZEXuAWjSk9QVUwrk7Tp1npy91agw3jGnOrsnsmY1gYdinwxsvYrOnbcgGyB/Crr2cEkWbVcyki8Rg62Yo7p8UxadlXEini3TxpJI5zt1EisbG0EMxLdLj7qk7JQ1rqSeU0FIlWUe6lYYqrTuikcQ02gnKipbBDL4AQjuF4ZbNCWvNPB1Rlu/ld0I6+yC4IbLQcLSW9zSXbCxW/vt2XKz5JpNwfG5WGS1OL7lvgrCyQSPw0pLonWWDo2QE6i292E9RyNI/Bi3QSv0jTqILh3c0UHe9bX2A7L12bhxDywNmaQC8cpAPzj83qiOLxGHxAFkxuG5IbZB7Ve4Xnupy+JPW1zz8fM62KDjGpfJk2WzB0rzya8bj+ZpN/dn7KX8WWvaRvzaezhuRf6qlh8CYzrZKyVgGlxbYcwHcFzOYF1v7qxh8A5otx+kNr/Fe1grn5IpO7NCphrUQGaSbu3gcy1zXEpjzoa5vMHr0LTz/alVw05Eh1cg79waH2JUrydHyf1Oo/razPgiW5NDJfLr+nWwmF48zG/UCL9LFgfaj8pjZA3c9P9VbxZbdtFajqPckAAfsPsgSVOy3yYTH4GXEYx1utsZpgHIChZd23u0/H8MQiNweGGV7NDpHUNEZO4b2J5XzWjii0eVrdN7n8xJ61zv1KGcR5H47GwsBGuQPkfqI0sbZP8ziaAHSyegXSx9S9cYp6Uv4/OO5JTUY6Yx9d+7Miz+j/AAzjbHEs5Fxc7f8AlohVMy4fdhQfDy+Fzf8A7ZHHE/dt7faka4hzLwAyDDtAfGK2rTGK293en35oVlmDlJc508jjWojUSLcet/K7/TPqMi1ylceybe/rs/uYc2TFelKn6V/RnRIWSue9rGav4WN0MbsBTW/wjZRYrE63W3otVm0UMrfDn8rqpkw/gP8A+g/ib69Flm5XLBLpeNjycN2uHQtPVdfHlUtns/zgxOG2pcHQOF+G2yQte4bkbqxnOGw8TDekUpeGcz0w6b5BYTjrMHGSrsJUYapclOV7EX9XeK8mPcInJwoDETI0grKZNnj8O8ObuOo/2W6j42/FxGLTpcOuy1Rg1KwKo51LlmiQg8rV7DwBu9K5jsOddHoo8RK07DomSerYllSVgJtMjsFW2RDTqPJOxMraAFK7CjuVDjnd0k38Le6SrVEugPoT2bKefDgOockwtTLIetmIUUtndep55KEKzXKUC1G6NPYFbIe8kfyTiCSJpY0gscbcxwBB/wBkGGGJr1+P/S0GHgwoIBYGnsJXP397/wBFl6hx01JWFGLfus0OEgw08ds0xPHNp8pPt0ITsqy58MwmsFrefqD0PZPweTtAtsbiPkqzC4xA7mj0dyo7Fu/NeeeZxb8Nv57mrF0ut+2lfp/JpJMxklHlgj01zPMD3KG4cSSOoAA1122G1X1Q3+sw2g/W3SNhThY6WOqtDiEag4OB2oahYobIc0HJ6ufzyNWFzxrQ4/SyzgswdDLv0tpHcHofREMqzA7sc400W29wS07D0CCY7HiSjpY0jm5p+r3VnLTqNXVjc0sOXEqtjbNCMYKkvmaIB6GxfzyVqLFEihR2B9q2s+6A+MJpdIc0PJpwJoawOh7GrHuEVwznBpaBuPq5dOf2XPyY9KC7BfFxjU3ltuT+todnmLkZC58W77a2MHca3Oa0X6eZQnF6qFmrs2b63X7BX8uYBE0SnU+ybG12bG3T/hKS0NSfnx5gyjcaIcswWkNbZc6t3HmfzOPubKbnjpx/Zwxuurc/lQPRl83HvyCZmubMiuvM4dG9K79v3Q9/FUw1NaWn+ImjZ2u3G9ytXTdNkzSc6TfrwIzTUVztwAsVwnO9xdoay+hffzYskpmGy5uDa4ySBzn7U0VVd76KvmvFOIfYa91ddDa/8qtZ/FY8yH2FUSefUn1Xo8UOpltkkkvJf2zmuUI7xT+Y/PcVrsjkq2X8QSRwvj0tfG4EAPF6HdHsPQhQS4lptrmkEdQVPhcwhazw3MJvrsumox01JARlTJsJxEQAOSix+VOnGu0GxOVuJLonNrnRNFTYDPXsBY6ne3RNjFcwCir3BU0DmO0lW8A12oaSQe4TMXig5xKmyxry8EDqtD4sqWwfzfL3sjDuZrdZ5jiTuulPa18NO7UueZ7hhE8hpsJWLyYC3GT43VTB7JYvDFvNDI5CHA9iD9ldzDMdfymNO9g6HNxeySpC0lekgvETHKJh3UwRFDKTmJ7sO6rUY2UshI9ijUrgaUbWlQhJrLhpHXZaXBcJxBge8lpPLzdfQgWg+BDQQSui5Hi2ujo0RXos+VuqiDKdMpZLhHXohLrrq87j3cj+L4dD4g2SKQuabOlx81dDRWSzPFv1u8Gm11GytZNmk7Ha5Jn+wr9SVwOp6fIpa1JL97Ol02XV7NOi3mbg5gDxsNgbJcAOllC9MYAoUR6mz8dE3HTlznOJO5J+557KlJQPOx8hFix1GrOuseNq63Rd/HSNBa1wAO9UDR7+6ZguICJg2y63U49umwHIA0qeX42pWljb0ODt+R0m6K1GfcRwSafE0RkCy0tHPvsOyvJHTLTouzPklRZA/tGvobA79emn36/ZE2522IU6z4hINcwHXZ+5QeB+zSbbrHluwTYsbHfkvZsCXuJsaS2q6gjra5c4Rk6nwgYtPkKxYht/VQP06q3He+X6ozBiYXaWiTRJyJDg9pv8zenwg/DWHjMphmjJi0N3B+h5unAg7ChyVPHYF2FmNln1kRjd3kP0uP8AhKrwIt8jMUoOdN0HMc4B/hThuomw69neocOhRDDYNhDi4xtj/iOxc0joB2QbD4t0g0ysBAF0BYA/MAV7jxH4YLdJA6tdT/ZwPMK4yjC0btMZ7d+9HucZQ19iDEOqthpYAb7UAVhsVwtMxxdu697aCa/mW3ywucRqB9Bpvbv6q/O97ATE5l9tOk+3UKQ66eKdJL89TndV0seHd/uclkw4105psne9lFLlEjnkRtJHOxyA9T0XUMI6ScubMGAbc2sddGzYIIIKFY3NYomuijaAASNuvuvQ9Nnnkjqa+tnDyQWOVX9CDhfguN0DnO8z3D4HoFh+I+F34eQ6R5SV1ngXFBzSFZ4uyVroy41a6GPgWnW6OBxZe8uAPJGsNMGyBgRzCZA97jpHWlePBGgte4+axSW8mpk1WAc0z58bdCyeIxJebJWt/pAygx6XLFhaoLawok0bU5zCvMNLThauvAPyrexZ0fhrhSF2Ehc9gLnMBO3U7pLTZTFphjb2aAkk6LA1M4UcAQLXsGHKuZziRqpvzSGnFkI4ttBbhRxAbSpvLbVX8USvLVqJEqL/AIwqlG3DPPIJuEAvdabC4iMMryg+ppLnLR2Bk2uDKkOBWhyTHuaFRng1EnUwf5kTy7GMA0gNs9hf7qpzuOwWm+SwMQNR/wBFIdQ3INeqmweAL3U0CzZ5Nby/c+gVuWCvK4i+oP8AyuLlnFSOhi1JbUDXYh2kgGr5qLD4B8rg1vmvmOg9SeiKCKEloceu9FM4i4iijZ4OFbobyc8/U8/6BDCcm9MI7nRc4xjcipiZ48ODHHT5Orh9LT6eqE5DE2XGxCZ3k8RheSemoWD6dFUdL5Se/L1XmSwl0rid21blvji0Qk73rnuZXkWSSiu51POnxNx8EQdrfr8Q8joAaaBPfc/cd1is04gkdiJHBzq8R3lBIbs4iq7bKThiBzsxjLrAfbW12I20oRmuGfFiJIyDYc758xF/cFY+m6eMJaG7qK+7sZkjKEL9TpXjuGHjxWHoiQaJWnpJyaT27fZX8kxbZQxmIa0uaaaTzHYX2KzvCuOYGnBz7NmYAelOI8rgeh5fYIaI34ad8UzhrjqrJ87f4XN7gj/UdFh8FO4+W6+Bul08ZPdpbfv/ALR0rOMUIo9cLI3Bx0m+QvawQsZBidbvp+P3Xrcw1MMdnS7dzRfk9rVjD5cR5mDYb+bq2wNvUWEmdJbrcXgvHbvV5P8AsL4CfsSC3ke3qj5zAOj0zAPHUtHm9+/2QyERyaDqAI2PWv8ACfTnXZOzCdsXlaLB+kjendlk6bHLLk0QdX5iepypRuQBz7HOhD5ITbQKDgb3/wAQ/hK5nLnLnWDzK6p4c2k8iDdgtBsHm0nnS5rxNlwjmc+NmhpN6LsDvXovT9FB4lolFfFd/icTK1P2k38zUcBZmWPF7LS8XZ0XU1m9rlMGblotpoonlPEDnvAebvZbYuVO0Zk33NNl+eNisEbq7l2ZvxM1V5QqM3D3iAPbzRPh5wgd5xRVwhSRdlf+lDBXh7rkFxgNXduPsc12FPsuF6t1s7DIjmMRDBQFxFdFWw9OcAUawsGkhw5JbZDqmAxYEbQey9WOwudnQ3fp3SVWAc/ii1Dnuq0raNFPw05CkcQ42j4GETI16pH8lDRtWQmapNZViPCjRfVUnSIeQeT2Ryv5PGdVlCvE3RLBudWrk0de/oO5VS2RbWwYzDEPeQxp+e3qo5MY2JtAlzv+8yqUmLcQQ3yj9T7lRZbhXTTNjFmzv12G5Kyzx2rlsl+bjcb0qo8mgieWwmaTahYA6noAsvLO+R1/+lpeIjpIh2plWOx6A+vX5QWM07/oSulj7Ovz+w3LkcnpvgUOXOd5nE+wWmyjIZPwk07WWBTTW5AsWT90OwZfqOsAbbCwdj12W/4Ix8YjlYeTm3X5gNq/XksnXdQ4R81twbekiorW+QXwA5rsZBdEMcXX+WmkE38oTneVl2YzguALZZHsDjQLNbnNAJ/wkFaf8bBhHswjA2Nz36pSBu516iy+w/cV0RjjjKIJWR2AMQQ4wv5W9gBMRPZwNe+/Rc6PVaMtNNKXD7/8H5cje/c5bLiHSSWB5roAdKC2uV5gzEws/Exse+Jxa15FuFEciOh229FgswLg1k0ZLCbY8ci13Y9kd4DxFsmhN2P7Qfymmur2NH5WzqsX+HXHavLldmZMee8lS3TOh4bKsPINQiZZ52CCfkbp8uGZEdPm0uH8zTty6EFVsDmrYac7foWnke/sjUDIZySw0KsxvPP+V3dcJ9PkvTN88b/3t/I2OZcw48jL5hD4bvEhNsbu9t08C96DlWdngdK2tmOIBvfccr7e60uKy8vbpF62bgkC9JJFO7jv7hYPN8CYiQQdj05WDsV1ejwWv8i3Xfv9PuYuqyyjWlun58G5OZxBhFhcy4sxAe4gKzjy9wJaSs3PI7fUDfqF3opSpmBOxYXLGOG5V2Phk/VGeSFQTkeiO5Xmbm1W6Y7I7RqOHs6dDTJhXr0K0GKdDMLaQCq+FghxcFEeav1WPzBs2FeW2a6FGnpXoUN47x+iPw7tc2W1zjLnSgPkvdApMDE3mrWWPA2PANDOyLYTEP00d01k8Q2ACuYSazyoe1KnJvsRjQ16SObdgkguXkUc+YFK3ZeNTZHLQGOfIvY3KBgV2PDbWoyHkmLPJNENhNAT7VEJo4WAW7p/COZ/4TmSOkIvYDkByA9F5E4dVYY8WKQPmyrPMRCWhXOHsaYW4h4A1+F5Xncso8mj12+ytyBhZv2QkS0C0cnbH1HNJkvFg4v83GL2XaPBiHOsuJJJsk8ySq8sm6nMlClUTkgGXcvdWtx6D9TyW+4Awnh4c4qUHSzW5nc1++7Sft6rnUfJbCXO3DCwYeIF7GQXKb/+aQfT7MBr5XN6/FLJHTHu9/RJDsORRe/YE47PnT4gTuppMgIA5NbY8v2W54szouZhGDmGl7/5gWhpB/yk/K5k+GtP2WmnxmtkTnfwgj9EvqOnhrx0tla+hUcjeOW/kyjnryCXs3jxHmPpI0+ce9/ur3D2ZjDztkDdqFju0inD7WqGJxbW4eWBwu3smhNfS+w2UegMd/I9VF+JPhx1zALa6nfb90zw9WPQ1tx8VX9bfITKW6aOg59lxmdAWuOkuDSR9LmOaXRn5aCP8qizbiJuBe2IjWw86+pvqEIzXis4aJmEA80Wl2q+TiC57HX0t1iuW/dYzMc0dM8vcbJV9N0qeDw8ivlfIKU7lrjt3O6ZLxdgZ32ySrZppxo1ttXwn57w+JoiYz5mDY89ba2/2XIuHMMx/PmtNlPEsmEe5pedIBLQbIsch7FMlFY41FcC3JzdSY22RjVLsR5SDtuFnOIc+ifswckW4n4lw+OidpHhTCnEHk6udH2WAeQm4safK4KjGid2Lsojl2L0vAKCtO61eLyCoGys57H4TZNRpBNWjc8LYxgcL2CJ8SGE+bYrDZdiQGizRRbD4th+t9hL1alpoVY3MsQ10e7aHssdisqjlJLf3pabiniSEQ6GUufYDMHh9DcE8kXhyq0xlM1OQYSOJ+7NVb96RXF4hkzqY0Aj0pFeHsk/sHSu5vA+PRVcZw6XRmVh0Oaf2Uipt02BYDlje0kVySQqfNpNRvne6SPw0EZdpTXiyvLTgU8YS/hy2irHj7JjZbFKOVyEh4Snl2yjLk9gVkPWC0fwOBAZd7oNh4N1elmIbsUEt9iVsQT4k6iByCjY+jaae6TGairoqyaTzck+HLHEFx2A33RPh3LxJOG9gSfhXc2LWnTyaNvdZ55KlpQMmwbBhGlvqpjKBGWN5nn/ALIe7Ffwt2H7q1lmEcXX0UcdrYLi6tlQC9jtW/2VzK4Hy64mnzaTIwE/UWbuaPUj9l5iYPOfRVMHK5swe005hDm+4N17IX7UXQUZLl8FtkJmYAPqHLp72p8BDod4kgAbFuGn+N+1Afv8Ixm2CDXNljbpbPbyOWl+2tn3N/KD42bxXV0akQn4nHBGnFtAvMLc4vJJc42T3JVQxEcwtVhsE0+qE51FWwWuE17pSkPyPF6XBWs9xtnbqs5hcUWlEJZBINjuicadlNbgvESbpRhMnbTireBwzn7NFprpIZ2Iw1dA4XxXiYbQebRX+yxc+DLDRRnhvHeHIATs7b56LLn9qFrsSLp7gbNsW9kjmg1RVA5nJ+Yo3xphQJQ9vXms0StGJqUEy6oe6Qu3JtF+HoRq1EIMFoMnoBFN7Ay4Om4HMT+H0+y94mxYZDbdrG/vSoYTGNOGA62qvGuIrDCuyUmLOfzT24n1SQ8yleptDKKzk8NXhZupdOyIIfExRyKzhlXxAIO6HuQ8Ypy6lWiTpLKshchnrkk+W1Fh2KWRlISDXDZPw+3NexJkz96UKLWBzSSJ5dGacRpvsCpJHEi3Ek+qpYeIkoo3LnkWQaQSasuyHA4Mvciw1Q8+SvZNg2t5q7m8LCw90mWS5UDd7AXGxA1IORCHZZDrlJ6Dc+wSw8zi10e+3JR4fGGNjxW7hpQaGk4rkboWlItyYx7zWo6S6w29gTtdd6T24LTvfus+MU677K/Djy7ZP8PStgZu0GWzaQaWfzHMC5yJRY8NFHmgOOlBeSFMUKYuMaGPevIpCOqitehaAx0hsrd8MsjZBr2shYIC0abjPDjDQUnNHUqQzHzbLOZ4oOeULxWK/L0UE+LJVYutXCFASpsLTYkzR77kIQQrGDlp1d17joaN9CjitOwJXR7KgAwOQFFMskOmlJ8Elwb3D4lngNr6rUnFzBJhbHQLMwYzcM7K7nubhkGjq79khPehXcwpC8VjUElpHkbl61JJUUSQ8l5i+iSSruQjjSHNJJWQsMUjkkkLKQ/D80zEjdJJTuWEMrG491s4h5PhJJZM3IEwbEdyo8U5JJKjyK7lKBo1IVmnNJJaIe+bl7gMKmwXNJJaJcCWMzA7qmEkkUSI8Kc1JJEQfDzT5ikkhfIXYY/kokkkQI5vNEsX9ASSQPlFMHFE8k5lJJSfBJcFpv8AehV8/PmSSS4+8VHkELxJJPC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AutoShape 12" descr="data:image/jpeg;base64,/9j/4AAQSkZJRgABAQAAAQABAAD/2wCEAAkGBhISERQUEhQWFRUVFxgXGBgXFxcYFhcXFxwXFRcYGhcXHCYeFxojHRcUHy8gIycqLC0sFx4xNTAqNSYrLSkBCQoKDgwOGg8PGiwlHyQsLCksKSwqLCksLCwsKSwsKSwsKSksLCwpLCwpLCwpKSksLCwsLCksLCwsLCwsKSwsKf/AABEIAKgBKwMBIgACEQEDEQH/xAAbAAACAgMBAAAAAAAAAAAAAAAEBQMGAAECB//EAEAQAAIBAgUCBAMGBAUDAwUAAAECEQADBAUSITEiQQYTUWEycYEUI0KRobEVUsHwBzNi0eFygpIWJEOTorLC8f/EABoBAAMBAQEBAAAAAAAAAAAAAAMEBQIBBgD/xAAuEQACAgICAQMDAwQCAwAAAAABAgADBBESITETIkEFFFEyYZEVcYHRBiNDobH/2gAMAwEAAhEDEQA/AFV3NGJqIYk9zSJsfXP8RNOczJwaWL7TWjiveq6czIrr+JGvi07zEsC5ow713/HTVZbMKhfHVjkZgv8AiWw5971tc7qoHG12uKI5mugmfbMua5rPepbWL96qVrG0bh8dXeep0GWhb9SLdpPYxNGWnogtm9RirVk1AjV2Xootn2p07UFfvVLeelOMuc1oWzhE5xGLpbbxT3H0pyOfameS4EXzBPfirzk/hW3b6tIk8/8ANSs76uMf2/MPVh+p3Kxl3hK6wBcn5Ci7/hJwCVJMfrV9W0qjaovNU15tf+RXGyUvsKwviecthmttD0VbcVY/EODQiRH0qli8dRAr2OHm/cJyMmWU+m2ozN6onxIpbjMw0D9PrS69mJp5SDBkaj1sYKifG+9Vi5m3vWhmlb2BM+ZYXx1C3cbSNs1njeojddvYUM2geIQJuMMVjx60uuY0niureBJNHWctpZ7oVaiYq0M3c/SprWBp3by8UVZy2RS7WiG9IiJbeAqdMIKc28sYkiOKy5gGXkfKseqD8z7jFyYaibdipxaqZLdd3Ozi1aogWq6S3UoWuT6edPM7VqT3Feg2vCq+lZf8KKe1S/6pUDqBGBYRueds81Hrq4YrwZBmgrnhbnmmVzqW+YL7K0fERYC0124EUST/AHvVuwP+Hty4BrMA+g/3pn4Q8OC11Hcn1q+W76qBUL6j9ZNbcKpUxfpwK7YSn4L/AA7trGoT+9GN/h9ZI3X9/wDerKcwXtXa42vP/wBVyyd7MpfYoB+mU3EeA7YWNPb+96SjweUPxEj3r0m7iaWXl1GqOP8AUsjXuME+BWfiVMZHAoW/Ze37iri1nalePsVTx/qTs2jFbvp6gdRAmZVMmYTS/HYYhthFd2rR9KurkDW5HNZB1DLmLpdiXJotbM9q5fATWvuZoVmF+G7RtvMmDV/t5pCz7dqo+XqybfEB6iD+fen1nGrEg/MGo2VSmQ22jtVhqjG9mnBmobV0sTB+lB3bgcNFLLObMjgHn17Gkkwaqm5Q7Zu+p14nxF7R0bgEah6g96DwmVOtuT8RE08d9fVtHMUrzTxEluV5aNgO/wDxVxcoVrxQRNtb5GVDNL2hiXIhefnSDF5wG4O37/Sp87vteP1n5UuTLzVKq1+OzAvxac/ayansWmai8LgB6U2w+X+1E9T95wKIJhcHxTaxgPaicLg/amtqxtQbLNQ6JFqYKO1E2sNR4w5rPIpJ74wo1B1w4pjluXsSYBg0fkOWTuwq0rZVYgVDzfqy0+2N11F+zE+X5JG5780ZfyRGHFMARXDXa8vb9YvZtrGVoX8RFiPCyn4dqUYnIbicb1cjdiudQNUMb/kFqfrGxMviKfEohtEbERW4qzZnlYIkVX2sGa9li5iZCchJtlRQ6lpvYMTUDWIou9jV9qVYjMhXgKqr37MrrYo6m72Hmhjl4nipkxYNYcSB3p9VdRqZZ1Mkt2gB8qVZlmJU7U4FwMKRZxYHFYSkF9sI1RaqzrA4hm5pj9p0gTVZwWZQ2kb9gRTTGuSN6cTE5HxN3Z1QG4xTF6mgU4sW101Xskt6ln3pxcle9cfHZW0PEXGQjrsSLHXQPalxta+OK1j31MATT7KsEIG3pRCq1LyESe4s2oot5CD2qZ/Dw9Ksy2gKkVBU/wDqDcpz0llKxGRx2oC5Y09j9RV7xlgUju4OSapU5hYdwZpB8RGqwJEUBjpPwEA/p/zVgxOF24pS2XhjJG3t3/4plLixittPUWYfMymzUJis1BOodiDuO4ojOzoG4MdoU/0qp43Gncd/Qc/8U+qAiTjvwJeML4hVlC+1D3srFwlyDvSbwmktJG896vwwEjag27rO41QnqHuU+9kgHYVwuRzwKuF3LgB1VxZwqzsa5942txk0jeojwXhocmneHyBQBApnhMKxAKoSDwRxsY/c0ytYbZwN9IRx2JCyT6xyfqKm2/UnB1uNJjoBuIRkW4AG5IHpuTAB9N9t+9DpgSWCqJYmANpJ3259j+VXO3hxrZjBl1IjgAHVv9eR8qHtYU+VaEwbd0XCpM8MzDg8wZk+nvWV+r/DTpqHxKslrYH+/apbWGluKcJkwCiFDS5YSwDFdELa1DtrJJI2hCeYoG3g3QjVGosVAU6tRWAxB4jUQvznsJp5cmuxdgxZg29Rjh7qotCX81ANL84xdxAdgYPIO309aX4W8Lu4qBkY3qOWPiWcVqwNNHhz6uTnY9arWKsOG4pZmV65bjfYkCvq/pyP4MfdqkXkZcr+ak8VJhsc0gUnwOFYLqPpPNd4fMwT8jX32QPsWDsvrRdy1telNz2pDdTqNBX/ABEdWhd/79q3JO5O9WcZWoXjIdliu3Uhxuc7Qv8AzS0Y4nmaWviTJjfep8PLHfmj11LWuhJhuLmNrd9iOaJW8Yg7zQdlPeu9ccmly/fiF2deZFcxVy2djK+/ao72YlwR7fWu7+PQiDQRvoODFNV1o3ZEGMhq/BmsntgXt/pVuxKA2zHNUC9jWBNxVJVGUM0dIZp0gntMGPlHO1OsNnpuWnZQT5YBaJ1AMSA2kAsUkQWAhZE802icYtzZjLZllsIkgjdlUjuC+yk+xMjbv9Kgza5cixpO93EXbRbcoi22W35hA/Bq1En0IoOzbu68IyW3axcs4cXyRohrrvbYkfzqyWmkcFFbgmrReyNXtG0xgLr0MnxgPDEwwgNqLGN+BvvtLysxKyOXiPVVsRoSq5Rgrj62b47clk22VSyu0k/hYCRG4YH2qwZffceTqUhLpIVuk8B245Gyk7jcRRFnJ3W81xIPmPf1A7QLoOgCJBUtpJmCPpUWGwTHB4bSwZraAkgNDHyb9vpBgjrcCTHHFKNkVOOj0YYIy9SEZ2xnpI0oLjT2U6IPvOtIA9aOwuYkqpMQwDCD2kiD7gqwI9u9JVwDea9ttiRgLDaTO2lbl7SYj4bOx9q6u4g2sNYLjSdN7VMSum42xI22k+3Nd+0pfxPvXZfMfXMZO1RLYmkmHxpDaX2bYkGJGoagCOVaCDpO4kTTqxjBSVyGpuKx+gh13Ir+WAiubOWAGP0ot8atL8XmgBBFUsFyP1RTM0BI8wyxQJjeqZ/6dQ3SAverfczVXFD6l7dzvVG1tjQMn1Mu+4uXKxbII4qx5busUqxOPRQZgCocrz9ZCg/WlhZwBDdxlipI4nUd4nAT8/Sss+HFJDBgVnciQQe6w3BjcEyD6VPZfzNwRPvtMb/L6UQ+JQFZhW3ABgCT20iPzU/nUa7JYsZQ9EaGvMntfdBVJ1HptzJ0mNQTb8JMwfXapQBPadwD3IoS7cEEzO2qAAZ+hO5morOM1AlZII9CASOfkflMd6jvztG4cV68Q9DM+xMfUDt29fmKxuD7zQNnHeYFiVkE+4I37bEEQfQg1NaxoIk9gsx31Dt9aXsRp3iRJfKED/TwPQkR+xrlrxZoBgA7x+KO0/yid/y9a298AEkgL/Y7cn2pclvzGZWYywDG1yEWSQXjuxMwSBtwYotAbtidAThAmY/BW2UjVvxpVQzGewEgDtEwPnzXnGYYxsDiIg+U8kBhBHMGBtB9iR6V6togGBAEy20D1Zidh7zz715Z/iNdDsrDeNtwJiI7DjYc816D6YWtPFh7T8xHLbgvJT2I1w2fLcgj8qTZtjRdZVghdUkx6e9B+Fr6xBjb86bY9VUSJBq5XiJRthJl2c9idmSYnxHpQKBqaIG/p60hxOZNaEncmTt61BZvDzgTwZFN8bl/mhCoACmZ7mtLUqHx5in3Vlo7PiT5BhiBquGXbcj09BTiGO4G1KMIHmGg+80+TDiB1Une/AyhQOaxE+E0rsK5tWDyax8aZg/vzU1rGCiMWPQgE4mSI0cV2VLegradXG1Y/Sa6K/mb2D1BnygnvSrHZM54/SrHauFiAOSYG45+ZgV3fvC00XrN3eAuzWzPIgtbZXn0Hod6MNjxO+grSp5R4cxKC5iAqtaTSl9HDaXw92dTMFGooukMSoJUgMu6mvTvCHh1cKNQRUYDSToQv6rc85d2JQhW0nS2kNCkkV34ZzzCm2PKxKPHCMbdu4mvcppYjUNUkadvnRCKuGUaSVsyR5bG2q25aZtuxBCjeLZJAGwiIqVn5tzIav0n4/cfj+8epoURueTEdz+w/p+gqPYEHsdv3IFcNdj3HYg8j27A7cUOuLhSRJUyR22MRHrv+9eTKse5QVYcXEcE7cH/AH79609w7Qe4/KoPNVht347T2MH1rq0ZAMgkbbGd+9ZYvr8T4KBN6IkpAYkGY7iBJjnYAfSkud4W2EtpaUF7KsbetulVUgG5ckENDsrBT8TqOwILo3QDvsB+9c3LmldSRqYDePwgzM+gmY701h5FlThoK2oMNSnW/D9y3JLQQqszOWku8M4J3Jgtu55OwBJgZevFZhjp9TALQNzH4QTwCSQOd5pzicQSdOosQZZYjR2tgx0qYLHc8ntSfHOokiGbbciUQ8yFP+Y3ozjSI2U/FXoEf1ezAD/p8Tj7YduRIBEgiVPDb9jvB7xQeLvztQyXyGJMksZJJJJJ7ljuT7miLWk7iqKVgCT7bvUPcAt3WDR2ptavbbCtrhBNM8Bl0kbV8wma1G4sbANcNRfwdkO081d8PgAKhxNpZ3pFskBtR8YwI3FmTeYs9MrA1MWVVWOGJI1FhvGkk+200a+ZC6H0kXgORqVkPyYgEEbGG29G5rdpCVZQxRuW6iF7BNLbAAjcDbhgdwaWYuw4mXddiQSwtqR6B/MLHYHqVYHtS1qi341G6+j5kWNzO3ZmbgUQSEZgHX1gT1Dfjf2qZ8W0KwZO7alMowMFWMfzDYvHT60nfxFcQlpR1lVDFwVC8q5vJ1ETt1d9yBBJExWPW8srdYsQWcC0jKp/F1mFYD14354FEXC4gH+ZUA5Ecuv38x1/E3DatJKyQxj4XUyGJUdBIJUnYMIbqkgS4HNCAI4O4nbfcAFYnae3Mc71RsVm/wBmbRcVyUYrdssYRew0XEY9RBPqAGgzTrD5kmsOqTbKF01s6kMhtaZmBsJ2EiATMb0W7C63qaDVHar3LR9v+7DPrGgkKFGtnIgFgBzB5j12orL80S4o8tY1Se0zJEnSSPwk8nt8qW2riEbXAC5A8t2aD30yRBPppBO8R3rbZhibOssbXSSpIDC3ajYauDG46izTyIFTWxgyEKO4qxWNc1wdorNy2bmnaTcFsL9GuIs+9UbP/KfbRYQAEfcEkkTM3XllZ+fhYxvJ4FWFvv1+9vWbsGRpF0ED0CpK/Ug0gx+X2luFW6nVCzAki2h6VQ3CvVy6ny16mJRdtRFV/pYNS8SdmQszv+0r+AyqbqLYU3HcAoqbswbqB/0iIMtAA3MVBn+bBToDBipKswaUYgkHy/8AQIgMd252ECnNnCPZwzDDKytdUoXOnULUQXJXbU/wqq9KLqMltxQ8wy17bAHj2q6nFj2ZKNXt78RngMesyxj+/lTzD+JraDSINJ8pyew4Enc8xcg/lNWe3kVhRCwp+n781iwrvqfLUAPbIrN5751ovyFFrl9/u0H0qXA49bIgtP6/lsKy5m9skmT+tLekX7hFetBomD4i8p7fL2qfCAEQQP61Pewmo7bCswuCg94rTKF7neXwJKcN6VFctU1UAbGPlUOJsCCdv6UNbQTDcddiI79zSDQWRZ2+HvyDcCtAKW3S2j78XNeyj/WIZdzNM72AZuKzD+GWmTFdaxVHcJXyYjqWtsVedQWwuJPuIxCMPXXZuhTP+xru/jrYSZeHJXTcXzRsJfUJ1EQRyfp3qjeLPDH/ALR7mkTZ65C76D0tEb7Eo30Jpyl+FFrl8MqJfgKD591BeuMQu27dHsbTetJHArtUOpPmP+uUOjLJ9rcKCLNy7q3Hl27ukjaCS6jTsB3ao8Tc8pAxfQpO4ubMhnUFZJkCQNx/vVPx+dPhllC3XcsbBmAIi9bujSpHIW1x6etEZ1eV7atbOzBVVvxE3FLEb8xMH0KH50rb9M4sCPBmqc4HzHdzNY6POQq+r4GgDUfcnTAJI9TFdYjOuAp6VPRMlmj8R7md/wA6omGxzDTq7sygD/SobaexH7j0o/D22NptUj/KLEyJFxWIB9ADtHG1d/p2z3HWzaVTkBs/iXBc/wAMQJcSABp50n1PIJHYHb13o2x4sQn7xgyz0lLVzVHq89/+kc1555RDKluNTTpnYCBLMTwEUdTHsAfSiMVi/LvNbXqB0aImWV0R1IBEywOvf+Y+lF/paAEdyK+az961L7ic2saNKmyU3bTrNsE8yZBafcrNVjNMYXQxct6EYRbt+dpBb1L2wC0SZZiSONqW2M3ttIkuFMNobSsxOhbkHU3qVhVG4YkgGIhrhE6QBsFUQijuFBP5kksTyTW1xFp7JgHuZxqRtfMbCiMDdM71J/DvQ1PZw0UxU4J1MGkgRjZ/ammDxoWJ2n9fl60otPArVvMWQ7EwdiNmUz6qwKn6imDxB7mkBA3Lb9sEbGk2Y40ztS9s99baiAZKeYo29VXVo9JCuvqEG9R3MwtswBfQ0AgXAF1A8FLoY2binsVfeDArhwqW9whBluvU34nxl0YYX7DlLuHIcEbzakLcVl4dRKuVMiFbuahyvFXHG4WxeZW82yL1u4zCQWYgs7qnrq6l9Yg00SyI0sNnlT7q4KGPXZjXi+He5YudLaLlpoDKYIKEpq+m4PqCJmtV44asoOj+Zr1/dyM9OxOR3xdQ20Cs2o+Yuno0lVhoES2riNxq3MRSLxhiktY1bFl9LalDXG6tBcCJ9tLRpA4JEbU0bPzicPhLykebbvo92ynSSLWvzCAR1FiUK2xJGrYHt55nmJN/EXru+q5cDEAfCzan0Daen4Z9VnjjOLjvy9/xsa/ff+o3kZpsXiDLBn9oN9pumSTpG8HrRgW5nddIDHiX09jXGaZ89nHBCqquHRLWgFipRAkltwfM0mdQgyoFTrZW49zzGAAUazFwAJqQlVUKWI3HVG5AiRu1cze7rxN55JLveYtEKdUsI2BG0c+vAp1a1PtPxFDcR2DPQswy+3jMMjqzI8K0FSxtsJ+7cqASIhwy6TpAOloatZRnujELYxEvZvqbQdyLirdllU6lOm4mrRMbqxPB1A17wznV23h3gB11DXbKlzcVNOsbqRbGhgwckEFLhE7invjjwWy27l6ydapBeNmS1JK3EUcWwGGpBwQWEChNjD9PxOfcOB/ePs0zV8FZctaZbjR5TbXMM8x/lSwe2F06ijKxG431A1UfC+FF8+ZcYsr3NTAuJuASwQQdRutLvPbWSeKKx16/icJgLDXYfFlrl2LY6ktOV8+4Q0gKiEyAoY6i24Bo7w3mtu7jPLthmt4eyy23bTbX8CmUYwpKxBDCQN1J3oBU1VEgd/6nGHq2AHxGOGw18k69gd4Xgeg39Bt9KVeIcgkTyB6/71drL7j4Z9A9tj9ArEn6VBm2GlTI7Go2FkXG/wBwlPKor9LS/Eo2AwKJyKPuW7Z7R8tv0O1cYyxAken9aEsI7khAzkc6AWj3JGyj3MVVuUs2pGptCdETnEZWHkBp/Q/mKH/9Mt2uMKZ4GyQZJQyfhV1uN8z5ZZVHzIPtTcYdvSuq/DomdsrS07CxHl+MBHU1T4jNwPh2/eq1hcWzcD8qOWRuf2o1u/ESRifENGZsT3/I0wy5rrNPA9RPHvO0ex2NL7OIG1O8De6CFKBuzMjMB7EK67f3vSDnXQ6jlKknsyTF33ww8x7Au2eWayAl2z7ta/y7tv8A1KEIneO73KcZYvqGsuHB42IMxMQdw0bxz7RvVUxHjTE4RgcThU0E7XbFxwhMcTc1Q3+lijUtu4jCtcN3AOiO4i7g78WluryQm+jncKrSGEppPSenGNw1YP7MOx/kR31RWfZ/kGehZ0Ut4W+7IbiraZjbB3dYkrwYkcmDAk15N4d8SLbxl67iPhxZOtwZCF380ORHUoaVO8wSR6Vfso8VqVQOl1rZJt3RcVvOsrEOXhfv7AnS13ZlBGrUTt5OMt13jhrZg+YyAuIAQFhrYcgKqlzPYn1pnBxnqVq3/mBvu5kMsuniYiyLbOmrTiCFU8M6I3QRyVDm0WjsPcUm8NYp2tXrZnWMQltA3SykoVckEbQLY6do1tsaCzDFpjb11mu+XbtW1tWdSF+lfulLBYKkhS7GCZI2IG3eRK1hoAEhxLKbhlmgDTI0MoEGRuQeYNUOIC8fmLlgI+wttLl5VAGi211QZGyWStsk7yNQD8xuw5Ap7grLFWSQLutl9NPL2m1dxB+LsGJ7VWM5zAWsRas4dQqkLqCButr5NySzEzGrSB2Jf2o/PccbWDvchzpS24BH+dKXBqIiAnmgqd+oH3IvS005yPiLcfmIvWzawxBN/EfZvNBjVbUK7gE8W2dlJPdbe+xIrvNMb9sxd0YXUtp4R7xkE2EW3Z3/AJbZ0AwYLkgHbpqv2sYfsi21ZRovvfDM0fEEs6fQmEVt+wPNWfL8MAvQFFoAfCTquXWVSxcGDpRSUQRp21AkmaI54L1MsZNl2BBICgi2uyDuF5E/6jMn3+QiwYfLBFBZPYJM9qs93GYfDgC9cVCRqCmS5XcyLagsRseqI96hW3ktoDZlHErTjyaL1y4xx+dRX8Aw9afYTF+cqtZTobfzLoZAR/oQdT/9UqvEFqMu4YGptmf6B03mPCpH8SojDRzQ2Iw4HerLi8rDcbUhx2XMDvTNWaLOxA31BR1E9+6UMiNv7/OtnGreV0HQXB1AfAzHbUQN0cjY3Eg/zB4g8Y7Ac70Pl+ECvGxnb5H6cE1YpckbWSWQ7izy8VYBGFa4FRoa1qBg86TbjQ5PMqN5mKR527XLzXirIb33oXb8UhuABEhwOkV6JisPbVAdI6QdIEpztpJX8ERK7zxVQz+xeuklyrjSzC6RFx2J/wAloOlFCwQJ0IqFl5007W6k/vMcDE+V4g9achgrDq3aNoB7Egbd5UGmDYwMym651EaReAlvLeQSQBNxtLMAd2WXG/TAP2AqUQOurdvxszPGq2vSptgGdoYiGMt2CxMRsV99h6Sd13/uR70bj3sTJQg7EuWaKAgtLpKogckRBYr92FJ/AJIXcdzzvVbvW1L22DDUQ6MJAIZVO/EaSCp+hHoanyPNTo8pwzID93CAkO34Z1AlANb+X3JbdZLV1bvmwyqvk3FuMrHzLa3FIMhSEuKVGxZg3JDb7V0DU1rvuMPCOHUp5jKCRdt6dU6XUk+Yp7MJAkEfvXquW5hbW1bXYLatQoYwrWNO6Pr2BQSCTyEYGK87y/HLfsuLtwBrc3CxI0sDFshVdgFcEpsIEAgLIAMd/PS6i3LNbG5IES0lgCYkqpnTO+5LTQWJB3BNZx2YwvYpbmK8rAgL5iixaZgBps24cnv/ACRrO5VEkATTXM8ws4Vyl0s96dbYa2TcuFmggXcREAFdMsJYgbQIpR4aw76vNTQzNqAK4i1axNnR1q9tLxC3NQJIlTMfEnNG4y8FuBHtXb923qWQzKFMkwqOHewY0ynAjoOkyRWIpG2harWrXnvs/wDqEZfdxWIhsQ/kWtvuMPNrVJ28y4CWHYQWJ4+HuXifE1m1bCqo44UhFAG0iQWZdvi0wZO+00sxOHv3mhD9ktwFK+a9x2GxcNDQASNwNMwJO0VlnJsPaEx5jetyCs/6bY6fqdXzoAC73v8Aiaa5yNL/ACYI2aPe/wAq0sfzvuo+Q3U/k/0rLgd485/MAMhX2tAjjTZHQPaQfaKkv3GJPqe/99qLwmBVx1f70C24r3BU1l20DGuU3bRWJUEc7inalPUfpVes5JaG4MfLau/sq/zH8689e6WNtSRPVY2I4TvUqWGy1k3Amil+UfSrB9j32EUoxdog7CvT8+R0Z5pq+Pic4bCimmHhaDwdliOK7xdzy5LbRWDVvzMgle4ecXAO+xEEHcEehBkMPYiKqubeErV4McPFt4J8uC1p4BYqg3a0TGy7rMfDRX8Q1GE6j7bge5jgc79uTtvUCZwlpwz3bQKsIXzUYyDsJtFoEiZMDbnei0oaz7YU3lxoiU7B5vcQ22B3T4NyCgM9KON1XqMrx1Hbc1bsov4K4wvpq1BPvkvXGPlJb0BVVlGq8GOgACJiDsDJtzBYMKUxFmzMGNNt9ZIjcHD7nfuTyee1VfFYO3ZRXwZd0e5dLa1IdbdvQRbMDQ7LDuSk8CduaeoIHkOpvOfLF1vKAC3GZ2UKQyM2lmBHw6V1gLBMAbwTUuR47zDbsPcVE6nta5CBnEXFkAtLaBpnuI2mgcRg1NtXJCzruCOvSAGW2pWRJusu0TCrq3FC5VYDXVNwOqKdciVY6etbaEjZidp3gEtwKzwnPT33G124hxQvgKB5ikkqGXSoI6kOzExueN9qIzkgWCiwQmgDqQQ6pLP5auTuNUErsCJMkUmx19SegmCSdRUKCY1QqgsQm+ynfcE87GYZCULuqMlvQLjSf/m1gIE21uQjERuDB2ia7rQnArE6MZeBsoF63iC41KPLRVVRqa5puncngaWuDgmSCPhprg8LZwK3RcOp3WXAY3OgNB20hHUMJNwm2wZTDLxUGQZgq2rdpJ0oOTb1hihD3GbTDAkuygFtOl1AIJMwpYc3Opzbe4WvXXuIVazDKGuwwCNcd7iohJASSCA3UBuN9TW+51d8V3UkWwLMiVCMt3EdQlSXINu0NwYg3BxzvUWReIMNaYtetXb90nVoBXQGB2ZtTM+IubA6rgIB4XYGrBgcowgH3VhXkBg1698c7q5RmLsWBJlrSjcniDW8xxlyyoBTykKmFtr5dpv5iDbMXBMbFiB2HNK2enWpAHn8Q1Cva/EECN8N4xxdw7YEID3xGI8s/wD0/LNw/lVgsY8kDWFDd9JYrHoNShifchflXnVjxEBC8D2gftT+xmggb/7V5jMoUDSVgfv5M9NTiaG2fZltW8G4H9f2ofMMDcI6bVxvkhH6kRSrDYlXkESDsfcelc47KcLE+Sk/9wH/ANrCgYNKI3v3AZaso9uoFjsjuAanTECWCgJbw8y3Hx4ifrpFJ8TcRVUMMQgUaV82wyfCSSdQRxJJJncSOAKX3lsNda2VK8j/ADLvH0fcUBmmV2Lds+WhH/TcugfkXIr1lSoRpep55Fe1uj4jTE5wjgKrW2E7v5uhlBgdVu5bUH89J2370FezdHUoEbQqtoB8poeRLuwZgxbvOlQNIUiBNawZttMq5Ydw1z6DkAVZLHha2V1L1MwHJ1sDzCyTBiZPO1H9NFlKvFuY8uS7nObfZmthrR0ONLa/KdSHtgW1tsNIAheYO5Ig9Mmr5iuoOWskOx1ayWBkkA7r0MvI7Ge/Iq05bktuzc+8sr+JZI1AhkIIgncbH5e1HYfwzh2uPCi2CijaRpUMCxgGC54jjce5ogdUE5fiuG2SP8Sj4HB3UtXrjK6qyhJOpQbg+80xI1TbS7zI3jk0HdxYLAzqkg77z+ex7AzXoeExWHtNfw4Vr+sodRvm2tsLq0qNQILQxJZAoEkcc13F3MCz+WuGvq4OgKhtS7SFAYlZmfxD142rS2gnxJra5ai5MWrkJdZBAYIy/wA4A8tbpU9a7aZEkSOoxFH2ssdQDjBcwyGIXToe4CVXTbRgWMSWaQBC95FF+HsolzctX3tfgm0ALjLtrIuFpXU2mCBuCeOKnueEDbusxuF7DfGehbpfZlRuSytyWE8EGDWXsQfM77CdwnBXMJLCyjsJ0n7RhzoE/i81n0oxnclU4kQekz2MzgCUuLOo63NsIx1aiZe5q4YRtv8AnHdnKLThdRuNpnSGZGVZMnSrWiFk7mO9Ffwu2gkawT6Mi/8A4W1mkTbWYKwuegBMtZokE6hq7LpuRPA6lQiO8z2MV3ebU0Kx0zyVIMe6sRBiCd43iTUuEyW2VGtT9blwjv2DbVFi8rtKTFtR/wCX9Sa4io/amBau5R7hIxgCOWt/V1Qev4+3zozC2mJ02zbuN6W71m43/ir6v0paMPbEQif+Cn9SJru6ZEdvSBH5cUJ6wR3CY7lWheIx7LIaR8wQR9DQX8WHrXDY+yqxoJI9Y/sUubPIPA/I0quMD8T0C/VGrGgNy44fMlneocXE/PfeonxmGO+oj5IT9dqluXEKdLFtuQCv50VDokyU7gdQ3DNbsW1e+wQMDpDEBm79KmCe2+w33NIM28T4VmOjU8GQUIBkcdTgx3kC2425M03yu5YI1eVa193a2jOT6l3BY/nS3HYA3bhJOwJIEmB8gNqcFqgAxZ9nxK9i8ffeQlldBInzFV9zsSFuqlpf+22v7mpNKFLds4dWuSDosaFBuAaeiAzOSApIXoBEgkVPmDeWdJ549jzvtz+9S4fC3L6CzZRpdT5gDHXeiWJYrpIQDi2DpHJDEzTVdxn2h4gWOv4ZFYXXdWH/AMdpkumYMguNNtIJ3ksQfwmq/j83NxkFq2URAVtJqN0orySokDVqLMT0ySTPYC2YPwjbhhctmYIHU6EN2hvw/WR7U4bLrVpdNpVtkE7qIaDsZufG0gA7k0RrjruGGM4XYE8y/wDcsoZxe8pQepVOwHTM7AxCjc9o7UBYuMTBhi4XckmIIYz3jbf/AIr00YfUADyW3O2wnWxE9yZiZgkmqv4hy90EgAhTuI2YbRqAjpnuTO9crvDHUGH0dERN/B7xuaCApDQdZmNW4MLqYrA+IAg896a4O3dw2s/aLYDga1FwMHH4Q1oAyN+GXY7QK1keIxF+bdz71AJUMJCHcQmmCqdTE21hTpG21Nm8M2nYlU0mFA6mC6k3BMHYOBpJAhTpIAB27ZaAeLGcY76jHBZDav4dupEZm1asOTBdemHtOQLTpqbSU2+8Y6TIIPxOVw1u4GAZE61VCLV7dgLbBtRNvTyhIBlu+9L8vyW8rP5RGFWSoUp5zOVCnUwJKBZmCoJj1HOr+AxjEB2s3iCYBSyY7npu2ABwOTQXb8N1Ojf4i3NUUXSq2xEzpdQWXuwLH4oJjUedp35Ha6Y4geg29+BtTC9hHt/5lu4g2nRc1IdMFQyObqwCAYEDbtXSnDuCGc2j2LWbmnfuQpeP+0jkwtDXi3zuDVzWepXMPdZmJ/Kn+DxekAPMfKR+m9cfw7yt+l1PD22Fy2f+4fCY30sAw7gUVpGkTFatC/iHXLsX5h+HzW0p6WAntJH5BqLxGZlhCQ31j9KqOOtgGZ+lSYVXQakY/LsfpSwoQHlBW5trdExhmOTlwWmGHfjek+U3HvM1pjJE8yasGCznWCl1SDETSbD4B7eKJ/C34h704pU+IBCwOxOcEStx7WkA7AzHA7AD96sHh1kDEJGtZP57fXjtS7G4Im6x9Yk/pzyKVLiHw95bqblTuOxHBB+dZccjDnNsQhdy6WMtxN1me8oRSCijeQgMg/M1vM/D7+SxU9jpH9KsGB8QWcRhg8hQFlpIERzqZiAIjv8ASqvmv+I2HRStpWu9OzfApbjZD1ae+pongA0QLy8QzZDv7tyjZOrveBgkSNbQYUDaTHwgAUwzDCAYh7yEQo1QSFcuykLCHr2aG4+dS2MM1xdNxtDXG1wmy2gNyAv4TvuT30jkE1J4+yNbP2a9bCgaBZYoAA5RQUuMo3R3UnUpndZDMGoxVVP7xYd7O4f4WwpW1aXtoLH0+Lf8umi80vop62H9+/5Upy3Ea8Eum9atXLTlYuPo1I41EhjtII45OralyrbJl7huEkjpW5cOxjcheDyImRSNtBazkTBcm10I9wWcKdlUkesE0UMXLDkD6UtuZjYUm0t62rD11hOxEXNEHkbmO/FMcqw1sgs92wQoJYi8jkAckKhLN8gKXagnwIWsnoExphsbPb86zFKz9htSH/1lbB+7wt5k26mIRu26poYCduWozGeI0ZAEm2x7XUdY9Oq2rgj8vlQqcU1PylO26l6+JbsSQyvMTQl6/M7bDuO3zpPaw2KvXgPMshW31efaChe/SzBy3bTpBJ4r0TKvDoaz0p1ckCGI4DAkbUbKt9FRsb3Eq6vUb2ymHIbtxdaRHP0PcetB3/DN4MR/QV6XlmRG3bCN0xIAiNpnvUzZSpPNQ3+rlGIEpLhAiea5j4hElTOx0xwKPy3MUKDq5FKsOiXdRIG5NF2MlgdLDfsR/UGrliIBqSTYW7MaWsUigxwJNbwOObUZGx4pZeyi4B07n57H602y3w7e09UzyIitVY/z5meXwJBnioyztttH98UDgMa6QViVIII2I+vep8ywZDlbvfg+tT2sKmnYgwdh7D19RTPDQ3PR4ONUKvUOiY6yzMziGC3Yt3gPMgHpu2y2lmNv8DA6BJkHV7GoM3wkACBKyAAfLMai5kAEE7nqA39CKVZbmajEMNIFyFWQFXpHwqCoGn27SRNHpn+GvtpFwFxtB+MEHsDyfUDbY05RwtXRkO25lcmvofiAZej9ZIOhNRZnIUooGokwRrXTvIgmPhU1U8+8S+ZJRHVTC+W4gSJLbajJ1GS2xMINtJq8XkKsVZRFwMpfRrV1IIhQSOCBMkEeoHPn+Jy7y0QusagwiTsyNpcMI6T8Dx3Dqe9a9FUbYg2uLj3CLMaSz9MJsCpXpHAO5n3+I/8A8v8A4Ixty8GN4DWoXciC6QV1x+LqBBYbSRPIqr5fhke9hw0QzWlj16wkH2jc+1XDLUJdtNsqWILtHU28gMTzB49tuABSuVrWiNzCvyAEeI2pyLaxMamjmBA+Zjb6U6wOVBRPc8nuaHwVxE5ifTsK7xeeqNhH0/4ryWfZkv7R0JdxK6h2ezNZll6kGRNed57lXlsWUcfX/mrt/GNRpdnLqVPFDwLLaX00Zyseu5NfMo32kndQZ3BIO552Pt7UXgrd1jBB9NwaMyTKJntudqtC2EtLJIFXbM1VbiBIa4OhtjK4coIbU3Puf6Vy962u7dvnAptdzm0zBLYFxu53IH0UGflWYrKVibmo+wUIP/Hk/Wu89/q6i7U67TuIMbjVujTZQm52077fTiosGcQBF7TtuB8Tn6AiI9zTmdAi3h2I/L9TE0HmGY3CsPY0/VefoKMlg8LqAbmo2f8A5B8S+kLpA1rMs1wEPvqEpEKRwQDuK6wLWi7G7h7So0gNbutKuOqRauOYT1MRxB7VWsa7HfRH6TR2U5cUti9cG9wNoExCAlXuHbcHTdUf9Fw9hVCtD0ZhVOiWO4Rn2feezW7aKllW+7CoqalGyO4B6nESCZgH3rMp8PXXBZLZZwAw1fCgYEqzDYu7cpb2/mbYqSZnYs4RbCXQr3lBe5aIJhnIKrdIEhFRU+7mWLNOkSCmwXii/wCYq23eHJLu0fHcPW6r8KzCjcE7duAcaB78Q6o2tx/iMUbAh7V0KRBZ7ZBIG4GyhABuYA31Hc81z4ksWzh7g1uLtvyibbfh1AHiNmhl4J5+dGYTxZftNDvrkA9U25HDfeWwYOw20d95onPnwd/C371pgLmgErIVy2oL1LAFwbMQ4AJ070H00J5A7nOLKO5TfD06y4ALKp0gxGpumd+ImjLuZYkMepkHtMbbUHk1gsr7x8O+49TH9+lNLdpl4ZT+X+1BOufcWd9HUXlbz7NcYrzuZH61K1m4mlldlZApUr0kFNwRH4htv7b0wsYh1PUF0+42+pWf1FF43Au9slAGWOxBP0/mrZK/ENWQYmuZ67FiOkHcqD0BiOrSp+EE7hRsJIG0UMfEWI3WRpPIKjftUOFtdcVYcvy22TLDb9aExVT4mSgLeI18MeH7uKtzfOhD8IVEE+5DKR8tqeH/AA4w54uuvoRbshh/3Kqn9aLyzH2VUKjj5T/+rb/lTTDXZOxH9+1eUzsrKRyV6EuYuLjlQCO4pteE71v/AC8ffX05IH0N2P0otMsxgEfbZ9zhbJP1M0a99hyPryK0czt/zRU052S3nR/wP9SiuHUB7d/yZ4v9pCzv329qms5y4I6hHoQB+1ZWV7/iCNzyG9DUsuXZzJEwOPrVqsZ+iLzG1ZWUsLWUkCEQ9SkePcxNxfujJBmR2qs+HcXdZ9JY7nc+nyNZWU3SeSHcOlzjoGM8a4tuCJ+f6zPrVm8Ki01sgEoXYs5R2WXYjUQJIjYbd4rKyhAldERUdWH94RmOpWNm7N21c2R1Uqbd5QWVdXGs8jSdJ1EbGZqZzFLr4lLtxR5hXy9Qdgt1CFFxonQnl6kJMzK7ELIyspv1GYdxjiNwVsA1soxEMl63A3JglSDIGnTIHB7zuN6t+YZ6lu5cA3IuPxxszCKysodxPUUdyq9RFiM/uO0gbdgD+5qC7nN8iBCD2En86yspR0UnZEawyzjswVcUw3ZmI+f+1HDHDTA+VZWVr0kJ8SgtrIpAh+BxLDYbU1w+Xq5m42r58VlZUXO9mysap9420eYXDoghQF+W1dMq+1ZWVAJLHsyxXWvHxJkK+36UlzkAqZAPzFZWUfEZhYBuIZSDieogyzJxdYLuoJ3YfhQSXb2IUGPeKtOK02U8sBBcjcxqTDoQFtqmr4rgRVCjjm40yFbKyvbUsRWTPOv1KL4mxuHtAi2up2nUxJZiTuSzHdmJ3J7k0k8OMWZiR7+21ZWVr/xEzKHaky/ZbgEuW2mRKlZGzCQQSDBgiTBqLMfDFq1g7i2ljQhYHlmZSDLN3J39qysoCE6huRZe4l8LYEMlwEdweOwkf1reKwihuP8AesrKxYf+zUWAHUDxlmBCnftFDWMyvWgVDyp5B3H07g/KsrKZQCDsPFupALysxY7Emab2sZpTmtVlZdZpSSYThbr3CCBP9ae4DGXVaGkEcb7n2rKyuempHYjtRms48W3rbKCVKHvHV9aSXsxLMTr5rKylWxKV7Cxr7ixToG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AutoShape 14" descr="data:image/jpeg;base64,/9j/4AAQSkZJRgABAQAAAQABAAD/2wCEAAkGBhISERQUEhQWFRUVFxgXGBgXFxcYFhcXFxwXFRcYGhcXHCYeFxojHRcUHy8gIycqLC0sFx4xNTAqNSYrLSkBCQoKDgwOGg8PGiwlHyQsLCksKSwqLCksLCwsKSwsKSwsKSksLCwpLCwpLCwpKSksLCwsLCksLCwsLCwsKSwsKf/AABEIAKgBKwMBIgACEQEDEQH/xAAbAAACAgMBAAAAAAAAAAAAAAAEBQMGAAECB//EAEAQAAIBAgUCBAMGBAUDAwUAAAECEQADBAUSITEiQQYTUWEycYEUI0KRobEVUsHwBzNi0eFygpIWJEOTorLC8f/EABoBAAMBAQEBAAAAAAAAAAAAAAMEBQIBBgD/xAAuEQACAgICAQMDAwQCAwAAAAABAgADBBESITETIkEFFFEyYZEVcYHRBiNDobH/2gAMAwEAAhEDEQA/AFV3NGJqIYk9zSJsfXP8RNOczJwaWL7TWjiveq6czIrr+JGvi07zEsC5ow713/HTVZbMKhfHVjkZgv8AiWw5971tc7qoHG12uKI5mugmfbMua5rPepbWL96qVrG0bh8dXeep0GWhb9SLdpPYxNGWnogtm9RirVk1AjV2Xootn2p07UFfvVLeelOMuc1oWzhE5xGLpbbxT3H0pyOfameS4EXzBPfirzk/hW3b6tIk8/8ANSs76uMf2/MPVh+p3Kxl3hK6wBcn5Ci7/hJwCVJMfrV9W0qjaovNU15tf+RXGyUvsKwviecthmttD0VbcVY/EODQiRH0qli8dRAr2OHm/cJyMmWU+m2ozN6onxIpbjMw0D9PrS69mJp5SDBkaj1sYKifG+9Vi5m3vWhmlb2BM+ZYXx1C3cbSNs1njeojddvYUM2geIQJuMMVjx60uuY0niureBJNHWctpZ7oVaiYq0M3c/SprWBp3by8UVZy2RS7WiG9IiJbeAqdMIKc28sYkiOKy5gGXkfKseqD8z7jFyYaibdipxaqZLdd3Ozi1aogWq6S3UoWuT6edPM7VqT3Feg2vCq+lZf8KKe1S/6pUDqBGBYRueds81Hrq4YrwZBmgrnhbnmmVzqW+YL7K0fERYC0124EUST/AHvVuwP+Hty4BrMA+g/3pn4Q8OC11Hcn1q+W76qBUL6j9ZNbcKpUxfpwK7YSn4L/AA7trGoT+9GN/h9ZI3X9/wDerKcwXtXa42vP/wBVyyd7MpfYoB+mU3EeA7YWNPb+96SjweUPxEj3r0m7iaWXl1GqOP8AUsjXuME+BWfiVMZHAoW/Ze37iri1nalePsVTx/qTs2jFbvp6gdRAmZVMmYTS/HYYhthFd2rR9KurkDW5HNZB1DLmLpdiXJotbM9q5fATWvuZoVmF+G7RtvMmDV/t5pCz7dqo+XqybfEB6iD+fen1nGrEg/MGo2VSmQ22jtVhqjG9mnBmobV0sTB+lB3bgcNFLLObMjgHn17Gkkwaqm5Q7Zu+p14nxF7R0bgEah6g96DwmVOtuT8RE08d9fVtHMUrzTxEluV5aNgO/wDxVxcoVrxQRNtb5GVDNL2hiXIhefnSDF5wG4O37/Sp87vteP1n5UuTLzVKq1+OzAvxac/ayansWmai8LgB6U2w+X+1E9T95wKIJhcHxTaxgPaicLg/amtqxtQbLNQ6JFqYKO1E2sNR4w5rPIpJ74wo1B1w4pjluXsSYBg0fkOWTuwq0rZVYgVDzfqy0+2N11F+zE+X5JG5780ZfyRGHFMARXDXa8vb9YvZtrGVoX8RFiPCyn4dqUYnIbicb1cjdiudQNUMb/kFqfrGxMviKfEohtEbERW4qzZnlYIkVX2sGa9li5iZCchJtlRQ6lpvYMTUDWIou9jV9qVYjMhXgKqr37MrrYo6m72Hmhjl4nipkxYNYcSB3p9VdRqZZ1Mkt2gB8qVZlmJU7U4FwMKRZxYHFYSkF9sI1RaqzrA4hm5pj9p0gTVZwWZQ2kb9gRTTGuSN6cTE5HxN3Z1QG4xTF6mgU4sW101Xskt6ln3pxcle9cfHZW0PEXGQjrsSLHXQPalxta+OK1j31MATT7KsEIG3pRCq1LyESe4s2oot5CD2qZ/Dw9Ksy2gKkVBU/wDqDcpz0llKxGRx2oC5Y09j9RV7xlgUju4OSapU5hYdwZpB8RGqwJEUBjpPwEA/p/zVgxOF24pS2XhjJG3t3/4plLixittPUWYfMymzUJis1BOodiDuO4ojOzoG4MdoU/0qp43Gncd/Qc/8U+qAiTjvwJeML4hVlC+1D3srFwlyDvSbwmktJG896vwwEjag27rO41QnqHuU+9kgHYVwuRzwKuF3LgB1VxZwqzsa5942txk0jeojwXhocmneHyBQBApnhMKxAKoSDwRxsY/c0ytYbZwN9IRx2JCyT6xyfqKm2/UnB1uNJjoBuIRkW4AG5IHpuTAB9N9t+9DpgSWCqJYmANpJ3259j+VXO3hxrZjBl1IjgAHVv9eR8qHtYU+VaEwbd0XCpM8MzDg8wZk+nvWV+r/DTpqHxKslrYH+/apbWGluKcJkwCiFDS5YSwDFdELa1DtrJJI2hCeYoG3g3QjVGosVAU6tRWAxB4jUQvznsJp5cmuxdgxZg29Rjh7qotCX81ANL84xdxAdgYPIO309aX4W8Lu4qBkY3qOWPiWcVqwNNHhz6uTnY9arWKsOG4pZmV65bjfYkCvq/pyP4MfdqkXkZcr+ak8VJhsc0gUnwOFYLqPpPNd4fMwT8jX32QPsWDsvrRdy1telNz2pDdTqNBX/ABEdWhd/79q3JO5O9WcZWoXjIdliu3Uhxuc7Qv8AzS0Y4nmaWviTJjfep8PLHfmj11LWuhJhuLmNrd9iOaJW8Yg7zQdlPeu9ccmly/fiF2deZFcxVy2djK+/ao72YlwR7fWu7+PQiDQRvoODFNV1o3ZEGMhq/BmsntgXt/pVuxKA2zHNUC9jWBNxVJVGUM0dIZp0gntMGPlHO1OsNnpuWnZQT5YBaJ1AMSA2kAsUkQWAhZE802icYtzZjLZllsIkgjdlUjuC+yk+xMjbv9Kgza5cixpO93EXbRbcoi22W35hA/Bq1En0IoOzbu68IyW3axcs4cXyRohrrvbYkfzqyWmkcFFbgmrReyNXtG0xgLr0MnxgPDEwwgNqLGN+BvvtLysxKyOXiPVVsRoSq5Rgrj62b47clk22VSyu0k/hYCRG4YH2qwZffceTqUhLpIVuk8B245Gyk7jcRRFnJ3W81xIPmPf1A7QLoOgCJBUtpJmCPpUWGwTHB4bSwZraAkgNDHyb9vpBgjrcCTHHFKNkVOOj0YYIy9SEZ2xnpI0oLjT2U6IPvOtIA9aOwuYkqpMQwDCD2kiD7gqwI9u9JVwDea9ttiRgLDaTO2lbl7SYj4bOx9q6u4g2sNYLjSdN7VMSum42xI22k+3Nd+0pfxPvXZfMfXMZO1RLYmkmHxpDaX2bYkGJGoagCOVaCDpO4kTTqxjBSVyGpuKx+gh13Ir+WAiubOWAGP0ot8atL8XmgBBFUsFyP1RTM0BI8wyxQJjeqZ/6dQ3SAverfczVXFD6l7dzvVG1tjQMn1Mu+4uXKxbII4qx5busUqxOPRQZgCocrz9ZCg/WlhZwBDdxlipI4nUd4nAT8/Sss+HFJDBgVnciQQe6w3BjcEyD6VPZfzNwRPvtMb/L6UQ+JQFZhW3ABgCT20iPzU/nUa7JYsZQ9EaGvMntfdBVJ1HptzJ0mNQTb8JMwfXapQBPadwD3IoS7cEEzO2qAAZ+hO5morOM1AlZII9CASOfkflMd6jvztG4cV68Q9DM+xMfUDt29fmKxuD7zQNnHeYFiVkE+4I37bEEQfQg1NaxoIk9gsx31Dt9aXsRp3iRJfKED/TwPQkR+xrlrxZoBgA7x+KO0/yid/y9a298AEkgL/Y7cn2pclvzGZWYywDG1yEWSQXjuxMwSBtwYotAbtidAThAmY/BW2UjVvxpVQzGewEgDtEwPnzXnGYYxsDiIg+U8kBhBHMGBtB9iR6V6togGBAEy20D1Zidh7zz715Z/iNdDsrDeNtwJiI7DjYc816D6YWtPFh7T8xHLbgvJT2I1w2fLcgj8qTZtjRdZVghdUkx6e9B+Fr6xBjb86bY9VUSJBq5XiJRthJl2c9idmSYnxHpQKBqaIG/p60hxOZNaEncmTt61BZvDzgTwZFN8bl/mhCoACmZ7mtLUqHx5in3Vlo7PiT5BhiBquGXbcj09BTiGO4G1KMIHmGg+80+TDiB1Une/AyhQOaxE+E0rsK5tWDyax8aZg/vzU1rGCiMWPQgE4mSI0cV2VLegradXG1Y/Sa6K/mb2D1BnygnvSrHZM54/SrHauFiAOSYG45+ZgV3fvC00XrN3eAuzWzPIgtbZXn0Hod6MNjxO+grSp5R4cxKC5iAqtaTSl9HDaXw92dTMFGooukMSoJUgMu6mvTvCHh1cKNQRUYDSToQv6rc85d2JQhW0nS2kNCkkV34ZzzCm2PKxKPHCMbdu4mvcppYjUNUkadvnRCKuGUaSVsyR5bG2q25aZtuxBCjeLZJAGwiIqVn5tzIav0n4/cfj+8epoURueTEdz+w/p+gqPYEHsdv3IFcNdj3HYg8j27A7cUOuLhSRJUyR22MRHrv+9eTKse5QVYcXEcE7cH/AH79609w7Qe4/KoPNVht347T2MH1rq0ZAMgkbbGd+9ZYvr8T4KBN6IkpAYkGY7iBJjnYAfSkud4W2EtpaUF7KsbetulVUgG5ckENDsrBT8TqOwILo3QDvsB+9c3LmldSRqYDePwgzM+gmY701h5FlThoK2oMNSnW/D9y3JLQQqszOWku8M4J3Jgtu55OwBJgZevFZhjp9TALQNzH4QTwCSQOd5pzicQSdOosQZZYjR2tgx0qYLHc8ntSfHOokiGbbciUQ8yFP+Y3ozjSI2U/FXoEf1ezAD/p8Tj7YduRIBEgiVPDb9jvB7xQeLvztQyXyGJMksZJJJJJ7ljuT7miLWk7iqKVgCT7bvUPcAt3WDR2ptavbbCtrhBNM8Bl0kbV8wma1G4sbANcNRfwdkO081d8PgAKhxNpZ3pFskBtR8YwI3FmTeYs9MrA1MWVVWOGJI1FhvGkk+200a+ZC6H0kXgORqVkPyYgEEbGG29G5rdpCVZQxRuW6iF7BNLbAAjcDbhgdwaWYuw4mXddiQSwtqR6B/MLHYHqVYHtS1qi341G6+j5kWNzO3ZmbgUQSEZgHX1gT1Dfjf2qZ8W0KwZO7alMowMFWMfzDYvHT60nfxFcQlpR1lVDFwVC8q5vJ1ETt1d9yBBJExWPW8srdYsQWcC0jKp/F1mFYD14354FEXC4gH+ZUA5Ecuv38x1/E3DatJKyQxj4XUyGJUdBIJUnYMIbqkgS4HNCAI4O4nbfcAFYnae3Mc71RsVm/wBmbRcVyUYrdssYRew0XEY9RBPqAGgzTrD5kmsOqTbKF01s6kMhtaZmBsJ2EiATMb0W7C63qaDVHar3LR9v+7DPrGgkKFGtnIgFgBzB5j12orL80S4o8tY1Se0zJEnSSPwk8nt8qW2riEbXAC5A8t2aD30yRBPppBO8R3rbZhibOssbXSSpIDC3ajYauDG46izTyIFTWxgyEKO4qxWNc1wdorNy2bmnaTcFsL9GuIs+9UbP/KfbRYQAEfcEkkTM3XllZ+fhYxvJ4FWFvv1+9vWbsGRpF0ED0CpK/Ug0gx+X2luFW6nVCzAki2h6VQ3CvVy6ny16mJRdtRFV/pYNS8SdmQszv+0r+AyqbqLYU3HcAoqbswbqB/0iIMtAA3MVBn+bBToDBipKswaUYgkHy/8AQIgMd252ECnNnCPZwzDDKytdUoXOnULUQXJXbU/wqq9KLqMltxQ8wy17bAHj2q6nFj2ZKNXt78RngMesyxj+/lTzD+JraDSINJ8pyew4Enc8xcg/lNWe3kVhRCwp+n781iwrvqfLUAPbIrN5751ovyFFrl9/u0H0qXA49bIgtP6/lsKy5m9skmT+tLekX7hFetBomD4i8p7fL2qfCAEQQP61Pewmo7bCswuCg94rTKF7neXwJKcN6VFctU1UAbGPlUOJsCCdv6UNbQTDcddiI79zSDQWRZ2+HvyDcCtAKW3S2j78XNeyj/WIZdzNM72AZuKzD+GWmTFdaxVHcJXyYjqWtsVedQWwuJPuIxCMPXXZuhTP+xru/jrYSZeHJXTcXzRsJfUJ1EQRyfp3qjeLPDH/ALR7mkTZ65C76D0tEb7Eo30Jpyl+FFrl8MqJfgKD591BeuMQu27dHsbTetJHArtUOpPmP+uUOjLJ9rcKCLNy7q3Hl27ukjaCS6jTsB3ao8Tc8pAxfQpO4ubMhnUFZJkCQNx/vVPx+dPhllC3XcsbBmAIi9bujSpHIW1x6etEZ1eV7atbOzBVVvxE3FLEb8xMH0KH50rb9M4sCPBmqc4HzHdzNY6POQq+r4GgDUfcnTAJI9TFdYjOuAp6VPRMlmj8R7md/wA6omGxzDTq7sygD/SobaexH7j0o/D22NptUj/KLEyJFxWIB9ADtHG1d/p2z3HWzaVTkBs/iXBc/wAMQJcSABp50n1PIJHYHb13o2x4sQn7xgyz0lLVzVHq89/+kc1555RDKluNTTpnYCBLMTwEUdTHsAfSiMVi/LvNbXqB0aImWV0R1IBEywOvf+Y+lF/paAEdyK+az961L7ic2saNKmyU3bTrNsE8yZBafcrNVjNMYXQxct6EYRbt+dpBb1L2wC0SZZiSONqW2M3ttIkuFMNobSsxOhbkHU3qVhVG4YkgGIhrhE6QBsFUQijuFBP5kksTyTW1xFp7JgHuZxqRtfMbCiMDdM71J/DvQ1PZw0UxU4J1MGkgRjZ/ammDxoWJ2n9fl60otPArVvMWQ7EwdiNmUz6qwKn6imDxB7mkBA3Lb9sEbGk2Y40ztS9s99baiAZKeYo29VXVo9JCuvqEG9R3MwtswBfQ0AgXAF1A8FLoY2binsVfeDArhwqW9whBluvU34nxl0YYX7DlLuHIcEbzakLcVl4dRKuVMiFbuahyvFXHG4WxeZW82yL1u4zCQWYgs7qnrq6l9Yg00SyI0sNnlT7q4KGPXZjXi+He5YudLaLlpoDKYIKEpq+m4PqCJmtV44asoOj+Zr1/dyM9OxOR3xdQ20Cs2o+Yuno0lVhoES2riNxq3MRSLxhiktY1bFl9LalDXG6tBcCJ9tLRpA4JEbU0bPzicPhLykebbvo92ynSSLWvzCAR1FiUK2xJGrYHt55nmJN/EXru+q5cDEAfCzan0Daen4Z9VnjjOLjvy9/xsa/ff+o3kZpsXiDLBn9oN9pumSTpG8HrRgW5nddIDHiX09jXGaZ89nHBCqquHRLWgFipRAkltwfM0mdQgyoFTrZW49zzGAAUazFwAJqQlVUKWI3HVG5AiRu1cze7rxN55JLveYtEKdUsI2BG0c+vAp1a1PtPxFDcR2DPQswy+3jMMjqzI8K0FSxtsJ+7cqASIhwy6TpAOloatZRnujELYxEvZvqbQdyLirdllU6lOm4mrRMbqxPB1A17wznV23h3gB11DXbKlzcVNOsbqRbGhgwckEFLhE7invjjwWy27l6ydapBeNmS1JK3EUcWwGGpBwQWEChNjD9PxOfcOB/ePs0zV8FZctaZbjR5TbXMM8x/lSwe2F06ijKxG431A1UfC+FF8+ZcYsr3NTAuJuASwQQdRutLvPbWSeKKx16/icJgLDXYfFlrl2LY6ktOV8+4Q0gKiEyAoY6i24Bo7w3mtu7jPLthmt4eyy23bTbX8CmUYwpKxBDCQN1J3oBU1VEgd/6nGHq2AHxGOGw18k69gd4Xgeg39Bt9KVeIcgkTyB6/71drL7j4Z9A9tj9ArEn6VBm2GlTI7Go2FkXG/wBwlPKor9LS/Eo2AwKJyKPuW7Z7R8tv0O1cYyxAken9aEsI7khAzkc6AWj3JGyj3MVVuUs2pGptCdETnEZWHkBp/Q/mKH/9Mt2uMKZ4GyQZJQyfhV1uN8z5ZZVHzIPtTcYdvSuq/DomdsrS07CxHl+MBHU1T4jNwPh2/eq1hcWzcD8qOWRuf2o1u/ESRifENGZsT3/I0wy5rrNPA9RPHvO0ex2NL7OIG1O8De6CFKBuzMjMB7EK67f3vSDnXQ6jlKknsyTF33ww8x7Au2eWayAl2z7ta/y7tv8A1KEIneO73KcZYvqGsuHB42IMxMQdw0bxz7RvVUxHjTE4RgcThU0E7XbFxwhMcTc1Q3+lijUtu4jCtcN3AOiO4i7g78WluryQm+jncKrSGEppPSenGNw1YP7MOx/kR31RWfZ/kGehZ0Ut4W+7IbiraZjbB3dYkrwYkcmDAk15N4d8SLbxl67iPhxZOtwZCF380ORHUoaVO8wSR6Vfso8VqVQOl1rZJt3RcVvOsrEOXhfv7AnS13ZlBGrUTt5OMt13jhrZg+YyAuIAQFhrYcgKqlzPYn1pnBxnqVq3/mBvu5kMsuniYiyLbOmrTiCFU8M6I3QRyVDm0WjsPcUm8NYp2tXrZnWMQltA3SykoVckEbQLY6do1tsaCzDFpjb11mu+XbtW1tWdSF+lfulLBYKkhS7GCZI2IG3eRK1hoAEhxLKbhlmgDTI0MoEGRuQeYNUOIC8fmLlgI+wttLl5VAGi211QZGyWStsk7yNQD8xuw5Ap7grLFWSQLutl9NPL2m1dxB+LsGJ7VWM5zAWsRas4dQqkLqCButr5NySzEzGrSB2Jf2o/PccbWDvchzpS24BH+dKXBqIiAnmgqd+oH3IvS005yPiLcfmIvWzawxBN/EfZvNBjVbUK7gE8W2dlJPdbe+xIrvNMb9sxd0YXUtp4R7xkE2EW3Z3/AJbZ0AwYLkgHbpqv2sYfsi21ZRovvfDM0fEEs6fQmEVt+wPNWfL8MAvQFFoAfCTquXWVSxcGDpRSUQRp21AkmaI54L1MsZNl2BBICgi2uyDuF5E/6jMn3+QiwYfLBFBZPYJM9qs93GYfDgC9cVCRqCmS5XcyLagsRseqI96hW3ktoDZlHErTjyaL1y4xx+dRX8Aw9afYTF+cqtZTobfzLoZAR/oQdT/9UqvEFqMu4YGptmf6B03mPCpH8SojDRzQ2Iw4HerLi8rDcbUhx2XMDvTNWaLOxA31BR1E9+6UMiNv7/OtnGreV0HQXB1AfAzHbUQN0cjY3Eg/zB4g8Y7Ac70Pl+ECvGxnb5H6cE1YpckbWSWQ7izy8VYBGFa4FRoa1qBg86TbjQ5PMqN5mKR527XLzXirIb33oXb8UhuABEhwOkV6JisPbVAdI6QdIEpztpJX8ERK7zxVQz+xeuklyrjSzC6RFx2J/wAloOlFCwQJ0IqFl5007W6k/vMcDE+V4g9achgrDq3aNoB7Egbd5UGmDYwMym651EaReAlvLeQSQBNxtLMAd2WXG/TAP2AqUQOurdvxszPGq2vSptgGdoYiGMt2CxMRsV99h6Sd13/uR70bj3sTJQg7EuWaKAgtLpKogckRBYr92FJ/AJIXcdzzvVbvW1L22DDUQ6MJAIZVO/EaSCp+hHoanyPNTo8pwzID93CAkO34Z1AlANb+X3JbdZLV1bvmwyqvk3FuMrHzLa3FIMhSEuKVGxZg3JDb7V0DU1rvuMPCOHUp5jKCRdt6dU6XUk+Yp7MJAkEfvXquW5hbW1bXYLatQoYwrWNO6Pr2BQSCTyEYGK87y/HLfsuLtwBrc3CxI0sDFshVdgFcEpsIEAgLIAMd/PS6i3LNbG5IES0lgCYkqpnTO+5LTQWJB3BNZx2YwvYpbmK8rAgL5iixaZgBps24cnv/ACRrO5VEkATTXM8ws4Vyl0s96dbYa2TcuFmggXcREAFdMsJYgbQIpR4aw76vNTQzNqAK4i1axNnR1q9tLxC3NQJIlTMfEnNG4y8FuBHtXb923qWQzKFMkwqOHewY0ynAjoOkyRWIpG2harWrXnvs/wDqEZfdxWIhsQ/kWtvuMPNrVJ28y4CWHYQWJ4+HuXifE1m1bCqo44UhFAG0iQWZdvi0wZO+00sxOHv3mhD9ktwFK+a9x2GxcNDQASNwNMwJO0VlnJsPaEx5jetyCs/6bY6fqdXzoAC73v8Aiaa5yNL/ACYI2aPe/wAq0sfzvuo+Q3U/k/0rLgd485/MAMhX2tAjjTZHQPaQfaKkv3GJPqe/99qLwmBVx1f70C24r3BU1l20DGuU3bRWJUEc7inalPUfpVes5JaG4MfLau/sq/zH8689e6WNtSRPVY2I4TvUqWGy1k3Amil+UfSrB9j32EUoxdog7CvT8+R0Z5pq+Pic4bCimmHhaDwdliOK7xdzy5LbRWDVvzMgle4ecXAO+xEEHcEehBkMPYiKqubeErV4McPFt4J8uC1p4BYqg3a0TGy7rMfDRX8Q1GE6j7bge5jgc79uTtvUCZwlpwz3bQKsIXzUYyDsJtFoEiZMDbnei0oaz7YU3lxoiU7B5vcQ22B3T4NyCgM9KON1XqMrx1Hbc1bsov4K4wvpq1BPvkvXGPlJb0BVVlGq8GOgACJiDsDJtzBYMKUxFmzMGNNt9ZIjcHD7nfuTyee1VfFYO3ZRXwZd0e5dLa1IdbdvQRbMDQ7LDuSk8CduaeoIHkOpvOfLF1vKAC3GZ2UKQyM2lmBHw6V1gLBMAbwTUuR47zDbsPcVE6nta5CBnEXFkAtLaBpnuI2mgcRg1NtXJCzruCOvSAGW2pWRJusu0TCrq3FC5VYDXVNwOqKdciVY6etbaEjZidp3gEtwKzwnPT33G124hxQvgKB5ikkqGXSoI6kOzExueN9qIzkgWCiwQmgDqQQ6pLP5auTuNUErsCJMkUmx19SegmCSdRUKCY1QqgsQm+ynfcE87GYZCULuqMlvQLjSf/m1gIE21uQjERuDB2ia7rQnArE6MZeBsoF63iC41KPLRVVRqa5puncngaWuDgmSCPhprg8LZwK3RcOp3WXAY3OgNB20hHUMJNwm2wZTDLxUGQZgq2rdpJ0oOTb1hihD3GbTDAkuygFtOl1AIJMwpYc3Opzbe4WvXXuIVazDKGuwwCNcd7iohJASSCA3UBuN9TW+51d8V3UkWwLMiVCMt3EdQlSXINu0NwYg3BxzvUWReIMNaYtetXb90nVoBXQGB2ZtTM+IubA6rgIB4XYGrBgcowgH3VhXkBg1698c7q5RmLsWBJlrSjcniDW8xxlyyoBTykKmFtr5dpv5iDbMXBMbFiB2HNK2enWpAHn8Q1Cva/EECN8N4xxdw7YEID3xGI8s/wD0/LNw/lVgsY8kDWFDd9JYrHoNShifchflXnVjxEBC8D2gftT+xmggb/7V5jMoUDSVgfv5M9NTiaG2fZltW8G4H9f2ofMMDcI6bVxvkhH6kRSrDYlXkESDsfcelc47KcLE+Sk/9wH/ANrCgYNKI3v3AZaso9uoFjsjuAanTECWCgJbw8y3Hx4ifrpFJ8TcRVUMMQgUaV82wyfCSSdQRxJJJncSOAKX3lsNda2VK8j/ADLvH0fcUBmmV2Lds+WhH/TcugfkXIr1lSoRpep55Fe1uj4jTE5wjgKrW2E7v5uhlBgdVu5bUH89J2370FezdHUoEbQqtoB8poeRLuwZgxbvOlQNIUiBNawZttMq5Ydw1z6DkAVZLHha2V1L1MwHJ1sDzCyTBiZPO1H9NFlKvFuY8uS7nObfZmthrR0ONLa/KdSHtgW1tsNIAheYO5Ig9Mmr5iuoOWskOx1ayWBkkA7r0MvI7Ge/Iq05bktuzc+8sr+JZI1AhkIIgncbH5e1HYfwzh2uPCi2CijaRpUMCxgGC54jjce5ogdUE5fiuG2SP8Sj4HB3UtXrjK6qyhJOpQbg+80xI1TbS7zI3jk0HdxYLAzqkg77z+ex7AzXoeExWHtNfw4Vr+sodRvm2tsLq0qNQILQxJZAoEkcc13F3MCz+WuGvq4OgKhtS7SFAYlZmfxD142rS2gnxJra5ai5MWrkJdZBAYIy/wA4A8tbpU9a7aZEkSOoxFH2ssdQDjBcwyGIXToe4CVXTbRgWMSWaQBC95FF+HsolzctX3tfgm0ALjLtrIuFpXU2mCBuCeOKnueEDbusxuF7DfGehbpfZlRuSytyWE8EGDWXsQfM77CdwnBXMJLCyjsJ0n7RhzoE/i81n0oxnclU4kQekz2MzgCUuLOo63NsIx1aiZe5q4YRtv8AnHdnKLThdRuNpnSGZGVZMnSrWiFk7mO9Ffwu2gkawT6Mi/8A4W1mkTbWYKwuegBMtZokE6hq7LpuRPA6lQiO8z2MV3ebU0Kx0zyVIMe6sRBiCd43iTUuEyW2VGtT9blwjv2DbVFi8rtKTFtR/wCX9Sa4io/amBau5R7hIxgCOWt/V1Qev4+3zozC2mJ02zbuN6W71m43/ir6v0paMPbEQif+Cn9SJru6ZEdvSBH5cUJ6wR3CY7lWheIx7LIaR8wQR9DQX8WHrXDY+yqxoJI9Y/sUubPIPA/I0quMD8T0C/VGrGgNy44fMlneocXE/PfeonxmGO+oj5IT9dqluXEKdLFtuQCv50VDokyU7gdQ3DNbsW1e+wQMDpDEBm79KmCe2+w33NIM28T4VmOjU8GQUIBkcdTgx3kC2425M03yu5YI1eVa193a2jOT6l3BY/nS3HYA3bhJOwJIEmB8gNqcFqgAxZ9nxK9i8ffeQlldBInzFV9zsSFuqlpf+22v7mpNKFLds4dWuSDosaFBuAaeiAzOSApIXoBEgkVPmDeWdJ549jzvtz+9S4fC3L6CzZRpdT5gDHXeiWJYrpIQDi2DpHJDEzTVdxn2h4gWOv4ZFYXXdWH/AMdpkumYMguNNtIJ3ksQfwmq/j83NxkFq2URAVtJqN0orySokDVqLMT0ySTPYC2YPwjbhhctmYIHU6EN2hvw/WR7U4bLrVpdNpVtkE7qIaDsZufG0gA7k0RrjruGGM4XYE8y/wDcsoZxe8pQepVOwHTM7AxCjc9o7UBYuMTBhi4XckmIIYz3jbf/AIr00YfUADyW3O2wnWxE9yZiZgkmqv4hy90EgAhTuI2YbRqAjpnuTO9crvDHUGH0dERN/B7xuaCApDQdZmNW4MLqYrA+IAg896a4O3dw2s/aLYDga1FwMHH4Q1oAyN+GXY7QK1keIxF+bdz71AJUMJCHcQmmCqdTE21hTpG21Nm8M2nYlU0mFA6mC6k3BMHYOBpJAhTpIAB27ZaAeLGcY76jHBZDav4dupEZm1asOTBdemHtOQLTpqbSU2+8Y6TIIPxOVw1u4GAZE61VCLV7dgLbBtRNvTyhIBlu+9L8vyW8rP5RGFWSoUp5zOVCnUwJKBZmCoJj1HOr+AxjEB2s3iCYBSyY7npu2ABwOTQXb8N1Ojf4i3NUUXSq2xEzpdQWXuwLH4oJjUedp35Ha6Y4geg29+BtTC9hHt/5lu4g2nRc1IdMFQyObqwCAYEDbtXSnDuCGc2j2LWbmnfuQpeP+0jkwtDXi3zuDVzWepXMPdZmJ/Kn+DxekAPMfKR+m9cfw7yt+l1PD22Fy2f+4fCY30sAw7gUVpGkTFatC/iHXLsX5h+HzW0p6WAntJH5BqLxGZlhCQ31j9KqOOtgGZ+lSYVXQakY/LsfpSwoQHlBW5trdExhmOTlwWmGHfjek+U3HvM1pjJE8yasGCznWCl1SDETSbD4B7eKJ/C34h704pU+IBCwOxOcEStx7WkA7AzHA7AD96sHh1kDEJGtZP57fXjtS7G4Im6x9Yk/pzyKVLiHw95bqblTuOxHBB+dZccjDnNsQhdy6WMtxN1me8oRSCijeQgMg/M1vM/D7+SxU9jpH9KsGB8QWcRhg8hQFlpIERzqZiAIjv8ASqvmv+I2HRStpWu9OzfApbjZD1ae+pongA0QLy8QzZDv7tyjZOrveBgkSNbQYUDaTHwgAUwzDCAYh7yEQo1QSFcuykLCHr2aG4+dS2MM1xdNxtDXG1wmy2gNyAv4TvuT30jkE1J4+yNbP2a9bCgaBZYoAA5RQUuMo3R3UnUpndZDMGoxVVP7xYd7O4f4WwpW1aXtoLH0+Lf8umi80vop62H9+/5Upy3Ea8Eum9atXLTlYuPo1I41EhjtII45OralyrbJl7huEkjpW5cOxjcheDyImRSNtBazkTBcm10I9wWcKdlUkesE0UMXLDkD6UtuZjYUm0t62rD11hOxEXNEHkbmO/FMcqw1sgs92wQoJYi8jkAckKhLN8gKXagnwIWsnoExphsbPb86zFKz9htSH/1lbB+7wt5k26mIRu26poYCduWozGeI0ZAEm2x7XUdY9Oq2rgj8vlQqcU1PylO26l6+JbsSQyvMTQl6/M7bDuO3zpPaw2KvXgPMshW31efaChe/SzBy3bTpBJ4r0TKvDoaz0p1ckCGI4DAkbUbKt9FRsb3Eq6vUb2ymHIbtxdaRHP0PcetB3/DN4MR/QV6XlmRG3bCN0xIAiNpnvUzZSpPNQ3+rlGIEpLhAiea5j4hElTOx0xwKPy3MUKDq5FKsOiXdRIG5NF2MlgdLDfsR/UGrliIBqSTYW7MaWsUigxwJNbwOObUZGx4pZeyi4B07n57H602y3w7e09UzyIitVY/z5meXwJBnioyztttH98UDgMa6QViVIII2I+vep8ywZDlbvfg+tT2sKmnYgwdh7D19RTPDQ3PR4ONUKvUOiY6yzMziGC3Yt3gPMgHpu2y2lmNv8DA6BJkHV7GoM3wkACBKyAAfLMai5kAEE7nqA39CKVZbmajEMNIFyFWQFXpHwqCoGn27SRNHpn+GvtpFwFxtB+MEHsDyfUDbY05RwtXRkO25lcmvofiAZej9ZIOhNRZnIUooGokwRrXTvIgmPhU1U8+8S+ZJRHVTC+W4gSJLbajJ1GS2xMINtJq8XkKsVZRFwMpfRrV1IIhQSOCBMkEeoHPn+Jy7y0QusagwiTsyNpcMI6T8Dx3Dqe9a9FUbYg2uLj3CLMaSz9MJsCpXpHAO5n3+I/8A8v8A4Ixty8GN4DWoXciC6QV1x+LqBBYbSRPIqr5fhke9hw0QzWlj16wkH2jc+1XDLUJdtNsqWILtHU28gMTzB49tuABSuVrWiNzCvyAEeI2pyLaxMamjmBA+Zjb6U6wOVBRPc8nuaHwVxE5ifTsK7xeeqNhH0/4ryWfZkv7R0JdxK6h2ezNZll6kGRNed57lXlsWUcfX/mrt/GNRpdnLqVPFDwLLaX00Zyseu5NfMo32kndQZ3BIO552Pt7UXgrd1jBB9NwaMyTKJntudqtC2EtLJIFXbM1VbiBIa4OhtjK4coIbU3Puf6Vy962u7dvnAptdzm0zBLYFxu53IH0UGflWYrKVibmo+wUIP/Hk/Wu89/q6i7U67TuIMbjVujTZQm52077fTiosGcQBF7TtuB8Tn6AiI9zTmdAi3h2I/L9TE0HmGY3CsPY0/VefoKMlg8LqAbmo2f8A5B8S+kLpA1rMs1wEPvqEpEKRwQDuK6wLWi7G7h7So0gNbutKuOqRauOYT1MRxB7VWsa7HfRH6TR2U5cUti9cG9wNoExCAlXuHbcHTdUf9Fw9hVCtD0ZhVOiWO4Rn2feezW7aKllW+7CoqalGyO4B6nESCZgH3rMp8PXXBZLZZwAw1fCgYEqzDYu7cpb2/mbYqSZnYs4RbCXQr3lBe5aIJhnIKrdIEhFRU+7mWLNOkSCmwXii/wCYq23eHJLu0fHcPW6r8KzCjcE7duAcaB78Q6o2tx/iMUbAh7V0KRBZ7ZBIG4GyhABuYA31Hc81z4ksWzh7g1uLtvyibbfh1AHiNmhl4J5+dGYTxZftNDvrkA9U25HDfeWwYOw20d95onPnwd/C371pgLmgErIVy2oL1LAFwbMQ4AJ070H00J5A7nOLKO5TfD06y4ALKp0gxGpumd+ImjLuZYkMepkHtMbbUHk1gsr7x8O+49TH9+lNLdpl4ZT+X+1BOufcWd9HUXlbz7NcYrzuZH61K1m4mlldlZApUr0kFNwRH4htv7b0wsYh1PUF0+42+pWf1FF43Au9slAGWOxBP0/mrZK/ENWQYmuZ67FiOkHcqD0BiOrSp+EE7hRsJIG0UMfEWI3WRpPIKjftUOFtdcVYcvy22TLDb9aExVT4mSgLeI18MeH7uKtzfOhD8IVEE+5DKR8tqeH/AA4w54uuvoRbshh/3Kqn9aLyzH2VUKjj5T/+rb/lTTDXZOxH9+1eUzsrKRyV6EuYuLjlQCO4pteE71v/AC8ffX05IH0N2P0otMsxgEfbZ9zhbJP1M0a99hyPryK0czt/zRU052S3nR/wP9SiuHUB7d/yZ4v9pCzv329qms5y4I6hHoQB+1ZWV7/iCNzyG9DUsuXZzJEwOPrVqsZ+iLzG1ZWUsLWUkCEQ9SkePcxNxfujJBmR2qs+HcXdZ9JY7nc+nyNZWU3SeSHcOlzjoGM8a4tuCJ+f6zPrVm8Ki01sgEoXYs5R2WXYjUQJIjYbd4rKyhAldERUdWH94RmOpWNm7N21c2R1Uqbd5QWVdXGs8jSdJ1EbGZqZzFLr4lLtxR5hXy9Qdgt1CFFxonQnl6kJMzK7ELIyspv1GYdxjiNwVsA1soxEMl63A3JglSDIGnTIHB7zuN6t+YZ6lu5cA3IuPxxszCKysodxPUUdyq9RFiM/uO0gbdgD+5qC7nN8iBCD2En86yspR0UnZEawyzjswVcUw3ZmI+f+1HDHDTA+VZWVr0kJ8SgtrIpAh+BxLDYbU1w+Xq5m42r58VlZUXO9mysap9420eYXDoghQF+W1dMq+1ZWVAJLHsyxXWvHxJkK+36UlzkAqZAPzFZWUfEZhYBuIZSDieogyzJxdYLuoJ3YfhQSXb2IUGPeKtOK02U8sBBcjcxqTDoQFtqmr4rgRVCjjm40yFbKyvbUsRWTPOv1KL4mxuHtAi2up2nUxJZiTuSzHdmJ3J7k0k8OMWZiR7+21ZWVr/xEzKHaky/ZbgEuW2mRKlZGzCQQSDBgiTBqLMfDFq1g7i2ljQhYHlmZSDLN3J39qysoCE6huRZe4l8LYEMlwEdweOwkf1reKwihuP8AesrKxYf+zUWAHUDxlmBCnftFDWMyvWgVDyp5B3H07g/KsrKZQCDsPFupALysxY7Emab2sZpTmtVlZdZpSSYThbr3CCBP9ae4DGXVaGkEcb7n2rKyuempHYjtRms48W3rbKCVKHvHV9aSXsxLMTr5rKylWxKV7Cxr7ixToGf/2Q=="/>
          <p:cNvSpPr>
            <a:spLocks noChangeAspect="1" noChangeArrowheads="1"/>
          </p:cNvSpPr>
          <p:nvPr/>
        </p:nvSpPr>
        <p:spPr bwMode="auto">
          <a:xfrm>
            <a:off x="5508104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184" name="Picture 16" descr="http://www.about-garden.com/images_forum/gallery/12147/9757-svetlice-barvirska-carthamus-tincorius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87" y="2971330"/>
            <a:ext cx="2235994" cy="1676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502914" y="313541"/>
            <a:ext cx="8317558" cy="615553"/>
          </a:xfrm>
        </p:spPr>
        <p:txBody>
          <a:bodyPr/>
          <a:lstStyle/>
          <a:p>
            <a:r>
              <a:rPr lang="cs-CZ" sz="3400" dirty="0" err="1"/>
              <a:t>Chemometrická</a:t>
            </a:r>
            <a:r>
              <a:rPr lang="cs-CZ" sz="3400" dirty="0"/>
              <a:t> </a:t>
            </a:r>
            <a:r>
              <a:rPr lang="cs-CZ" sz="3400" dirty="0" smtClean="0"/>
              <a:t>analýza:</a:t>
            </a:r>
            <a:r>
              <a:rPr lang="cs-CZ" sz="3400" dirty="0"/>
              <a:t> Identifikace vzorku 13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405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4072" y="368660"/>
            <a:ext cx="769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Falšování potravin - Závěr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454042" y="1538790"/>
            <a:ext cx="823591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buClr>
                <a:srgbClr val="FF0000"/>
              </a:buClr>
              <a:buFont typeface="Wingdings" pitchFamily="2" charset="2"/>
              <a:buChar char="§"/>
            </a:pPr>
            <a:r>
              <a:rPr lang="cs-CZ" sz="2800" dirty="0" smtClean="0"/>
              <a:t>Falšování potravin je staré jako lidstvo samo  -  přesněji jako směnný obchod</a:t>
            </a:r>
          </a:p>
          <a:p>
            <a:pPr marL="450850" indent="-450850">
              <a:buClr>
                <a:srgbClr val="FF0000"/>
              </a:buClr>
              <a:buFont typeface="Wingdings" pitchFamily="2" charset="2"/>
              <a:buChar char="§"/>
            </a:pPr>
            <a:r>
              <a:rPr lang="cs-CZ" sz="2800" dirty="0" smtClean="0"/>
              <a:t>Falšování potravin je způsob realizace snahy získat co nejvíce pro sebe a to i na úkor druhého</a:t>
            </a:r>
          </a:p>
          <a:p>
            <a:pPr marL="450850" indent="-450850">
              <a:buClr>
                <a:srgbClr val="FF0000"/>
              </a:buClr>
              <a:buFont typeface="Wingdings" pitchFamily="2" charset="2"/>
              <a:buChar char="§"/>
            </a:pPr>
            <a:r>
              <a:rPr lang="cs-CZ" sz="2800" dirty="0" smtClean="0"/>
              <a:t>Falšování potravin </a:t>
            </a:r>
            <a:r>
              <a:rPr lang="cs-CZ" sz="2800" b="1" dirty="0" smtClean="0"/>
              <a:t>BYLO – JE – VŽDY BUDE</a:t>
            </a:r>
          </a:p>
          <a:p>
            <a:pPr marL="450850" indent="-450850">
              <a:buClr>
                <a:srgbClr val="FF0000"/>
              </a:buClr>
              <a:buFont typeface="Wingdings" pitchFamily="2" charset="2"/>
              <a:buChar char="§"/>
            </a:pPr>
            <a:r>
              <a:rPr lang="cs-CZ" sz="2800" dirty="0" smtClean="0"/>
              <a:t>Dokonalejší technologie  a lepší znalost složení potravin -  sofistikovanější způsoby falšování</a:t>
            </a:r>
          </a:p>
          <a:p>
            <a:pPr marL="450850" indent="-450850">
              <a:buClr>
                <a:srgbClr val="FF0000"/>
              </a:buClr>
              <a:buFont typeface="Wingdings" pitchFamily="2" charset="2"/>
              <a:buChar char="§"/>
            </a:pPr>
            <a:endParaRPr lang="cs-CZ" sz="2800" dirty="0" smtClean="0"/>
          </a:p>
          <a:p>
            <a:pPr marL="450850" indent="-450850">
              <a:buClr>
                <a:srgbClr val="FF0000"/>
              </a:buClr>
              <a:buFont typeface="Wingdings" pitchFamily="2" charset="2"/>
              <a:buChar char="§"/>
            </a:pPr>
            <a:endParaRPr lang="cs-CZ" sz="2800" dirty="0" smtClean="0"/>
          </a:p>
          <a:p>
            <a:pPr marL="450850" indent="-450850">
              <a:buClr>
                <a:srgbClr val="FF0000"/>
              </a:buClr>
              <a:buFont typeface="Wingdings" pitchFamily="2" charset="2"/>
              <a:buChar char="§"/>
            </a:pPr>
            <a:r>
              <a:rPr lang="cs-CZ" sz="2800" dirty="0" smtClean="0"/>
              <a:t>Nutnost rychlých a účinných metod detekce falšování</a:t>
            </a:r>
          </a:p>
          <a:p>
            <a:endParaRPr lang="cs-CZ" sz="2800" dirty="0" smtClean="0"/>
          </a:p>
          <a:p>
            <a:endParaRPr lang="en-US" sz="2800" dirty="0" smtClean="0"/>
          </a:p>
        </p:txBody>
      </p:sp>
      <p:sp>
        <p:nvSpPr>
          <p:cNvPr id="6" name="AutoShape 38"/>
          <p:cNvSpPr>
            <a:spLocks noChangeArrowheads="1"/>
          </p:cNvSpPr>
          <p:nvPr/>
        </p:nvSpPr>
        <p:spPr bwMode="auto">
          <a:xfrm>
            <a:off x="2195513" y="4716463"/>
            <a:ext cx="854075" cy="52228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3 w 21600"/>
              <a:gd name="T13" fmla="*/ 5430 h 21600"/>
              <a:gd name="T14" fmla="*/ 18916 w 21600"/>
              <a:gd name="T15" fmla="*/ 1623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590000"/>
              </a:gs>
              <a:gs pos="100000">
                <a:srgbClr val="C0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377825" y="-6350"/>
            <a:ext cx="10044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GB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196975"/>
            <a:ext cx="9144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5000"/>
              </a:spcBef>
              <a:buClr>
                <a:srgbClr val="CC3300"/>
              </a:buClr>
              <a:buFont typeface="Wingdings 3" pitchFamily="18" charset="2"/>
              <a:buBlip>
                <a:blip r:embed="rId3"/>
              </a:buBlip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Vysoké hladiny mykotoxinů, alergeny, 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CC3300"/>
              </a:buClr>
              <a:buFont typeface="Wingdings 3" pitchFamily="18" charset="2"/>
              <a:buBlip>
                <a:blip r:embed="rId3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Zakázaná barviva, melamin, rezidua pesticidů …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CC3300"/>
              </a:buClr>
              <a:buFont typeface="Wingdings 3" pitchFamily="18" charset="2"/>
              <a:buBlip>
                <a:blip r:embed="rId3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Mikrobiální kontaminace </a:t>
            </a:r>
            <a:r>
              <a:rPr 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(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Salmonella,</a:t>
            </a:r>
            <a:r>
              <a:rPr 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Listeria, E</a:t>
            </a:r>
            <a:r>
              <a:rPr 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  <a:r>
              <a:rPr lang="en-GB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coli</a:t>
            </a:r>
            <a:r>
              <a:rPr lang="cs-CZ" sz="28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)</a:t>
            </a:r>
            <a:endParaRPr 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342900" indent="-342900" eaLnBrk="0" hangingPunct="0">
              <a:spcBef>
                <a:spcPct val="25000"/>
              </a:spcBef>
              <a:buClr>
                <a:srgbClr val="CC3300"/>
              </a:buClr>
              <a:buFont typeface="Wingdings 3" pitchFamily="18" charset="2"/>
              <a:buBlip>
                <a:blip r:embed="rId3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Nemoci (BSE, ptačí chřipka…)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342900" indent="-342900" eaLnBrk="0" hangingPunct="0">
              <a:spcBef>
                <a:spcPct val="25000"/>
              </a:spcBef>
              <a:buClr>
                <a:srgbClr val="CC3300"/>
              </a:buClr>
              <a:buFont typeface="Wingdings 3" pitchFamily="18" charset="2"/>
              <a:buBlip>
                <a:blip r:embed="rId3"/>
              </a:buBlip>
              <a:defRPr/>
            </a:pP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Zakázaná farmaka, hormony</a:t>
            </a:r>
          </a:p>
          <a:p>
            <a:pPr marL="342900" indent="-342900" eaLnBrk="0" hangingPunct="0">
              <a:spcBef>
                <a:spcPct val="25000"/>
              </a:spcBef>
              <a:buClr>
                <a:srgbClr val="CC3300"/>
              </a:buClr>
              <a:buFont typeface="Wingdings 3" pitchFamily="18" charset="2"/>
              <a:buBlip>
                <a:blip r:embed="rId3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Látky s nežádoucími biologickými efekty</a:t>
            </a: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342900" indent="-342900" eaLnBrk="0" hangingPunct="0">
              <a:spcBef>
                <a:spcPct val="25000"/>
              </a:spcBef>
              <a:buClr>
                <a:srgbClr val="CC3300"/>
              </a:buClr>
              <a:buFont typeface="Wingdings 3" pitchFamily="18" charset="2"/>
              <a:buNone/>
              <a:defRPr/>
            </a:pPr>
            <a:endParaRPr lang="en-GB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0356" name="Rectangle 10"/>
          <p:cNvSpPr>
            <a:spLocks noChangeArrowheads="1"/>
          </p:cNvSpPr>
          <p:nvPr/>
        </p:nvSpPr>
        <p:spPr bwMode="auto">
          <a:xfrm>
            <a:off x="374650" y="4652963"/>
            <a:ext cx="8769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000">
              <a:solidFill>
                <a:srgbClr val="000099"/>
              </a:solidFill>
            </a:endParaRPr>
          </a:p>
          <a:p>
            <a:endParaRPr lang="cs-CZ" sz="2000">
              <a:solidFill>
                <a:srgbClr val="000099"/>
              </a:solidFill>
            </a:endParaRPr>
          </a:p>
          <a:p>
            <a:endParaRPr lang="cs-CZ" sz="2000">
              <a:solidFill>
                <a:srgbClr val="000099"/>
              </a:solidFill>
            </a:endParaRPr>
          </a:p>
          <a:p>
            <a:r>
              <a:rPr lang="cs-CZ" sz="2000">
                <a:solidFill>
                  <a:srgbClr val="000099"/>
                </a:solidFill>
              </a:rPr>
              <a:t>		        				     </a:t>
            </a:r>
          </a:p>
          <a:p>
            <a:r>
              <a:rPr lang="cs-CZ" sz="2000">
                <a:solidFill>
                  <a:srgbClr val="000099"/>
                </a:solidFill>
              </a:rPr>
              <a:t>                                                                                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11188" y="5589588"/>
            <a:ext cx="7810500" cy="858837"/>
            <a:chOff x="0" y="1584"/>
            <a:chExt cx="5760" cy="799"/>
          </a:xfrm>
        </p:grpSpPr>
        <p:graphicFrame>
          <p:nvGraphicFramePr>
            <p:cNvPr id="100358" name="Object 24"/>
            <p:cNvGraphicFramePr>
              <a:graphicFrameLocks noChangeAspect="1"/>
            </p:cNvGraphicFramePr>
            <p:nvPr/>
          </p:nvGraphicFramePr>
          <p:xfrm>
            <a:off x="2016" y="1736"/>
            <a:ext cx="912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0" name="Clip" r:id="rId4" imgW="2506301" imgH="1766935" progId="">
                    <p:embed/>
                  </p:oleObj>
                </mc:Choice>
                <mc:Fallback>
                  <p:oleObj name="Clip" r:id="rId4" imgW="2506301" imgH="1766935" progId="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736"/>
                          <a:ext cx="912" cy="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59" name="Object 25"/>
            <p:cNvGraphicFramePr>
              <a:graphicFrameLocks noChangeAspect="1"/>
            </p:cNvGraphicFramePr>
            <p:nvPr/>
          </p:nvGraphicFramePr>
          <p:xfrm>
            <a:off x="0" y="1703"/>
            <a:ext cx="864" cy="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1" name="Clip" r:id="rId6" imgW="1850746" imgH="1431036" progId="">
                    <p:embed/>
                  </p:oleObj>
                </mc:Choice>
                <mc:Fallback>
                  <p:oleObj name="Clip" r:id="rId6" imgW="1850746" imgH="1431036" progId="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03"/>
                          <a:ext cx="864" cy="6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0" name="Object 26"/>
            <p:cNvGraphicFramePr>
              <a:graphicFrameLocks noChangeAspect="1"/>
            </p:cNvGraphicFramePr>
            <p:nvPr/>
          </p:nvGraphicFramePr>
          <p:xfrm>
            <a:off x="5088" y="1728"/>
            <a:ext cx="672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2" name="Clip" r:id="rId8" imgW="1826057" imgH="1778508" progId="">
                    <p:embed/>
                  </p:oleObj>
                </mc:Choice>
                <mc:Fallback>
                  <p:oleObj name="Clip" r:id="rId8" imgW="1826057" imgH="1778508" progId="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1728"/>
                          <a:ext cx="672" cy="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1" name="Object 27"/>
            <p:cNvGraphicFramePr>
              <a:graphicFrameLocks noChangeAspect="1"/>
            </p:cNvGraphicFramePr>
            <p:nvPr/>
          </p:nvGraphicFramePr>
          <p:xfrm>
            <a:off x="1008" y="1689"/>
            <a:ext cx="713" cy="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3" name="Clip" r:id="rId10" imgW="1809598" imgH="1698955" progId="">
                    <p:embed/>
                  </p:oleObj>
                </mc:Choice>
                <mc:Fallback>
                  <p:oleObj name="Clip" r:id="rId10" imgW="1809598" imgH="1698955" progId="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689"/>
                          <a:ext cx="713" cy="6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2" name="Object 28"/>
            <p:cNvGraphicFramePr>
              <a:graphicFrameLocks noChangeAspect="1"/>
            </p:cNvGraphicFramePr>
            <p:nvPr/>
          </p:nvGraphicFramePr>
          <p:xfrm>
            <a:off x="3072" y="1584"/>
            <a:ext cx="750" cy="7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4" name="Clip" r:id="rId12" imgW="2381061" imgH="2530444" progId="">
                    <p:embed/>
                  </p:oleObj>
                </mc:Choice>
                <mc:Fallback>
                  <p:oleObj name="Clip" r:id="rId12" imgW="2381061" imgH="2530444" progId="">
                    <p:embed/>
                    <p:pic>
                      <p:nvPicPr>
                        <p:cNvPr id="0" name="Picture 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584"/>
                          <a:ext cx="750" cy="7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3" name="Object 29"/>
            <p:cNvGraphicFramePr>
              <a:graphicFrameLocks noChangeAspect="1"/>
            </p:cNvGraphicFramePr>
            <p:nvPr/>
          </p:nvGraphicFramePr>
          <p:xfrm>
            <a:off x="3984" y="1659"/>
            <a:ext cx="816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605" name="Clip" r:id="rId14" imgW="1786738" imgH="1509674" progId="">
                    <p:embed/>
                  </p:oleObj>
                </mc:Choice>
                <mc:Fallback>
                  <p:oleObj name="Clip" r:id="rId14" imgW="1786738" imgH="1509674" progId="">
                    <p:embed/>
                    <p:pic>
                      <p:nvPicPr>
                        <p:cNvPr id="0" name="Picture 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659"/>
                          <a:ext cx="816" cy="6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0546" y="233645"/>
            <a:ext cx="8317558" cy="1261884"/>
          </a:xfrm>
        </p:spPr>
        <p:txBody>
          <a:bodyPr/>
          <a:lstStyle/>
          <a:p>
            <a:pPr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Rizika související s falšováním </a:t>
            </a:r>
            <a:r>
              <a:rPr lang="en-GB" sz="4000" dirty="0">
                <a:solidFill>
                  <a:srgbClr val="CC3300"/>
                </a:solidFill>
              </a:rPr>
              <a:t/>
            </a:r>
            <a:br>
              <a:rPr lang="en-GB" sz="4000" dirty="0">
                <a:solidFill>
                  <a:srgbClr val="CC3300"/>
                </a:solidFill>
              </a:rPr>
            </a:b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067300" cy="5724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868144" y="1844824"/>
            <a:ext cx="2880320" cy="3877985"/>
          </a:xfrm>
          <a:prstGeom prst="rect">
            <a:avLst/>
          </a:prstGeom>
          <a:solidFill>
            <a:srgbClr val="FFFF66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nejvýznamnějších komodit, které reprezentují 50% případů</a:t>
            </a:r>
          </a:p>
          <a:p>
            <a:endParaRPr lang="en-US" b="1" dirty="0" smtClean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olivový olej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mléko / sýry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šafrán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pomerančový džus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káva</a:t>
            </a: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3"/>
              </a:buBlip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jablečný džus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5004048" y="3356992"/>
            <a:ext cx="720080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11560" y="260648"/>
            <a:ext cx="8321675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Falšované komodity</a:t>
            </a:r>
            <a:endParaRPr lang="en-US" sz="3600" b="1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88" y="2984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://i.iinfo.cz/images/476/testoviny-1-p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163" y="2349500"/>
            <a:ext cx="1652587" cy="11017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600" y="3027363"/>
            <a:ext cx="1597025" cy="112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5913"/>
            <a:ext cx="5256212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1738" name="Picture 10" descr="http://www.vareni.cz/include/ir/recepty/14163/zdet--mm600xmm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1225" y="1268413"/>
            <a:ext cx="1755775" cy="13176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1740" name="Picture 12" descr="http://img.blesk.cz/img/1/full/410160-img-marmelada-zavarenina-dzem-j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5248275"/>
            <a:ext cx="1797050" cy="13446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1732" name="Picture 4" descr="http://i.iinfo.cz/images/432/rybi-filety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50038" y="4133850"/>
            <a:ext cx="1831975" cy="116681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177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http://img.docstoccdn.com/thumb/orig/469594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635"/>
            <a:ext cx="4139952" cy="4967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4211960" y="548680"/>
            <a:ext cx="4680520" cy="1089529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AUTENTICITA ?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cs-CZ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FALŠOVÁNÍ ?</a:t>
            </a:r>
            <a:endParaRPr lang="cs-CZ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026" name="Picture 2" descr="A butcher works behind a &quot;no horsemeat&quot; sign at Bates Butchers in Market Harborough, central Eng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9" y="4371975"/>
            <a:ext cx="44196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http://2.bp.blogspot.com/-WD0Bri4OJt0/T_x6V4itUQI/AAAAAAAACzw/R1ZV6L-mFx0/s640/Potraviny_na_prany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5" y="2397122"/>
            <a:ext cx="5508105" cy="44529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5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828" y="744"/>
            <a:ext cx="4857750" cy="882650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1" kern="1200" spc="300" dirty="0">
                <a:ln w="38100">
                  <a:solidFill>
                    <a:srgbClr val="275313"/>
                  </a:solidFill>
                  <a:prstDash val="solid"/>
                  <a:miter lim="800000"/>
                </a:ln>
                <a:solidFill>
                  <a:srgbClr val="C0C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+mn-cs"/>
              </a:rPr>
              <a:t>ZDRAVOTNÍ RIZIKA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5867400" cy="1943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CC66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Karcinogenita</a:t>
            </a:r>
          </a:p>
          <a:p>
            <a:pPr eaLnBrk="1" hangingPunct="1">
              <a:lnSpc>
                <a:spcPct val="80000"/>
              </a:lnSpc>
              <a:buClr>
                <a:srgbClr val="CC66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Neurotoxicita</a:t>
            </a:r>
          </a:p>
          <a:p>
            <a:pPr eaLnBrk="1" hangingPunct="1">
              <a:lnSpc>
                <a:spcPct val="80000"/>
              </a:lnSpc>
              <a:buClr>
                <a:srgbClr val="CC66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Imunotoxicita</a:t>
            </a:r>
          </a:p>
          <a:p>
            <a:pPr eaLnBrk="1" hangingPunct="1">
              <a:lnSpc>
                <a:spcPct val="80000"/>
              </a:lnSpc>
              <a:buClr>
                <a:srgbClr val="CC66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Allergenicita</a:t>
            </a:r>
          </a:p>
          <a:p>
            <a:pPr eaLnBrk="1" hangingPunct="1">
              <a:lnSpc>
                <a:spcPct val="80000"/>
              </a:lnSpc>
              <a:buClr>
                <a:srgbClr val="CC6600"/>
              </a:buClr>
              <a:buSzPct val="125000"/>
              <a:buFontTx/>
              <a:buBlip>
                <a:blip r:embed="rId2"/>
              </a:buBlip>
              <a:defRPr/>
            </a:pPr>
            <a:r>
              <a:rPr lang="cs-CZ" sz="2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Interferenty hormonálních  pochodů (endokrinní disruptory)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68313" y="2851510"/>
            <a:ext cx="5183188" cy="86359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noFill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TOXICITA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akutni</a:t>
            </a: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x </a:t>
            </a:r>
            <a:r>
              <a:rPr lang="cs-CZ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chronická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8296" y="4364258"/>
            <a:ext cx="3097931" cy="10172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příznaky intoxikace během, brzy po expozici,                        0 – 7 dní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46697" y="4365309"/>
            <a:ext cx="3313114" cy="10065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2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Negativní účinky po dlouhodobé expozici, často i podlimitními dávkami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3348038" y="2557463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cs-CZ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3725" name="Picture 10" descr="http://pmep.cce.cornell.edu/facts-slides-self/core-tutorial/images/Ch4C3-men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651500" y="333375"/>
            <a:ext cx="34925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rafovaná šipka doprava 10"/>
          <p:cNvSpPr/>
          <p:nvPr/>
        </p:nvSpPr>
        <p:spPr>
          <a:xfrm rot="3520980">
            <a:off x="4248944" y="3823494"/>
            <a:ext cx="573087" cy="358775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2" name="Šrafovaná šipka doprava 11"/>
          <p:cNvSpPr/>
          <p:nvPr/>
        </p:nvSpPr>
        <p:spPr>
          <a:xfrm rot="7513583">
            <a:off x="1945482" y="3821906"/>
            <a:ext cx="571500" cy="36036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0439" y="5660708"/>
            <a:ext cx="8428905" cy="10081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800" b="1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Falšování bez zdravotních důsledků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Velmi časté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Podvod na spotřebiteli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8913"/>
            <a:ext cx="142875" cy="742950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836712"/>
            <a:ext cx="7886915" cy="1354217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sx="102000" sy="102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cs-CZ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  <a:p>
            <a:pPr algn="ctr">
              <a:defRPr/>
            </a:pPr>
            <a:r>
              <a:rPr lang="cs-CZ" sz="3200" b="1" dirty="0">
                <a:ln w="1905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PŘÍRODNÍ  =  ZDRAVÉ</a:t>
            </a:r>
            <a:r>
              <a:rPr lang="cs-CZ" sz="3200" b="1" dirty="0" smtClean="0">
                <a:ln w="1905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?</a:t>
            </a:r>
          </a:p>
          <a:p>
            <a:pPr algn="ctr">
              <a:defRPr/>
            </a:pPr>
            <a:r>
              <a:rPr lang="cs-CZ" sz="3200" b="1" dirty="0" smtClean="0">
                <a:ln w="1905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Potravní doplňky</a:t>
            </a:r>
            <a:endParaRPr lang="cs-CZ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9699" name="Picture 4" descr="vitami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69029"/>
            <a:ext cx="3600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5349</TotalTime>
  <Words>2167</Words>
  <Application>Microsoft Office PowerPoint</Application>
  <PresentationFormat>Předvádění na obrazovce (4:3)</PresentationFormat>
  <Paragraphs>535</Paragraphs>
  <Slides>37</Slides>
  <Notes>20</Notes>
  <HiddenSlides>0</HiddenSlides>
  <MMClips>0</MMClips>
  <ScaleCrop>false</ScaleCrop>
  <HeadingPairs>
    <vt:vector size="6" baseType="variant">
      <vt:variant>
        <vt:lpstr>Motiv</vt:lpstr>
      </vt:variant>
      <vt:variant>
        <vt:i4>8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Motiv sady Office</vt:lpstr>
      <vt:lpstr>1_Motiv sady Office</vt:lpstr>
      <vt:lpstr>1_Motiv systému Office</vt:lpstr>
      <vt:lpstr>2_Motiv sady Office</vt:lpstr>
      <vt:lpstr>9_Motiv sady Office</vt:lpstr>
      <vt:lpstr>3_Motiv sady Office</vt:lpstr>
      <vt:lpstr>6_Motiv sady Office</vt:lpstr>
      <vt:lpstr>1_Výchozí návrh</vt:lpstr>
      <vt:lpstr>Clip</vt:lpstr>
      <vt:lpstr>Prezentace aplikace PowerPoint</vt:lpstr>
      <vt:lpstr>Prezentace aplikace PowerPoint</vt:lpstr>
      <vt:lpstr>Prezentace aplikace PowerPoint</vt:lpstr>
      <vt:lpstr>Rizika související s falšováním  </vt:lpstr>
      <vt:lpstr>Prezentace aplikace PowerPoint</vt:lpstr>
      <vt:lpstr>Prezentace aplikace PowerPoint</vt:lpstr>
      <vt:lpstr>Prezentace aplikace PowerPoint</vt:lpstr>
      <vt:lpstr>ZDRAVOTNÍ RIZIKA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Zastoupení FE v doplňcích stravy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Léky používané na léčbu erektilní disfunkce</vt:lpstr>
      <vt:lpstr>Léky používané na léčbu erektilní disfunkce</vt:lpstr>
      <vt:lpstr>Povolené doplňky stravy </vt:lpstr>
      <vt:lpstr>Případová studie: Doplněk stravy Elixirman</vt:lpstr>
      <vt:lpstr>Rychlý necílový screening technikou DART-MS</vt:lpstr>
      <vt:lpstr>Prezentace aplikace PowerPoint</vt:lpstr>
      <vt:lpstr>Šafrán setý (Crocus sativus L.) </vt:lpstr>
      <vt:lpstr>Šafrán setý (Crocus sativus L.) </vt:lpstr>
      <vt:lpstr>Chemometrická analýza</vt:lpstr>
      <vt:lpstr>Chemometrická analýza: Identifikace vzorku 13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Milena Zachariášová</dc:creator>
  <cp:lastModifiedBy>Věra Schulzová</cp:lastModifiedBy>
  <cp:revision>250</cp:revision>
  <cp:lastPrinted>2013-08-26T13:57:57Z</cp:lastPrinted>
  <dcterms:created xsi:type="dcterms:W3CDTF">2012-10-14T15:08:05Z</dcterms:created>
  <dcterms:modified xsi:type="dcterms:W3CDTF">2013-11-20T12:44:35Z</dcterms:modified>
</cp:coreProperties>
</file>