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6"/>
  </p:notesMasterIdLst>
  <p:handoutMasterIdLst>
    <p:handoutMasterId r:id="rId27"/>
  </p:handoutMasterIdLst>
  <p:sldIdLst>
    <p:sldId id="259" r:id="rId4"/>
    <p:sldId id="446" r:id="rId5"/>
    <p:sldId id="460" r:id="rId6"/>
    <p:sldId id="440" r:id="rId7"/>
    <p:sldId id="447" r:id="rId8"/>
    <p:sldId id="409" r:id="rId9"/>
    <p:sldId id="443" r:id="rId10"/>
    <p:sldId id="411" r:id="rId11"/>
    <p:sldId id="451" r:id="rId12"/>
    <p:sldId id="452" r:id="rId13"/>
    <p:sldId id="436" r:id="rId14"/>
    <p:sldId id="426" r:id="rId15"/>
    <p:sldId id="417" r:id="rId16"/>
    <p:sldId id="420" r:id="rId17"/>
    <p:sldId id="427" r:id="rId18"/>
    <p:sldId id="428" r:id="rId19"/>
    <p:sldId id="450" r:id="rId20"/>
    <p:sldId id="442" r:id="rId21"/>
    <p:sldId id="455" r:id="rId22"/>
    <p:sldId id="434" r:id="rId23"/>
    <p:sldId id="422" r:id="rId24"/>
    <p:sldId id="437" r:id="rId25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vikova Petra (323)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FFC5C5"/>
    <a:srgbClr val="FC8604"/>
    <a:srgbClr val="76D31F"/>
    <a:srgbClr val="247C02"/>
    <a:srgbClr val="389508"/>
    <a:srgbClr val="F7F7F7"/>
    <a:srgbClr val="A50021"/>
    <a:srgbClr val="4472C4"/>
    <a:srgbClr val="DD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294" autoAdjust="0"/>
    <p:restoredTop sz="95501" autoAdjust="0"/>
  </p:normalViewPr>
  <p:slideViewPr>
    <p:cSldViewPr snapToGrid="0" showGuides="1">
      <p:cViewPr varScale="1">
        <p:scale>
          <a:sx n="109" d="100"/>
          <a:sy n="109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7A06-683B-4CD2-8664-F003B06CBA78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70618-CD70-4EF5-9CBF-A0F7F0B5F6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85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583E-992C-440E-A108-589D828FFF3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BAB3-463D-4DAE-83BC-50BEAA2980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8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BAB3-463D-4DAE-83BC-50BEAA29802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88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8088577-8872-487A-9DF2-B879F615AD11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3285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Potraviny – nesmírně bohatý </a:t>
            </a:r>
            <a:r>
              <a:rPr lang="cs-CZ" dirty="0" err="1" smtClean="0"/>
              <a:t>kokteil</a:t>
            </a:r>
            <a:r>
              <a:rPr lang="cs-CZ" dirty="0" smtClean="0"/>
              <a:t> různých látek – dodávající samozřejmě základní živiny, zdraví prospěšné (antioxidanty), aditivní (praktické</a:t>
            </a:r>
            <a:r>
              <a:rPr lang="cs-CZ" baseline="0" dirty="0" smtClean="0"/>
              <a:t> hledisko – </a:t>
            </a:r>
            <a:r>
              <a:rPr lang="cs-CZ" baseline="0" dirty="0" err="1" smtClean="0"/>
              <a:t>údržnost</a:t>
            </a:r>
            <a:r>
              <a:rPr lang="cs-CZ" baseline="0" dirty="0" smtClean="0"/>
              <a:t>, textura, aj.) … plus látky kontaminující</a:t>
            </a:r>
          </a:p>
          <a:p>
            <a:endParaRPr lang="en-US" dirty="0" smtClean="0"/>
          </a:p>
          <a:p>
            <a:r>
              <a:rPr lang="cs-CZ" b="1" dirty="0" smtClean="0"/>
              <a:t>Nevyváženost diety, spěch či životní styl</a:t>
            </a:r>
            <a:r>
              <a:rPr lang="cs-CZ" dirty="0" smtClean="0"/>
              <a:t>,</a:t>
            </a:r>
            <a:r>
              <a:rPr lang="cs-CZ" baseline="0" dirty="0" smtClean="0"/>
              <a:t> považuje se za velmi moderní a osvícené </a:t>
            </a:r>
            <a:r>
              <a:rPr lang="cs-CZ" b="1" baseline="0" dirty="0" smtClean="0"/>
              <a:t>doplnit chybějící komponenty v dietě</a:t>
            </a:r>
            <a:r>
              <a:rPr lang="cs-CZ" baseline="0" dirty="0" smtClean="0"/>
              <a:t> a nebo takové, které jsou považovány za žádoucí a nejsou přijímány v dostatečné míře </a:t>
            </a:r>
            <a:r>
              <a:rPr lang="cs-CZ" dirty="0" smtClean="0"/>
              <a:t>– </a:t>
            </a:r>
            <a:r>
              <a:rPr lang="cs-CZ" dirty="0" err="1" smtClean="0"/>
              <a:t>řešdní</a:t>
            </a:r>
            <a:r>
              <a:rPr lang="cs-CZ" dirty="0" smtClean="0"/>
              <a:t> - doplňky stravy.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0" dirty="0" smtClean="0">
                <a:solidFill>
                  <a:schemeClr val="bg1"/>
                </a:solidFill>
              </a:rPr>
              <a:t>V</a:t>
            </a:r>
            <a:r>
              <a:rPr lang="cs-CZ" b="0" baseline="0" dirty="0" smtClean="0">
                <a:solidFill>
                  <a:schemeClr val="bg1"/>
                </a:solidFill>
              </a:rPr>
              <a:t> minulostí – epidemiologická studie – těžcí kuřáci (</a:t>
            </a:r>
            <a:r>
              <a:rPr lang="cs-CZ" b="0" baseline="0" dirty="0" err="1" smtClean="0">
                <a:solidFill>
                  <a:schemeClr val="bg1"/>
                </a:solidFill>
              </a:rPr>
              <a:t>aleson</a:t>
            </a:r>
            <a:r>
              <a:rPr lang="cs-CZ" b="0" baseline="0" dirty="0" smtClean="0">
                <a:solidFill>
                  <a:schemeClr val="bg1"/>
                </a:solidFill>
              </a:rPr>
              <a:t> 1 krabičku denně po 30 let života) – zvýšený výskyt rakoviny plic při současném příjmu 20 mg </a:t>
            </a:r>
            <a:r>
              <a:rPr lang="cs-CZ" b="0" baseline="0" dirty="0" err="1" smtClean="0">
                <a:solidFill>
                  <a:schemeClr val="bg1"/>
                </a:solidFill>
              </a:rPr>
              <a:t>betakarotenu</a:t>
            </a:r>
            <a:r>
              <a:rPr lang="cs-CZ" b="0" baseline="0" dirty="0" smtClean="0">
                <a:solidFill>
                  <a:schemeClr val="bg1"/>
                </a:solidFill>
              </a:rPr>
              <a:t> denně. Nicméně, Panel </a:t>
            </a:r>
            <a:r>
              <a:rPr lang="cs-CZ" b="0" baseline="0" dirty="0" err="1" smtClean="0">
                <a:solidFill>
                  <a:schemeClr val="bg1"/>
                </a:solidFill>
              </a:rPr>
              <a:t>for</a:t>
            </a:r>
            <a:r>
              <a:rPr lang="cs-CZ" b="0" baseline="0" dirty="0" smtClean="0">
                <a:solidFill>
                  <a:schemeClr val="bg1"/>
                </a:solidFill>
              </a:rPr>
              <a:t> </a:t>
            </a:r>
            <a:r>
              <a:rPr lang="cs-CZ" b="0" baseline="0" dirty="0" err="1" smtClean="0">
                <a:solidFill>
                  <a:schemeClr val="bg1"/>
                </a:solidFill>
              </a:rPr>
              <a:t>Food</a:t>
            </a:r>
            <a:r>
              <a:rPr lang="cs-CZ" b="0" baseline="0" dirty="0" smtClean="0">
                <a:solidFill>
                  <a:schemeClr val="bg1"/>
                </a:solidFill>
              </a:rPr>
              <a:t> </a:t>
            </a:r>
            <a:r>
              <a:rPr lang="cs-CZ" b="0" baseline="0" dirty="0" err="1" smtClean="0">
                <a:solidFill>
                  <a:schemeClr val="bg1"/>
                </a:solidFill>
              </a:rPr>
              <a:t>Aditives</a:t>
            </a:r>
            <a:r>
              <a:rPr lang="cs-CZ" b="0" baseline="0" dirty="0" smtClean="0">
                <a:solidFill>
                  <a:schemeClr val="bg1"/>
                </a:solidFill>
              </a:rPr>
              <a:t> and </a:t>
            </a:r>
            <a:r>
              <a:rPr lang="cs-CZ" b="0" baseline="0" dirty="0" err="1" smtClean="0">
                <a:solidFill>
                  <a:schemeClr val="bg1"/>
                </a:solidFill>
              </a:rPr>
              <a:t>Nutrient</a:t>
            </a:r>
            <a:r>
              <a:rPr lang="cs-CZ" b="0" baseline="0" dirty="0" smtClean="0">
                <a:solidFill>
                  <a:schemeClr val="bg1"/>
                </a:solidFill>
              </a:rPr>
              <a:t> </a:t>
            </a:r>
            <a:r>
              <a:rPr lang="cs-CZ" b="0" baseline="0" dirty="0" err="1" smtClean="0">
                <a:solidFill>
                  <a:schemeClr val="bg1"/>
                </a:solidFill>
              </a:rPr>
              <a:t>Sources</a:t>
            </a:r>
            <a:r>
              <a:rPr lang="cs-CZ" b="0" baseline="0" dirty="0" smtClean="0">
                <a:solidFill>
                  <a:schemeClr val="bg1"/>
                </a:solidFill>
              </a:rPr>
              <a:t> zhodnotil, že příjem od 6 do 15 mg beta-karotenu nemá škodlivý vliv ani pro těžké kuřáky.</a:t>
            </a:r>
          </a:p>
          <a:p>
            <a:endParaRPr lang="cs-CZ" b="0" baseline="0" dirty="0" smtClean="0">
              <a:solidFill>
                <a:schemeClr val="bg1"/>
              </a:solidFill>
            </a:endParaRPr>
          </a:p>
          <a:p>
            <a:r>
              <a:rPr lang="cs-CZ" b="0" baseline="0" dirty="0" smtClean="0">
                <a:solidFill>
                  <a:schemeClr val="bg1"/>
                </a:solidFill>
              </a:rPr>
              <a:t>EPA/DHA/DPA – EFSA byla požádána o názor na </a:t>
            </a:r>
            <a:r>
              <a:rPr lang="cs-CZ" b="0" u="sng" baseline="0" dirty="0" smtClean="0">
                <a:solidFill>
                  <a:schemeClr val="bg1"/>
                </a:solidFill>
              </a:rPr>
              <a:t>horní tolerovatelný denní příjem </a:t>
            </a:r>
            <a:r>
              <a:rPr lang="cs-CZ" b="0" baseline="0" dirty="0" smtClean="0">
                <a:solidFill>
                  <a:schemeClr val="bg1"/>
                </a:solidFill>
              </a:rPr>
              <a:t>těchto kyselin z </a:t>
            </a:r>
            <a:r>
              <a:rPr lang="cs-CZ" b="0" baseline="0" dirty="0" err="1" smtClean="0">
                <a:solidFill>
                  <a:schemeClr val="bg1"/>
                </a:solidFill>
              </a:rPr>
              <a:t>důvovu</a:t>
            </a:r>
            <a:r>
              <a:rPr lang="cs-CZ" b="0" baseline="0" dirty="0" smtClean="0">
                <a:solidFill>
                  <a:schemeClr val="bg1"/>
                </a:solidFill>
              </a:rPr>
              <a:t> obav o zdraví (obavy, že EPA/DHA mohou způsobovat zvýšenou krvácivost, </a:t>
            </a:r>
            <a:r>
              <a:rPr lang="cs-CZ" b="0" baseline="0" dirty="0" err="1" smtClean="0">
                <a:solidFill>
                  <a:schemeClr val="bg1"/>
                </a:solidFill>
              </a:rPr>
              <a:t>imunosupresi</a:t>
            </a:r>
            <a:r>
              <a:rPr lang="cs-CZ" b="0" baseline="0" dirty="0" smtClean="0">
                <a:solidFill>
                  <a:schemeClr val="bg1"/>
                </a:solidFill>
              </a:rPr>
              <a:t>, nebo oxidaci LDL cholesterolu). Bylo vyhodnoceno, že příjem až do 5 g denně neznamená žádné zdravotní riziko.</a:t>
            </a:r>
            <a:endParaRPr lang="cs-CZ" b="0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8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5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5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7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07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08751" y="6525344"/>
            <a:ext cx="8135249" cy="261610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9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0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0C32-C3C5-4335-995B-BB852CE0F30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53A2-2E3D-49F1-872A-1EFF434DFC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zpi.gov.cz/docDetail.aspx?docid=1002819&amp;docType=ART&amp;nid=1141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bezpecnostpotravin.cz/stranka/system-rychleho-varovani-pro-potraviny-a-krmiva-(rasff)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eb.vscht.cz/~kocourev/files/Reg_1169-2011-Informace.pdf" TargetMode="External"/><Relationship Id="rId3" Type="http://schemas.openxmlformats.org/officeDocument/2006/relationships/hyperlink" Target="http://web.vscht.cz/~kocourev/files/Reg_178-02_konsolidovany.pdf" TargetMode="External"/><Relationship Id="rId7" Type="http://schemas.openxmlformats.org/officeDocument/2006/relationships/hyperlink" Target="http://web.vscht.cz/~kocourev/files/Reg_609-13_zvlastni%20vyziva.pdf" TargetMode="External"/><Relationship Id="rId2" Type="http://schemas.openxmlformats.org/officeDocument/2006/relationships/hyperlink" Target="http://web.vscht.cz/~kocourev/files/Zak_110-97-ver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vscht.cz/~kocourev/files/Vyhl_54-04_zvlastni%20vyziva.pdf" TargetMode="External"/><Relationship Id="rId5" Type="http://schemas.openxmlformats.org/officeDocument/2006/relationships/hyperlink" Target="http://web.vscht.cz/~kocourev/files/Reg_1925-06_fortification.pdf" TargetMode="External"/><Relationship Id="rId10" Type="http://schemas.openxmlformats.org/officeDocument/2006/relationships/hyperlink" Target="http://web.vscht.cz/~kocourev/files/Reg_432-2012-Zdravotni%20tvrzeni.pdf" TargetMode="External"/><Relationship Id="rId4" Type="http://schemas.openxmlformats.org/officeDocument/2006/relationships/hyperlink" Target="http://web.vscht.cz/~kocourev/files/Vyhl_58-2018_doplnky%20stravy%20a%20slozeni.pdf" TargetMode="External"/><Relationship Id="rId9" Type="http://schemas.openxmlformats.org/officeDocument/2006/relationships/hyperlink" Target="http://web.vscht.cz/~kocourev/files/Reg_1924_06_oznacovaniCZ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28330" y="2549516"/>
            <a:ext cx="7772400" cy="2553213"/>
          </a:xfrm>
        </p:spPr>
        <p:txBody>
          <a:bodyPr>
            <a:normAutofit/>
          </a:bodyPr>
          <a:lstStyle/>
          <a:p>
            <a:r>
              <a:rPr lang="cs-CZ" sz="6700" dirty="0" smtClean="0"/>
              <a:t>Kvalita a bezpečnost </a:t>
            </a:r>
            <a:r>
              <a:rPr lang="cs-CZ" sz="6700" dirty="0"/>
              <a:t/>
            </a:r>
            <a:br>
              <a:rPr lang="cs-CZ" sz="6700" dirty="0"/>
            </a:br>
            <a:r>
              <a:rPr lang="cs-CZ" sz="6700" dirty="0" err="1" smtClean="0"/>
              <a:t>nutraceutik</a:t>
            </a:r>
            <a:r>
              <a:rPr lang="cs-CZ" sz="6700" dirty="0" smtClean="0"/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4000" dirty="0" smtClean="0"/>
              <a:t>funkční potraviny a doplňky stravy</a:t>
            </a:r>
            <a:endParaRPr lang="cs-CZ" sz="4000" dirty="0"/>
          </a:p>
        </p:txBody>
      </p:sp>
      <p:pic>
        <p:nvPicPr>
          <p:cNvPr id="7" name="Picture 5" descr="devon-fo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613" y="5194300"/>
            <a:ext cx="233838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377825" y="-6350"/>
            <a:ext cx="1004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68116" y="1735525"/>
            <a:ext cx="9144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Vysoké hladiny mykotoxinů, alergeny,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Zakázaná barviva, melamin, rezidua pesticidů …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Mikrobiální kontaminace 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Salmonella,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Listeria, E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.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coli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Nemoci (BSE, ptačí chřipka…)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Zakázaná farmaka, hormony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Látky s nežádoucími biologickými efekty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0356" name="Rectangle 10"/>
          <p:cNvSpPr>
            <a:spLocks noChangeArrowheads="1"/>
          </p:cNvSpPr>
          <p:nvPr/>
        </p:nvSpPr>
        <p:spPr bwMode="auto">
          <a:xfrm>
            <a:off x="374650" y="4652963"/>
            <a:ext cx="8769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				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0546" y="202868"/>
            <a:ext cx="8317558" cy="1323439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falšování </a:t>
            </a:r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 a potravních doplňků ohrozit </a:t>
            </a: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 konzumentů?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10" y="4871054"/>
            <a:ext cx="8644877" cy="1975275"/>
          </a:xfrm>
          <a:prstGeom prst="rect">
            <a:avLst/>
          </a:prstGeom>
        </p:spPr>
      </p:pic>
      <p:pic>
        <p:nvPicPr>
          <p:cNvPr id="14" name="Picture 4" descr="vitam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29" y="3544995"/>
            <a:ext cx="2261267" cy="25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67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57616" y="3488840"/>
            <a:ext cx="2295525" cy="7159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Rezidua pesticidů / veterinárních léčiv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657616" y="2678750"/>
            <a:ext cx="2295525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Environmentální kontaminanty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18063" y="5559070"/>
            <a:ext cx="318760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+mj-lt"/>
              </a:rPr>
              <a:t>Procesní kontaminanty</a:t>
            </a:r>
            <a:endParaRPr lang="cs-CZ" sz="2000" b="1" dirty="0"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57616" y="4343935"/>
            <a:ext cx="2295525" cy="407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Migranty z plastů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102828" y="618914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+mj-lt"/>
              </a:rPr>
              <a:t>Aditivní látky </a:t>
            </a:r>
            <a:endParaRPr lang="cs-CZ" sz="2000" dirty="0"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32698" y="2768759"/>
            <a:ext cx="1935252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Hlavní živiny</a:t>
            </a: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cs-CZ" sz="8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bílkoviny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lipidy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sacharidy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657616" y="4883995"/>
            <a:ext cx="2295525" cy="409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Toxické kovy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7543" y="4478950"/>
            <a:ext cx="1725613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Senzoricky 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aktivní </a:t>
            </a: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látky</a:t>
            </a: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57523" y="3263815"/>
            <a:ext cx="1873250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Antioxidanty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 jiné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biologicky aktivní látky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73258" y="2003675"/>
            <a:ext cx="168433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Přírodní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toxiny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1302628" y="546906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Produkty biotechnologií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96525" y="413665"/>
            <a:ext cx="135015" cy="6300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652778" y="4703975"/>
            <a:ext cx="1665185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Vláknina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57523" y="2183695"/>
            <a:ext cx="1710190" cy="9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Minerální látky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Vitamíny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149378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s pozitivním biologickým efektem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95120" y="1268760"/>
            <a:ext cx="3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Rizikové komponenty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2652778" y="4703975"/>
            <a:ext cx="1665185" cy="442674"/>
          </a:xfrm>
          <a:prstGeom prst="roundRect">
            <a:avLst/>
          </a:prstGeom>
          <a:solidFill>
            <a:srgbClr val="6BA42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  <a:latin typeface="+mj-lt"/>
              </a:rPr>
              <a:t>Vláknina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357523" y="2183695"/>
            <a:ext cx="1710190" cy="900100"/>
          </a:xfrm>
          <a:prstGeom prst="roundRect">
            <a:avLst/>
          </a:prstGeom>
          <a:solidFill>
            <a:srgbClr val="6BA42C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Minerální látky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Vitamíny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41530" y="3248980"/>
            <a:ext cx="1873250" cy="1021556"/>
          </a:xfrm>
          <a:prstGeom prst="roundRect">
            <a:avLst/>
          </a:prstGeom>
          <a:solidFill>
            <a:srgbClr val="6BA42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Antioxidanty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a jiné 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biologicky aktivní látky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147175" y="1752058"/>
            <a:ext cx="2712153" cy="86832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Přírodní 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toxiny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  <a:latin typeface="+mj-lt"/>
              </a:rPr>
              <a:t>Mykotoxiny, alkaloidy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642230" y="2663915"/>
            <a:ext cx="2295525" cy="71437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Environmentální kontaminanty</a:t>
            </a: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6678960" y="3477714"/>
            <a:ext cx="2295525" cy="71508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Rezidua 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pesticidů       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cs-C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642230" y="4869160"/>
            <a:ext cx="2295525" cy="40957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 Toxické kovy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955" y="2528900"/>
            <a:ext cx="1980220" cy="1769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060" y="4599130"/>
            <a:ext cx="1069319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ovéPole 34"/>
          <p:cNvSpPr txBox="1"/>
          <p:nvPr/>
        </p:nvSpPr>
        <p:spPr>
          <a:xfrm>
            <a:off x="566555" y="413665"/>
            <a:ext cx="729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small" dirty="0" err="1" smtClean="0">
                <a:latin typeface="Arial" pitchFamily="34" charset="0"/>
                <a:cs typeface="Arial" pitchFamily="34" charset="0"/>
              </a:rPr>
              <a:t>Herbální</a:t>
            </a:r>
            <a:r>
              <a:rPr lang="cs-CZ" sz="4000" b="1" cap="small" dirty="0" smtClean="0">
                <a:latin typeface="Arial" pitchFamily="34" charset="0"/>
                <a:cs typeface="Arial" pitchFamily="34" charset="0"/>
              </a:rPr>
              <a:t> doplňky stravy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bezpečnosti - SZPI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186275"/>
            <a:ext cx="8911086" cy="50382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Principy </a:t>
            </a:r>
            <a:r>
              <a:rPr lang="cs-CZ" sz="2000" dirty="0"/>
              <a:t>kontroly </a:t>
            </a:r>
            <a:r>
              <a:rPr lang="cs-CZ" sz="2000" dirty="0" smtClean="0"/>
              <a:t>uplatňované </a:t>
            </a:r>
            <a:r>
              <a:rPr lang="cs-CZ" sz="2000" dirty="0"/>
              <a:t>ve státech Evropské </a:t>
            </a:r>
            <a:r>
              <a:rPr lang="cs-CZ" sz="2000" dirty="0" smtClean="0"/>
              <a:t>unie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Priority </a:t>
            </a:r>
            <a:r>
              <a:rPr lang="cs-CZ" sz="2000" dirty="0"/>
              <a:t>a 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 (Risk Assessment)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</a:t>
            </a:r>
            <a:r>
              <a:rPr lang="en-US" sz="2000" b="1" dirty="0" err="1" smtClean="0"/>
              <a:t>ontrola</a:t>
            </a:r>
            <a:r>
              <a:rPr lang="en-US" sz="2000" b="1" dirty="0" smtClean="0"/>
              <a:t> </a:t>
            </a:r>
            <a:r>
              <a:rPr lang="en-US" sz="2000" b="1" dirty="0" err="1"/>
              <a:t>bezpečnosti</a:t>
            </a:r>
            <a:r>
              <a:rPr lang="en-US" sz="2000" b="1" dirty="0"/>
              <a:t> </a:t>
            </a:r>
            <a:r>
              <a:rPr lang="cs-CZ" sz="2000" b="1" dirty="0" smtClean="0"/>
              <a:t>  </a:t>
            </a:r>
            <a:r>
              <a:rPr lang="cs-CZ" sz="2000" dirty="0" smtClean="0"/>
              <a:t>-  </a:t>
            </a:r>
            <a:r>
              <a:rPr lang="en-US" sz="2000" dirty="0" err="1" smtClean="0"/>
              <a:t>kontrola</a:t>
            </a:r>
            <a:r>
              <a:rPr lang="en-US" sz="2000" dirty="0" smtClean="0"/>
              <a:t> </a:t>
            </a:r>
            <a:r>
              <a:rPr lang="en-US" sz="2000" dirty="0" err="1"/>
              <a:t>mikrobiologických</a:t>
            </a:r>
            <a:r>
              <a:rPr lang="en-US" sz="2000" dirty="0"/>
              <a:t> </a:t>
            </a:r>
            <a:r>
              <a:rPr lang="en-US" sz="2000" dirty="0" err="1"/>
              <a:t>požadavků</a:t>
            </a:r>
            <a:r>
              <a:rPr lang="en-US" sz="2000" dirty="0"/>
              <a:t> a </a:t>
            </a:r>
            <a:r>
              <a:rPr lang="en-US" sz="2000" dirty="0" err="1" smtClean="0"/>
              <a:t>obsahu</a:t>
            </a:r>
            <a:r>
              <a:rPr lang="en-US" sz="2000" dirty="0" smtClean="0"/>
              <a:t> </a:t>
            </a:r>
            <a:r>
              <a:rPr lang="en-US" sz="2000" dirty="0" err="1"/>
              <a:t>cizorodých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(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chemických</a:t>
            </a:r>
            <a:r>
              <a:rPr lang="en-US" sz="2000" dirty="0"/>
              <a:t> </a:t>
            </a:r>
            <a:r>
              <a:rPr lang="en-US" sz="2000" dirty="0" err="1"/>
              <a:t>prvků</a:t>
            </a:r>
            <a:r>
              <a:rPr lang="en-US" sz="2000" dirty="0"/>
              <a:t>, </a:t>
            </a:r>
            <a:r>
              <a:rPr lang="en-US" sz="2000" dirty="0" err="1"/>
              <a:t>aditiv</a:t>
            </a:r>
            <a:r>
              <a:rPr lang="en-US" sz="2000" dirty="0"/>
              <a:t>, </a:t>
            </a:r>
            <a:r>
              <a:rPr lang="en-US" sz="2000" dirty="0" err="1"/>
              <a:t>reziduí</a:t>
            </a:r>
            <a:r>
              <a:rPr lang="en-US" sz="2000" dirty="0"/>
              <a:t> </a:t>
            </a:r>
            <a:r>
              <a:rPr lang="en-US" sz="2000" dirty="0" err="1"/>
              <a:t>pesticidů</a:t>
            </a:r>
            <a:r>
              <a:rPr lang="en-US" sz="2000" dirty="0"/>
              <a:t> </a:t>
            </a:r>
            <a:r>
              <a:rPr lang="en-US" sz="2000" dirty="0" err="1"/>
              <a:t>atd</a:t>
            </a:r>
            <a:r>
              <a:rPr lang="en-US" sz="2000" dirty="0"/>
              <a:t>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</a:t>
            </a:r>
            <a:r>
              <a:rPr lang="en-US" sz="2000" b="1" dirty="0" err="1" smtClean="0"/>
              <a:t>ontrola</a:t>
            </a:r>
            <a:r>
              <a:rPr lang="en-US" sz="2000" b="1" dirty="0" smtClean="0"/>
              <a:t> </a:t>
            </a:r>
            <a:r>
              <a:rPr lang="en-US" sz="2000" b="1" dirty="0" err="1"/>
              <a:t>jakosti</a:t>
            </a:r>
            <a:r>
              <a:rPr lang="en-US" sz="2000" b="1" dirty="0"/>
              <a:t> </a:t>
            </a:r>
            <a:r>
              <a:rPr lang="cs-CZ" sz="2000" b="1" dirty="0" smtClean="0"/>
              <a:t> </a:t>
            </a:r>
            <a:r>
              <a:rPr lang="cs-CZ" sz="2000" dirty="0" smtClean="0"/>
              <a:t>- </a:t>
            </a:r>
            <a:r>
              <a:rPr lang="en-US" sz="2000" dirty="0" err="1" smtClean="0"/>
              <a:t>kontrola</a:t>
            </a:r>
            <a:r>
              <a:rPr lang="en-US" sz="2000" dirty="0" smtClean="0"/>
              <a:t> </a:t>
            </a:r>
            <a:r>
              <a:rPr lang="en-US" sz="2000" dirty="0" err="1"/>
              <a:t>analytických</a:t>
            </a:r>
            <a:r>
              <a:rPr lang="en-US" sz="2000" dirty="0"/>
              <a:t> </a:t>
            </a:r>
            <a:r>
              <a:rPr lang="en-US" sz="2000" dirty="0" err="1"/>
              <a:t>znaků</a:t>
            </a:r>
            <a:r>
              <a:rPr lang="en-US" sz="2000" dirty="0"/>
              <a:t> (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tuku</a:t>
            </a:r>
            <a:r>
              <a:rPr lang="en-US" sz="2000" dirty="0"/>
              <a:t>, 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cukru</a:t>
            </a:r>
            <a:r>
              <a:rPr lang="en-US" sz="2000" dirty="0"/>
              <a:t>, </a:t>
            </a:r>
            <a:r>
              <a:rPr lang="en-US" sz="2000" dirty="0" err="1"/>
              <a:t>vlhkost</a:t>
            </a:r>
            <a:r>
              <a:rPr lang="en-US" sz="2000" dirty="0"/>
              <a:t> </a:t>
            </a:r>
            <a:r>
              <a:rPr lang="en-US" sz="2000" dirty="0" err="1"/>
              <a:t>apod</a:t>
            </a:r>
            <a:r>
              <a:rPr lang="en-US" sz="2000" dirty="0"/>
              <a:t>.), </a:t>
            </a:r>
            <a:r>
              <a:rPr lang="en-US" sz="2000" dirty="0" err="1" smtClean="0"/>
              <a:t>senzorických</a:t>
            </a:r>
            <a:r>
              <a:rPr lang="en-US" sz="2000" dirty="0" smtClean="0"/>
              <a:t> </a:t>
            </a:r>
            <a:r>
              <a:rPr lang="en-US" sz="2000" dirty="0" err="1" smtClean="0"/>
              <a:t>znaků</a:t>
            </a:r>
            <a:r>
              <a:rPr lang="cs-CZ" sz="2000" dirty="0" smtClean="0"/>
              <a:t>, </a:t>
            </a:r>
            <a:r>
              <a:rPr lang="en-US" sz="2000" dirty="0" err="1" smtClean="0"/>
              <a:t>správnost</a:t>
            </a:r>
            <a:r>
              <a:rPr lang="cs-CZ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označování</a:t>
            </a:r>
            <a:r>
              <a:rPr lang="en-US" sz="2000" dirty="0"/>
              <a:t> </a:t>
            </a:r>
            <a:r>
              <a:rPr lang="en-US" sz="2000" dirty="0" err="1"/>
              <a:t>výrobku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3383" y="350796"/>
            <a:ext cx="944962" cy="9144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225" y="3783052"/>
            <a:ext cx="5543775" cy="307494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92050" y="3870968"/>
            <a:ext cx="3408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Kritéria pro rozhodování o kontrole </a:t>
            </a:r>
            <a:endParaRPr lang="cs-CZ" sz="1600" b="1" dirty="0" smtClean="0"/>
          </a:p>
          <a:p>
            <a:pPr marL="85725" indent="-85725"/>
            <a:r>
              <a:rPr lang="cs-CZ" sz="1600" dirty="0" smtClean="0"/>
              <a:t>- </a:t>
            </a:r>
            <a:r>
              <a:rPr lang="cs-CZ" sz="1600" dirty="0"/>
              <a:t>zjištění partnerských organizací v zahraničí, např. DGCCRF, FIS, FDA;</a:t>
            </a:r>
          </a:p>
          <a:p>
            <a:pPr marL="85725" indent="-85725"/>
            <a:r>
              <a:rPr lang="cs-CZ" sz="1600" dirty="0"/>
              <a:t>- doporučení Evropské komise;</a:t>
            </a:r>
          </a:p>
          <a:p>
            <a:pPr marL="85725" indent="-85725"/>
            <a:r>
              <a:rPr lang="cs-CZ" sz="1600" dirty="0"/>
              <a:t>- informace ze systému rychlého varování RASFF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8425" y="5461478"/>
            <a:ext cx="2101754" cy="11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274"/>
            <a:ext cx="9144000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79780" y="1530113"/>
          <a:ext cx="8229600" cy="476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991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Komodita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Podíl</a:t>
                      </a:r>
                      <a:r>
                        <a:rPr lang="cs-CZ" sz="2800" baseline="0" dirty="0" smtClean="0"/>
                        <a:t> nevyhovujících šarží z kontrolovaných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Med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51%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Masné výrobky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18%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Ryby, vodní živočichové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18%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Víno (vč. ČZHM)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18%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84">
                <a:tc>
                  <a:txBody>
                    <a:bodyPr/>
                    <a:lstStyle/>
                    <a:p>
                      <a:pPr algn="l"/>
                      <a:r>
                        <a:rPr lang="cs-CZ" sz="3000" dirty="0" smtClean="0"/>
                        <a:t>Čerstvé ovoce</a:t>
                      </a:r>
                      <a:endParaRPr lang="cs-CZ" sz="3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17%</a:t>
                      </a:r>
                      <a:endParaRPr lang="cs-CZ" sz="3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84">
                <a:tc>
                  <a:txBody>
                    <a:bodyPr/>
                    <a:lstStyle/>
                    <a:p>
                      <a:pPr algn="l"/>
                      <a:r>
                        <a:rPr lang="cs-CZ" sz="3000" dirty="0" smtClean="0"/>
                        <a:t>Mléčné výrobky</a:t>
                      </a:r>
                      <a:endParaRPr lang="cs-CZ" sz="3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14%</a:t>
                      </a:r>
                      <a:endParaRPr lang="cs-CZ" sz="3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84">
                <a:tc>
                  <a:txBody>
                    <a:bodyPr/>
                    <a:lstStyle/>
                    <a:p>
                      <a:pPr algn="l"/>
                      <a:r>
                        <a:rPr lang="cs-CZ" sz="3000" b="1" dirty="0" smtClean="0"/>
                        <a:t>Doplňky stravy</a:t>
                      </a:r>
                      <a:endParaRPr lang="cs-CZ" sz="30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1" dirty="0" smtClean="0"/>
                        <a:t>12%</a:t>
                      </a:r>
                      <a:endParaRPr lang="cs-CZ" sz="30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15" name="Nadpis 2"/>
          <p:cNvSpPr>
            <a:spLocks noGrp="1"/>
          </p:cNvSpPr>
          <p:nvPr>
            <p:ph type="title"/>
          </p:nvPr>
        </p:nvSpPr>
        <p:spPr>
          <a:xfrm>
            <a:off x="566382" y="0"/>
            <a:ext cx="7472149" cy="12827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Problematické komodity dle výsledků kontrol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9204" y="0"/>
            <a:ext cx="1414796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515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SZPI - zákaz doplňku stravy z USA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422" y="1378423"/>
            <a:ext cx="8966578" cy="51997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3300" b="1" dirty="0" smtClean="0"/>
              <a:t>6 nepovolených látek včetně anabolických steroidů a léčiv</a:t>
            </a:r>
          </a:p>
          <a:p>
            <a:pPr lvl="0"/>
            <a:r>
              <a:rPr lang="cs-CZ" sz="2600" dirty="0" smtClean="0"/>
              <a:t>testosteron v koncentraci 2403 miligramů na kilogram (mg/kg),</a:t>
            </a:r>
          </a:p>
          <a:p>
            <a:pPr lvl="0"/>
            <a:r>
              <a:rPr lang="cs-CZ" sz="2600" dirty="0" smtClean="0"/>
              <a:t>4,6-</a:t>
            </a:r>
            <a:r>
              <a:rPr lang="cs-CZ" sz="2600" dirty="0" err="1" smtClean="0"/>
              <a:t>androstadien</a:t>
            </a:r>
            <a:r>
              <a:rPr lang="cs-CZ" sz="2600" dirty="0" smtClean="0"/>
              <a:t>-17-</a:t>
            </a:r>
            <a:r>
              <a:rPr lang="cs-CZ" sz="2600" dirty="0" err="1" smtClean="0"/>
              <a:t>ol</a:t>
            </a:r>
            <a:r>
              <a:rPr lang="cs-CZ" sz="2600" dirty="0" smtClean="0"/>
              <a:t>-3-</a:t>
            </a:r>
            <a:r>
              <a:rPr lang="cs-CZ" sz="2600" dirty="0" err="1" smtClean="0"/>
              <a:t>one</a:t>
            </a:r>
            <a:r>
              <a:rPr lang="cs-CZ" sz="2600" dirty="0" smtClean="0"/>
              <a:t> v koncentraci 5142 mg/kg,</a:t>
            </a:r>
          </a:p>
          <a:p>
            <a:pPr lvl="0"/>
            <a:r>
              <a:rPr lang="cs-CZ" sz="2600" dirty="0" smtClean="0"/>
              <a:t>4,6-</a:t>
            </a:r>
            <a:r>
              <a:rPr lang="cs-CZ" sz="2600" dirty="0" err="1" smtClean="0"/>
              <a:t>androstadien</a:t>
            </a:r>
            <a:r>
              <a:rPr lang="cs-CZ" sz="2600" dirty="0" smtClean="0"/>
              <a:t>-3,17-</a:t>
            </a:r>
            <a:r>
              <a:rPr lang="cs-CZ" sz="2600" dirty="0" err="1" smtClean="0"/>
              <a:t>dione</a:t>
            </a:r>
            <a:r>
              <a:rPr lang="cs-CZ" sz="2600" dirty="0" smtClean="0"/>
              <a:t> v koncentraci 199 mg/kg,</a:t>
            </a:r>
          </a:p>
          <a:p>
            <a:pPr lvl="0"/>
            <a:r>
              <a:rPr lang="cs-CZ" sz="2600" dirty="0" smtClean="0"/>
              <a:t>5-</a:t>
            </a:r>
            <a:r>
              <a:rPr lang="cs-CZ" sz="2600" dirty="0" err="1" smtClean="0"/>
              <a:t>androsten</a:t>
            </a:r>
            <a:r>
              <a:rPr lang="cs-CZ" sz="2600" dirty="0" smtClean="0"/>
              <a:t>-17-</a:t>
            </a:r>
            <a:r>
              <a:rPr lang="cs-CZ" sz="2600" dirty="0" err="1" smtClean="0"/>
              <a:t>ol</a:t>
            </a:r>
            <a:r>
              <a:rPr lang="cs-CZ" sz="2600" dirty="0" smtClean="0"/>
              <a:t>-3-</a:t>
            </a:r>
            <a:r>
              <a:rPr lang="cs-CZ" sz="2600" dirty="0" err="1" smtClean="0"/>
              <a:t>one</a:t>
            </a:r>
            <a:r>
              <a:rPr lang="cs-CZ" sz="2600" dirty="0" smtClean="0"/>
              <a:t> v koncentraci 6327 mg/kg,</a:t>
            </a:r>
          </a:p>
          <a:p>
            <a:pPr lvl="0"/>
            <a:r>
              <a:rPr lang="cs-CZ" sz="2600" dirty="0" err="1" smtClean="0"/>
              <a:t>clostebol</a:t>
            </a:r>
            <a:r>
              <a:rPr lang="cs-CZ" sz="2600" dirty="0" smtClean="0"/>
              <a:t> v koncentraci 69,4 mg/kg,</a:t>
            </a:r>
          </a:p>
          <a:p>
            <a:pPr lvl="0"/>
            <a:r>
              <a:rPr lang="cs-CZ" sz="2600" dirty="0" err="1" smtClean="0"/>
              <a:t>stanozolol</a:t>
            </a:r>
            <a:r>
              <a:rPr lang="cs-CZ" sz="2600" dirty="0" smtClean="0"/>
              <a:t> v koncentraci 1,7 mg/kg.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r>
              <a:rPr lang="cs-CZ" dirty="0" smtClean="0"/>
              <a:t>Prodej prostřednictvím e-</a:t>
            </a:r>
            <a:r>
              <a:rPr lang="cs-CZ" dirty="0" err="1" smtClean="0"/>
              <a:t>shopu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Potravina škodlivá pro zdraví  - nařízení (ES) 178/2002 SZPI - </a:t>
            </a:r>
            <a:r>
              <a:rPr lang="cs-CZ" dirty="0" smtClean="0">
                <a:hlinkClick r:id="rId2"/>
              </a:rPr>
              <a:t>RASFF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 rot="2322095">
            <a:off x="7398285" y="511704"/>
            <a:ext cx="179889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02. 10. 2018</a:t>
            </a:r>
            <a:r>
              <a:rPr lang="cs-CZ" sz="2400" dirty="0" smtClean="0"/>
              <a:t> </a:t>
            </a:r>
          </a:p>
        </p:txBody>
      </p:sp>
      <p:pic>
        <p:nvPicPr>
          <p:cNvPr id="6" name="fancybox-img" descr="1 DS_Spartan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2" y="2825086"/>
            <a:ext cx="2156347" cy="285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Kontroly doplňků stravy SZPI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1102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419" y="1621738"/>
            <a:ext cx="14683016" cy="6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8063" y="0"/>
            <a:ext cx="945937" cy="913872"/>
          </a:xfrm>
          <a:prstGeom prst="rect">
            <a:avLst/>
          </a:prstGeom>
        </p:spPr>
      </p:pic>
      <p:pic>
        <p:nvPicPr>
          <p:cNvPr id="13111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3411"/>
            <a:ext cx="10800877" cy="40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Obdélník 51"/>
          <p:cNvSpPr/>
          <p:nvPr/>
        </p:nvSpPr>
        <p:spPr>
          <a:xfrm>
            <a:off x="1899138" y="6301433"/>
            <a:ext cx="712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Autenticita x Falšování  Food </a:t>
            </a:r>
            <a:r>
              <a:rPr lang="cs-CZ" b="1" dirty="0" err="1" smtClean="0"/>
              <a:t>supplements</a:t>
            </a:r>
            <a:r>
              <a:rPr lang="cs-CZ" b="1" dirty="0" smtClean="0"/>
              <a:t> </a:t>
            </a:r>
            <a:r>
              <a:rPr lang="cs-CZ" b="1" dirty="0" err="1" smtClean="0"/>
              <a:t>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SZPI - Rizikové webové stránky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Seznam rizikových webových stránek a výrobků</a:t>
            </a:r>
            <a:endParaRPr lang="cs-CZ" sz="2400" dirty="0"/>
          </a:p>
          <a:p>
            <a:pPr marL="0" indent="0">
              <a:buNone/>
            </a:pPr>
            <a:r>
              <a:rPr lang="cs-CZ" sz="2000" b="1" dirty="0"/>
              <a:t>24. 09. 2018</a:t>
            </a:r>
            <a:r>
              <a:rPr lang="cs-CZ" sz="2000" dirty="0"/>
              <a:t> </a:t>
            </a:r>
          </a:p>
          <a:p>
            <a:r>
              <a:rPr lang="cs-CZ" sz="2000" dirty="0"/>
              <a:t> </a:t>
            </a:r>
            <a:r>
              <a:rPr lang="cs-CZ" sz="2000" b="1" dirty="0" smtClean="0"/>
              <a:t>Základní </a:t>
            </a:r>
            <a:r>
              <a:rPr lang="cs-CZ" sz="2000" b="1" dirty="0"/>
              <a:t>pravidla bezpečnějšího nakupování potravin na internetu </a:t>
            </a:r>
            <a:endParaRPr lang="cs-CZ" sz="2000" b="1" dirty="0" smtClean="0"/>
          </a:p>
          <a:p>
            <a:r>
              <a:rPr lang="cs-CZ" sz="2000" b="1" dirty="0" smtClean="0"/>
              <a:t>Na </a:t>
            </a:r>
            <a:r>
              <a:rPr lang="cs-CZ" sz="2000" b="1" dirty="0"/>
              <a:t>co si dát pozor při nákupu přes telefon – telemarketingu</a:t>
            </a:r>
            <a:r>
              <a:rPr lang="cs-CZ" sz="2000" b="1" dirty="0" smtClean="0"/>
              <a:t>?</a:t>
            </a:r>
          </a:p>
          <a:p>
            <a:pPr marL="0" indent="0">
              <a:buNone/>
            </a:pPr>
            <a:r>
              <a:rPr lang="cs-CZ" sz="2000" b="1" dirty="0" smtClean="0"/>
              <a:t> </a:t>
            </a:r>
            <a:r>
              <a:rPr lang="cs-CZ" sz="2000" dirty="0" smtClean="0"/>
              <a:t>Týdenní hlášení RASFF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http://www.bezpecnostpotravin.cz/stranka/system-rychleho-varovani-pro-potraviny-a-krmiva-(rasff).</a:t>
            </a:r>
            <a:r>
              <a:rPr lang="cs-CZ" sz="2000" dirty="0" smtClean="0">
                <a:hlinkClick r:id="rId2"/>
              </a:rPr>
              <a:t>aspx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907" y="688790"/>
            <a:ext cx="1414395" cy="13656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39524" y="4286713"/>
            <a:ext cx="1322947" cy="230448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0010" y="3802671"/>
            <a:ext cx="3633990" cy="30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RASFF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073" y="1246909"/>
            <a:ext cx="8525377" cy="50984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Systém rychlého varování pro potraviny a krmiva </a:t>
            </a:r>
          </a:p>
          <a:p>
            <a:r>
              <a:rPr lang="cs-CZ" dirty="0" smtClean="0"/>
              <a:t>Spojuje </a:t>
            </a:r>
            <a:r>
              <a:rPr lang="cs-CZ" dirty="0"/>
              <a:t>členské země Evropské unie (EU) s Evropskou komisí (EK) a Evropským úřadem pro bezpečnost potravin (EFSA). </a:t>
            </a:r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tohoto </a:t>
            </a:r>
            <a:r>
              <a:rPr lang="cs-CZ" dirty="0" smtClean="0"/>
              <a:t>sytému </a:t>
            </a:r>
            <a:r>
              <a:rPr lang="cs-CZ" dirty="0"/>
              <a:t>je zabránit ohrožení </a:t>
            </a:r>
            <a:r>
              <a:rPr lang="cs-CZ" dirty="0" smtClean="0"/>
              <a:t>spotřebitele</a:t>
            </a:r>
            <a:endParaRPr lang="cs-CZ" dirty="0"/>
          </a:p>
          <a:p>
            <a:r>
              <a:rPr lang="cs-CZ" dirty="0" smtClean="0"/>
              <a:t>SZPI národní kontaktní místo </a:t>
            </a:r>
            <a:r>
              <a:rPr lang="cs-CZ" dirty="0"/>
              <a:t>systému rychlého varování. </a:t>
            </a:r>
            <a:endParaRPr lang="cs-CZ" dirty="0" smtClean="0"/>
          </a:p>
          <a:p>
            <a:r>
              <a:rPr lang="cs-CZ" dirty="0" smtClean="0"/>
              <a:t>Varuje </a:t>
            </a:r>
            <a:r>
              <a:rPr lang="cs-CZ" dirty="0"/>
              <a:t>před nebezpečnými produkty, které </a:t>
            </a:r>
            <a:r>
              <a:rPr lang="cs-CZ" dirty="0" smtClean="0"/>
              <a:t>obsahují </a:t>
            </a:r>
            <a:r>
              <a:rPr lang="cs-CZ" dirty="0"/>
              <a:t>environmentální kontaminanty, toxické </a:t>
            </a:r>
            <a:r>
              <a:rPr lang="cs-CZ" dirty="0" smtClean="0"/>
              <a:t>látky</a:t>
            </a:r>
            <a:r>
              <a:rPr lang="cs-CZ" dirty="0"/>
              <a:t>, rezidua pesticidů či mykotoxiny, v množstvích překračujících maximální limity nebo </a:t>
            </a:r>
            <a:r>
              <a:rPr lang="cs-CZ" dirty="0" smtClean="0"/>
              <a:t>vzbuzujících </a:t>
            </a:r>
            <a:r>
              <a:rPr lang="cs-CZ" dirty="0"/>
              <a:t>pochybnosti o bezpečnosti. </a:t>
            </a:r>
          </a:p>
          <a:p>
            <a:r>
              <a:rPr lang="cs-CZ" dirty="0" smtClean="0"/>
              <a:t>Výskyt rostlinných toxinů (tropanové </a:t>
            </a:r>
            <a:r>
              <a:rPr lang="cs-CZ" dirty="0"/>
              <a:t>či </a:t>
            </a:r>
            <a:r>
              <a:rPr lang="cs-CZ" dirty="0" err="1"/>
              <a:t>pyrrolizidinové</a:t>
            </a:r>
            <a:r>
              <a:rPr lang="cs-CZ" dirty="0"/>
              <a:t> </a:t>
            </a:r>
            <a:r>
              <a:rPr lang="cs-CZ" dirty="0" smtClean="0"/>
              <a:t>alkaloidy), přítomnost </a:t>
            </a:r>
            <a:r>
              <a:rPr lang="cs-CZ" dirty="0"/>
              <a:t>psychotropních látek </a:t>
            </a:r>
            <a:r>
              <a:rPr lang="cs-CZ" dirty="0" smtClean="0"/>
              <a:t>(THC </a:t>
            </a:r>
            <a:r>
              <a:rPr lang="cs-CZ" dirty="0"/>
              <a:t>či </a:t>
            </a:r>
            <a:r>
              <a:rPr lang="cs-CZ" dirty="0" smtClean="0"/>
              <a:t>morfin), látky </a:t>
            </a:r>
            <a:r>
              <a:rPr lang="cs-CZ" dirty="0"/>
              <a:t>s hormonálním účinkem, erektilní látky (inhibitory </a:t>
            </a:r>
            <a:r>
              <a:rPr lang="cs-CZ" dirty="0" err="1"/>
              <a:t>fosfodiesteráz</a:t>
            </a:r>
            <a:r>
              <a:rPr lang="cs-CZ" dirty="0"/>
              <a:t>) </a:t>
            </a:r>
          </a:p>
          <a:p>
            <a:pPr>
              <a:buNone/>
            </a:pPr>
            <a:r>
              <a:rPr lang="cs-CZ" b="1" dirty="0" smtClean="0"/>
              <a:t>Chemická bezpečnost </a:t>
            </a:r>
            <a:r>
              <a:rPr lang="cs-CZ" b="1" dirty="0"/>
              <a:t>doplňků stravy a jejich </a:t>
            </a:r>
            <a:r>
              <a:rPr lang="cs-CZ" b="1" dirty="0" err="1" smtClean="0"/>
              <a:t>autentikace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873" y="-51247"/>
            <a:ext cx="2202127" cy="94856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2032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793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Bezpečnost </a:t>
            </a:r>
            <a:endParaRPr lang="en-US" altLang="cs-CZ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5442" y="1477963"/>
            <a:ext cx="8494083" cy="4699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Trh s </a:t>
            </a:r>
            <a:r>
              <a:rPr lang="cs-CZ" b="1" dirty="0" smtClean="0"/>
              <a:t>doplňky stravy a funkčními potravinami</a:t>
            </a:r>
            <a:endParaRPr lang="cs-CZ" altLang="cs-CZ" b="1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Stále vzrůstá podíl populace užívající </a:t>
            </a:r>
            <a:r>
              <a:rPr lang="cs-CZ" altLang="cs-CZ" dirty="0" err="1" smtClean="0"/>
              <a:t>nutraceutika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Vyspělé státy výrazný nárůst trhu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Konzumenti se více zajímají o své zdraví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b="1" dirty="0" smtClean="0">
                <a:solidFill>
                  <a:srgbClr val="FF0000"/>
                </a:solidFill>
              </a:rPr>
              <a:t>jíst zdravě = žít zdravě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200" b="1" dirty="0" smtClean="0"/>
              <a:t>Nutná kontrola kvality a bezpečnosti </a:t>
            </a:r>
            <a:r>
              <a:rPr lang="cs-CZ" altLang="cs-CZ" sz="3200" b="1" dirty="0" err="1" smtClean="0"/>
              <a:t>nutraceutik</a:t>
            </a:r>
            <a:endParaRPr lang="cs-CZ" altLang="cs-CZ" sz="32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3200" b="1" dirty="0" smtClean="0"/>
              <a:t>           doplňky stravy a funkční potraviny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3200" b="1" dirty="0" smtClean="0"/>
              <a:t>                 spolu s kontrolou potravin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7518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54590" y="467979"/>
            <a:ext cx="3629025" cy="595313"/>
          </a:xfrm>
        </p:spPr>
        <p:txBody>
          <a:bodyPr>
            <a:normAutofit fontScale="90000"/>
          </a:bodyPr>
          <a:lstStyle/>
          <a:p>
            <a:pPr defTabSz="1012825"/>
            <a:r>
              <a:rPr lang="nl-NL" sz="4000" dirty="0">
                <a:solidFill>
                  <a:srgbClr val="FF0000"/>
                </a:solidFill>
                <a:latin typeface="Arial Black" pitchFamily="34" charset="0"/>
              </a:rPr>
              <a:t>RASFF </a:t>
            </a:r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v </a:t>
            </a:r>
            <a:r>
              <a:rPr lang="nl-NL" sz="4000" dirty="0">
                <a:solidFill>
                  <a:srgbClr val="FF0000"/>
                </a:solidFill>
                <a:latin typeface="Arial Black" pitchFamily="34" charset="0"/>
              </a:rPr>
              <a:t>EU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76057" y="1394046"/>
            <a:ext cx="3925982" cy="389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Systém rychlého varování</a:t>
            </a:r>
          </a:p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Rychlá výměna informací o riziku pro zdraví člověka</a:t>
            </a:r>
            <a:endParaRPr lang="nl-NL" sz="2200" dirty="0">
              <a:solidFill>
                <a:srgbClr val="ED7D3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Identifikace potenciálních problémů a jejich </a:t>
            </a: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řešení</a:t>
            </a:r>
          </a:p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 b="1" dirty="0">
              <a:solidFill>
                <a:srgbClr val="ED7D3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defTabSz="823913" eaLnBrk="0" fontAlgn="base" hangingPunct="0">
              <a:spcAft>
                <a:spcPct val="0"/>
              </a:spcAft>
            </a:pPr>
            <a:r>
              <a:rPr lang="cs-CZ" sz="2200" b="1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Oznámení:</a:t>
            </a:r>
          </a:p>
          <a:p>
            <a:pPr defTabSz="823913" eaLnBrk="0" fontAlgn="base" hangingPunct="0">
              <a:spcAft>
                <a:spcPct val="0"/>
              </a:spcAft>
            </a:pPr>
            <a: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My</a:t>
            </a: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k</a:t>
            </a:r>
            <a: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otox</a:t>
            </a:r>
            <a:r>
              <a:rPr lang="cs-CZ" sz="2200" dirty="0" err="1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iny</a:t>
            </a:r>
            <a:endParaRPr lang="cs-CZ" sz="2200" dirty="0" smtClean="0">
              <a:solidFill>
                <a:srgbClr val="ED7D3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defTabSz="823913" eaLnBrk="0" fontAlgn="base" hangingPunct="0">
              <a:spcAft>
                <a:spcPct val="0"/>
              </a:spcAft>
            </a:pP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Pesticidy </a:t>
            </a:r>
            <a: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/>
            </a:r>
            <a:b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</a:b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Přírodní </a:t>
            </a: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toxiny, např. </a:t>
            </a: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alkaloidy</a:t>
            </a:r>
            <a:endParaRPr lang="en-US" sz="2200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745288">
            <a:off x="5068793" y="5733925"/>
            <a:ext cx="3713162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http://ec.europa.eu/food/food/index_en.htm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8748" y="6117106"/>
            <a:ext cx="860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Systém rychlého </a:t>
            </a: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varování pro potraviny a krmiva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7706" y="3717032"/>
            <a:ext cx="1956986" cy="755970"/>
          </a:xfrm>
          <a:prstGeom prst="rect">
            <a:avLst/>
          </a:prstGeom>
        </p:spPr>
      </p:pic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35" y="517620"/>
            <a:ext cx="4019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7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1" y="300896"/>
            <a:ext cx="8028878" cy="15789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08" y="1928746"/>
            <a:ext cx="7754784" cy="46577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557560" y="5572663"/>
            <a:ext cx="7891831" cy="5089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3367" y="0"/>
            <a:ext cx="6460633" cy="4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59" y="413665"/>
            <a:ext cx="853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Možná zdravotní rizika spojená s užíváním doplňků stravy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458670"/>
            <a:ext cx="135015" cy="9451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431800" y="1898830"/>
            <a:ext cx="832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Nadměrná konzumace přirozených biologicky aktivních složek   </a:t>
            </a:r>
            <a:r>
              <a:rPr lang="cs-CZ" sz="2400" dirty="0" smtClean="0"/>
              <a:t>doplňků stravy</a:t>
            </a:r>
            <a:endParaRPr lang="en-US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41313" y="1795056"/>
            <a:ext cx="8371147" cy="1395154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98730"/>
            <a:ext cx="1847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02489" y="4131035"/>
            <a:ext cx="814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Kontaminanty suroviny</a:t>
            </a:r>
            <a:endParaRPr lang="en-US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9834" y="3315844"/>
            <a:ext cx="81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Nepovolené / nedeklarované látky (léčiva)</a:t>
            </a:r>
            <a:r>
              <a:rPr lang="cs-CZ" sz="2400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Toxické látky v rostlinách použitých k falšování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8764" y="4652444"/>
            <a:ext cx="8127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i="1" dirty="0" smtClean="0"/>
              <a:t> přirozené (mykotoxiny, toxické alkaloidy), environmentální  (polycyklické aromatické uhlovodíky), rezidua pesticidů, těžké kovy, aj.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41107" y="2986295"/>
            <a:ext cx="8551167" cy="2700301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4572108" y="5513253"/>
            <a:ext cx="531059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Nutná kontrola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3524" y="2576248"/>
            <a:ext cx="944962" cy="9144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5820" y="6138180"/>
            <a:ext cx="7017104" cy="89619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7014" y="3827868"/>
            <a:ext cx="1956986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364" y="1357746"/>
            <a:ext cx="8603671" cy="4835236"/>
          </a:xfrm>
        </p:spPr>
        <p:txBody>
          <a:bodyPr>
            <a:normAutofit fontScale="92500" lnSpcReduction="20000"/>
          </a:bodyPr>
          <a:lstStyle/>
          <a:p>
            <a:pPr marL="630238" indent="-630238"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Potraviny</a:t>
            </a:r>
          </a:p>
          <a:p>
            <a:pPr marL="630238" indent="-630238">
              <a:buNone/>
            </a:pPr>
            <a:r>
              <a:rPr lang="cs-CZ" sz="2400" dirty="0" smtClean="0"/>
              <a:t>          hlavní </a:t>
            </a:r>
            <a:r>
              <a:rPr lang="cs-CZ" sz="2400" dirty="0"/>
              <a:t>funkce – dodávání živin a energie organismu</a:t>
            </a:r>
          </a:p>
          <a:p>
            <a:pPr marL="630238" indent="-630238">
              <a:buNone/>
            </a:pPr>
            <a:r>
              <a:rPr lang="cs-CZ" sz="2400" dirty="0" smtClean="0"/>
              <a:t>          mají </a:t>
            </a:r>
            <a:r>
              <a:rPr lang="cs-CZ" sz="2400" dirty="0"/>
              <a:t>výživovou (nutriční) hodnotu a energetickou </a:t>
            </a:r>
            <a:r>
              <a:rPr lang="cs-CZ" sz="2400" dirty="0" smtClean="0"/>
              <a:t>hodnotu</a:t>
            </a:r>
          </a:p>
          <a:p>
            <a:pPr marL="630238" indent="-630238">
              <a:buNone/>
            </a:pPr>
            <a:endParaRPr lang="cs-CZ" sz="2400" dirty="0"/>
          </a:p>
          <a:p>
            <a:pPr marL="630238" indent="-630238">
              <a:buNone/>
            </a:pPr>
            <a:r>
              <a:rPr lang="cs-CZ" sz="2600" b="1" dirty="0" err="1" smtClean="0">
                <a:solidFill>
                  <a:srgbClr val="FF0000"/>
                </a:solidFill>
              </a:rPr>
              <a:t>Nutraceutika</a:t>
            </a:r>
            <a:r>
              <a:rPr lang="cs-CZ" sz="2400" dirty="0" smtClean="0"/>
              <a:t> =  doplňky stravy + funkční </a:t>
            </a:r>
            <a:r>
              <a:rPr lang="cs-CZ" sz="2400" dirty="0"/>
              <a:t>potraviny </a:t>
            </a:r>
          </a:p>
          <a:p>
            <a:pPr marL="630238" indent="-630238">
              <a:buNone/>
            </a:pPr>
            <a:r>
              <a:rPr lang="cs-CZ" sz="2400" dirty="0" smtClean="0"/>
              <a:t>          jednoznačná </a:t>
            </a:r>
            <a:r>
              <a:rPr lang="cs-CZ" sz="2400" dirty="0"/>
              <a:t>definice termínu </a:t>
            </a:r>
            <a:r>
              <a:rPr lang="cs-CZ" sz="2400" dirty="0" err="1"/>
              <a:t>nutraceutika</a:t>
            </a:r>
            <a:r>
              <a:rPr lang="cs-CZ" sz="2400" dirty="0"/>
              <a:t> neexistuje</a:t>
            </a:r>
          </a:p>
          <a:p>
            <a:pPr marL="630238" indent="-630238">
              <a:buNone/>
            </a:pPr>
            <a:r>
              <a:rPr lang="cs-CZ" sz="2400" dirty="0" smtClean="0"/>
              <a:t>          potraviny </a:t>
            </a:r>
            <a:r>
              <a:rPr lang="cs-CZ" sz="2400" dirty="0"/>
              <a:t>nebo jejich extrakty – pozitivní vliv na lidské </a:t>
            </a:r>
            <a:r>
              <a:rPr lang="cs-CZ" sz="2400" dirty="0" smtClean="0"/>
              <a:t>zdraví </a:t>
            </a:r>
            <a:r>
              <a:rPr lang="cs-CZ" sz="2400" b="1" dirty="0" smtClean="0"/>
              <a:t>předcházet nemocem, ne léčit</a:t>
            </a:r>
            <a:endParaRPr lang="cs-CZ" sz="2400" b="1" dirty="0"/>
          </a:p>
          <a:p>
            <a:pPr marL="630238" indent="-630238">
              <a:buNone/>
            </a:pPr>
            <a:endParaRPr lang="cs-CZ" sz="2400" dirty="0"/>
          </a:p>
          <a:p>
            <a:pPr marL="630238" indent="-630238">
              <a:buNone/>
            </a:pPr>
            <a:r>
              <a:rPr lang="cs-CZ" sz="2400" b="1" dirty="0"/>
              <a:t>Doplněk stravy  </a:t>
            </a:r>
            <a:r>
              <a:rPr lang="cs-CZ" sz="2400" dirty="0"/>
              <a:t>- účelem je doplňovat běžnou </a:t>
            </a:r>
            <a:r>
              <a:rPr lang="cs-CZ" sz="2400" dirty="0" smtClean="0"/>
              <a:t>stravu, koncentrované množství </a:t>
            </a:r>
            <a:r>
              <a:rPr lang="cs-CZ" sz="2400" dirty="0" err="1" smtClean="0"/>
              <a:t>nutrientů</a:t>
            </a:r>
            <a:endParaRPr lang="cs-CZ" sz="2400" dirty="0"/>
          </a:p>
          <a:p>
            <a:pPr marL="630238" indent="-630238">
              <a:buNone/>
            </a:pPr>
            <a:r>
              <a:rPr lang="cs-CZ" sz="2400" b="1" dirty="0"/>
              <a:t>Funkční potraviny </a:t>
            </a:r>
            <a:r>
              <a:rPr lang="cs-CZ" sz="2400" b="1" dirty="0" smtClean="0"/>
              <a:t>-</a:t>
            </a:r>
            <a:r>
              <a:rPr lang="cs-CZ" sz="2400" dirty="0" smtClean="0"/>
              <a:t> kromě nutriční hodnoty kladný vliv na zdraví, výkonost nebo duševní stav, není legislativně stanovena</a:t>
            </a:r>
          </a:p>
          <a:p>
            <a:pPr marL="630238" indent="-630238">
              <a:buNone/>
            </a:pPr>
            <a:r>
              <a:rPr lang="cs-CZ" sz="2400" b="1" dirty="0" smtClean="0"/>
              <a:t>Potraviny pro zvláštní výživu </a:t>
            </a:r>
            <a:r>
              <a:rPr lang="cs-CZ" sz="2400" dirty="0" smtClean="0"/>
              <a:t>– vhodné pro definované výživové účely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4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texty a normy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430" y="1265275"/>
            <a:ext cx="8563021" cy="5748000"/>
          </a:xfrm>
        </p:spPr>
        <p:txBody>
          <a:bodyPr>
            <a:normAutofit/>
          </a:bodyPr>
          <a:lstStyle/>
          <a:p>
            <a:pPr fontAlgn="base"/>
            <a:r>
              <a:rPr lang="cs-CZ" sz="2400" b="1" dirty="0" smtClean="0"/>
              <a:t>Zákon o potravinách </a:t>
            </a:r>
            <a:r>
              <a:rPr lang="cs-CZ" sz="2400" dirty="0" smtClean="0"/>
              <a:t>a tabákových výrobcích (budoucí </a:t>
            </a:r>
            <a:r>
              <a:rPr lang="cs-CZ" sz="2400" i="1" dirty="0" smtClean="0"/>
              <a:t>verze od r. 2020</a:t>
            </a:r>
            <a:r>
              <a:rPr lang="cs-CZ" sz="2400" dirty="0" smtClean="0"/>
              <a:t>) – </a:t>
            </a:r>
            <a:r>
              <a:rPr lang="cs-CZ" sz="2400" dirty="0" smtClean="0">
                <a:hlinkClick r:id="rId2"/>
              </a:rPr>
              <a:t>Zákon 110/1997 Sb.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Zásady evropského potravinového práva</a:t>
            </a:r>
            <a:r>
              <a:rPr lang="cs-CZ" sz="2400" dirty="0" smtClean="0"/>
              <a:t> – </a:t>
            </a:r>
            <a:r>
              <a:rPr lang="cs-CZ" sz="2400" dirty="0" smtClean="0">
                <a:hlinkClick r:id="rId3"/>
              </a:rPr>
              <a:t>Nařízení 178/2002/ES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Požadavky na doplňky stravy a na obohacování </a:t>
            </a:r>
            <a:r>
              <a:rPr lang="cs-CZ" sz="2400" dirty="0" smtClean="0"/>
              <a:t>– </a:t>
            </a:r>
            <a:r>
              <a:rPr lang="cs-CZ" sz="2400" dirty="0" smtClean="0">
                <a:hlinkClick r:id="rId4"/>
              </a:rPr>
              <a:t>Vyhláška 58/2018 Sb.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5"/>
              </a:rPr>
              <a:t>a Nařízení 1925/2006 ES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Potraviny pro zvláštní výživu </a:t>
            </a:r>
            <a:r>
              <a:rPr lang="cs-CZ" sz="2400" dirty="0" smtClean="0"/>
              <a:t>– </a:t>
            </a:r>
            <a:r>
              <a:rPr lang="cs-CZ" sz="2400" dirty="0" smtClean="0">
                <a:hlinkClick r:id="rId6"/>
              </a:rPr>
              <a:t>Vyhláška 54/2004 Sb.</a:t>
            </a:r>
            <a:r>
              <a:rPr lang="cs-CZ" sz="2400" dirty="0" smtClean="0"/>
              <a:t> a </a:t>
            </a:r>
            <a:r>
              <a:rPr lang="cs-CZ" sz="2400" dirty="0" smtClean="0">
                <a:hlinkClick r:id="rId7"/>
              </a:rPr>
              <a:t>Nařízení 609/2013/ES</a:t>
            </a:r>
            <a:r>
              <a:rPr lang="cs-CZ" sz="2400" dirty="0" smtClean="0"/>
              <a:t>.</a:t>
            </a:r>
          </a:p>
          <a:p>
            <a:pPr fontAlgn="base"/>
            <a:r>
              <a:rPr lang="cs-CZ" sz="2400" dirty="0" smtClean="0"/>
              <a:t>Označování potravin a informace o potravinách </a:t>
            </a:r>
            <a:r>
              <a:rPr lang="cs-CZ" sz="2400" dirty="0" smtClean="0">
                <a:hlinkClick r:id="rId8"/>
              </a:rPr>
              <a:t>Nařízení 1169/2011/EU</a:t>
            </a:r>
            <a:endParaRPr lang="cs-CZ" sz="2400" dirty="0" smtClean="0"/>
          </a:p>
          <a:p>
            <a:pPr fontAlgn="base"/>
            <a:r>
              <a:rPr lang="cs-CZ" sz="2400" dirty="0" smtClean="0"/>
              <a:t>Označování výživové hodnoty – </a:t>
            </a:r>
            <a:r>
              <a:rPr lang="cs-CZ" sz="2400" dirty="0" smtClean="0">
                <a:hlinkClick r:id="rId9"/>
              </a:rPr>
              <a:t>Nařízení 1924/2006 ES</a:t>
            </a:r>
            <a:endParaRPr lang="cs-CZ" sz="2400" dirty="0" smtClean="0"/>
          </a:p>
          <a:p>
            <a:pPr fontAlgn="base"/>
            <a:r>
              <a:rPr lang="cs-CZ" sz="2400" dirty="0" smtClean="0"/>
              <a:t>Seznam zdravotních tvrzení – </a:t>
            </a:r>
            <a:r>
              <a:rPr lang="cs-CZ" sz="2400" dirty="0" smtClean="0">
                <a:hlinkClick r:id="rId10"/>
              </a:rPr>
              <a:t>Nařízení 432/2012/ES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Zákon </a:t>
            </a:r>
            <a:r>
              <a:rPr lang="cs-CZ" sz="2400" b="1" dirty="0"/>
              <a:t>o Státní zemědělské a potravinářské </a:t>
            </a:r>
            <a:r>
              <a:rPr lang="cs-CZ" sz="2400" b="1" dirty="0" smtClean="0"/>
              <a:t>inspekci  </a:t>
            </a:r>
            <a:r>
              <a:rPr lang="cs-CZ" sz="2400" dirty="0" smtClean="0"/>
              <a:t>- </a:t>
            </a: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</a:rPr>
              <a:t>Zákon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č. 146/2002 Sb.</a:t>
            </a:r>
          </a:p>
          <a:p>
            <a:pPr fontAlgn="base"/>
            <a:endParaRPr lang="cs-CZ" dirty="0" smtClean="0"/>
          </a:p>
          <a:p>
            <a:pPr fontAlgn="base"/>
            <a:endParaRPr lang="cs-CZ" dirty="0" smtClean="0"/>
          </a:p>
          <a:p>
            <a:pPr fontAlgn="base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Harmonizace s legislativou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u="sng" dirty="0" smtClean="0">
                <a:solidFill>
                  <a:srgbClr val="FF0000"/>
                </a:solidFill>
              </a:rPr>
              <a:t>Cíle evropského potravinového práva</a:t>
            </a:r>
          </a:p>
          <a:p>
            <a:r>
              <a:rPr lang="cs-CZ" dirty="0" smtClean="0"/>
              <a:t>Ochrana před zdravotně závadnými potravinami a doplňky stravy a onemocněním z nich</a:t>
            </a:r>
          </a:p>
          <a:p>
            <a:r>
              <a:rPr lang="cs-CZ" dirty="0" smtClean="0"/>
              <a:t>Ochrana spotřebitelů / konzumentů před klamáním a falšováním</a:t>
            </a:r>
          </a:p>
          <a:p>
            <a:r>
              <a:rPr lang="cs-CZ" dirty="0" smtClean="0"/>
              <a:t>Ochrana tržního prostředí a podnikatelů před nekalými praktikami</a:t>
            </a:r>
          </a:p>
          <a:p>
            <a:r>
              <a:rPr lang="cs-CZ" dirty="0" smtClean="0"/>
              <a:t>Usnadnění volného pohybu potravin a doplňků stravy v rámci EU</a:t>
            </a:r>
          </a:p>
          <a:p>
            <a:r>
              <a:rPr lang="cs-CZ" dirty="0" smtClean="0"/>
              <a:t>….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17" y="365127"/>
            <a:ext cx="8488391" cy="900148"/>
          </a:xfrm>
        </p:spPr>
        <p:txBody>
          <a:bodyPr>
            <a:noAutofit/>
          </a:bodyPr>
          <a:lstStyle/>
          <a:p>
            <a:r>
              <a:rPr lang="cs-CZ" sz="4000" dirty="0" smtClean="0"/>
              <a:t>Zákon o potravinách a tabákových výrobcích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Zákon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FF0000"/>
                </a:solidFill>
              </a:rPr>
              <a:t>110/1997 Sb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  <a:r>
              <a:rPr lang="cs-CZ" sz="2400" dirty="0"/>
              <a:t> </a:t>
            </a:r>
            <a:r>
              <a:rPr lang="cs-CZ" sz="2400" dirty="0" smtClean="0"/>
              <a:t>budoucí</a:t>
            </a:r>
            <a:r>
              <a:rPr lang="cs-CZ" sz="2400" dirty="0"/>
              <a:t> verze od r. </a:t>
            </a:r>
            <a:r>
              <a:rPr lang="cs-CZ" sz="2400" dirty="0" smtClean="0"/>
              <a:t>2020 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 fontAlgn="t">
              <a:buNone/>
            </a:pPr>
            <a:r>
              <a:rPr lang="cs-CZ" sz="2400" dirty="0" smtClean="0"/>
              <a:t>Účinnost od 01.09.1997, Aktuální znění 01.01.2018 </a:t>
            </a:r>
          </a:p>
          <a:p>
            <a:pPr marL="0" indent="0">
              <a:buNone/>
            </a:pPr>
            <a:r>
              <a:rPr lang="cs-CZ" sz="2400" dirty="0" smtClean="0"/>
              <a:t>Prováděcí vyhlášky pro státní dozor - </a:t>
            </a:r>
            <a:r>
              <a:rPr lang="cs-CZ" sz="2400" dirty="0" err="1" smtClean="0"/>
              <a:t>MZe</a:t>
            </a:r>
            <a:r>
              <a:rPr lang="cs-CZ" sz="2400" dirty="0" smtClean="0"/>
              <a:t> a </a:t>
            </a:r>
            <a:r>
              <a:rPr lang="cs-CZ" sz="2400" dirty="0" err="1" smtClean="0"/>
              <a:t>MZdrav</a:t>
            </a:r>
            <a:r>
              <a:rPr lang="cs-CZ" sz="2400" dirty="0" smtClean="0"/>
              <a:t> </a:t>
            </a:r>
          </a:p>
          <a:p>
            <a:r>
              <a:rPr lang="cs-CZ" sz="2400" b="1" dirty="0"/>
              <a:t>Potraviny</a:t>
            </a:r>
            <a:r>
              <a:rPr lang="cs-CZ" sz="2400" dirty="0"/>
              <a:t>  - </a:t>
            </a:r>
            <a:r>
              <a:rPr lang="cs-CZ" sz="2400" b="1" dirty="0"/>
              <a:t>látky určené ke spotřebě člověkem v nezměněném nebo upraveném stavu </a:t>
            </a:r>
            <a:r>
              <a:rPr lang="cs-CZ" sz="2400" dirty="0"/>
              <a:t>jako jídlo nebo nápoj, </a:t>
            </a:r>
            <a:r>
              <a:rPr lang="cs-CZ" sz="2400" dirty="0" smtClean="0"/>
              <a:t>nejde </a:t>
            </a:r>
            <a:r>
              <a:rPr lang="cs-CZ" sz="2400" dirty="0"/>
              <a:t>o léčiva a omamné nebo psychotropní látky, </a:t>
            </a:r>
            <a:r>
              <a:rPr lang="cs-CZ" sz="2400" dirty="0" smtClean="0"/>
              <a:t>vodu, pokrmy</a:t>
            </a:r>
            <a:endParaRPr lang="en-US" sz="2400" dirty="0"/>
          </a:p>
          <a:p>
            <a:r>
              <a:rPr lang="cs-CZ" sz="2400" b="1" dirty="0" smtClean="0"/>
              <a:t>Doplněk stravy  - látky s fyziologickým účinkem, konzumují se samostatně  - </a:t>
            </a:r>
            <a:r>
              <a:rPr lang="cs-CZ" sz="2400" dirty="0" smtClean="0"/>
              <a:t>účelem je doplňovat běžnou stravu, koncentrovaný zdroj vitaminů a minerálních látek nebo dalších látek s nutričním nebo fyziologickým účinkem, obsažených v potravině samostatně nebo v kombinaci, určená k přímé spotřebě v malých odměřených množstvích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19" y="382380"/>
            <a:ext cx="8420459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Zákon o potravinách – národní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840"/>
            <a:ext cx="9247517" cy="398440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68863" y="5239778"/>
            <a:ext cx="516561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Povinnosti provozovatelů potravinářského podniku při výrobě potravin a jejich uvádění na trh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0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155" y="468644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Vyhláška o doplňcích stravy a složení potravin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483" y="1477926"/>
            <a:ext cx="8270801" cy="469903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Vyhláška č. </a:t>
            </a:r>
            <a:r>
              <a:rPr lang="cs-CZ" sz="2400" b="1" dirty="0" smtClean="0">
                <a:solidFill>
                  <a:srgbClr val="FF0000"/>
                </a:solidFill>
              </a:rPr>
              <a:t>58/2018 Sb</a:t>
            </a:r>
            <a:r>
              <a:rPr lang="cs-CZ" sz="2400" dirty="0" smtClean="0"/>
              <a:t>. </a:t>
            </a:r>
          </a:p>
          <a:p>
            <a:pPr marL="0" indent="0">
              <a:buNone/>
            </a:pPr>
            <a:r>
              <a:rPr lang="cs-CZ" sz="2400" dirty="0" smtClean="0"/>
              <a:t>Platnost od 12.04.2018    Účinnost od  01.11.2018 (</a:t>
            </a:r>
            <a:r>
              <a:rPr lang="cs-CZ" sz="2400" u="sng" dirty="0" smtClean="0"/>
              <a:t>za 14 dní</a:t>
            </a:r>
            <a:r>
              <a:rPr lang="cs-CZ" sz="2400" dirty="0" smtClean="0"/>
              <a:t>)</a:t>
            </a:r>
          </a:p>
          <a:p>
            <a:pPr marL="0" indent="0" fontAlgn="t">
              <a:buNone/>
            </a:pPr>
            <a:r>
              <a:rPr lang="cs-CZ" sz="2400" dirty="0" smtClean="0"/>
              <a:t>V návaznosti na předpisy Evropské unie upravuje:</a:t>
            </a:r>
          </a:p>
          <a:p>
            <a:pPr marL="360363" indent="-360363">
              <a:buNone/>
            </a:pPr>
            <a:r>
              <a:rPr lang="cs-CZ" sz="2400" b="1" dirty="0" smtClean="0"/>
              <a:t>a)</a:t>
            </a:r>
            <a:r>
              <a:rPr lang="cs-CZ" sz="2400" dirty="0" smtClean="0"/>
              <a:t> požadavky na složení doplňků stravy, jejich označování a způsob použití doplňků stravy</a:t>
            </a:r>
          </a:p>
          <a:p>
            <a:pPr marL="0" indent="0">
              <a:buNone/>
            </a:pPr>
            <a:r>
              <a:rPr lang="cs-CZ" sz="2400" b="1" dirty="0" smtClean="0"/>
              <a:t>b)</a:t>
            </a:r>
            <a:r>
              <a:rPr lang="cs-CZ" sz="2400" dirty="0" smtClean="0"/>
              <a:t> požadavky na složení potravin</a:t>
            </a:r>
          </a:p>
          <a:p>
            <a:pPr fontAlgn="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8928" y="3913377"/>
            <a:ext cx="4615072" cy="29446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83" y="4468207"/>
            <a:ext cx="3816427" cy="2011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7" name="Obdélník 6"/>
          <p:cNvSpPr/>
          <p:nvPr/>
        </p:nvSpPr>
        <p:spPr>
          <a:xfrm>
            <a:off x="326090" y="4200297"/>
            <a:ext cx="402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Provozovatelé potravinářského podniku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7" y="404664"/>
            <a:ext cx="8497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Autenticita (pravost, původ) a falšování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95536" y="1052736"/>
            <a:ext cx="8497639" cy="17912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None/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Předmětem falšování jsou zejména cenově nákladné potraviny a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nutraceutika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Náhrada levnější přísadou / surovinou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Nesprávně uvedený geografický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původ, neznámý původ</a:t>
            </a:r>
          </a:p>
          <a:p>
            <a:pPr marL="342900" lvl="0" indent="-342900">
              <a:lnSpc>
                <a:spcPct val="120000"/>
              </a:lnSpc>
              <a:buClr>
                <a:srgbClr val="F51313"/>
              </a:buClr>
              <a:buSzPct val="90000"/>
              <a:buBlip>
                <a:blip r:embed="rId2"/>
              </a:buBlip>
              <a:tabLst>
                <a:tab pos="261938" algn="l"/>
              </a:tabLst>
              <a:defRPr/>
            </a:pPr>
            <a:r>
              <a:rPr lang="cs-CZ" b="1" dirty="0" smtClean="0">
                <a:solidFill>
                  <a:prstClr val="black"/>
                </a:solidFill>
                <a:cs typeface="Arial" pitchFamily="34" charset="0"/>
              </a:rPr>
              <a:t> Nedeklarované komponenty</a:t>
            </a:r>
            <a:endParaRPr lang="cs-CZ" b="1" dirty="0">
              <a:solidFill>
                <a:prstClr val="black"/>
              </a:solidFill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Použití nedeklarovaného způsobu výroby /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zpracování /skladování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142346" y="2970996"/>
            <a:ext cx="2880320" cy="129614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Ekonomické aspekty,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destrukce trhu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2988494" y="3429000"/>
            <a:ext cx="2663626" cy="1152526"/>
          </a:xfrm>
          <a:prstGeom prst="ellipse">
            <a:avLst/>
          </a:prstGeom>
          <a:solidFill>
            <a:srgbClr val="99CC00">
              <a:alpha val="72156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Ztráta důvěry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konzumentů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5604980" y="2970996"/>
            <a:ext cx="3457078" cy="1187189"/>
          </a:xfrm>
          <a:prstGeom prst="ellipse">
            <a:avLst/>
          </a:prstGeom>
          <a:solidFill>
            <a:srgbClr val="FFCC99">
              <a:alpha val="85097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Nebezpečí pro zdraví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konzumentů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383115" y="4808669"/>
            <a:ext cx="6544396" cy="1473262"/>
            <a:chOff x="1967" y="3111"/>
            <a:chExt cx="4088" cy="729"/>
          </a:xfrm>
        </p:grpSpPr>
        <p:pic>
          <p:nvPicPr>
            <p:cNvPr id="14348" name="Picture 14" descr="imagesCA6HJ7Q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8" y="3142"/>
              <a:ext cx="70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1" descr="oliv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7" y="3130"/>
              <a:ext cx="799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7" descr="COFFE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1" y="3138"/>
              <a:ext cx="862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9" descr="imagesCATZ46QJ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6" y="3130"/>
              <a:ext cx="722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22" descr="untitl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0" y="3111"/>
              <a:ext cx="805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3" y="4808671"/>
            <a:ext cx="2014661" cy="14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29994</TotalTime>
  <Words>930</Words>
  <Application>Microsoft Office PowerPoint</Application>
  <PresentationFormat>Předvádění na obrazovce (4:3)</PresentationFormat>
  <Paragraphs>203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36" baseType="lpstr">
      <vt:lpstr>MS PGothic</vt:lpstr>
      <vt:lpstr>Arial</vt:lpstr>
      <vt:lpstr>Arial Black</vt:lpstr>
      <vt:lpstr>Arial Narrow</vt:lpstr>
      <vt:lpstr>Calibri</vt:lpstr>
      <vt:lpstr>Calibri Light</vt:lpstr>
      <vt:lpstr>Courier New</vt:lpstr>
      <vt:lpstr>Symbol</vt:lpstr>
      <vt:lpstr>Times New Roman</vt:lpstr>
      <vt:lpstr>Wingdings</vt:lpstr>
      <vt:lpstr>Wingdings 3</vt:lpstr>
      <vt:lpstr>Motiv Office</vt:lpstr>
      <vt:lpstr>1_Motiv systému Office</vt:lpstr>
      <vt:lpstr>1_Motiv sady Office</vt:lpstr>
      <vt:lpstr>Kvalita a bezpečnost  nutraceutik  funkční potraviny a doplňky stravy</vt:lpstr>
      <vt:lpstr>Bezpečnost </vt:lpstr>
      <vt:lpstr>Základní pojmy</vt:lpstr>
      <vt:lpstr>Právní texty a normy </vt:lpstr>
      <vt:lpstr>Harmonizace s legislativou EU</vt:lpstr>
      <vt:lpstr>Zákon o potravinách a tabákových výrobcích</vt:lpstr>
      <vt:lpstr>Zákon o potravinách – národní legislativa</vt:lpstr>
      <vt:lpstr>Vyhláška o doplňcích stravy a složení potravin</vt:lpstr>
      <vt:lpstr>Prezentace aplikace PowerPoint</vt:lpstr>
      <vt:lpstr>Může falšování potravin a potravních doplňků ohrozit zdraví konzumentů?</vt:lpstr>
      <vt:lpstr>Prezentace aplikace PowerPoint</vt:lpstr>
      <vt:lpstr>Kontrola bezpečnosti - SZPI </vt:lpstr>
      <vt:lpstr>Prezentace aplikace PowerPoint</vt:lpstr>
      <vt:lpstr> Problematické komodity dle výsledků kontrol</vt:lpstr>
      <vt:lpstr>SZPI - zákaz doplňku stravy z USA</vt:lpstr>
      <vt:lpstr>Kontroly doplňků stravy SZPI</vt:lpstr>
      <vt:lpstr>Prezentace aplikace PowerPoint</vt:lpstr>
      <vt:lpstr>SZPI - Rizikové webové stránky </vt:lpstr>
      <vt:lpstr>RASFF</vt:lpstr>
      <vt:lpstr>RASFF v EU 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588</cp:revision>
  <cp:lastPrinted>2018-10-16T15:13:51Z</cp:lastPrinted>
  <dcterms:created xsi:type="dcterms:W3CDTF">2014-09-16T12:28:36Z</dcterms:created>
  <dcterms:modified xsi:type="dcterms:W3CDTF">2018-12-11T15:36:17Z</dcterms:modified>
</cp:coreProperties>
</file>