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7" r:id="rId2"/>
    <p:sldId id="260" r:id="rId3"/>
    <p:sldId id="302" r:id="rId4"/>
    <p:sldId id="309" r:id="rId5"/>
    <p:sldId id="310" r:id="rId6"/>
    <p:sldId id="261" r:id="rId7"/>
    <p:sldId id="300" r:id="rId8"/>
    <p:sldId id="295" r:id="rId9"/>
    <p:sldId id="293" r:id="rId10"/>
    <p:sldId id="314" r:id="rId11"/>
    <p:sldId id="318" r:id="rId12"/>
    <p:sldId id="313" r:id="rId13"/>
    <p:sldId id="29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5B10971-E54B-463A-B119-C6E88CD4D930}">
          <p14:sldIdLst>
            <p14:sldId id="307"/>
            <p14:sldId id="260"/>
            <p14:sldId id="302"/>
            <p14:sldId id="309"/>
            <p14:sldId id="310"/>
            <p14:sldId id="261"/>
            <p14:sldId id="300"/>
            <p14:sldId id="295"/>
            <p14:sldId id="293"/>
            <p14:sldId id="314"/>
            <p14:sldId id="318"/>
            <p14:sldId id="313"/>
            <p14:sldId id="298"/>
          </p14:sldIdLst>
        </p14:section>
        <p14:section name="Oddíl bez názvu" id="{CA353C27-8DBF-433A-973C-4A1BDFE3886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" initials="M" lastIdx="2" clrIdx="0">
    <p:extLst>
      <p:ext uri="{19B8F6BF-5375-455C-9EA6-DF929625EA0E}">
        <p15:presenceInfo xmlns:p15="http://schemas.microsoft.com/office/powerpoint/2012/main" userId="S::m.tesinsky@lesaffre.com::81f52f0d-ec9a-4a1d-9970-71b5009fab4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660" autoAdjust="0"/>
  </p:normalViewPr>
  <p:slideViewPr>
    <p:cSldViewPr snapToGrid="0">
      <p:cViewPr varScale="1">
        <p:scale>
          <a:sx n="101" d="100"/>
          <a:sy n="101" d="100"/>
        </p:scale>
        <p:origin x="8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3FF17A-9582-4CF8-AD88-5DB2B498E206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469FE-B102-4A57-98BA-5CBEC63538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710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Asi nejkomplexnější definice, která zahrnuje všechny procesy od rozpouštění, dostupnosti, trávení a metabolismu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523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Zaměřeno na principy </a:t>
            </a:r>
            <a:r>
              <a:rPr lang="cs-CZ" dirty="0" err="1"/>
              <a:t>ovlinění</a:t>
            </a:r>
            <a:r>
              <a:rPr lang="cs-CZ" dirty="0"/>
              <a:t>, souvislosti, konkrétní obsahy jednotlivých inhibitorů nebo </a:t>
            </a:r>
            <a:r>
              <a:rPr lang="cs-CZ" dirty="0" err="1"/>
              <a:t>antinutričních</a:t>
            </a:r>
            <a:r>
              <a:rPr lang="cs-CZ" dirty="0"/>
              <a:t> látek lze dohledat v dalších zdrojích.</a:t>
            </a:r>
          </a:p>
          <a:p>
            <a:r>
              <a:rPr lang="cs-CZ" dirty="0"/>
              <a:t>U železa zjištěn nejvýraznější vliv a typ zdroj </a:t>
            </a:r>
            <a:r>
              <a:rPr lang="cs-CZ" dirty="0" err="1"/>
              <a:t>fytátů</a:t>
            </a:r>
            <a:r>
              <a:rPr lang="cs-CZ" dirty="0"/>
              <a:t> – studie v USA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Armah, Seth Mensah, "Models to assess food iron bioavailability" (2014).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Graduate Theses and Dissertations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14085.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https://lib.dr.iastate.edu/etd/14085</a:t>
            </a:r>
          </a:p>
          <a:p>
            <a:r>
              <a:rPr lang="cs-CZ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myo-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innositol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IP1-IP4 neovlivňují absorpci Zn, IP3 méně zase neovlivní absorpci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759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Ferritin</a:t>
            </a:r>
            <a:r>
              <a:rPr lang="cs-CZ" dirty="0"/>
              <a:t> – nachází se v séru, funkční protein zodpovědný za transport </a:t>
            </a:r>
            <a:r>
              <a:rPr lang="cs-CZ" dirty="0" err="1"/>
              <a:t>Fe</a:t>
            </a:r>
            <a:r>
              <a:rPr lang="cs-CZ" dirty="0"/>
              <a:t> iontů oběhem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256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226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99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Přeloženo z angličtiny-Caco-2 je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imortalizovaná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buněčná linie lidských buněk kolorektálního adenokarcinomu. Primárně se používá jako model intestinální epiteliální bariéry. V kultuře se buňky Caco-2 spontánně diferencují na heterogenní směs intestinálních epiteliálních buněk. Wikipedia (angličtina)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HT29 – podobně jako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Caco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al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edelší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horizont diferenciace,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Glc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dependentní, chování bližší tenkému střevu, odlišná produkce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recptorů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povrchu, zejména pro peptidy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IPEC-J2 – permanentní kultura s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uchovávajíví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 diferenciací buněk, přímé porovnání s chování m buněk epitelu tenkého střeva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 na přikladu vápníku doplňující se informace z různých metod určování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biodostupnosti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Bilance, koncentrace v séru, v moči, relativní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biodostupnost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referenční látky,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bioekvivalnce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 na přikladu vápníku doplňující se informace z různých metod určování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biodostupnosti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Bilance, koncentrace v séru, v moči, relativní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biodostupnost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referenční látky,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bioekvivalnce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5917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Studie na přikladu vápníku doplňující se informace z různých metod určování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biodostupnosti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Bilance, koncentrace v séru, v moči, relativní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biodostupnost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referenční látky, </a:t>
            </a:r>
            <a:r>
              <a:rPr lang="cs-CZ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bioekvivalnce</a:t>
            </a:r>
            <a:r>
              <a:rPr lang="cs-CZ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41956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EFSA </a:t>
            </a:r>
            <a:r>
              <a:rPr lang="cs-CZ" dirty="0" err="1"/>
              <a:t>Journaj</a:t>
            </a:r>
            <a:r>
              <a:rPr lang="cs-CZ" dirty="0"/>
              <a:t> zdroj vědeckých informací pro suplementy i jednotlivé složky; návody a metodika hodnocení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77913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Dostupnost dat, studií se výrazně liší zejména pro B12, Mg, </a:t>
            </a:r>
            <a:r>
              <a:rPr lang="cs-CZ" dirty="0" err="1"/>
              <a:t>Cr</a:t>
            </a:r>
            <a:r>
              <a:rPr lang="cs-CZ" dirty="0"/>
              <a:t>, riboflavin. Pro pyridoxin (B6) je problém v metodice a obtížnosti analytického stanovení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908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Výrazný regionální vliv stravovacích návyků, regionální surovinová dostupnost</a:t>
            </a:r>
            <a:br>
              <a:rPr lang="cs-CZ" dirty="0"/>
            </a:br>
            <a:r>
              <a:rPr lang="cs-CZ" dirty="0"/>
              <a:t>hodnotnost proteinů z pohledu obsahu esenciálních </a:t>
            </a:r>
            <a:r>
              <a:rPr lang="cs-CZ" dirty="0" err="1"/>
              <a:t>aminokyslein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240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Enkapsulace</a:t>
            </a:r>
            <a:r>
              <a:rPr lang="cs-CZ" dirty="0"/>
              <a:t> může zlepšit i senzorickou snášenlivost, v roztoku lze použít i další složky, ochucení apod.</a:t>
            </a:r>
          </a:p>
          <a:p>
            <a:r>
              <a:rPr lang="cs-CZ" sz="1200" b="1" dirty="0" err="1">
                <a:solidFill>
                  <a:srgbClr val="3F3F3F"/>
                </a:solidFill>
              </a:rPr>
              <a:t>Excipient</a:t>
            </a:r>
            <a:r>
              <a:rPr lang="cs-CZ" sz="1200" b="1" dirty="0">
                <a:solidFill>
                  <a:srgbClr val="3F3F3F"/>
                </a:solidFill>
              </a:rPr>
              <a:t> food“ – </a:t>
            </a:r>
            <a:r>
              <a:rPr lang="cs-CZ" sz="1200" dirty="0">
                <a:solidFill>
                  <a:srgbClr val="3F3F3F"/>
                </a:solidFill>
              </a:rPr>
              <a:t>samostatně neaktivní, ale pomáhá zlepšení absorpce (tuk – vitamíny, </a:t>
            </a:r>
            <a:r>
              <a:rPr lang="cs-CZ" sz="1200" dirty="0" err="1">
                <a:solidFill>
                  <a:srgbClr val="3F3F3F"/>
                </a:solidFill>
              </a:rPr>
              <a:t>enkapsulace</a:t>
            </a:r>
            <a:r>
              <a:rPr lang="cs-CZ" sz="1200" dirty="0">
                <a:solidFill>
                  <a:srgbClr val="3F3F3F"/>
                </a:solidFill>
              </a:rPr>
              <a:t> – micely apod.)</a:t>
            </a:r>
          </a:p>
          <a:p>
            <a:r>
              <a:rPr lang="cs-CZ" sz="1200" dirty="0">
                <a:solidFill>
                  <a:srgbClr val="3F3F3F"/>
                </a:solidFill>
              </a:rPr>
              <a:t>Vazba </a:t>
            </a:r>
            <a:r>
              <a:rPr lang="cs-CZ" sz="1200" dirty="0" err="1">
                <a:solidFill>
                  <a:srgbClr val="3F3F3F"/>
                </a:solidFill>
              </a:rPr>
              <a:t>nutrienu</a:t>
            </a:r>
            <a:r>
              <a:rPr lang="cs-CZ" sz="1200" dirty="0">
                <a:solidFill>
                  <a:srgbClr val="3F3F3F"/>
                </a:solidFill>
              </a:rPr>
              <a:t> – faktor efektivity například dezintegrace různých, zejména rostlinných pletiv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4911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Zaměřeno na principy </a:t>
            </a:r>
            <a:r>
              <a:rPr lang="cs-CZ" dirty="0" err="1"/>
              <a:t>ovlinění</a:t>
            </a:r>
            <a:r>
              <a:rPr lang="cs-CZ" dirty="0"/>
              <a:t>, souvislosti, konkrétní obsahy jednotlivých inhibitorů nebo </a:t>
            </a:r>
            <a:r>
              <a:rPr lang="cs-CZ" dirty="0" err="1"/>
              <a:t>antinutričních</a:t>
            </a:r>
            <a:r>
              <a:rPr lang="cs-CZ" dirty="0"/>
              <a:t> látek lze dohledat v dalších zdrojích.</a:t>
            </a:r>
          </a:p>
          <a:p>
            <a:r>
              <a:rPr lang="cs-CZ" dirty="0"/>
              <a:t>U železa zjištěn nejvýraznější vliv a typ zdroj </a:t>
            </a:r>
            <a:r>
              <a:rPr lang="cs-CZ" dirty="0" err="1"/>
              <a:t>fytátů</a:t>
            </a:r>
            <a:r>
              <a:rPr lang="cs-CZ" dirty="0"/>
              <a:t> – studie v USA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Armah, Seth Mensah, "Models to assess food iron bioavailability" (2014). </a:t>
            </a:r>
            <a:r>
              <a:rPr lang="en-US" sz="1200" b="0" i="1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Graduate Theses and Dissertations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14085.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https://lib.dr.iastate.edu/etd/14085</a:t>
            </a:r>
          </a:p>
          <a:p>
            <a:r>
              <a:rPr lang="cs-CZ" sz="1200" b="0" i="1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myo-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innositol</a:t>
            </a:r>
            <a:r>
              <a:rPr lang="cs-CZ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IP1-IP4 neovlivňují absorpci Zn, IP3 méně zase neovlivní absorpci </a:t>
            </a:r>
            <a:r>
              <a:rPr lang="cs-CZ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</a:t>
            </a:r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B469FE-B102-4A57-98BA-5CBEC635384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250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CCDC3-F193-4AC1-9593-CDB7FE972D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C86B2A2-C272-482A-AC76-0709FB36A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EC2DDE-961A-44FE-8C51-1C72E561E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397750-5FB4-4C55-BFAD-52F85005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7AA8FC-4A75-488C-9706-C1E3FAFB7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13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32ED2F-0743-48D2-B98E-00B7D3C5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3BCF1FF-D464-47DC-96F1-CE01576D90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CB046E-8052-4384-AEED-869B8F0B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EF717D-049B-431D-BC6A-158C2519B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8ACDC-5EED-4C25-ADBC-337BB30D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7D1FE17-E734-41CA-8AAE-63F805982E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7BF0814-F067-4884-92C1-3D7831D44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C4964D-B7F4-4AE1-8F69-CDBAAE57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71F555-1995-4AE2-A13D-B4577AB9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6F0458-4BEA-436F-9DF8-8448744F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82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6A600A-65F5-41A0-921D-2557444EF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54B91-C639-407B-BDBC-8FD6AC0D5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AD51D7-2104-4AA8-92BB-F16CE90DE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5D35E7-61A0-4F67-881F-6101D7C50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BD4732-7393-49ED-BAC0-D5259562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304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A7985-BE0C-42D7-8A8F-D72D2629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EC5D890-6ABA-4FC5-AA79-42C2CAA0F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D6723A-9AE7-4D50-9EBF-A2484C4C7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4131D6-0ECB-42B5-8AC3-A4A014FBB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55D2A-7A86-4A72-8C9F-65BFBD3F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41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B4E5-7B38-42BC-97CF-28C380053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6184A-3B5A-47CD-8261-3C814C958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DA5D9E-E65B-48A8-8A31-AB19A40D2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0412DD-B3E5-4083-AA8F-97FF4C38F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5C4FD8-DE31-4E3D-9125-9D6F46C6E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EABA23-CDA3-41C4-B769-6B2555CCD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7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8E3630-44B7-42BC-A3F8-933197BD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1AA2B3-6C20-4A77-ABB6-5A8C4627E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2CC4729-C664-446A-B424-8432D1876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3D2792-B286-4566-946A-AA3C01DC2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14C826D-F455-4475-B69D-03CCF328F6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E532F1-1BFF-4E9B-B030-3761D141C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0AC053-463C-41DF-8534-5650AED48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A2322BC-127F-443B-B144-180864056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14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ED16E-EAE8-4F5F-8CA7-448946CD2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9613AD5-E1A8-4900-A451-3406504E8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0B4BE7-0933-4F84-B826-E808D9621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D11C7B-C0D0-4BCC-A48B-135B0066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994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54998FF-4458-4CA6-8693-107707289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ED8870-C0A6-4D02-9B58-14790E9F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1D307CF-9BFA-4606-ACB5-6E2D548A7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3335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211E6-1961-4FFA-B2D2-D6F62DD69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132A3E-CF1E-4F43-A4F3-7A94A356D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7D76AC-BCBD-4021-A955-3E10C3B25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3F9CF35-AE7A-4B2A-ACAB-52811A3D2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C8F57D-4518-4C2D-83F3-5140D044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707180-3A24-4603-9B3A-764CF1C97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59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96F87C-6F6B-47E8-B4D9-3A6B931A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E80BAC-1C0F-45DD-A5CC-3945A3BB1B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A42450-C008-4C32-AEBD-DC44B48E1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4DD7DBC-72B4-4534-8B7F-18D6A7F6F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6404C9B-0F79-4E44-905F-C5EA6CC30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1C08E84-B92A-4A7B-B3F1-69CBEA635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14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14D98F-8817-4930-A4C9-F860638AF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8A8E75-A65D-431D-A459-D79885AE3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8D3A7E-87FE-46F5-97F7-B2BB40C25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25030-9003-4011-95F5-BD56A1695482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81228BE-931B-42A4-8101-3EB490846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EDE93D-D7EC-4AB1-9763-BF02CA0575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43C4B-233C-4B75-BFE9-1E06B89AD5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6846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searchgate.net/publication/30170272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5.png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A6449E1B-9D66-48E8-9866-964A5D659D86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5DF8A6E-E80B-445C-9336-F7C2123339BA}"/>
              </a:ext>
            </a:extLst>
          </p:cNvPr>
          <p:cNvSpPr/>
          <p:nvPr/>
        </p:nvSpPr>
        <p:spPr>
          <a:xfrm>
            <a:off x="284195" y="751319"/>
            <a:ext cx="7107205" cy="5084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800" b="1" dirty="0"/>
              <a:t>Biologická dostupnost </a:t>
            </a:r>
            <a:r>
              <a:rPr lang="cs-CZ" sz="2800" dirty="0"/>
              <a:t>je </a:t>
            </a:r>
            <a:r>
              <a:rPr lang="cs-CZ" sz="2800" dirty="0" smtClean="0"/>
              <a:t>výsledkem: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stravitelnost </a:t>
            </a:r>
            <a:r>
              <a:rPr lang="cs-CZ" sz="2800" dirty="0"/>
              <a:t>a rozpustnost prvku v gastrointestinálním </a:t>
            </a:r>
            <a:r>
              <a:rPr lang="cs-CZ" sz="2800" dirty="0" smtClean="0"/>
              <a:t>traktu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absorpce </a:t>
            </a:r>
            <a:r>
              <a:rPr lang="cs-CZ" sz="2800" dirty="0"/>
              <a:t>prvku střevními </a:t>
            </a:r>
            <a:r>
              <a:rPr lang="cs-CZ" sz="2800" dirty="0" smtClean="0"/>
              <a:t>buňkami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800" dirty="0" smtClean="0"/>
              <a:t>transport </a:t>
            </a:r>
            <a:r>
              <a:rPr lang="cs-CZ" sz="2800" dirty="0"/>
              <a:t>do oběhu a začlenění z oběhu do </a:t>
            </a:r>
            <a:r>
              <a:rPr lang="cs-CZ" sz="2800" dirty="0" smtClean="0"/>
              <a:t>struktury</a:t>
            </a:r>
            <a:endParaRPr lang="cs-CZ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Biologická dosažitelnost – </a:t>
            </a:r>
            <a:r>
              <a:rPr lang="cs-CZ" sz="2000" dirty="0"/>
              <a:t>definuje část živiny, která je z dané matrice, ať už potravin nebo přípravku uvolněna ve formě dostupné k absorpci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000" b="1" dirty="0"/>
              <a:t>Biologická aktivita </a:t>
            </a:r>
            <a:r>
              <a:rPr lang="cs-CZ" sz="2000" dirty="0"/>
              <a:t>zahrnuje všechny procesy od absorpce, transport, interakce nebo přeměny apod. než se její účinek projeví v cílové tkáni</a:t>
            </a:r>
          </a:p>
        </p:txBody>
      </p:sp>
      <p:pic>
        <p:nvPicPr>
          <p:cNvPr id="5122" name="Picture 2" descr="undefined">
            <a:extLst>
              <a:ext uri="{FF2B5EF4-FFF2-40B4-BE49-F238E27FC236}">
                <a16:creationId xmlns:a16="http://schemas.microsoft.com/office/drawing/2014/main" id="{F2EBF83D-97E5-4B3D-8CFE-32A5695A1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39050" y="0"/>
            <a:ext cx="45529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BAAEC7F-59A3-419E-B3F6-EE9B699F8194}"/>
              </a:ext>
            </a:extLst>
          </p:cNvPr>
          <p:cNvSpPr/>
          <p:nvPr/>
        </p:nvSpPr>
        <p:spPr>
          <a:xfrm>
            <a:off x="7639050" y="6488668"/>
            <a:ext cx="22773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200" dirty="0">
                <a:latin typeface="MrkcmhFsjyjbTimes-Roman"/>
              </a:rPr>
              <a:t>ISBN 978-3-319-16104-4</a:t>
            </a:r>
            <a:endParaRPr lang="cs-CZ" sz="1200" dirty="0"/>
          </a:p>
        </p:txBody>
      </p:sp>
      <p:sp>
        <p:nvSpPr>
          <p:cNvPr id="3" name="Obdélník 2"/>
          <p:cNvSpPr/>
          <p:nvPr/>
        </p:nvSpPr>
        <p:spPr>
          <a:xfrm>
            <a:off x="1604769" y="6337194"/>
            <a:ext cx="2480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dirty="0" smtClean="0">
                <a:solidFill>
                  <a:srgbClr val="000000"/>
                </a:solidFill>
              </a:rPr>
              <a:t>Dle </a:t>
            </a:r>
            <a:r>
              <a:rPr lang="en-US" dirty="0" smtClean="0">
                <a:solidFill>
                  <a:srgbClr val="000000"/>
                </a:solidFill>
              </a:rPr>
              <a:t>Ing</a:t>
            </a:r>
            <a:r>
              <a:rPr lang="en-US" dirty="0">
                <a:solidFill>
                  <a:srgbClr val="000000"/>
                </a:solidFill>
              </a:rPr>
              <a:t>. Marek </a:t>
            </a:r>
            <a:r>
              <a:rPr lang="en-US" dirty="0" err="1">
                <a:solidFill>
                  <a:srgbClr val="000000"/>
                </a:solidFill>
              </a:rPr>
              <a:t>Těšínský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86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0688"/>
            <a:ext cx="11635434" cy="4802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cs-CZ" sz="2800" b="1" dirty="0">
                <a:solidFill>
                  <a:srgbClr val="3F3F3F"/>
                </a:solidFill>
              </a:rPr>
              <a:t>Nekompetitivní interakce </a:t>
            </a:r>
          </a:p>
          <a:p>
            <a:pPr lvl="1"/>
            <a:endParaRPr lang="cs-CZ" sz="2800" b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 err="1">
                <a:solidFill>
                  <a:srgbClr val="3F3F3F"/>
                </a:solidFill>
              </a:rPr>
              <a:t>Komplexace</a:t>
            </a:r>
            <a:r>
              <a:rPr lang="cs-CZ" sz="2800" dirty="0">
                <a:solidFill>
                  <a:srgbClr val="3F3F3F"/>
                </a:solidFill>
              </a:rPr>
              <a:t> – </a:t>
            </a:r>
            <a:r>
              <a:rPr lang="cs-CZ" sz="2800" dirty="0" err="1">
                <a:solidFill>
                  <a:srgbClr val="3F3F3F"/>
                </a:solidFill>
              </a:rPr>
              <a:t>fytáty</a:t>
            </a:r>
            <a:r>
              <a:rPr lang="cs-CZ" sz="2800" dirty="0">
                <a:solidFill>
                  <a:srgbClr val="3F3F3F"/>
                </a:solidFill>
              </a:rPr>
              <a:t> již od 2-10 mg/porci, taniny, </a:t>
            </a:r>
            <a:r>
              <a:rPr lang="cs-CZ" sz="2800" i="1" dirty="0" err="1">
                <a:solidFill>
                  <a:srgbClr val="3F3F3F"/>
                </a:solidFill>
              </a:rPr>
              <a:t>myo</a:t>
            </a:r>
            <a:r>
              <a:rPr lang="cs-CZ" sz="2800" dirty="0" err="1">
                <a:solidFill>
                  <a:srgbClr val="3F3F3F"/>
                </a:solidFill>
              </a:rPr>
              <a:t>-innositol</a:t>
            </a:r>
            <a:r>
              <a:rPr lang="cs-CZ" sz="2800" dirty="0">
                <a:solidFill>
                  <a:srgbClr val="3F3F3F"/>
                </a:solidFill>
              </a:rPr>
              <a:t> dle úrovně fosforylace) – </a:t>
            </a:r>
            <a:r>
              <a:rPr lang="cs-CZ" sz="2800" dirty="0" err="1">
                <a:solidFill>
                  <a:srgbClr val="3F3F3F"/>
                </a:solidFill>
              </a:rPr>
              <a:t>Fe</a:t>
            </a:r>
            <a:r>
              <a:rPr lang="cs-CZ" sz="2800" dirty="0">
                <a:solidFill>
                  <a:srgbClr val="3F3F3F"/>
                </a:solidFill>
              </a:rPr>
              <a:t>, </a:t>
            </a:r>
            <a:r>
              <a:rPr lang="cs-CZ" sz="2800" dirty="0" err="1">
                <a:solidFill>
                  <a:srgbClr val="3F3F3F"/>
                </a:solidFill>
              </a:rPr>
              <a:t>Cu</a:t>
            </a:r>
            <a:r>
              <a:rPr lang="cs-CZ" sz="2800" dirty="0">
                <a:solidFill>
                  <a:srgbClr val="3F3F3F"/>
                </a:solidFill>
              </a:rPr>
              <a:t>, Zn, ale ne Ca, </a:t>
            </a:r>
            <a:r>
              <a:rPr lang="cs-CZ" sz="2800" dirty="0" err="1">
                <a:solidFill>
                  <a:srgbClr val="3F3F3F"/>
                </a:solidFill>
              </a:rPr>
              <a:t>Mn</a:t>
            </a:r>
            <a:endParaRPr lang="cs-CZ" sz="2800" dirty="0">
              <a:solidFill>
                <a:srgbClr val="3F3F3F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Oxidace </a:t>
            </a:r>
            <a:r>
              <a:rPr lang="cs-CZ" sz="2800" dirty="0">
                <a:solidFill>
                  <a:srgbClr val="3F3F3F"/>
                </a:solidFill>
              </a:rPr>
              <a:t>– kyselina kávová, </a:t>
            </a:r>
            <a:r>
              <a:rPr lang="cs-CZ" sz="2800" dirty="0" err="1">
                <a:solidFill>
                  <a:srgbClr val="3F3F3F"/>
                </a:solidFill>
              </a:rPr>
              <a:t>chlorogenová</a:t>
            </a:r>
            <a:r>
              <a:rPr lang="cs-CZ" sz="2800" dirty="0">
                <a:solidFill>
                  <a:srgbClr val="3F3F3F"/>
                </a:solidFill>
              </a:rPr>
              <a:t> a taniny deaktivace </a:t>
            </a:r>
            <a:r>
              <a:rPr lang="cs-CZ" sz="2800" dirty="0" err="1">
                <a:solidFill>
                  <a:srgbClr val="3F3F3F"/>
                </a:solidFill>
              </a:rPr>
              <a:t>thiaminu</a:t>
            </a:r>
            <a:r>
              <a:rPr lang="cs-CZ" sz="2800" dirty="0">
                <a:solidFill>
                  <a:srgbClr val="3F3F3F"/>
                </a:solidFill>
              </a:rPr>
              <a:t> oxidací thiazolového kruhu na disulfid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Srážení </a:t>
            </a:r>
            <a:r>
              <a:rPr lang="cs-CZ" sz="2800" dirty="0">
                <a:solidFill>
                  <a:srgbClr val="3F3F3F"/>
                </a:solidFill>
              </a:rPr>
              <a:t>– nerozpustné soli kyselin (šťavelany)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Snížení rozpustnosti </a:t>
            </a:r>
            <a:r>
              <a:rPr lang="cs-CZ" sz="2800" dirty="0">
                <a:solidFill>
                  <a:srgbClr val="3F3F3F"/>
                </a:solidFill>
              </a:rPr>
              <a:t>– nerozpustné vlákniny – zrychlení průchodu GIT – </a:t>
            </a:r>
            <a:r>
              <a:rPr lang="cs-CZ" sz="2800" dirty="0" err="1">
                <a:solidFill>
                  <a:srgbClr val="3F3F3F"/>
                </a:solidFill>
              </a:rPr>
              <a:t>Vit.D</a:t>
            </a:r>
            <a:r>
              <a:rPr lang="cs-CZ" sz="2800" dirty="0">
                <a:solidFill>
                  <a:srgbClr val="3F3F3F"/>
                </a:solidFill>
              </a:rPr>
              <a:t>  </a:t>
            </a:r>
            <a:r>
              <a:rPr lang="cs-CZ" sz="2800" dirty="0" err="1">
                <a:solidFill>
                  <a:srgbClr val="3F3F3F"/>
                </a:solidFill>
              </a:rPr>
              <a:t>intreakce</a:t>
            </a:r>
            <a:r>
              <a:rPr lang="cs-CZ" sz="2800" dirty="0">
                <a:solidFill>
                  <a:srgbClr val="3F3F3F"/>
                </a:solidFill>
              </a:rPr>
              <a:t> s tuky, žluč. </a:t>
            </a:r>
            <a:r>
              <a:rPr lang="cs-CZ" sz="2800" dirty="0" err="1">
                <a:solidFill>
                  <a:srgbClr val="3F3F3F"/>
                </a:solidFill>
              </a:rPr>
              <a:t>kys</a:t>
            </a:r>
            <a:r>
              <a:rPr lang="cs-CZ" sz="2800" dirty="0">
                <a:solidFill>
                  <a:srgbClr val="3F3F3F"/>
                </a:solidFill>
              </a:rPr>
              <a:t>. – ovlivnění tvorby micel/emulzí – vit. </a:t>
            </a:r>
            <a:r>
              <a:rPr lang="cs-CZ" sz="2800" dirty="0" err="1">
                <a:solidFill>
                  <a:srgbClr val="3F3F3F"/>
                </a:solidFill>
              </a:rPr>
              <a:t>rozp</a:t>
            </a:r>
            <a:r>
              <a:rPr lang="cs-CZ" sz="2800" dirty="0">
                <a:solidFill>
                  <a:srgbClr val="3F3F3F"/>
                </a:solidFill>
              </a:rPr>
              <a:t>. v tucích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rozpustné typy vláknin – vysoká retence vody – vysoká viskozita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negativně nabité části molekul – elektrostatická vazba kationtů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981AE48-F451-4AC9-9141-BBE0644FDD98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8F9623BA-E9D1-492A-AAD8-7E2EBB1F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Dietární faktory</a:t>
            </a:r>
            <a:endParaRPr lang="cs-CZ" dirty="0"/>
          </a:p>
        </p:txBody>
      </p:sp>
      <p:pic>
        <p:nvPicPr>
          <p:cNvPr id="6" name="Picture 2" descr="Nutrients | Free Full-Text | Potential of Phytase-Mediated Iron Release  from Cereal-Based Foods: A Quantitative View | HTML">
            <a:extLst>
              <a:ext uri="{FF2B5EF4-FFF2-40B4-BE49-F238E27FC236}">
                <a16:creationId xmlns:a16="http://schemas.microsoft.com/office/drawing/2014/main" id="{92376C53-54E0-4B38-84A0-E0AD70891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81833" y="0"/>
            <a:ext cx="3147959" cy="231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BBBC4DEC-CF1A-4017-8318-E5F9E9F35016}"/>
              </a:ext>
            </a:extLst>
          </p:cNvPr>
          <p:cNvSpPr/>
          <p:nvPr/>
        </p:nvSpPr>
        <p:spPr>
          <a:xfrm>
            <a:off x="5374791" y="475625"/>
            <a:ext cx="3345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komplex Fe</a:t>
            </a:r>
            <a:r>
              <a:rPr lang="cs-CZ" baseline="30000" dirty="0"/>
              <a:t>3+ </a:t>
            </a:r>
            <a:r>
              <a:rPr lang="cs-CZ" dirty="0"/>
              <a:t>s kyselinou </a:t>
            </a:r>
            <a:r>
              <a:rPr lang="cs-CZ" dirty="0" err="1"/>
              <a:t>fytovou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678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0688"/>
            <a:ext cx="11635434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800" b="1" dirty="0">
                <a:solidFill>
                  <a:srgbClr val="3F3F3F"/>
                </a:solidFill>
              </a:rPr>
              <a:t>Kompetitivní interakce </a:t>
            </a:r>
          </a:p>
          <a:p>
            <a:endParaRPr lang="cs-CZ" sz="2800" b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Minerální látky </a:t>
            </a:r>
            <a:r>
              <a:rPr lang="cs-CZ" sz="2800" dirty="0">
                <a:solidFill>
                  <a:srgbClr val="3F3F3F"/>
                </a:solidFill>
              </a:rPr>
              <a:t>s podobnými vlastnostmi a stejným transportní systém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Vliv koncentrace </a:t>
            </a:r>
            <a:r>
              <a:rPr lang="cs-CZ" sz="2800" dirty="0">
                <a:solidFill>
                  <a:srgbClr val="3F3F3F"/>
                </a:solidFill>
              </a:rPr>
              <a:t>– v normální dietě se neprojevuje kompetice vzhledem k nízkým dávkám – nadužívání DS může vést k neúměrnému příjmu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Vliv kontaminace </a:t>
            </a:r>
            <a:r>
              <a:rPr lang="cs-CZ" sz="2800" dirty="0">
                <a:solidFill>
                  <a:srgbClr val="3F3F3F"/>
                </a:solidFill>
              </a:rPr>
              <a:t>– Zn </a:t>
            </a:r>
            <a:r>
              <a:rPr lang="cs-CZ" sz="2000" dirty="0">
                <a:solidFill>
                  <a:srgbClr val="3F3F3F"/>
                </a:solidFill>
              </a:rPr>
              <a:t>x</a:t>
            </a:r>
            <a:r>
              <a:rPr lang="cs-CZ" sz="2800" dirty="0">
                <a:solidFill>
                  <a:srgbClr val="3F3F3F"/>
                </a:solidFill>
              </a:rPr>
              <a:t> Cd, </a:t>
            </a:r>
            <a:r>
              <a:rPr lang="cs-CZ" sz="2800" dirty="0" err="1">
                <a:solidFill>
                  <a:srgbClr val="3F3F3F"/>
                </a:solidFill>
              </a:rPr>
              <a:t>Fe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r>
              <a:rPr lang="cs-CZ" sz="2000" dirty="0">
                <a:solidFill>
                  <a:srgbClr val="3F3F3F"/>
                </a:solidFill>
              </a:rPr>
              <a:t>x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r>
              <a:rPr lang="cs-CZ" sz="2800" dirty="0" err="1">
                <a:solidFill>
                  <a:srgbClr val="3F3F3F"/>
                </a:solidFill>
              </a:rPr>
              <a:t>Pb</a:t>
            </a:r>
            <a:r>
              <a:rPr lang="cs-CZ" sz="2800" dirty="0">
                <a:solidFill>
                  <a:srgbClr val="3F3F3F"/>
                </a:solidFill>
              </a:rPr>
              <a:t>, Zn </a:t>
            </a:r>
            <a:r>
              <a:rPr lang="cs-CZ" sz="2000" dirty="0">
                <a:solidFill>
                  <a:srgbClr val="3F3F3F"/>
                </a:solidFill>
              </a:rPr>
              <a:t>x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r>
              <a:rPr lang="cs-CZ" sz="2800" dirty="0" err="1">
                <a:solidFill>
                  <a:srgbClr val="3F3F3F"/>
                </a:solidFill>
              </a:rPr>
              <a:t>Cr</a:t>
            </a:r>
            <a:r>
              <a:rPr lang="cs-CZ" sz="2800" dirty="0">
                <a:solidFill>
                  <a:srgbClr val="3F3F3F"/>
                </a:solidFill>
              </a:rPr>
              <a:t>, Se </a:t>
            </a:r>
            <a:r>
              <a:rPr lang="cs-CZ" sz="2000" dirty="0">
                <a:solidFill>
                  <a:srgbClr val="3F3F3F"/>
                </a:solidFill>
              </a:rPr>
              <a:t>x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r>
              <a:rPr lang="cs-CZ" sz="2800" dirty="0" err="1">
                <a:solidFill>
                  <a:srgbClr val="3F3F3F"/>
                </a:solidFill>
              </a:rPr>
              <a:t>Hg</a:t>
            </a: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981AE48-F451-4AC9-9141-BBE0644FDD98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8F9623BA-E9D1-492A-AAD8-7E2EBB1F0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Dietární faktory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26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0688"/>
            <a:ext cx="11635434" cy="5167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cs-CZ" sz="2800" b="1" dirty="0">
                <a:solidFill>
                  <a:srgbClr val="3F3F3F"/>
                </a:solidFill>
              </a:rPr>
              <a:t>Látky posilující </a:t>
            </a:r>
            <a:r>
              <a:rPr lang="cs-CZ" sz="2800" b="1" dirty="0" err="1">
                <a:solidFill>
                  <a:srgbClr val="3F3F3F"/>
                </a:solidFill>
              </a:rPr>
              <a:t>biodostunost</a:t>
            </a:r>
            <a:r>
              <a:rPr lang="cs-CZ" sz="2800" b="1" dirty="0">
                <a:solidFill>
                  <a:srgbClr val="3F3F3F"/>
                </a:solidFill>
              </a:rPr>
              <a:t>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Vitamín C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redukuje Fe</a:t>
            </a:r>
            <a:r>
              <a:rPr lang="cs-CZ" sz="2800" baseline="30000" dirty="0">
                <a:solidFill>
                  <a:srgbClr val="3F3F3F"/>
                </a:solidFill>
              </a:rPr>
              <a:t>3+ </a:t>
            </a:r>
            <a:r>
              <a:rPr lang="cs-CZ" sz="2800" dirty="0">
                <a:solidFill>
                  <a:srgbClr val="3F3F3F"/>
                </a:solidFill>
              </a:rPr>
              <a:t>na Fe</a:t>
            </a:r>
            <a:r>
              <a:rPr lang="cs-CZ" sz="2800" baseline="30000" dirty="0">
                <a:solidFill>
                  <a:srgbClr val="3F3F3F"/>
                </a:solidFill>
              </a:rPr>
              <a:t>2+ </a:t>
            </a:r>
            <a:r>
              <a:rPr lang="cs-CZ" sz="2800" dirty="0">
                <a:solidFill>
                  <a:srgbClr val="3F3F3F"/>
                </a:solidFill>
              </a:rPr>
              <a:t>to brání tvorbě nerozpustného </a:t>
            </a:r>
            <a:r>
              <a:rPr lang="cs-CZ" sz="2800" dirty="0" err="1">
                <a:solidFill>
                  <a:srgbClr val="3F3F3F"/>
                </a:solidFill>
              </a:rPr>
              <a:t>Fe</a:t>
            </a:r>
            <a:r>
              <a:rPr lang="cs-CZ" sz="2800" dirty="0">
                <a:solidFill>
                  <a:srgbClr val="3F3F3F"/>
                </a:solidFill>
              </a:rPr>
              <a:t>(OH)</a:t>
            </a:r>
            <a:r>
              <a:rPr lang="cs-CZ" sz="2800" baseline="-25000" dirty="0">
                <a:solidFill>
                  <a:srgbClr val="3F3F3F"/>
                </a:solidFill>
              </a:rPr>
              <a:t>3</a:t>
            </a:r>
            <a:r>
              <a:rPr lang="cs-CZ" sz="2800" dirty="0">
                <a:solidFill>
                  <a:srgbClr val="3F3F3F"/>
                </a:solidFill>
              </a:rPr>
              <a:t>, 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má schopnost tvořit s Fe</a:t>
            </a:r>
            <a:r>
              <a:rPr lang="cs-CZ" sz="2800" baseline="30000" dirty="0">
                <a:solidFill>
                  <a:srgbClr val="3F3F3F"/>
                </a:solidFill>
              </a:rPr>
              <a:t>3+</a:t>
            </a:r>
            <a:r>
              <a:rPr lang="cs-CZ" sz="2800" dirty="0">
                <a:solidFill>
                  <a:srgbClr val="3F3F3F"/>
                </a:solidFill>
              </a:rPr>
              <a:t> rozpustné komplexy - narušení </a:t>
            </a:r>
            <a:r>
              <a:rPr lang="cs-CZ" sz="2800" dirty="0" err="1">
                <a:solidFill>
                  <a:srgbClr val="3F3F3F"/>
                </a:solidFill>
              </a:rPr>
              <a:t>komplexace</a:t>
            </a:r>
            <a:r>
              <a:rPr lang="cs-CZ" sz="2800" dirty="0">
                <a:solidFill>
                  <a:srgbClr val="3F3F3F"/>
                </a:solidFill>
              </a:rPr>
              <a:t> s </a:t>
            </a:r>
            <a:r>
              <a:rPr lang="cs-CZ" sz="2800" dirty="0" err="1">
                <a:solidFill>
                  <a:srgbClr val="3F3F3F"/>
                </a:solidFill>
              </a:rPr>
              <a:t>fytáty</a:t>
            </a: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Proteiny</a:t>
            </a:r>
            <a:r>
              <a:rPr lang="cs-CZ" sz="2800" dirty="0">
                <a:solidFill>
                  <a:srgbClr val="3F3F3F"/>
                </a:solidFill>
              </a:rPr>
              <a:t> živočišné tkáně 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zvyšují absorpci </a:t>
            </a:r>
            <a:r>
              <a:rPr lang="cs-CZ" sz="2800" dirty="0" err="1">
                <a:solidFill>
                  <a:srgbClr val="3F3F3F"/>
                </a:solidFill>
              </a:rPr>
              <a:t>nehemového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r>
              <a:rPr lang="cs-CZ" sz="2800" dirty="0" err="1">
                <a:solidFill>
                  <a:srgbClr val="3F3F3F"/>
                </a:solidFill>
              </a:rPr>
              <a:t>Fe</a:t>
            </a:r>
            <a:r>
              <a:rPr lang="cs-CZ" sz="2800" dirty="0">
                <a:solidFill>
                  <a:srgbClr val="3F3F3F"/>
                </a:solidFill>
              </a:rPr>
              <a:t> (obsah sérových bílkovin jako např. </a:t>
            </a:r>
            <a:r>
              <a:rPr lang="cs-CZ" sz="2800" dirty="0" err="1">
                <a:solidFill>
                  <a:srgbClr val="3F3F3F"/>
                </a:solidFill>
              </a:rPr>
              <a:t>ferritin</a:t>
            </a:r>
            <a:r>
              <a:rPr lang="cs-CZ" sz="2800" dirty="0">
                <a:solidFill>
                  <a:srgbClr val="3F3F3F"/>
                </a:solidFill>
              </a:rPr>
              <a:t>), možná tvorba komplexů (transferin) zlepší dopravení látky do části GIT, kde dochází k absorpci, případně zvyšuje rozpustnost, vaječné nebo </a:t>
            </a:r>
            <a:r>
              <a:rPr lang="cs-CZ" sz="2800" dirty="0" err="1">
                <a:solidFill>
                  <a:srgbClr val="3F3F3F"/>
                </a:solidFill>
              </a:rPr>
              <a:t>kaseinová</a:t>
            </a:r>
            <a:r>
              <a:rPr lang="cs-CZ" sz="2800" dirty="0">
                <a:solidFill>
                  <a:srgbClr val="3F3F3F"/>
                </a:solidFill>
              </a:rPr>
              <a:t> frakce naopak mohou vázat </a:t>
            </a:r>
            <a:r>
              <a:rPr lang="cs-CZ" sz="2800" dirty="0" err="1">
                <a:solidFill>
                  <a:srgbClr val="3F3F3F"/>
                </a:solidFill>
              </a:rPr>
              <a:t>Fe</a:t>
            </a: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Sacharidy </a:t>
            </a:r>
            <a:r>
              <a:rPr lang="cs-CZ" sz="2800" dirty="0">
                <a:solidFill>
                  <a:srgbClr val="3F3F3F"/>
                </a:solidFill>
              </a:rPr>
              <a:t/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stimulace mikrobních procesů ve střevě – produkce </a:t>
            </a:r>
            <a:r>
              <a:rPr lang="cs-CZ" sz="2800" dirty="0" err="1">
                <a:solidFill>
                  <a:srgbClr val="3F3F3F"/>
                </a:solidFill>
              </a:rPr>
              <a:t>org</a:t>
            </a:r>
            <a:r>
              <a:rPr lang="cs-CZ" sz="2800" dirty="0">
                <a:solidFill>
                  <a:srgbClr val="3F3F3F"/>
                </a:solidFill>
              </a:rPr>
              <a:t>. kyselin (např. laktóza zvyšuje rozpustnost a absorpci Ca a Mg)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Tuky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dle typu a množství zvyšují dostupnost vitamínů a prekurzorů </a:t>
            </a:r>
            <a:r>
              <a:rPr lang="cs-CZ" sz="2800" dirty="0" err="1">
                <a:solidFill>
                  <a:srgbClr val="3F3F3F"/>
                </a:solidFill>
              </a:rPr>
              <a:t>rozp</a:t>
            </a:r>
            <a:r>
              <a:rPr lang="cs-CZ" sz="2800" dirty="0" smtClean="0">
                <a:solidFill>
                  <a:srgbClr val="3F3F3F"/>
                </a:solidFill>
              </a:rPr>
              <a:t>. v </a:t>
            </a:r>
            <a:r>
              <a:rPr lang="cs-CZ" sz="2800" dirty="0">
                <a:solidFill>
                  <a:srgbClr val="3F3F3F"/>
                </a:solidFill>
              </a:rPr>
              <a:t>tucích zejména karotenoidů – polynenasycené mají větší efekt</a:t>
            </a: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981AE48-F451-4AC9-9141-BBE0644FDD98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AEB933E5-8F8A-4867-B1B1-480FE5358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Dietární faktory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47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Vliv zpracování potraviny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3978"/>
            <a:ext cx="11527803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cs-CZ" sz="44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981AE48-F451-4AC9-9141-BBE0644FDD98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58EB64B7-9158-4D74-9126-F00A6D1F25A7}"/>
              </a:ext>
            </a:extLst>
          </p:cNvPr>
          <p:cNvSpPr/>
          <p:nvPr/>
        </p:nvSpPr>
        <p:spPr>
          <a:xfrm>
            <a:off x="340543" y="1690688"/>
            <a:ext cx="11527803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3F3F3F"/>
                </a:solidFill>
              </a:rPr>
              <a:t>Tepelné zpracování - </a:t>
            </a:r>
            <a:r>
              <a:rPr lang="cs-CZ" sz="2600" dirty="0">
                <a:solidFill>
                  <a:srgbClr val="3F3F3F"/>
                </a:solidFill>
              </a:rPr>
              <a:t>konzervace, extruze, pečení, vaření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3F3F3F"/>
                </a:solidFill>
              </a:rPr>
              <a:t>Mletí nebo drcení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3F3F3F"/>
                </a:solidFill>
              </a:rPr>
              <a:t>Sladování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3F3F3F"/>
                </a:solidFill>
              </a:rPr>
              <a:t>Kvašení</a:t>
            </a:r>
          </a:p>
          <a:p>
            <a:pPr marL="914400" lvl="1" indent="-4572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sz="2600" b="1" dirty="0">
                <a:solidFill>
                  <a:srgbClr val="3F3F3F"/>
                </a:solidFill>
              </a:rPr>
              <a:t>Namáčení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282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A6449E1B-9D66-48E8-9866-964A5D659D86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ástupný obsah 2">
            <a:extLst>
              <a:ext uri="{FF2B5EF4-FFF2-40B4-BE49-F238E27FC236}">
                <a16:creationId xmlns:a16="http://schemas.microsoft.com/office/drawing/2014/main" id="{A2CA8362-FC93-4DE2-AF2F-2F4336C72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256" y="521344"/>
            <a:ext cx="11323487" cy="5544273"/>
          </a:xfrm>
        </p:spPr>
        <p:txBody>
          <a:bodyPr anchor="ctr">
            <a:normAutofit/>
          </a:bodyPr>
          <a:lstStyle/>
          <a:p>
            <a:r>
              <a:rPr lang="cs-CZ" sz="2400" b="1" dirty="0" err="1"/>
              <a:t>Biodostupnost</a:t>
            </a:r>
            <a:r>
              <a:rPr lang="cs-CZ" sz="2400" dirty="0"/>
              <a:t> živiny </a:t>
            </a:r>
            <a:r>
              <a:rPr lang="cs-CZ" sz="2400" dirty="0" smtClean="0"/>
              <a:t>- přístupnost </a:t>
            </a:r>
            <a:r>
              <a:rPr lang="cs-CZ" sz="2400" dirty="0"/>
              <a:t>normálním metabolickým a fyziologickým procesům. </a:t>
            </a:r>
            <a:r>
              <a:rPr lang="cs-CZ" sz="1200" dirty="0"/>
              <a:t>(1)</a:t>
            </a:r>
          </a:p>
          <a:p>
            <a:r>
              <a:rPr lang="en-US" sz="2400" b="1" dirty="0" err="1"/>
              <a:t>Biodostupnost</a:t>
            </a:r>
            <a:r>
              <a:rPr lang="en-US" sz="2400" dirty="0"/>
              <a:t> </a:t>
            </a:r>
            <a:r>
              <a:rPr lang="cs-CZ" sz="2400" dirty="0" smtClean="0"/>
              <a:t> - </a:t>
            </a:r>
            <a:r>
              <a:rPr lang="en-US" sz="2400" dirty="0" err="1" smtClean="0"/>
              <a:t>podíl</a:t>
            </a:r>
            <a:r>
              <a:rPr lang="en-US" sz="2400" dirty="0" smtClean="0"/>
              <a:t> </a:t>
            </a:r>
            <a:r>
              <a:rPr lang="en-US" sz="2400" dirty="0" err="1"/>
              <a:t>nutrientu</a:t>
            </a:r>
            <a:r>
              <a:rPr lang="en-US" sz="2400" dirty="0"/>
              <a:t> do </a:t>
            </a:r>
            <a:r>
              <a:rPr lang="en-US" sz="2400" dirty="0" err="1"/>
              <a:t>těla</a:t>
            </a:r>
            <a:r>
              <a:rPr lang="en-US" sz="2400" dirty="0"/>
              <a:t> </a:t>
            </a:r>
            <a:r>
              <a:rPr lang="en-US" sz="2400" dirty="0" err="1"/>
              <a:t>přijatého</a:t>
            </a:r>
            <a:r>
              <a:rPr lang="en-US" sz="2400" dirty="0"/>
              <a:t> a </a:t>
            </a:r>
            <a:r>
              <a:rPr lang="en-US" sz="2400" dirty="0" err="1"/>
              <a:t>množstvím</a:t>
            </a:r>
            <a:r>
              <a:rPr lang="en-US" sz="2400" dirty="0"/>
              <a:t> </a:t>
            </a:r>
            <a:r>
              <a:rPr lang="en-US" sz="2400" dirty="0" err="1"/>
              <a:t>nutrientu</a:t>
            </a:r>
            <a:r>
              <a:rPr lang="en-US" sz="2400" dirty="0"/>
              <a:t> </a:t>
            </a:r>
            <a:r>
              <a:rPr lang="en-US" sz="2400" dirty="0" err="1"/>
              <a:t>absorbovaného</a:t>
            </a:r>
            <a:r>
              <a:rPr lang="en-US" sz="2400" dirty="0"/>
              <a:t> a </a:t>
            </a:r>
            <a:r>
              <a:rPr lang="en-US" sz="2400" dirty="0" err="1"/>
              <a:t>využitého</a:t>
            </a:r>
            <a:r>
              <a:rPr lang="en-US" sz="2400" dirty="0"/>
              <a:t> </a:t>
            </a:r>
            <a:r>
              <a:rPr lang="en-US" sz="2400" dirty="0" err="1"/>
              <a:t>přirozenými</a:t>
            </a:r>
            <a:r>
              <a:rPr lang="en-US" sz="2400" dirty="0"/>
              <a:t> </a:t>
            </a:r>
            <a:r>
              <a:rPr lang="en-US" sz="2400" dirty="0" err="1"/>
              <a:t>metabolickými</a:t>
            </a:r>
            <a:r>
              <a:rPr lang="en-US" sz="2400" dirty="0"/>
              <a:t> </a:t>
            </a:r>
            <a:r>
              <a:rPr lang="en-US" sz="2400" dirty="0" err="1"/>
              <a:t>drahami</a:t>
            </a:r>
            <a:r>
              <a:rPr lang="en-US" sz="2400" dirty="0"/>
              <a:t>. </a:t>
            </a:r>
            <a:endParaRPr lang="cs-CZ" sz="2400" dirty="0" smtClean="0"/>
          </a:p>
          <a:p>
            <a:r>
              <a:rPr lang="cs-CZ" sz="2400" b="1" dirty="0" err="1" smtClean="0"/>
              <a:t>Bi</a:t>
            </a:r>
            <a:r>
              <a:rPr lang="en-US" sz="2400" b="1" dirty="0" err="1" smtClean="0"/>
              <a:t>oúčinnost</a:t>
            </a:r>
            <a:r>
              <a:rPr lang="en-US" sz="2400" b="1" dirty="0" smtClean="0"/>
              <a:t> </a:t>
            </a:r>
            <a:r>
              <a:rPr lang="cs-CZ" sz="2400" dirty="0" smtClean="0"/>
              <a:t>- míra</a:t>
            </a:r>
            <a:r>
              <a:rPr lang="en-US" sz="2400" b="1" dirty="0" smtClean="0"/>
              <a:t> </a:t>
            </a:r>
            <a:r>
              <a:rPr lang="en-US" sz="2400" dirty="0" err="1"/>
              <a:t>efektivit</a:t>
            </a:r>
            <a:r>
              <a:rPr lang="cs-CZ" sz="2400" dirty="0"/>
              <a:t>y,</a:t>
            </a:r>
            <a:r>
              <a:rPr lang="en-US" sz="2400" dirty="0"/>
              <a:t> se </a:t>
            </a:r>
            <a:r>
              <a:rPr lang="en-US" sz="2400" dirty="0" err="1"/>
              <a:t>kterou</a:t>
            </a:r>
            <a:r>
              <a:rPr lang="en-US" sz="2400" dirty="0"/>
              <a:t> </a:t>
            </a:r>
            <a:r>
              <a:rPr lang="en-US" sz="2400" dirty="0" err="1"/>
              <a:t>jsou</a:t>
            </a:r>
            <a:r>
              <a:rPr lang="en-US" sz="2400" dirty="0"/>
              <a:t> po</a:t>
            </a:r>
            <a:r>
              <a:rPr lang="cs-CZ" sz="2400" dirty="0"/>
              <a:t>u</a:t>
            </a:r>
            <a:r>
              <a:rPr lang="en-US" sz="2400" dirty="0" err="1"/>
              <a:t>žité</a:t>
            </a:r>
            <a:r>
              <a:rPr lang="en-US" sz="2400" dirty="0"/>
              <a:t> </a:t>
            </a:r>
            <a:r>
              <a:rPr lang="en-US" sz="2400" dirty="0" err="1"/>
              <a:t>nutrienty</a:t>
            </a:r>
            <a:r>
              <a:rPr lang="en-US" sz="2400" dirty="0"/>
              <a:t> </a:t>
            </a:r>
            <a:r>
              <a:rPr lang="en-US" sz="2400" dirty="0" err="1"/>
              <a:t>absorbovány</a:t>
            </a:r>
            <a:r>
              <a:rPr lang="en-US" sz="2400" dirty="0"/>
              <a:t> a </a:t>
            </a:r>
            <a:r>
              <a:rPr lang="en-US" sz="2400" dirty="0" err="1"/>
              <a:t>přeměňovány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aktivní</a:t>
            </a:r>
            <a:r>
              <a:rPr lang="en-US" sz="2400" dirty="0"/>
              <a:t> </a:t>
            </a:r>
            <a:r>
              <a:rPr lang="en-US" sz="2400" dirty="0" err="1"/>
              <a:t>formy</a:t>
            </a:r>
            <a:r>
              <a:rPr lang="en-US" sz="2400" dirty="0"/>
              <a:t> </a:t>
            </a:r>
            <a:r>
              <a:rPr lang="en-US" sz="2400" dirty="0" err="1"/>
              <a:t>nutrientu</a:t>
            </a:r>
            <a:r>
              <a:rPr lang="en-US" sz="2400" dirty="0"/>
              <a:t>. </a:t>
            </a:r>
            <a:r>
              <a:rPr lang="cs-CZ" sz="1200" dirty="0"/>
              <a:t>(2)</a:t>
            </a:r>
          </a:p>
          <a:p>
            <a:r>
              <a:rPr lang="cs-CZ" sz="2400" b="1" dirty="0" err="1"/>
              <a:t>Biodostupnost</a:t>
            </a:r>
            <a:r>
              <a:rPr lang="cs-CZ" sz="2400" b="1" dirty="0"/>
              <a:t> </a:t>
            </a:r>
            <a:r>
              <a:rPr lang="cs-CZ" sz="2400" dirty="0" smtClean="0"/>
              <a:t>- množství </a:t>
            </a:r>
            <a:r>
              <a:rPr lang="cs-CZ" sz="2400" dirty="0"/>
              <a:t>nutrientu absorbovaného ve střevě, které se stane dostupné pro normální fyziologické funkce nebo jeho uložení. </a:t>
            </a:r>
            <a:r>
              <a:rPr lang="cs-CZ" sz="1200" dirty="0"/>
              <a:t>(3)</a:t>
            </a:r>
          </a:p>
          <a:p>
            <a:r>
              <a:rPr lang="cs-CZ" sz="2400" b="1" dirty="0" err="1"/>
              <a:t>Biodostupností</a:t>
            </a:r>
            <a:r>
              <a:rPr lang="cs-CZ" sz="2400" dirty="0"/>
              <a:t> u léků a jiných látek, které působí v těle (na rozdíl od střeva), se obecně považuje za množství nebo zlomek podané dávky látky, která se dostane do oběhu a poté není metabolizována, </a:t>
            </a:r>
            <a:r>
              <a:rPr lang="cs-CZ" sz="2400" dirty="0" err="1"/>
              <a:t>komplexována</a:t>
            </a:r>
            <a:r>
              <a:rPr lang="cs-CZ" sz="2400" dirty="0"/>
              <a:t> nebo vylučována než může uplatnit svůj zamýšlený biologický účinek. </a:t>
            </a:r>
            <a:r>
              <a:rPr lang="cs-CZ" sz="1200" dirty="0"/>
              <a:t>(4)</a:t>
            </a:r>
          </a:p>
        </p:txBody>
      </p:sp>
      <p:sp>
        <p:nvSpPr>
          <p:cNvPr id="17" name="Obdélník 16">
            <a:extLst>
              <a:ext uri="{FF2B5EF4-FFF2-40B4-BE49-F238E27FC236}">
                <a16:creationId xmlns:a16="http://schemas.microsoft.com/office/drawing/2014/main" id="{D3963256-4084-4099-8C4E-565AD458D323}"/>
              </a:ext>
            </a:extLst>
          </p:cNvPr>
          <p:cNvSpPr/>
          <p:nvPr/>
        </p:nvSpPr>
        <p:spPr>
          <a:xfrm>
            <a:off x="500858" y="5811349"/>
            <a:ext cx="112568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1000" dirty="0"/>
              <a:t>1. </a:t>
            </a:r>
            <a:r>
              <a:rPr lang="en-US" sz="1000" dirty="0"/>
              <a:t>Am J Clin </a:t>
            </a:r>
            <a:r>
              <a:rPr lang="en-US" sz="1000" dirty="0" err="1"/>
              <a:t>Nutr</a:t>
            </a:r>
            <a:r>
              <a:rPr lang="en-US" sz="1000" dirty="0"/>
              <a:t> 2010;91(suppl):1430S–2S. Printed in USA.  2010 American Society for Nutrition</a:t>
            </a:r>
            <a:endParaRPr lang="cs-CZ" sz="1000" dirty="0"/>
          </a:p>
          <a:p>
            <a:pPr>
              <a:spcAft>
                <a:spcPts val="600"/>
              </a:spcAft>
            </a:pPr>
            <a:r>
              <a:rPr lang="cs-CZ" sz="1000" dirty="0">
                <a:latin typeface="MinionPro-Regular"/>
              </a:rPr>
              <a:t>2</a:t>
            </a:r>
            <a:r>
              <a:rPr lang="en-US" sz="1000" dirty="0">
                <a:latin typeface="MinionPro-Regular"/>
              </a:rPr>
              <a:t>. Hurrell R. Bioavailability—a time for reflection. Int J</a:t>
            </a:r>
            <a:r>
              <a:rPr lang="cs-CZ" sz="1000" dirty="0">
                <a:latin typeface="MinionPro-Regular"/>
              </a:rPr>
              <a:t> </a:t>
            </a:r>
            <a:r>
              <a:rPr lang="cs-CZ" sz="1000" dirty="0" err="1">
                <a:latin typeface="MinionPro-Regular"/>
              </a:rPr>
              <a:t>Vitam</a:t>
            </a:r>
            <a:r>
              <a:rPr lang="cs-CZ" sz="1000" dirty="0">
                <a:latin typeface="MinionPro-Regular"/>
              </a:rPr>
              <a:t> </a:t>
            </a:r>
            <a:r>
              <a:rPr lang="cs-CZ" sz="1000" dirty="0" err="1">
                <a:latin typeface="MinionPro-Regular"/>
              </a:rPr>
              <a:t>Nutr</a:t>
            </a:r>
            <a:r>
              <a:rPr lang="cs-CZ" sz="1000" dirty="0">
                <a:latin typeface="MinionPro-Regular"/>
              </a:rPr>
              <a:t> Res 2002;72:5–6.</a:t>
            </a:r>
          </a:p>
          <a:p>
            <a:r>
              <a:rPr lang="cs-CZ" sz="1000" dirty="0">
                <a:latin typeface="MinionPro-Regular"/>
              </a:rPr>
              <a:t>3</a:t>
            </a:r>
            <a:r>
              <a:rPr lang="en-US" sz="1000" dirty="0">
                <a:latin typeface="MinionPro-Regular"/>
              </a:rPr>
              <a:t>. West CE, </a:t>
            </a:r>
            <a:r>
              <a:rPr lang="en-US" sz="1000" dirty="0" err="1">
                <a:latin typeface="MinionPro-Regular"/>
              </a:rPr>
              <a:t>Eilander</a:t>
            </a:r>
            <a:r>
              <a:rPr lang="en-US" sz="1000" dirty="0">
                <a:latin typeface="MinionPro-Regular"/>
              </a:rPr>
              <a:t> A, van </a:t>
            </a:r>
            <a:r>
              <a:rPr lang="en-US" sz="1000" dirty="0" err="1">
                <a:latin typeface="MinionPro-Regular"/>
              </a:rPr>
              <a:t>Lieshout</a:t>
            </a:r>
            <a:r>
              <a:rPr lang="en-US" sz="1000" dirty="0">
                <a:latin typeface="MinionPro-Regular"/>
              </a:rPr>
              <a:t> M. Consequences of</a:t>
            </a:r>
            <a:r>
              <a:rPr lang="cs-CZ" sz="1000" dirty="0">
                <a:latin typeface="MinionPro-Regular"/>
              </a:rPr>
              <a:t> </a:t>
            </a:r>
            <a:r>
              <a:rPr lang="en-US" sz="1000" dirty="0">
                <a:latin typeface="MinionPro-Regular"/>
              </a:rPr>
              <a:t>revised estimates of carotenoid </a:t>
            </a:r>
            <a:r>
              <a:rPr lang="en-US" sz="1000" dirty="0" err="1">
                <a:latin typeface="MinionPro-Regular"/>
              </a:rPr>
              <a:t>bioefficacy</a:t>
            </a:r>
            <a:r>
              <a:rPr lang="en-US" sz="1000" dirty="0">
                <a:latin typeface="MinionPro-Regular"/>
              </a:rPr>
              <a:t> for dietary</a:t>
            </a:r>
            <a:r>
              <a:rPr lang="cs-CZ" sz="1000" dirty="0">
                <a:latin typeface="MinionPro-Regular"/>
              </a:rPr>
              <a:t> </a:t>
            </a:r>
            <a:r>
              <a:rPr lang="en-US" sz="1000" dirty="0">
                <a:latin typeface="MinionPro-Regular"/>
              </a:rPr>
              <a:t>control of vitamin A deficiency in developing countries.</a:t>
            </a:r>
            <a:r>
              <a:rPr lang="cs-CZ" sz="1000" dirty="0">
                <a:latin typeface="MinionPro-Regular"/>
              </a:rPr>
              <a:t> </a:t>
            </a:r>
            <a:r>
              <a:rPr lang="en-US" sz="1000" dirty="0">
                <a:latin typeface="MinionPro-Regular"/>
              </a:rPr>
              <a:t>J </a:t>
            </a:r>
            <a:r>
              <a:rPr lang="en-US" sz="1000" dirty="0" err="1">
                <a:latin typeface="MinionPro-Regular"/>
              </a:rPr>
              <a:t>Nutr</a:t>
            </a:r>
            <a:r>
              <a:rPr lang="en-US" sz="1000" dirty="0">
                <a:latin typeface="MinionPro-Regular"/>
              </a:rPr>
              <a:t> 2002;132(9 suppl):2920S–6S.</a:t>
            </a:r>
            <a:r>
              <a:rPr lang="cs-CZ" sz="1000" dirty="0"/>
              <a:t> 4. </a:t>
            </a:r>
            <a:r>
              <a:rPr lang="cs-CZ" sz="1000" dirty="0">
                <a:hlinkClick r:id="rId4"/>
              </a:rPr>
              <a:t>https://www.researchgate.net/publication/301702721</a:t>
            </a:r>
            <a:endParaRPr lang="cs-CZ" sz="1000" dirty="0"/>
          </a:p>
          <a:p>
            <a:r>
              <a:rPr lang="cs-CZ" sz="1000" dirty="0"/>
              <a:t>4. </a:t>
            </a:r>
            <a:r>
              <a:rPr lang="en-US" sz="1000" dirty="0"/>
              <a:t>Factors Influencing the Measurement of Bioavailability, Taking Calcium</a:t>
            </a:r>
            <a:r>
              <a:rPr lang="cs-CZ" sz="1000" dirty="0"/>
              <a:t> as a Model1; Robert P. Heaney2 </a:t>
            </a:r>
            <a:r>
              <a:rPr lang="en-US" sz="1000" dirty="0"/>
              <a:t>Creighton University, Osteoporosis Research Center, Omaha, NE 68131</a:t>
            </a:r>
            <a:r>
              <a:rPr lang="cs-CZ" sz="1000" dirty="0"/>
              <a:t>, </a:t>
            </a:r>
            <a:r>
              <a:rPr lang="en-US" sz="1000" dirty="0"/>
              <a:t>J. </a:t>
            </a:r>
            <a:r>
              <a:rPr lang="en-US" sz="1000" dirty="0" err="1"/>
              <a:t>Nutr</a:t>
            </a:r>
            <a:r>
              <a:rPr lang="en-US" sz="1000" dirty="0"/>
              <a:t>. 131: 1344S–1348S, 2001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94095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142" y="365125"/>
            <a:ext cx="11401716" cy="1325563"/>
          </a:xfrm>
        </p:spPr>
        <p:txBody>
          <a:bodyPr/>
          <a:lstStyle/>
          <a:p>
            <a:r>
              <a:rPr lang="cs-CZ" b="1" dirty="0"/>
              <a:t>Definice </a:t>
            </a:r>
            <a:r>
              <a:rPr lang="cs-CZ" b="1" dirty="0" err="1"/>
              <a:t>biodostupnosti</a:t>
            </a:r>
            <a:endParaRPr lang="cs-CZ" b="1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95142" y="1549286"/>
            <a:ext cx="10515599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Absolutní</a:t>
            </a:r>
            <a:br>
              <a:rPr lang="cs-CZ" sz="2800" b="1" dirty="0">
                <a:solidFill>
                  <a:srgbClr val="3F3F3F"/>
                </a:solidFill>
              </a:rPr>
            </a:br>
            <a:r>
              <a:rPr lang="cs-CZ" sz="2800" b="1" dirty="0">
                <a:solidFill>
                  <a:srgbClr val="3F3F3F"/>
                </a:solidFill>
              </a:rPr>
              <a:t>pro intravenózní podání = 1</a:t>
            </a:r>
          </a:p>
          <a:p>
            <a:endParaRPr lang="cs-CZ" sz="2800" b="1" dirty="0">
              <a:solidFill>
                <a:srgbClr val="3F3F3F"/>
              </a:solidFill>
            </a:endParaRPr>
          </a:p>
          <a:p>
            <a:endParaRPr lang="cs-CZ" sz="2800" b="1" dirty="0">
              <a:solidFill>
                <a:srgbClr val="3F3F3F"/>
              </a:solidFill>
            </a:endParaRPr>
          </a:p>
          <a:p>
            <a:endParaRPr lang="cs-CZ" sz="2800" b="1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Relativní </a:t>
            </a:r>
            <a:br>
              <a:rPr lang="cs-CZ" sz="2800" b="1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porovnání dvou přípravků/preparátů, 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hodnoceni </a:t>
            </a:r>
            <a:r>
              <a:rPr lang="cs-CZ" sz="2800" b="1" dirty="0" err="1">
                <a:solidFill>
                  <a:srgbClr val="3F3F3F"/>
                </a:solidFill>
              </a:rPr>
              <a:t>bioekvivalence</a:t>
            </a: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C6302A88-C31A-4ECE-8674-330E98F5D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3160" y="1184662"/>
            <a:ext cx="4730906" cy="4639458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CF4C6F74-D334-47C3-8DCA-30246A2F0E11}"/>
              </a:ext>
            </a:extLst>
          </p:cNvPr>
          <p:cNvSpPr/>
          <p:nvPr/>
        </p:nvSpPr>
        <p:spPr>
          <a:xfrm>
            <a:off x="7253161" y="6492875"/>
            <a:ext cx="47309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000" dirty="0"/>
              <a:t>https://en.wikipedia.org/wiki/Bioavailability</a:t>
            </a:r>
          </a:p>
        </p:txBody>
      </p:sp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4663FC5A-16CD-47C5-A60D-AD9A2E672E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68467" y="2732153"/>
            <a:ext cx="3371044" cy="859285"/>
          </a:xfrm>
          <a:prstGeom prst="rect">
            <a:avLst/>
          </a:prstGeom>
        </p:spPr>
      </p:pic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B9704336-D3C0-4009-AAC2-8577C1204E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68467" y="5684749"/>
            <a:ext cx="3371044" cy="808126"/>
          </a:xfrm>
          <a:prstGeom prst="rect">
            <a:avLst/>
          </a:prstGeom>
        </p:spPr>
      </p:pic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Obdélník 12">
            <a:extLst>
              <a:ext uri="{FF2B5EF4-FFF2-40B4-BE49-F238E27FC236}">
                <a16:creationId xmlns:a16="http://schemas.microsoft.com/office/drawing/2014/main" id="{A6449E1B-9D66-48E8-9866-964A5D659D86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Stanovení </a:t>
            </a:r>
            <a:r>
              <a:rPr lang="en-US" b="1" dirty="0" err="1">
                <a:solidFill>
                  <a:srgbClr val="000000"/>
                </a:solidFill>
              </a:rPr>
              <a:t>biodostupnosti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3978"/>
            <a:ext cx="11527803" cy="48021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1"/>
            <a:r>
              <a:rPr lang="cs-CZ" sz="3200" b="1" i="1" dirty="0">
                <a:solidFill>
                  <a:srgbClr val="3F3F3F"/>
                </a:solidFill>
              </a:rPr>
              <a:t>In-vitro</a:t>
            </a:r>
          </a:p>
          <a:p>
            <a:pPr lvl="1"/>
            <a:endParaRPr lang="cs-CZ" sz="3200" b="1" i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Statické modely</a:t>
            </a:r>
            <a:r>
              <a:rPr lang="cs-CZ" sz="2800" dirty="0">
                <a:solidFill>
                  <a:srgbClr val="3F3F3F"/>
                </a:solidFill>
              </a:rPr>
              <a:t> – fyzikálně chemické parametry, reaktivita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400" dirty="0">
                <a:solidFill>
                  <a:srgbClr val="3F3F3F"/>
                </a:solidFill>
              </a:rPr>
              <a:t>(rozpustnost vs. pH, modelové trávicí roztoky...)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Dynamické modely </a:t>
            </a:r>
            <a:r>
              <a:rPr lang="cs-CZ" sz="2800" dirty="0">
                <a:solidFill>
                  <a:srgbClr val="3F3F3F"/>
                </a:solidFill>
              </a:rPr>
              <a:t>– simulace mechanických procesů a membrán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400" dirty="0">
                <a:solidFill>
                  <a:srgbClr val="3F3F3F"/>
                </a:solidFill>
              </a:rPr>
              <a:t>(</a:t>
            </a:r>
            <a:r>
              <a:rPr lang="cs-CZ" sz="2400" dirty="0" err="1">
                <a:solidFill>
                  <a:srgbClr val="3F3F3F"/>
                </a:solidFill>
              </a:rPr>
              <a:t>Dynamic</a:t>
            </a:r>
            <a:r>
              <a:rPr lang="cs-CZ" sz="2400" dirty="0">
                <a:solidFill>
                  <a:srgbClr val="3F3F3F"/>
                </a:solidFill>
              </a:rPr>
              <a:t> </a:t>
            </a:r>
            <a:r>
              <a:rPr lang="cs-CZ" sz="2400" dirty="0" err="1">
                <a:solidFill>
                  <a:srgbClr val="3F3F3F"/>
                </a:solidFill>
              </a:rPr>
              <a:t>Gastric</a:t>
            </a:r>
            <a:r>
              <a:rPr lang="cs-CZ" sz="2400" dirty="0">
                <a:solidFill>
                  <a:srgbClr val="3F3F3F"/>
                </a:solidFill>
              </a:rPr>
              <a:t> Model, </a:t>
            </a:r>
            <a:r>
              <a:rPr lang="cs-CZ" sz="2400" dirty="0" err="1">
                <a:solidFill>
                  <a:srgbClr val="3F3F3F"/>
                </a:solidFill>
              </a:rPr>
              <a:t>Human</a:t>
            </a:r>
            <a:r>
              <a:rPr lang="cs-CZ" sz="2400" dirty="0">
                <a:solidFill>
                  <a:srgbClr val="3F3F3F"/>
                </a:solidFill>
              </a:rPr>
              <a:t> </a:t>
            </a:r>
            <a:r>
              <a:rPr lang="cs-CZ" sz="2400" dirty="0" err="1">
                <a:solidFill>
                  <a:srgbClr val="3F3F3F"/>
                </a:solidFill>
              </a:rPr>
              <a:t>Gastric</a:t>
            </a:r>
            <a:r>
              <a:rPr lang="cs-CZ" sz="2400" dirty="0">
                <a:solidFill>
                  <a:srgbClr val="3F3F3F"/>
                </a:solidFill>
              </a:rPr>
              <a:t> Simulator - </a:t>
            </a:r>
            <a:r>
              <a:rPr lang="cs-CZ" sz="2400" dirty="0" err="1">
                <a:solidFill>
                  <a:srgbClr val="3F3F3F"/>
                </a:solidFill>
              </a:rPr>
              <a:t>Riddet</a:t>
            </a:r>
            <a:r>
              <a:rPr lang="cs-CZ" sz="2400" dirty="0">
                <a:solidFill>
                  <a:srgbClr val="3F3F3F"/>
                </a:solidFill>
              </a:rPr>
              <a:t> model)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Systémy s tkáňovými kulturami </a:t>
            </a:r>
            <a:r>
              <a:rPr lang="cs-CZ" sz="2600" dirty="0">
                <a:solidFill>
                  <a:srgbClr val="3F3F3F"/>
                </a:solidFill>
              </a:rPr>
              <a:t>(např. Caco-2, HT29, IPEC-J2)</a:t>
            </a:r>
            <a:br>
              <a:rPr lang="cs-CZ" sz="2600" dirty="0">
                <a:solidFill>
                  <a:srgbClr val="3F3F3F"/>
                </a:solidFill>
              </a:rPr>
            </a:br>
            <a:r>
              <a:rPr lang="cs-CZ" sz="2200" dirty="0">
                <a:solidFill>
                  <a:srgbClr val="3F3F3F"/>
                </a:solidFill>
              </a:rPr>
              <a:t>(samostatné i </a:t>
            </a:r>
            <a:r>
              <a:rPr lang="cs-CZ" sz="2200" dirty="0" err="1">
                <a:solidFill>
                  <a:srgbClr val="3F3F3F"/>
                </a:solidFill>
              </a:rPr>
              <a:t>ko</a:t>
            </a:r>
            <a:r>
              <a:rPr lang="cs-CZ" sz="2200" dirty="0">
                <a:solidFill>
                  <a:srgbClr val="3F3F3F"/>
                </a:solidFill>
              </a:rPr>
              <a:t>-kultivační modely)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Fermentační modely </a:t>
            </a:r>
            <a:r>
              <a:rPr lang="cs-CZ" sz="2800" dirty="0">
                <a:solidFill>
                  <a:srgbClr val="3F3F3F"/>
                </a:solidFill>
              </a:rPr>
              <a:t>– vliv </a:t>
            </a:r>
            <a:r>
              <a:rPr lang="cs-CZ" sz="2800" dirty="0" err="1">
                <a:solidFill>
                  <a:srgbClr val="3F3F3F"/>
                </a:solidFill>
              </a:rPr>
              <a:t>mikrobiomu</a:t>
            </a:r>
            <a:r>
              <a:rPr lang="cs-CZ" sz="2800" dirty="0">
                <a:solidFill>
                  <a:srgbClr val="3F3F3F"/>
                </a:solidFill>
              </a:rPr>
              <a:t> </a:t>
            </a:r>
            <a:r>
              <a:rPr lang="cs-CZ" sz="2800" dirty="0" smtClean="0">
                <a:solidFill>
                  <a:srgbClr val="3F3F3F"/>
                </a:solidFill>
              </a:rPr>
              <a:t>(vsádkový, </a:t>
            </a:r>
            <a:r>
              <a:rPr lang="cs-CZ" sz="2800" dirty="0">
                <a:solidFill>
                  <a:srgbClr val="3F3F3F"/>
                </a:solidFill>
              </a:rPr>
              <a:t>kontinuální)</a:t>
            </a: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00998245-8D64-4707-B6E4-89DBF2C8D1A5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061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Stanovení </a:t>
            </a:r>
            <a:r>
              <a:rPr lang="en-US" b="1" dirty="0" err="1">
                <a:solidFill>
                  <a:srgbClr val="000000"/>
                </a:solidFill>
              </a:rPr>
              <a:t>biodostupnosti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3978"/>
            <a:ext cx="11527803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cs-CZ" sz="3200" b="1" i="1" dirty="0">
                <a:solidFill>
                  <a:srgbClr val="3F3F3F"/>
                </a:solidFill>
              </a:rPr>
              <a:t>In-</a:t>
            </a:r>
            <a:r>
              <a:rPr lang="cs-CZ" sz="3200" b="1" i="1" dirty="0" err="1">
                <a:solidFill>
                  <a:srgbClr val="3F3F3F"/>
                </a:solidFill>
              </a:rPr>
              <a:t>vivo</a:t>
            </a:r>
            <a:endParaRPr lang="cs-CZ" sz="3200" b="1" i="1" dirty="0">
              <a:solidFill>
                <a:srgbClr val="3F3F3F"/>
              </a:solidFill>
            </a:endParaRPr>
          </a:p>
          <a:p>
            <a:pPr lvl="1"/>
            <a:endParaRPr lang="cs-CZ" sz="3200" b="1" i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Tzv. epidemiologické studie </a:t>
            </a:r>
            <a:r>
              <a:rPr lang="cs-CZ" sz="2800" dirty="0">
                <a:solidFill>
                  <a:srgbClr val="3F3F3F"/>
                </a:solidFill>
              </a:rPr>
              <a:t>– studium vlivu </a:t>
            </a:r>
            <a:r>
              <a:rPr lang="cs-CZ" sz="2800" i="1" dirty="0">
                <a:solidFill>
                  <a:srgbClr val="3F3F3F"/>
                </a:solidFill>
              </a:rPr>
              <a:t>in-</a:t>
            </a:r>
            <a:r>
              <a:rPr lang="cs-CZ" sz="2800" i="1" dirty="0" err="1">
                <a:solidFill>
                  <a:srgbClr val="3F3F3F"/>
                </a:solidFill>
              </a:rPr>
              <a:t>vivo</a:t>
            </a:r>
            <a:r>
              <a:rPr lang="cs-CZ" sz="2800" dirty="0">
                <a:solidFill>
                  <a:srgbClr val="3F3F3F"/>
                </a:solidFill>
              </a:rPr>
              <a:t>, založeno na stanovení koncentrace v plazmě nebo stolici a moči v závislosti na formě, množství a četnosti podání, často metoda izolovaných jídel </a:t>
            </a:r>
            <a:br>
              <a:rPr lang="cs-CZ" sz="2800" dirty="0">
                <a:solidFill>
                  <a:srgbClr val="3F3F3F"/>
                </a:solidFill>
              </a:rPr>
            </a:br>
            <a:r>
              <a:rPr lang="cs-CZ" sz="2800" dirty="0">
                <a:solidFill>
                  <a:srgbClr val="3F3F3F"/>
                </a:solidFill>
              </a:rPr>
              <a:t>(1x denně) – tvorba bilance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Izotopové studie </a:t>
            </a:r>
            <a:r>
              <a:rPr lang="cs-CZ" sz="2800" dirty="0">
                <a:solidFill>
                  <a:srgbClr val="3F3F3F"/>
                </a:solidFill>
              </a:rPr>
              <a:t>– značené látky, „trasování“ nutrientu, bilance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Zvířecí modely</a:t>
            </a:r>
            <a:r>
              <a:rPr lang="cs-CZ" sz="2800" dirty="0">
                <a:solidFill>
                  <a:srgbClr val="3F3F3F"/>
                </a:solidFill>
              </a:rPr>
              <a:t> – opice, hlodavci, prasata – nejpodobnější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00998245-8D64-4707-B6E4-89DBF2C8D1A5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557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79" y="631102"/>
            <a:ext cx="6134449" cy="13116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cs-CZ" b="1" dirty="0">
                <a:solidFill>
                  <a:srgbClr val="000000"/>
                </a:solidFill>
              </a:rPr>
              <a:t>Metodika hodnocení bezpečnosti a </a:t>
            </a:r>
            <a:r>
              <a:rPr lang="en-US" b="1" dirty="0" err="1">
                <a:solidFill>
                  <a:srgbClr val="000000"/>
                </a:solidFill>
              </a:rPr>
              <a:t>biodostupnosti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17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B912B89-7A6F-4C9A-8927-771356E450B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66221" y="958048"/>
            <a:ext cx="5625779" cy="5542014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</p:spPr>
      </p:pic>
      <p:sp>
        <p:nvSpPr>
          <p:cNvPr id="9" name="Ovál 8">
            <a:extLst>
              <a:ext uri="{FF2B5EF4-FFF2-40B4-BE49-F238E27FC236}">
                <a16:creationId xmlns:a16="http://schemas.microsoft.com/office/drawing/2014/main" id="{69B24779-C4D8-419D-A177-23A33A3B7D30}"/>
              </a:ext>
            </a:extLst>
          </p:cNvPr>
          <p:cNvSpPr/>
          <p:nvPr/>
        </p:nvSpPr>
        <p:spPr>
          <a:xfrm>
            <a:off x="8095376" y="958048"/>
            <a:ext cx="3630237" cy="577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sp>
        <p:nvSpPr>
          <p:cNvPr id="18" name="Ovál 17">
            <a:extLst>
              <a:ext uri="{FF2B5EF4-FFF2-40B4-BE49-F238E27FC236}">
                <a16:creationId xmlns:a16="http://schemas.microsoft.com/office/drawing/2014/main" id="{A0CB223B-3D30-40AF-9AF9-5CF26E508C49}"/>
              </a:ext>
            </a:extLst>
          </p:cNvPr>
          <p:cNvSpPr/>
          <p:nvPr/>
        </p:nvSpPr>
        <p:spPr>
          <a:xfrm>
            <a:off x="8095375" y="6059555"/>
            <a:ext cx="3630237" cy="57713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bg1"/>
              </a:solidFill>
            </a:endParaRPr>
          </a:p>
        </p:txBody>
      </p:sp>
      <p:pic>
        <p:nvPicPr>
          <p:cNvPr id="11" name="Picture 2" descr="logo VŠCHT">
            <a:extLst>
              <a:ext uri="{FF2B5EF4-FFF2-40B4-BE49-F238E27FC236}">
                <a16:creationId xmlns:a16="http://schemas.microsoft.com/office/drawing/2014/main" id="{8A3CEF3C-F541-4EBA-9A47-A80D3193A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7B384B0A-868F-4795-9014-46947102F98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2075384"/>
            <a:ext cx="6031755" cy="3984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485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Faktory ovlivňující </a:t>
            </a:r>
            <a:r>
              <a:rPr lang="en-US" b="1" dirty="0" err="1">
                <a:solidFill>
                  <a:srgbClr val="000000"/>
                </a:solidFill>
              </a:rPr>
              <a:t>biodostupnost</a:t>
            </a:r>
            <a:r>
              <a:rPr lang="cs-CZ" b="1" dirty="0">
                <a:solidFill>
                  <a:srgbClr val="000000"/>
                </a:solidFill>
              </a:rPr>
              <a:t> - obecně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40543" y="1693978"/>
            <a:ext cx="11527803" cy="4802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3200" b="1" dirty="0">
                <a:solidFill>
                  <a:srgbClr val="000000"/>
                </a:solidFill>
              </a:rPr>
              <a:t>Faktory dietární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množství a skladba potravy, zvyklosti, surovinová dostupnost, deficience/abundance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interakce složek potravy – kombinace makro- a mikroživin, podání před a po jídle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forma přijímané živiny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endParaRPr lang="cs-CZ" sz="1200" dirty="0">
              <a:solidFill>
                <a:srgbClr val="000000"/>
              </a:solidFill>
            </a:endParaRPr>
          </a:p>
          <a:p>
            <a:r>
              <a:rPr lang="cs-CZ" sz="3200" b="1" dirty="0">
                <a:solidFill>
                  <a:srgbClr val="000000"/>
                </a:solidFill>
              </a:rPr>
              <a:t>Faktory „uživatelské“</a:t>
            </a:r>
          </a:p>
          <a:p>
            <a:endParaRPr lang="cs-CZ" sz="12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zdravotní stav, stav zažívacího ústrojí (atrofická gastritida, </a:t>
            </a:r>
            <a:r>
              <a:rPr lang="cs-CZ" sz="2400" dirty="0" err="1">
                <a:solidFill>
                  <a:srgbClr val="000000"/>
                </a:solidFill>
              </a:rPr>
              <a:t>hypochlorhydrie</a:t>
            </a:r>
            <a:r>
              <a:rPr lang="cs-CZ" sz="2400" dirty="0">
                <a:solidFill>
                  <a:srgbClr val="000000"/>
                </a:solidFill>
              </a:rPr>
              <a:t> – </a:t>
            </a:r>
            <a:r>
              <a:rPr lang="cs-CZ" sz="2400" i="1" dirty="0" err="1">
                <a:solidFill>
                  <a:srgbClr val="000000"/>
                </a:solidFill>
              </a:rPr>
              <a:t>H.pylori</a:t>
            </a:r>
            <a:r>
              <a:rPr lang="cs-CZ" sz="2400" dirty="0">
                <a:solidFill>
                  <a:srgbClr val="000000"/>
                </a:solidFill>
              </a:rPr>
              <a:t>; </a:t>
            </a:r>
            <a:r>
              <a:rPr lang="cs-CZ" sz="2400" dirty="0" err="1">
                <a:solidFill>
                  <a:srgbClr val="000000"/>
                </a:solidFill>
              </a:rPr>
              <a:t>hypothyreóza</a:t>
            </a:r>
            <a:endParaRPr lang="cs-CZ" sz="2400" dirty="0">
              <a:solidFill>
                <a:srgbClr val="000000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systémové – věk, pohlaví, těhotenství, sportovní aktivita apod.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stres, užívání léků (inhibitory protonové pumpy)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D360624-37D9-4E9E-832E-960781F230B5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811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Jak jíst správně před a po cvičení? | FIT-PRO.cz">
            <a:extLst>
              <a:ext uri="{FF2B5EF4-FFF2-40B4-BE49-F238E27FC236}">
                <a16:creationId xmlns:a16="http://schemas.microsoft.com/office/drawing/2014/main" id="{A9CDDC51-6F86-4276-B1DA-E7AEB3DD6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4838" y="-1"/>
            <a:ext cx="4033306" cy="3981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8671947-5800-4079-AF67-8CE2D3C47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Dietární faktory</a:t>
            </a:r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232910" y="1331089"/>
            <a:ext cx="11635436" cy="533592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cs-CZ" sz="3500" b="1" dirty="0">
                <a:solidFill>
                  <a:srgbClr val="3F3F3F"/>
                </a:solidFill>
              </a:rPr>
              <a:t>Styl diety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F3F3F"/>
                </a:solidFill>
              </a:rPr>
              <a:t>Jednotvárnost diety, kvalita </a:t>
            </a:r>
            <a:r>
              <a:rPr lang="cs-CZ" sz="2800" dirty="0" smtClean="0">
                <a:solidFill>
                  <a:srgbClr val="3F3F3F"/>
                </a:solidFill>
              </a:rPr>
              <a:t>surovin, regionální  vliv</a:t>
            </a:r>
            <a:endParaRPr lang="cs-CZ" sz="2800" dirty="0">
              <a:solidFill>
                <a:srgbClr val="3F3F3F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F3F3F"/>
                </a:solidFill>
              </a:rPr>
              <a:t>Deficience / abundance složek diety (například tuky)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F3F3F"/>
                </a:solidFill>
              </a:rPr>
              <a:t>Preferované zdroje – forma, vazba nutrientů, obsah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F3F3F"/>
                </a:solidFill>
              </a:rPr>
              <a:t>Obsah přirozených inhibitorů nebo </a:t>
            </a:r>
            <a:r>
              <a:rPr lang="cs-CZ" sz="2800" dirty="0" err="1">
                <a:solidFill>
                  <a:srgbClr val="3F3F3F"/>
                </a:solidFill>
              </a:rPr>
              <a:t>antinutričních</a:t>
            </a:r>
            <a:r>
              <a:rPr lang="cs-CZ" sz="2800" dirty="0">
                <a:solidFill>
                  <a:srgbClr val="3F3F3F"/>
                </a:solidFill>
              </a:rPr>
              <a:t> látek (obilniny, </a:t>
            </a:r>
            <a:r>
              <a:rPr lang="cs-CZ" sz="2800" dirty="0" err="1">
                <a:solidFill>
                  <a:srgbClr val="3F3F3F"/>
                </a:solidFill>
              </a:rPr>
              <a:t>soja</a:t>
            </a:r>
            <a:r>
              <a:rPr lang="cs-CZ" sz="2800" dirty="0">
                <a:solidFill>
                  <a:srgbClr val="3F3F3F"/>
                </a:solidFill>
              </a:rPr>
              <a:t> apod.)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3F3F3F"/>
                </a:solidFill>
              </a:rPr>
              <a:t>Významnost</a:t>
            </a:r>
            <a:r>
              <a:rPr lang="cs-CZ" sz="2800" b="1" dirty="0">
                <a:solidFill>
                  <a:srgbClr val="3F3F3F"/>
                </a:solidFill>
              </a:rPr>
              <a:t> </a:t>
            </a:r>
            <a:r>
              <a:rPr lang="cs-CZ" sz="2800" dirty="0">
                <a:solidFill>
                  <a:srgbClr val="3F3F3F"/>
                </a:solidFill>
              </a:rPr>
              <a:t>vlivu dietárních faktorů se liší dle nutrientu i v rámci jedné skupiny, např. minerálních látek (významná – </a:t>
            </a:r>
            <a:r>
              <a:rPr lang="cs-CZ" sz="2800" dirty="0" err="1">
                <a:solidFill>
                  <a:srgbClr val="3F3F3F"/>
                </a:solidFill>
              </a:rPr>
              <a:t>Fe</a:t>
            </a:r>
            <a:r>
              <a:rPr lang="cs-CZ" sz="2800" dirty="0">
                <a:solidFill>
                  <a:srgbClr val="3F3F3F"/>
                </a:solidFill>
              </a:rPr>
              <a:t>, Zn; omezeně u I, </a:t>
            </a:r>
            <a:r>
              <a:rPr lang="cs-CZ" sz="2800" dirty="0" err="1">
                <a:solidFill>
                  <a:srgbClr val="3F3F3F"/>
                </a:solidFill>
              </a:rPr>
              <a:t>vit.C</a:t>
            </a:r>
            <a:r>
              <a:rPr lang="cs-CZ" sz="2800" dirty="0">
                <a:solidFill>
                  <a:srgbClr val="3F3F3F"/>
                </a:solidFill>
              </a:rPr>
              <a:t>, </a:t>
            </a:r>
            <a:r>
              <a:rPr lang="cs-CZ" sz="2800" dirty="0" err="1">
                <a:solidFill>
                  <a:srgbClr val="3F3F3F"/>
                </a:solidFill>
              </a:rPr>
              <a:t>thiamin</a:t>
            </a:r>
            <a:r>
              <a:rPr lang="cs-CZ" sz="2800" dirty="0">
                <a:solidFill>
                  <a:srgbClr val="3F3F3F"/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55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>
            <a:extLst>
              <a:ext uri="{FF2B5EF4-FFF2-40B4-BE49-F238E27FC236}">
                <a16:creationId xmlns:a16="http://schemas.microsoft.com/office/drawing/2014/main" id="{AB4ADE52-69FC-478A-93C4-A7FEEB8CB051}"/>
              </a:ext>
            </a:extLst>
          </p:cNvPr>
          <p:cNvSpPr/>
          <p:nvPr/>
        </p:nvSpPr>
        <p:spPr>
          <a:xfrm>
            <a:off x="323654" y="1580188"/>
            <a:ext cx="11510914" cy="4802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r>
              <a:rPr lang="cs-CZ" sz="3200" b="1" dirty="0">
                <a:solidFill>
                  <a:srgbClr val="3F3F3F"/>
                </a:solidFill>
              </a:rPr>
              <a:t>Forma </a:t>
            </a:r>
            <a:r>
              <a:rPr lang="cs-CZ" sz="3200" b="1" dirty="0" err="1">
                <a:solidFill>
                  <a:srgbClr val="3F3F3F"/>
                </a:solidFill>
              </a:rPr>
              <a:t>nutrientu</a:t>
            </a:r>
            <a:r>
              <a:rPr lang="cs-CZ" sz="3200" b="1" dirty="0">
                <a:solidFill>
                  <a:srgbClr val="3F3F3F"/>
                </a:solidFill>
              </a:rPr>
              <a:t> </a:t>
            </a:r>
          </a:p>
          <a:p>
            <a:endParaRPr lang="cs-CZ" sz="3200" b="1" dirty="0">
              <a:solidFill>
                <a:srgbClr val="3F3F3F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3F3F3F"/>
                </a:solidFill>
              </a:rPr>
              <a:t>Organická  výrazně vyšší absorpce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3F3F3F"/>
                </a:solidFill>
              </a:rPr>
              <a:t>Anorganická oxidační stav (např. Fe2+ / Fe3+)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rgbClr val="3F3F3F"/>
                </a:solidFill>
              </a:rPr>
              <a:t>Významný vliv formy sledován </a:t>
            </a:r>
            <a:r>
              <a:rPr lang="cs-CZ" sz="3200" dirty="0" err="1">
                <a:solidFill>
                  <a:srgbClr val="3F3F3F"/>
                </a:solidFill>
              </a:rPr>
              <a:t>Fe</a:t>
            </a:r>
            <a:r>
              <a:rPr lang="cs-CZ" sz="3200" dirty="0">
                <a:solidFill>
                  <a:srgbClr val="3F3F3F"/>
                </a:solidFill>
              </a:rPr>
              <a:t>, Se, </a:t>
            </a:r>
            <a:r>
              <a:rPr lang="cs-CZ" sz="3200" dirty="0" err="1">
                <a:solidFill>
                  <a:srgbClr val="3F3F3F"/>
                </a:solidFill>
              </a:rPr>
              <a:t>Zn</a:t>
            </a:r>
            <a:r>
              <a:rPr lang="cs-CZ" sz="3200" dirty="0">
                <a:solidFill>
                  <a:srgbClr val="3F3F3F"/>
                </a:solidFill>
              </a:rPr>
              <a:t>, </a:t>
            </a:r>
            <a:r>
              <a:rPr lang="cs-CZ" sz="3200" dirty="0" err="1">
                <a:solidFill>
                  <a:srgbClr val="3F3F3F"/>
                </a:solidFill>
              </a:rPr>
              <a:t>folát</a:t>
            </a:r>
            <a:r>
              <a:rPr lang="cs-CZ" sz="3200" dirty="0">
                <a:solidFill>
                  <a:srgbClr val="3F3F3F"/>
                </a:solidFill>
              </a:rPr>
              <a:t>, vit. B6, niacin</a:t>
            </a:r>
          </a:p>
          <a:p>
            <a:endParaRPr lang="cs-CZ" sz="3200" b="1" dirty="0">
              <a:solidFill>
                <a:srgbClr val="3F3F3F"/>
              </a:solidFill>
            </a:endParaRPr>
          </a:p>
          <a:p>
            <a:pPr lvl="1"/>
            <a:endParaRPr lang="cs-CZ" sz="2800" b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Pevná</a:t>
            </a:r>
            <a:r>
              <a:rPr lang="cs-CZ" sz="2800" dirty="0"/>
              <a:t> – velikost částic, </a:t>
            </a:r>
            <a:r>
              <a:rPr lang="cs-CZ" sz="2800" dirty="0" err="1"/>
              <a:t>mikronizace</a:t>
            </a:r>
            <a:r>
              <a:rPr lang="cs-CZ" sz="2800" dirty="0"/>
              <a:t>, </a:t>
            </a:r>
            <a:r>
              <a:rPr lang="cs-CZ" sz="2800" dirty="0">
                <a:solidFill>
                  <a:srgbClr val="3F3F3F"/>
                </a:solidFill>
              </a:rPr>
              <a:t>rozpustnost, přístup disociovaných solí k receptorům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/>
              <a:t>Roztok</a:t>
            </a:r>
            <a:r>
              <a:rPr lang="cs-CZ" sz="2800" dirty="0"/>
              <a:t> – odpadá krok rozpouštění, rychlejší mísení v GIT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 err="1"/>
              <a:t>Enkapsulovaná</a:t>
            </a:r>
            <a:r>
              <a:rPr lang="cs-CZ" sz="2800" b="1" dirty="0"/>
              <a:t> forma </a:t>
            </a:r>
            <a:r>
              <a:rPr lang="cs-CZ" sz="2800" dirty="0"/>
              <a:t>– cílené rozpuštění v rámci GIT, ochrana např. proti žaludečním šťávám, micelární systémy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3F3F3F"/>
                </a:solidFill>
              </a:rPr>
              <a:t>Vazba nutrientu – </a:t>
            </a:r>
            <a:r>
              <a:rPr lang="cs-CZ" sz="2800" dirty="0"/>
              <a:t>výskyt v přirozené matrici (karotenoidy, železo apod.) jak účinně lze z matrice danou složku uvolnit pro další procesy trávení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cs-CZ" sz="2800" b="1" dirty="0">
              <a:solidFill>
                <a:srgbClr val="3F3F3F"/>
              </a:solidFill>
            </a:endParaRPr>
          </a:p>
        </p:txBody>
      </p:sp>
      <p:pic>
        <p:nvPicPr>
          <p:cNvPr id="12" name="Picture 2" descr="logo VŠCHT">
            <a:extLst>
              <a:ext uri="{FF2B5EF4-FFF2-40B4-BE49-F238E27FC236}">
                <a16:creationId xmlns:a16="http://schemas.microsoft.com/office/drawing/2014/main" id="{B3FCAE42-DFCF-4723-8D8B-B6942A02A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60014" cy="49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D5ECF4DA-14F8-41A7-9ACA-F23AFCC9273B}"/>
              </a:ext>
            </a:extLst>
          </p:cNvPr>
          <p:cNvSpPr/>
          <p:nvPr/>
        </p:nvSpPr>
        <p:spPr>
          <a:xfrm>
            <a:off x="9978501" y="475625"/>
            <a:ext cx="1997476" cy="457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9DB202D7-6550-40F9-B642-D8DB80661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543" y="365125"/>
            <a:ext cx="11527803" cy="132556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Dietární faktory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0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1526</Words>
  <Application>Microsoft Office PowerPoint</Application>
  <PresentationFormat>Širokoúhlá obrazovka</PresentationFormat>
  <Paragraphs>159</Paragraphs>
  <Slides>13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MinionPro-Regular</vt:lpstr>
      <vt:lpstr>MrkcmhFsjyjbTimes-Roman</vt:lpstr>
      <vt:lpstr>Motiv Office</vt:lpstr>
      <vt:lpstr>Prezentace aplikace PowerPoint</vt:lpstr>
      <vt:lpstr>Prezentace aplikace PowerPoint</vt:lpstr>
      <vt:lpstr>Definice biodostupnosti</vt:lpstr>
      <vt:lpstr>Stanovení biodostupnosti</vt:lpstr>
      <vt:lpstr>Stanovení biodostupnosti</vt:lpstr>
      <vt:lpstr>Metodika hodnocení bezpečnosti a biodostupnosti</vt:lpstr>
      <vt:lpstr>Faktory ovlivňující biodostupnost - obecně</vt:lpstr>
      <vt:lpstr>Dietární faktory</vt:lpstr>
      <vt:lpstr>Dietární faktory</vt:lpstr>
      <vt:lpstr>Dietární faktory</vt:lpstr>
      <vt:lpstr>Dietární faktory</vt:lpstr>
      <vt:lpstr>Dietární faktory</vt:lpstr>
      <vt:lpstr>Vliv zpracování potraviny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BIODOSTUPNOST VYBRANÝCH NUTRIENTŮ</dc:title>
  <dc:creator>TĚŠÍNSKÝ Marek - Lesaffre Cesko</dc:creator>
  <cp:lastModifiedBy>Schulzova Vera</cp:lastModifiedBy>
  <cp:revision>7</cp:revision>
  <dcterms:created xsi:type="dcterms:W3CDTF">2020-10-29T09:09:54Z</dcterms:created>
  <dcterms:modified xsi:type="dcterms:W3CDTF">2021-10-11T07:58:29Z</dcterms:modified>
</cp:coreProperties>
</file>