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31" r:id="rId17"/>
    <p:sldId id="332" r:id="rId18"/>
    <p:sldId id="33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ulzova Vera" initials="SV" lastIdx="1" clrIdx="0">
    <p:extLst>
      <p:ext uri="{19B8F6BF-5375-455C-9EA6-DF929625EA0E}">
        <p15:presenceInfo xmlns:p15="http://schemas.microsoft.com/office/powerpoint/2012/main" userId="S-1-5-21-299502267-1214440339-1801674531-351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D3A28F-C51E-4760-A0B2-1E728AFDBFC4}" v="8" dt="2021-04-21T12:17:07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aroshka Aliaksandra" userId="S::kharosha@vscht.cz::d1a85891-9d34-4728-9968-87e1dd91f22c" providerId="AD" clId="Web-{C7D3A28F-C51E-4760-A0B2-1E728AFDBFC4}"/>
    <pc:docChg chg="modSld">
      <pc:chgData name="Kharoshka Aliaksandra" userId="S::kharosha@vscht.cz::d1a85891-9d34-4728-9968-87e1dd91f22c" providerId="AD" clId="Web-{C7D3A28F-C51E-4760-A0B2-1E728AFDBFC4}" dt="2021-04-21T12:17:07.436" v="2" actId="20577"/>
      <pc:docMkLst>
        <pc:docMk/>
      </pc:docMkLst>
      <pc:sldChg chg="modSp">
        <pc:chgData name="Kharoshka Aliaksandra" userId="S::kharosha@vscht.cz::d1a85891-9d34-4728-9968-87e1dd91f22c" providerId="AD" clId="Web-{C7D3A28F-C51E-4760-A0B2-1E728AFDBFC4}" dt="2021-04-21T12:17:07.436" v="2" actId="20577"/>
        <pc:sldMkLst>
          <pc:docMk/>
          <pc:sldMk cId="0" sldId="267"/>
        </pc:sldMkLst>
        <pc:spChg chg="mod">
          <ac:chgData name="Kharoshka Aliaksandra" userId="S::kharosha@vscht.cz::d1a85891-9d34-4728-9968-87e1dd91f22c" providerId="AD" clId="Web-{C7D3A28F-C51E-4760-A0B2-1E728AFDBFC4}" dt="2021-04-21T12:16:56.936" v="0" actId="20577"/>
          <ac:spMkLst>
            <pc:docMk/>
            <pc:sldMk cId="0" sldId="267"/>
            <ac:spMk id="38" creationId="{260AA556-A2CB-42CB-B83F-A896CDE02F04}"/>
          </ac:spMkLst>
        </pc:spChg>
        <pc:spChg chg="mod">
          <ac:chgData name="Kharoshka Aliaksandra" userId="S::kharosha@vscht.cz::d1a85891-9d34-4728-9968-87e1dd91f22c" providerId="AD" clId="Web-{C7D3A28F-C51E-4760-A0B2-1E728AFDBFC4}" dt="2021-04-21T12:17:07.436" v="2" actId="20577"/>
          <ac:spMkLst>
            <pc:docMk/>
            <pc:sldMk cId="0" sldId="267"/>
            <ac:spMk id="44" creationId="{2D2C2A1F-9662-42D1-A95B-B11919542C8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Gradient</a:t>
            </a:r>
            <a:r>
              <a:rPr lang="en-US" b="1" baseline="0" dirty="0"/>
              <a:t> </a:t>
            </a:r>
            <a:r>
              <a:rPr lang="en-US" b="1" baseline="0" dirty="0" err="1"/>
              <a:t>mobiln</a:t>
            </a:r>
            <a:r>
              <a:rPr lang="cs-CZ" b="1" baseline="0" dirty="0"/>
              <a:t>í fáze</a:t>
            </a:r>
            <a:endParaRPr lang="cs-CZ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1750" cap="rnd">
              <a:solidFill>
                <a:srgbClr val="EC7728"/>
              </a:solidFill>
              <a:round/>
            </a:ln>
            <a:effectLst/>
          </c:spPr>
          <c:marker>
            <c:symbol val="none"/>
          </c:marker>
          <c:xVal>
            <c:numRef>
              <c:f>List1!$F$6:$F$12</c:f>
              <c:numCache>
                <c:formatCode>0.000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5</c:v>
                </c:pt>
                <c:pt idx="4">
                  <c:v>13</c:v>
                </c:pt>
                <c:pt idx="5">
                  <c:v>13.1</c:v>
                </c:pt>
                <c:pt idx="6">
                  <c:v>15</c:v>
                </c:pt>
              </c:numCache>
            </c:numRef>
          </c:xVal>
          <c:yVal>
            <c:numRef>
              <c:f>List1!$H$6:$H$12</c:f>
              <c:numCache>
                <c:formatCode>General</c:formatCode>
                <c:ptCount val="7"/>
                <c:pt idx="0">
                  <c:v>10</c:v>
                </c:pt>
                <c:pt idx="1">
                  <c:v>10</c:v>
                </c:pt>
                <c:pt idx="2">
                  <c:v>25</c:v>
                </c:pt>
                <c:pt idx="3">
                  <c:v>100</c:v>
                </c:pt>
                <c:pt idx="4">
                  <c:v>100</c:v>
                </c:pt>
                <c:pt idx="5">
                  <c:v>10</c:v>
                </c:pt>
                <c:pt idx="6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4F8-4112-ACB4-F9666EDAE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3068640"/>
        <c:axId val="303068968"/>
      </c:scatterChart>
      <c:valAx>
        <c:axId val="303068640"/>
        <c:scaling>
          <c:orientation val="minMax"/>
          <c:max val="1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100" dirty="0"/>
                  <a:t>Čas</a:t>
                </a:r>
                <a:r>
                  <a:rPr lang="cs-CZ" sz="1100" baseline="0" dirty="0"/>
                  <a:t> </a:t>
                </a:r>
                <a:r>
                  <a:rPr lang="en-US" sz="1100" baseline="0" dirty="0"/>
                  <a:t>[</a:t>
                </a:r>
                <a:r>
                  <a:rPr lang="cs-CZ" sz="1100" baseline="0" dirty="0"/>
                  <a:t>min</a:t>
                </a:r>
                <a:r>
                  <a:rPr lang="en-US" sz="1100" baseline="0" dirty="0"/>
                  <a:t>]</a:t>
                </a:r>
                <a:endParaRPr lang="cs-CZ" sz="11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3068968"/>
        <c:crosses val="autoZero"/>
        <c:crossBetween val="midCat"/>
        <c:majorUnit val="2"/>
      </c:valAx>
      <c:valAx>
        <c:axId val="303068968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100" dirty="0" err="1"/>
                  <a:t>Mobílní</a:t>
                </a:r>
                <a:r>
                  <a:rPr lang="cs-CZ" sz="1100" baseline="0" dirty="0"/>
                  <a:t> fáze B </a:t>
                </a:r>
                <a:r>
                  <a:rPr lang="en-US" sz="1100" baseline="0" dirty="0"/>
                  <a:t>[%]</a:t>
                </a:r>
                <a:endParaRPr lang="cs-CZ" sz="1100" dirty="0"/>
              </a:p>
            </c:rich>
          </c:tx>
          <c:layout>
            <c:manualLayout>
              <c:xMode val="edge"/>
              <c:yMode val="edge"/>
              <c:x val="3.4108388783650842E-2"/>
              <c:y val="0.217938078647495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3068640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Gradient mobiln</a:t>
            </a:r>
            <a:r>
              <a:rPr lang="cs-CZ" sz="1800" b="1" i="0" baseline="0">
                <a:effectLst/>
              </a:rPr>
              <a:t>í fáze</a:t>
            </a:r>
            <a:endParaRPr lang="cs-CZ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4651271967317884"/>
          <c:y val="0.20214208782822446"/>
          <c:w val="0.67997632614859471"/>
          <c:h val="0.51912367601085563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xVal>
            <c:numRef>
              <c:f>List1!$H$10:$H$16</c:f>
              <c:numCache>
                <c:formatCode>0.000</c:formatCode>
                <c:ptCount val="7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11</c:v>
                </c:pt>
                <c:pt idx="4">
                  <c:v>17</c:v>
                </c:pt>
                <c:pt idx="5">
                  <c:v>17.100000000000001</c:v>
                </c:pt>
                <c:pt idx="6">
                  <c:v>20</c:v>
                </c:pt>
              </c:numCache>
            </c:numRef>
          </c:xVal>
          <c:yVal>
            <c:numRef>
              <c:f>List1!$J$10:$J$16</c:f>
              <c:numCache>
                <c:formatCode>General</c:formatCode>
                <c:ptCount val="7"/>
                <c:pt idx="0">
                  <c:v>10</c:v>
                </c:pt>
                <c:pt idx="1">
                  <c:v>50</c:v>
                </c:pt>
                <c:pt idx="2">
                  <c:v>80</c:v>
                </c:pt>
                <c:pt idx="3">
                  <c:v>100</c:v>
                </c:pt>
                <c:pt idx="4">
                  <c:v>100</c:v>
                </c:pt>
                <c:pt idx="5">
                  <c:v>10</c:v>
                </c:pt>
                <c:pt idx="6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8DD-4AB1-B3C3-657C1BC183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0432632"/>
        <c:axId val="440432960"/>
      </c:scatterChart>
      <c:valAx>
        <c:axId val="440432632"/>
        <c:scaling>
          <c:orientation val="minMax"/>
          <c:max val="2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0" i="0" baseline="0" dirty="0">
                    <a:effectLst/>
                  </a:rPr>
                  <a:t>Čas </a:t>
                </a:r>
                <a:r>
                  <a:rPr lang="en-US" sz="1200" b="0" i="0" baseline="0" dirty="0">
                    <a:effectLst/>
                  </a:rPr>
                  <a:t>[</a:t>
                </a:r>
                <a:r>
                  <a:rPr lang="cs-CZ" sz="1200" b="0" i="0" baseline="0" dirty="0">
                    <a:effectLst/>
                  </a:rPr>
                  <a:t>min</a:t>
                </a:r>
                <a:r>
                  <a:rPr lang="en-US" sz="1200" b="0" i="0" baseline="0" dirty="0">
                    <a:effectLst/>
                  </a:rPr>
                  <a:t>]</a:t>
                </a:r>
                <a:endParaRPr lang="cs-CZ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40403497063832361"/>
              <c:y val="0.849999976575891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0432960"/>
        <c:crosses val="autoZero"/>
        <c:crossBetween val="midCat"/>
        <c:majorUnit val="2"/>
      </c:valAx>
      <c:valAx>
        <c:axId val="44043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0" i="0" baseline="0" dirty="0" err="1">
                    <a:effectLst/>
                  </a:rPr>
                  <a:t>Mobílní</a:t>
                </a:r>
                <a:r>
                  <a:rPr lang="cs-CZ" sz="1200" b="0" i="0" baseline="0" dirty="0">
                    <a:effectLst/>
                  </a:rPr>
                  <a:t> fáze B </a:t>
                </a:r>
                <a:r>
                  <a:rPr lang="en-US" sz="1200" b="0" i="0" baseline="0" dirty="0">
                    <a:effectLst/>
                  </a:rPr>
                  <a:t>[%]</a:t>
                </a:r>
                <a:endParaRPr lang="cs-CZ" sz="12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04326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3T20:27:25.72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40F85-D0EB-4849-A5C4-88DD1B1693E8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5D609-CF2E-41DC-B172-E5316CF61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16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04CA1-8FCF-445D-BB32-941790BAE5D3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611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04CA1-8FCF-445D-BB32-941790BAE5D3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9755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04CA1-8FCF-445D-BB32-941790BAE5D3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0281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04CA1-8FCF-445D-BB32-941790BAE5D3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4164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04CA1-8FCF-445D-BB32-941790BAE5D3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5691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04CA1-8FCF-445D-BB32-941790BAE5D3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568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1027733" cy="900148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927"/>
            <a:ext cx="11027735" cy="4699037"/>
          </a:xfrm>
        </p:spPr>
        <p:txBody>
          <a:bodyPr/>
          <a:lstStyle>
            <a:lvl1pPr marL="304792" indent="-304792">
              <a:buClr>
                <a:srgbClr val="F04E23"/>
              </a:buClr>
              <a:buSzPct val="120000"/>
              <a:buFont typeface="Wingdings" panose="05000000000000000000" pitchFamily="2" charset="2"/>
              <a:buChar char="§"/>
              <a:defRPr>
                <a:latin typeface="Arial Narrow" panose="020B0606020202030204" pitchFamily="34" charset="0"/>
              </a:defRPr>
            </a:lvl1pPr>
            <a:lvl2pPr>
              <a:buClr>
                <a:srgbClr val="F04E23"/>
              </a:buClr>
              <a:buSzPct val="134000"/>
              <a:defRPr>
                <a:latin typeface="Arial Narrow" panose="020B0606020202030204" pitchFamily="34" charset="0"/>
              </a:defRPr>
            </a:lvl2pPr>
            <a:lvl3pPr marL="1523962" indent="-304792">
              <a:buClr>
                <a:srgbClr val="F04E23"/>
              </a:buClr>
              <a:buFont typeface="Symbol" panose="05050102010706020507" pitchFamily="18" charset="2"/>
              <a:buChar char=""/>
              <a:defRPr>
                <a:latin typeface="Arial Narrow" panose="020B0606020202030204" pitchFamily="34" charset="0"/>
              </a:defRPr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Obdélník 6"/>
          <p:cNvSpPr/>
          <p:nvPr/>
        </p:nvSpPr>
        <p:spPr>
          <a:xfrm>
            <a:off x="-1" y="1"/>
            <a:ext cx="12192001" cy="249443"/>
          </a:xfrm>
          <a:prstGeom prst="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800">
              <a:solidFill>
                <a:srgbClr val="FF33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31373" y="400051"/>
            <a:ext cx="239183" cy="703536"/>
          </a:xfrm>
          <a:prstGeom prst="rect">
            <a:avLst/>
          </a:prstGeom>
          <a:solidFill>
            <a:srgbClr val="F04E2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/>
        </p:nvSpPr>
        <p:spPr>
          <a:xfrm>
            <a:off x="11273644" y="6443104"/>
            <a:ext cx="828576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z="1600" smtClean="0"/>
              <a:pPr/>
              <a:t>‹#›</a:t>
            </a:fld>
            <a:endParaRPr lang="cs-CZ" sz="1600" dirty="0"/>
          </a:p>
        </p:txBody>
      </p:sp>
      <p:pic>
        <p:nvPicPr>
          <p:cNvPr id="10" name="Picture 2" descr="file://///share/Rektorat/Graficky-Manual/loga_ustavy/EN_loga_ustavy/EN_logo_ustav/logoUSTAV_zakl/logoUSTAV_jpg/u_logoFFBT_323UAP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27613"/>
            <a:ext cx="2015067" cy="4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80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22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43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9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9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34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-1" y="1"/>
            <a:ext cx="12192001" cy="249443"/>
          </a:xfrm>
          <a:prstGeom prst="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800" dirty="0">
              <a:solidFill>
                <a:srgbClr val="FF3300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2" y="6608559"/>
            <a:ext cx="12192001" cy="249443"/>
          </a:xfrm>
          <a:prstGeom prst="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800" dirty="0">
              <a:solidFill>
                <a:srgbClr val="FF3300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71107" y="2196252"/>
            <a:ext cx="10363200" cy="2387600"/>
          </a:xfrm>
        </p:spPr>
        <p:txBody>
          <a:bodyPr anchor="b"/>
          <a:lstStyle>
            <a:lvl1pPr algn="ctr">
              <a:defRPr sz="8000" b="1">
                <a:solidFill>
                  <a:srgbClr val="F04E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580707" y="467592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pic>
        <p:nvPicPr>
          <p:cNvPr id="2" name="Picture 2" descr="ustav_logoUCT_FFBT_323UAPV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934" y="419497"/>
            <a:ext cx="8403167" cy="10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89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" y="1"/>
            <a:ext cx="12192001" cy="249443"/>
          </a:xfrm>
          <a:prstGeom prst="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800">
              <a:solidFill>
                <a:srgbClr val="FF3300"/>
              </a:solidFill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/>
        </p:nvSpPr>
        <p:spPr>
          <a:xfrm>
            <a:off x="11273644" y="6443104"/>
            <a:ext cx="828576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z="1600" smtClean="0"/>
              <a:pPr/>
              <a:t>‹#›</a:t>
            </a:fld>
            <a:endParaRPr lang="cs-CZ" sz="1600" dirty="0"/>
          </a:p>
        </p:txBody>
      </p:sp>
      <p:pic>
        <p:nvPicPr>
          <p:cNvPr id="1026" name="Picture 2" descr="file://///share/Rektorat/Graficky-Manual/loga_ustavy/EN_loga_ustavy/EN_logo_ustav/logoUSTAV_zakl/logoUSTAV_jpg/u_logoFFBT_323UAP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27613"/>
            <a:ext cx="2015067" cy="4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09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cs-CZ"/>
              <a:t>Klepnutím lze upravit styl předlohy podnadpisů.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09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85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87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88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2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88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081D-E8E7-4222-ABB3-0A2A93151179}" type="datetimeFigureOut">
              <a:rPr lang="cs-CZ" smtClean="0"/>
              <a:pPr/>
              <a:t>12.04.2022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91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77B2A5D-5396-4693-90E4-9D5DE11EAE2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4118869"/>
            <a:ext cx="12192000" cy="2540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004D286-2CC2-4708-AE3C-A5A60311E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002119"/>
            <a:ext cx="10363200" cy="3116751"/>
          </a:xfrm>
        </p:spPr>
        <p:txBody>
          <a:bodyPr>
            <a:normAutofit/>
          </a:bodyPr>
          <a:lstStyle/>
          <a:p>
            <a:pPr>
              <a:spcBef>
                <a:spcPts val="1333"/>
              </a:spcBef>
            </a:pPr>
            <a:r>
              <a:rPr lang="cs-CZ" sz="6400" dirty="0"/>
              <a:t>U-HPLC-MS</a:t>
            </a:r>
            <a:br>
              <a:rPr lang="cs-CZ" sz="6400" dirty="0"/>
            </a:br>
            <a:r>
              <a:rPr lang="cs-CZ" sz="6400" dirty="0" err="1"/>
              <a:t>Troubleshooting</a:t>
            </a:r>
            <a:r>
              <a:rPr lang="cs-CZ" sz="6400" dirty="0"/>
              <a:t/>
            </a:r>
            <a:br>
              <a:rPr lang="cs-CZ" sz="6400" dirty="0"/>
            </a:br>
            <a:r>
              <a:rPr lang="cs-CZ" sz="4800" dirty="0">
                <a:solidFill>
                  <a:prstClr val="black"/>
                </a:solidFill>
                <a:latin typeface="Calibri Light" panose="020F0302020204030204" pitchFamily="34" charset="0"/>
                <a:ea typeface="+mn-ea"/>
                <a:cs typeface="+mn-cs"/>
              </a:rPr>
              <a:t>Přetlakování systému</a:t>
            </a:r>
            <a:endParaRPr lang="cs-CZ" sz="6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22EAED1-F1AD-4926-B44D-69AEAE9EF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61" y="3334203"/>
            <a:ext cx="9144000" cy="2312619"/>
          </a:xfrm>
        </p:spPr>
        <p:txBody>
          <a:bodyPr>
            <a:normAutofit/>
          </a:bodyPr>
          <a:lstStyle/>
          <a:p>
            <a:endParaRPr lang="cs-CZ" sz="4800" dirty="0"/>
          </a:p>
          <a:p>
            <a:endParaRPr lang="cs-CZ" sz="48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A3EBF71-C659-4FE5-9861-124A72040009}"/>
              </a:ext>
            </a:extLst>
          </p:cNvPr>
          <p:cNvSpPr/>
          <p:nvPr/>
        </p:nvSpPr>
        <p:spPr>
          <a:xfrm>
            <a:off x="4961301" y="4194006"/>
            <a:ext cx="2269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Maria Filatova</a:t>
            </a:r>
          </a:p>
          <a:p>
            <a:pPr algn="ctr"/>
            <a:endParaRPr lang="cs-CZ" sz="2400" b="1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2CD86E1-9E56-4BDB-B5A3-77D25EE1C1D6}"/>
              </a:ext>
            </a:extLst>
          </p:cNvPr>
          <p:cNvSpPr/>
          <p:nvPr/>
        </p:nvSpPr>
        <p:spPr>
          <a:xfrm>
            <a:off x="2662988" y="6204733"/>
            <a:ext cx="9804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Kapalinová chromatografie v analýze potravin a přírodních produktů, 2021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792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3CC60B-7BD6-4E0A-811F-28513AF6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Řešení problému</a:t>
            </a:r>
          </a:p>
        </p:txBody>
      </p:sp>
      <p:sp>
        <p:nvSpPr>
          <p:cNvPr id="22" name="Zástupný symbol pro obsah 2"/>
          <p:cNvSpPr txBox="1">
            <a:spLocks/>
          </p:cNvSpPr>
          <p:nvPr/>
        </p:nvSpPr>
        <p:spPr>
          <a:xfrm>
            <a:off x="724548" y="3362847"/>
            <a:ext cx="9357763" cy="122395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1" indent="0">
              <a:buNone/>
            </a:pPr>
            <a:endParaRPr lang="cs-CZ" dirty="0"/>
          </a:p>
        </p:txBody>
      </p:sp>
      <p:sp>
        <p:nvSpPr>
          <p:cNvPr id="23" name="Zástupný symbol pro obsah 2"/>
          <p:cNvSpPr>
            <a:spLocks noGrp="1"/>
          </p:cNvSpPr>
          <p:nvPr>
            <p:ph idx="1"/>
          </p:nvPr>
        </p:nvSpPr>
        <p:spPr>
          <a:xfrm>
            <a:off x="613633" y="1221687"/>
            <a:ext cx="11225409" cy="715183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Kontrola interakcí vzorek-MF (smícháním vzorku s MF)</a:t>
            </a:r>
          </a:p>
          <a:p>
            <a:pPr marL="609585" lvl="1" indent="0">
              <a:buNone/>
            </a:pPr>
            <a:endParaRPr lang="cs-CZ" sz="2667" dirty="0">
              <a:latin typeface="+mn-lt"/>
            </a:endParaRPr>
          </a:p>
        </p:txBody>
      </p:sp>
      <p:sp>
        <p:nvSpPr>
          <p:cNvPr id="24" name="Zástupný symbol pro obsah 2"/>
          <p:cNvSpPr txBox="1">
            <a:spLocks/>
          </p:cNvSpPr>
          <p:nvPr/>
        </p:nvSpPr>
        <p:spPr>
          <a:xfrm>
            <a:off x="613633" y="4204175"/>
            <a:ext cx="11027735" cy="827108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Možné postupy řešení problému</a:t>
            </a:r>
          </a:p>
        </p:txBody>
      </p:sp>
      <p:sp>
        <p:nvSpPr>
          <p:cNvPr id="25" name="Zástupný symbol pro obsah 2"/>
          <p:cNvSpPr txBox="1">
            <a:spLocks/>
          </p:cNvSpPr>
          <p:nvPr/>
        </p:nvSpPr>
        <p:spPr>
          <a:xfrm>
            <a:off x="350263" y="1731329"/>
            <a:ext cx="12936375" cy="116169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b="1" dirty="0"/>
              <a:t>Vzorek = </a:t>
            </a:r>
            <a:r>
              <a:rPr lang="cs-CZ" b="1" dirty="0" err="1"/>
              <a:t>ethanolový</a:t>
            </a:r>
            <a:r>
              <a:rPr lang="cs-CZ" b="1" dirty="0"/>
              <a:t> extrakt</a:t>
            </a:r>
          </a:p>
          <a:p>
            <a:pPr lvl="1"/>
            <a:r>
              <a:rPr lang="cs-CZ" b="1" dirty="0"/>
              <a:t>A</a:t>
            </a:r>
            <a:r>
              <a:rPr lang="cs-CZ" dirty="0"/>
              <a:t>: </a:t>
            </a:r>
            <a:r>
              <a:rPr lang="cs-CZ" dirty="0">
                <a:solidFill>
                  <a:srgbClr val="000000"/>
                </a:solidFill>
              </a:rPr>
              <a:t>roztok </a:t>
            </a:r>
            <a:r>
              <a:rPr lang="pt-BR" dirty="0">
                <a:solidFill>
                  <a:srgbClr val="000000"/>
                </a:solidFill>
              </a:rPr>
              <a:t>5 mM HCOONH</a:t>
            </a:r>
            <a:r>
              <a:rPr lang="pt-BR" baseline="-25000" dirty="0">
                <a:solidFill>
                  <a:srgbClr val="000000"/>
                </a:solidFill>
              </a:rPr>
              <a:t>4</a:t>
            </a:r>
            <a:r>
              <a:rPr lang="pt-BR" dirty="0">
                <a:solidFill>
                  <a:srgbClr val="000000"/>
                </a:solidFill>
              </a:rPr>
              <a:t> v H</a:t>
            </a:r>
            <a:r>
              <a:rPr lang="pt-BR" baseline="-25000" dirty="0">
                <a:solidFill>
                  <a:srgbClr val="000000"/>
                </a:solidFill>
              </a:rPr>
              <a:t>2</a:t>
            </a:r>
            <a:r>
              <a:rPr lang="pt-BR" dirty="0">
                <a:solidFill>
                  <a:srgbClr val="000000"/>
                </a:solidFill>
              </a:rPr>
              <a:t>O:MeOH (95:5, v/v)</a:t>
            </a:r>
            <a:r>
              <a:rPr lang="cs-CZ" dirty="0">
                <a:solidFill>
                  <a:srgbClr val="000000"/>
                </a:solidFill>
              </a:rPr>
              <a:t>+</a:t>
            </a:r>
            <a:r>
              <a:rPr lang="pt-BR" dirty="0">
                <a:solidFill>
                  <a:srgbClr val="000000"/>
                </a:solidFill>
              </a:rPr>
              <a:t> 0,1% HCOOH</a:t>
            </a:r>
            <a:endParaRPr lang="cs-CZ" dirty="0"/>
          </a:p>
        </p:txBody>
      </p:sp>
      <p:sp>
        <p:nvSpPr>
          <p:cNvPr id="27" name="Zástupný symbol pro obsah 2"/>
          <p:cNvSpPr txBox="1">
            <a:spLocks/>
          </p:cNvSpPr>
          <p:nvPr/>
        </p:nvSpPr>
        <p:spPr>
          <a:xfrm>
            <a:off x="427066" y="4756489"/>
            <a:ext cx="11027735" cy="128401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/>
              <a:t>Úprava MF (gradientu) -</a:t>
            </a:r>
            <a:r>
              <a:rPr lang="cs-CZ" b="1" dirty="0"/>
              <a:t> A</a:t>
            </a:r>
            <a:r>
              <a:rPr lang="cs-CZ" dirty="0"/>
              <a:t>: </a:t>
            </a:r>
            <a:r>
              <a:rPr lang="cs-CZ" dirty="0">
                <a:solidFill>
                  <a:srgbClr val="000000"/>
                </a:solidFill>
              </a:rPr>
              <a:t>roztok </a:t>
            </a:r>
            <a:r>
              <a:rPr lang="pt-BR" dirty="0">
                <a:solidFill>
                  <a:srgbClr val="000000"/>
                </a:solidFill>
              </a:rPr>
              <a:t>5 mM HCOONH</a:t>
            </a:r>
            <a:r>
              <a:rPr lang="pt-BR" baseline="-25000" dirty="0">
                <a:solidFill>
                  <a:srgbClr val="000000"/>
                </a:solidFill>
              </a:rPr>
              <a:t>4</a:t>
            </a:r>
            <a:endParaRPr lang="cs-CZ" baseline="-25000" dirty="0">
              <a:solidFill>
                <a:srgbClr val="000000"/>
              </a:solidFill>
            </a:endParaRPr>
          </a:p>
          <a:p>
            <a:pPr marL="609585" lvl="1" indent="0">
              <a:buNone/>
            </a:pPr>
            <a:r>
              <a:rPr lang="cs-CZ" dirty="0">
                <a:solidFill>
                  <a:srgbClr val="000000"/>
                </a:solidFill>
              </a:rPr>
              <a:t>     </a:t>
            </a:r>
            <a:r>
              <a:rPr lang="pt-BR" dirty="0">
                <a:solidFill>
                  <a:srgbClr val="000000"/>
                </a:solidFill>
              </a:rPr>
              <a:t>v H</a:t>
            </a:r>
            <a:r>
              <a:rPr lang="pt-BR" baseline="-25000" dirty="0">
                <a:solidFill>
                  <a:srgbClr val="000000"/>
                </a:solidFill>
              </a:rPr>
              <a:t>2</a:t>
            </a:r>
            <a:r>
              <a:rPr lang="pt-BR" dirty="0">
                <a:solidFill>
                  <a:srgbClr val="000000"/>
                </a:solidFill>
              </a:rPr>
              <a:t>O:MeOH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pt-BR" dirty="0">
                <a:solidFill>
                  <a:srgbClr val="000000"/>
                </a:solidFill>
              </a:rPr>
              <a:t>(</a:t>
            </a:r>
            <a:r>
              <a:rPr lang="cs-CZ" dirty="0">
                <a:solidFill>
                  <a:srgbClr val="000000"/>
                </a:solidFill>
              </a:rPr>
              <a:t>50</a:t>
            </a:r>
            <a:r>
              <a:rPr lang="pt-BR" dirty="0">
                <a:solidFill>
                  <a:srgbClr val="000000"/>
                </a:solidFill>
              </a:rPr>
              <a:t>:5</a:t>
            </a:r>
            <a:r>
              <a:rPr lang="cs-CZ" dirty="0">
                <a:solidFill>
                  <a:srgbClr val="000000"/>
                </a:solidFill>
              </a:rPr>
              <a:t>0</a:t>
            </a:r>
            <a:r>
              <a:rPr lang="pt-BR" dirty="0">
                <a:solidFill>
                  <a:srgbClr val="000000"/>
                </a:solidFill>
              </a:rPr>
              <a:t>, v/v)</a:t>
            </a:r>
            <a:r>
              <a:rPr lang="cs-CZ" dirty="0">
                <a:solidFill>
                  <a:srgbClr val="000000"/>
                </a:solidFill>
              </a:rPr>
              <a:t> +</a:t>
            </a:r>
            <a:r>
              <a:rPr lang="pt-BR" dirty="0">
                <a:solidFill>
                  <a:srgbClr val="000000"/>
                </a:solidFill>
              </a:rPr>
              <a:t> 0,1% HCOOH </a:t>
            </a:r>
            <a:r>
              <a:rPr lang="cs-CZ" dirty="0"/>
              <a:t>=</a:t>
            </a:r>
            <a:r>
              <a:rPr lang="en-US" dirty="0"/>
              <a:t>&gt; </a:t>
            </a:r>
            <a:r>
              <a:rPr lang="cs-CZ" dirty="0"/>
              <a:t>vznik bílé sraženiny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  <a:p>
            <a:pPr marL="609585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8" r="37970" b="29613"/>
          <a:stretch/>
        </p:blipFill>
        <p:spPr>
          <a:xfrm>
            <a:off x="10472643" y="282758"/>
            <a:ext cx="1350760" cy="1876940"/>
          </a:xfrm>
          <a:prstGeom prst="rect">
            <a:avLst/>
          </a:prstGeom>
        </p:spPr>
      </p:pic>
      <p:sp>
        <p:nvSpPr>
          <p:cNvPr id="30" name="Zástupný symbol pro obsah 2"/>
          <p:cNvSpPr txBox="1">
            <a:spLocks/>
          </p:cNvSpPr>
          <p:nvPr/>
        </p:nvSpPr>
        <p:spPr>
          <a:xfrm>
            <a:off x="350264" y="2593441"/>
            <a:ext cx="11841737" cy="142597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b="1" dirty="0"/>
              <a:t>Vznik bílé sraženiny</a:t>
            </a:r>
            <a:r>
              <a:rPr lang="cs-CZ" dirty="0"/>
              <a:t>. Bílá sraženina ucpává kapiláru za šesticestným</a:t>
            </a:r>
          </a:p>
          <a:p>
            <a:pPr marL="609585" lvl="1" indent="0">
              <a:buNone/>
            </a:pPr>
            <a:r>
              <a:rPr lang="cs-CZ" dirty="0"/>
              <a:t>      ventilem (+ zanáší kolonu). Nerozpustná (špatně rozpustná) v H</a:t>
            </a:r>
            <a:r>
              <a:rPr lang="cs-CZ" baseline="-25000" dirty="0"/>
              <a:t>2</a:t>
            </a:r>
            <a:r>
              <a:rPr lang="cs-CZ" dirty="0"/>
              <a:t>O, </a:t>
            </a:r>
            <a:r>
              <a:rPr lang="cs-CZ" dirty="0" err="1"/>
              <a:t>MeOH</a:t>
            </a:r>
            <a:r>
              <a:rPr lang="cs-CZ" dirty="0"/>
              <a:t> a </a:t>
            </a:r>
            <a:r>
              <a:rPr lang="cs-CZ" dirty="0" err="1"/>
              <a:t>iPrOH</a:t>
            </a:r>
            <a:r>
              <a:rPr lang="cs-CZ" dirty="0"/>
              <a:t>.</a:t>
            </a:r>
          </a:p>
          <a:p>
            <a:pPr marL="609585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  <p:sp>
        <p:nvSpPr>
          <p:cNvPr id="31" name="Zástupný symbol pro obsah 2"/>
          <p:cNvSpPr txBox="1">
            <a:spLocks/>
          </p:cNvSpPr>
          <p:nvPr/>
        </p:nvSpPr>
        <p:spPr>
          <a:xfrm>
            <a:off x="395542" y="3407783"/>
            <a:ext cx="6977532" cy="69126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1" indent="0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Řešení</a:t>
            </a:r>
            <a:r>
              <a:rPr lang="cs-CZ" dirty="0"/>
              <a:t> -</a:t>
            </a:r>
            <a:r>
              <a:rPr lang="en-US" dirty="0"/>
              <a:t>&gt;</a:t>
            </a:r>
            <a:r>
              <a:rPr lang="cs-CZ" dirty="0"/>
              <a:t> promytí roztok MeOH + 4% HCOOH </a:t>
            </a:r>
          </a:p>
          <a:p>
            <a:pPr lvl="1"/>
            <a:endParaRPr lang="cs-CZ" dirty="0"/>
          </a:p>
        </p:txBody>
      </p:sp>
      <p:pic>
        <p:nvPicPr>
          <p:cNvPr id="32" name="Picture 2" descr="VÃ½sledek obrÃ¡zku pro tick m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78" y="3328069"/>
            <a:ext cx="606044" cy="5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Zástupný symbol pro obsah 2"/>
          <p:cNvSpPr txBox="1">
            <a:spLocks/>
          </p:cNvSpPr>
          <p:nvPr/>
        </p:nvSpPr>
        <p:spPr>
          <a:xfrm>
            <a:off x="427065" y="5557609"/>
            <a:ext cx="11027735" cy="67582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/>
              <a:t>Vysrážení vzorků -</a:t>
            </a:r>
            <a:r>
              <a:rPr lang="en-US" dirty="0"/>
              <a:t>&gt;</a:t>
            </a:r>
            <a:r>
              <a:rPr lang="cs-CZ" dirty="0"/>
              <a:t> filtrace -</a:t>
            </a:r>
            <a:r>
              <a:rPr lang="en-US" dirty="0"/>
              <a:t>&gt; </a:t>
            </a:r>
            <a:r>
              <a:rPr lang="cs-CZ" dirty="0"/>
              <a:t>měření =</a:t>
            </a:r>
            <a:r>
              <a:rPr lang="en-US" dirty="0"/>
              <a:t>&gt;</a:t>
            </a:r>
            <a:r>
              <a:rPr lang="cs-CZ" dirty="0"/>
              <a:t>ztráta části metabolomu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36" name="Picture 2" descr="VÃ½sledek obrÃ¡zku pro x mar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2"/>
          <a:stretch/>
        </p:blipFill>
        <p:spPr bwMode="auto">
          <a:xfrm>
            <a:off x="9412841" y="4804652"/>
            <a:ext cx="539483" cy="5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ástupný symbol pro obsah 2"/>
          <p:cNvSpPr txBox="1">
            <a:spLocks/>
          </p:cNvSpPr>
          <p:nvPr/>
        </p:nvSpPr>
        <p:spPr>
          <a:xfrm>
            <a:off x="427065" y="6066352"/>
            <a:ext cx="11027735" cy="60985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/>
              <a:t>Změna extrakčního postupu =&gt; ztráta části metabolomu    </a:t>
            </a:r>
          </a:p>
        </p:txBody>
      </p:sp>
      <p:sp>
        <p:nvSpPr>
          <p:cNvPr id="39" name="Zástupný symbol pro obsah 2"/>
          <p:cNvSpPr txBox="1">
            <a:spLocks/>
          </p:cNvSpPr>
          <p:nvPr/>
        </p:nvSpPr>
        <p:spPr>
          <a:xfrm>
            <a:off x="395542" y="3801800"/>
            <a:ext cx="11027735" cy="60985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/>
              <a:t>Momentální stav kolony</a:t>
            </a:r>
          </a:p>
        </p:txBody>
      </p:sp>
      <p:pic>
        <p:nvPicPr>
          <p:cNvPr id="40" name="Picture 4" descr="VÃ½sledek obrÃ¡zku pro question mar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504" y="3749992"/>
            <a:ext cx="420872" cy="43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VÃ½sledek obrÃ¡zku pro question mark">
            <a:extLst>
              <a:ext uri="{FF2B5EF4-FFF2-40B4-BE49-F238E27FC236}">
                <a16:creationId xmlns:a16="http://schemas.microsoft.com/office/drawing/2014/main" id="{98FEEBAD-E6B9-4DEF-82C7-CF3467D47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23" y="6134197"/>
            <a:ext cx="420872" cy="43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VÃ½sledek obrÃ¡zku pro question mark">
            <a:extLst>
              <a:ext uri="{FF2B5EF4-FFF2-40B4-BE49-F238E27FC236}">
                <a16:creationId xmlns:a16="http://schemas.microsoft.com/office/drawing/2014/main" id="{9800F51E-3B6A-40F8-877C-B76BD9BA6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147" y="5650085"/>
            <a:ext cx="420872" cy="43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19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7" grpId="0"/>
      <p:bldP spid="30" grpId="0"/>
      <p:bldP spid="31" grpId="0"/>
      <p:bldP spid="33" grpId="0"/>
      <p:bldP spid="37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troduction to Problem Solving Skills - KNILT">
            <a:extLst>
              <a:ext uri="{FF2B5EF4-FFF2-40B4-BE49-F238E27FC236}">
                <a16:creationId xmlns:a16="http://schemas.microsoft.com/office/drawing/2014/main" id="{3AA041FF-EDA8-45B1-89CF-898118F88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109" y="365127"/>
            <a:ext cx="1938161" cy="198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61A0823-7A73-47C0-AC0A-78FB7F1A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Řešení problému: jak to dopadlo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63E3ED-0719-4F3E-AD36-59A517355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33" y="1472318"/>
            <a:ext cx="11027735" cy="4699037"/>
          </a:xfrm>
        </p:spPr>
        <p:txBody>
          <a:bodyPr/>
          <a:lstStyle/>
          <a:p>
            <a:r>
              <a:rPr lang="cs-CZ" dirty="0"/>
              <a:t>Extrakční rozpouštědlo – zůstává ethanol </a:t>
            </a:r>
          </a:p>
          <a:p>
            <a:r>
              <a:rPr lang="cs-CZ" b="1" dirty="0"/>
              <a:t>Výměna </a:t>
            </a:r>
            <a:r>
              <a:rPr lang="cs-CZ" b="1" dirty="0" err="1"/>
              <a:t>šesticestého</a:t>
            </a:r>
            <a:r>
              <a:rPr lang="cs-CZ" b="1" dirty="0"/>
              <a:t> ventilu a vyčistění celého systému</a:t>
            </a:r>
          </a:p>
          <a:p>
            <a:r>
              <a:rPr lang="cs-CZ" b="1" dirty="0"/>
              <a:t>Úprava podmínek LC analýzy:</a:t>
            </a:r>
          </a:p>
          <a:p>
            <a:pPr lvl="1"/>
            <a:r>
              <a:rPr lang="cs-CZ" sz="3733" b="1" dirty="0"/>
              <a:t>Nový gradient MF </a:t>
            </a:r>
            <a:r>
              <a:rPr lang="cs-CZ" dirty="0"/>
              <a:t>(rychlejší), </a:t>
            </a:r>
            <a:r>
              <a:rPr lang="cs-CZ" u="sng" dirty="0"/>
              <a:t>vzorek se neusazuje </a:t>
            </a:r>
          </a:p>
          <a:p>
            <a:pPr lvl="1"/>
            <a:r>
              <a:rPr lang="cs-CZ" dirty="0"/>
              <a:t>Úprava doby analýzy</a:t>
            </a:r>
          </a:p>
          <a:p>
            <a:pPr lvl="1"/>
            <a:r>
              <a:rPr lang="cs-CZ" dirty="0"/>
              <a:t>Úprava průtoku MF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B46A761-7C54-4D66-B617-C7ADB826EFA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91529" y="4223633"/>
          <a:ext cx="3251200" cy="232410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656463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210918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538181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57378109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b="1" u="none" strike="noStrike" kern="1200" dirty="0" err="1">
                          <a:effectLst/>
                        </a:rPr>
                        <a:t>Time</a:t>
                      </a:r>
                      <a:endParaRPr lang="cs-CZ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b="1" u="none" strike="noStrike" kern="1200" dirty="0">
                          <a:effectLst/>
                        </a:rPr>
                        <a:t>A[%]</a:t>
                      </a:r>
                      <a:endParaRPr lang="cs-CZ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b="1" u="none" strike="noStrike" kern="1200" dirty="0">
                          <a:effectLst/>
                        </a:rPr>
                        <a:t>B[%]</a:t>
                      </a:r>
                      <a:endParaRPr lang="cs-CZ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b="1" u="none" strike="noStrike" kern="1200" dirty="0" err="1">
                          <a:effectLst/>
                        </a:rPr>
                        <a:t>Flow</a:t>
                      </a:r>
                      <a:r>
                        <a:rPr lang="cs-CZ" sz="1500" b="1" u="none" strike="noStrike" kern="1200" dirty="0">
                          <a:effectLst/>
                        </a:rPr>
                        <a:t> </a:t>
                      </a:r>
                      <a:r>
                        <a:rPr lang="cs-CZ" sz="1500" b="1" u="none" strike="noStrike" kern="1200" dirty="0" err="1">
                          <a:effectLst/>
                        </a:rPr>
                        <a:t>rate</a:t>
                      </a:r>
                      <a:r>
                        <a:rPr lang="cs-CZ" sz="1500" b="1" u="none" strike="noStrike" kern="1200" dirty="0">
                          <a:effectLst/>
                        </a:rPr>
                        <a:t> [ml/min]</a:t>
                      </a:r>
                      <a:endParaRPr lang="cs-CZ" sz="15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26414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 dirty="0">
                          <a:effectLst/>
                        </a:rPr>
                        <a:t>0.000</a:t>
                      </a:r>
                      <a:endParaRPr lang="cs-CZ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 dirty="0">
                          <a:effectLst/>
                        </a:rPr>
                        <a:t>90</a:t>
                      </a:r>
                      <a:endParaRPr lang="cs-CZ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>
                          <a:effectLst/>
                        </a:rPr>
                        <a:t>10</a:t>
                      </a:r>
                      <a:endParaRPr lang="cs-CZ" sz="150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>
                          <a:effectLst/>
                        </a:rPr>
                        <a:t>0.35</a:t>
                      </a:r>
                      <a:endParaRPr lang="cs-CZ" sz="150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958907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 dirty="0">
                          <a:effectLst/>
                        </a:rPr>
                        <a:t>1.000</a:t>
                      </a:r>
                      <a:endParaRPr lang="cs-CZ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 dirty="0">
                          <a:effectLst/>
                        </a:rPr>
                        <a:t>50</a:t>
                      </a:r>
                      <a:endParaRPr lang="cs-CZ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 dirty="0">
                          <a:effectLst/>
                        </a:rPr>
                        <a:t>50</a:t>
                      </a:r>
                      <a:endParaRPr lang="cs-CZ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>
                          <a:effectLst/>
                        </a:rPr>
                        <a:t>0.35</a:t>
                      </a:r>
                      <a:endParaRPr lang="cs-CZ" sz="150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736804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>
                          <a:effectLst/>
                        </a:rPr>
                        <a:t>5.000</a:t>
                      </a:r>
                      <a:endParaRPr lang="cs-CZ" sz="150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 dirty="0">
                          <a:effectLst/>
                        </a:rPr>
                        <a:t>20</a:t>
                      </a:r>
                      <a:endParaRPr lang="cs-CZ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 dirty="0">
                          <a:effectLst/>
                        </a:rPr>
                        <a:t>80</a:t>
                      </a:r>
                      <a:endParaRPr lang="cs-CZ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>
                          <a:effectLst/>
                        </a:rPr>
                        <a:t>0.35</a:t>
                      </a:r>
                      <a:endParaRPr lang="cs-CZ" sz="150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83344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>
                          <a:effectLst/>
                        </a:rPr>
                        <a:t>11.000</a:t>
                      </a:r>
                      <a:endParaRPr lang="cs-CZ" sz="150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 dirty="0">
                          <a:effectLst/>
                        </a:rPr>
                        <a:t>0</a:t>
                      </a:r>
                      <a:endParaRPr lang="cs-CZ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 dirty="0">
                          <a:effectLst/>
                        </a:rPr>
                        <a:t>100</a:t>
                      </a:r>
                      <a:endParaRPr lang="cs-CZ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>
                          <a:effectLst/>
                        </a:rPr>
                        <a:t>0.35</a:t>
                      </a:r>
                      <a:endParaRPr lang="cs-CZ" sz="150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810397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>
                          <a:effectLst/>
                        </a:rPr>
                        <a:t>17.000</a:t>
                      </a:r>
                      <a:endParaRPr lang="cs-CZ" sz="150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>
                          <a:effectLst/>
                        </a:rPr>
                        <a:t>0</a:t>
                      </a:r>
                      <a:endParaRPr lang="cs-CZ" sz="150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 dirty="0">
                          <a:effectLst/>
                        </a:rPr>
                        <a:t>100</a:t>
                      </a:r>
                      <a:endParaRPr lang="cs-CZ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 dirty="0">
                          <a:effectLst/>
                        </a:rPr>
                        <a:t>0.35</a:t>
                      </a:r>
                      <a:endParaRPr lang="cs-CZ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843771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>
                          <a:effectLst/>
                        </a:rPr>
                        <a:t>17.100</a:t>
                      </a:r>
                      <a:endParaRPr lang="cs-CZ" sz="150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>
                          <a:effectLst/>
                        </a:rPr>
                        <a:t>90</a:t>
                      </a:r>
                      <a:endParaRPr lang="cs-CZ" sz="150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 dirty="0">
                          <a:effectLst/>
                        </a:rPr>
                        <a:t>10</a:t>
                      </a:r>
                      <a:endParaRPr lang="cs-CZ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 dirty="0">
                          <a:effectLst/>
                        </a:rPr>
                        <a:t>0.35</a:t>
                      </a:r>
                      <a:endParaRPr lang="cs-CZ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472391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>
                          <a:effectLst/>
                        </a:rPr>
                        <a:t>20.000</a:t>
                      </a:r>
                      <a:endParaRPr lang="cs-CZ" sz="150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>
                          <a:effectLst/>
                        </a:rPr>
                        <a:t>90</a:t>
                      </a:r>
                      <a:endParaRPr lang="cs-CZ" sz="150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>
                          <a:effectLst/>
                        </a:rPr>
                        <a:t>10</a:t>
                      </a:r>
                      <a:endParaRPr lang="cs-CZ" sz="1500" b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500" u="none" strike="noStrike" kern="1200" dirty="0">
                          <a:effectLst/>
                        </a:rPr>
                        <a:t>0.35</a:t>
                      </a:r>
                      <a:endParaRPr lang="cs-CZ" sz="15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4792110"/>
                  </a:ext>
                </a:extLst>
              </a:tr>
            </a:tbl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65E4CEF5-2C1A-4D1D-A5B2-FA184C4584E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442729" y="4011930"/>
          <a:ext cx="3584264" cy="2846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 descr="VÃ½sledek obrÃ¡zku pro tick mark">
            <a:extLst>
              <a:ext uri="{FF2B5EF4-FFF2-40B4-BE49-F238E27FC236}">
                <a16:creationId xmlns:a16="http://schemas.microsoft.com/office/drawing/2014/main" id="{EAFBB8B9-88A6-4520-A780-E9C115946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145" y="3346808"/>
            <a:ext cx="606044" cy="5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07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Úprava gradientu </a:t>
            </a:r>
            <a:r>
              <a:rPr lang="cs-CZ" smtClean="0"/>
              <a:t>- Bechyňská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4" y="1409724"/>
            <a:ext cx="7461575" cy="38037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41631" y="1598201"/>
            <a:ext cx="3010298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Zjištění, že nebyl dostatečný čas na ekvilibraci kolony.</a:t>
            </a:r>
          </a:p>
          <a:p>
            <a:endParaRPr lang="cs-CZ" dirty="0"/>
          </a:p>
          <a:p>
            <a:r>
              <a:rPr lang="cs-CZ" dirty="0" smtClean="0"/>
              <a:t>Prodloužení metody o 1 min.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035" y="3113595"/>
            <a:ext cx="6326079" cy="33554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4"/>
          <p:cNvSpPr txBox="1"/>
          <p:nvPr/>
        </p:nvSpPr>
        <p:spPr>
          <a:xfrm>
            <a:off x="177912" y="5643633"/>
            <a:ext cx="4989309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Zrychlení průtoku při isokratické eluci (100% B) na 0,45 ml/min – vymytí nečistot.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2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9866" y="341197"/>
            <a:ext cx="11027733" cy="900148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+mj-lt"/>
              </a:rPr>
              <a:t>Existing method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70D5C4-4A19-4D15-838D-C26E602E4C5C}"/>
              </a:ext>
            </a:extLst>
          </p:cNvPr>
          <p:cNvGrpSpPr/>
          <p:nvPr/>
        </p:nvGrpSpPr>
        <p:grpSpPr>
          <a:xfrm>
            <a:off x="9431066" y="526508"/>
            <a:ext cx="2555187" cy="6079726"/>
            <a:chOff x="9593852" y="49868"/>
            <a:chExt cx="2555187" cy="6079726"/>
          </a:xfrm>
        </p:grpSpPr>
        <p:sp>
          <p:nvSpPr>
            <p:cNvPr id="110" name="Прямоугольник: скругленные углы 109">
              <a:extLst>
                <a:ext uri="{FF2B5EF4-FFF2-40B4-BE49-F238E27FC236}">
                  <a16:creationId xmlns:a16="http://schemas.microsoft.com/office/drawing/2014/main" id="{4443C464-D3E4-4DDB-8529-EA36F6EE273A}"/>
                </a:ext>
              </a:extLst>
            </p:cNvPr>
            <p:cNvSpPr/>
            <p:nvPr/>
          </p:nvSpPr>
          <p:spPr>
            <a:xfrm>
              <a:off x="9593852" y="49868"/>
              <a:ext cx="2555187" cy="2649060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cs-CZ" sz="1600" dirty="0">
                  <a:solidFill>
                    <a:prstClr val="black"/>
                  </a:solidFill>
                  <a:latin typeface="Calibri"/>
                </a:rPr>
                <a:t>Tartrazine (E 102)</a:t>
              </a:r>
            </a:p>
            <a:p>
              <a:pPr algn="ctr" defTabSz="1219170"/>
              <a:r>
                <a:rPr lang="cs-CZ" sz="1600" dirty="0">
                  <a:solidFill>
                    <a:prstClr val="black"/>
                  </a:solidFill>
                  <a:latin typeface="Calibri"/>
                </a:rPr>
                <a:t>Sunset yellow FCF (E110)</a:t>
              </a:r>
            </a:p>
            <a:p>
              <a:pPr algn="ctr" defTabSz="1219170"/>
              <a:r>
                <a:rPr lang="cs-CZ" sz="1600" dirty="0">
                  <a:solidFill>
                    <a:prstClr val="black"/>
                  </a:solidFill>
                  <a:latin typeface="Calibri"/>
                </a:rPr>
                <a:t>Azorubine (E 122)</a:t>
              </a:r>
            </a:p>
            <a:p>
              <a:pPr algn="ctr" defTabSz="1219170"/>
              <a:r>
                <a:rPr lang="cs-CZ" sz="1600" dirty="0">
                  <a:solidFill>
                    <a:prstClr val="black"/>
                  </a:solidFill>
                  <a:latin typeface="Calibri"/>
                </a:rPr>
                <a:t>Ponceau 4R (E 124)</a:t>
              </a:r>
            </a:p>
            <a:p>
              <a:pPr algn="ctr" defTabSz="1219170"/>
              <a:r>
                <a:rPr lang="cs-CZ" sz="1600" dirty="0">
                  <a:solidFill>
                    <a:schemeClr val="tx1"/>
                  </a:solidFill>
                  <a:latin typeface="Calibri"/>
                </a:rPr>
                <a:t>Erythrosine (E 127)</a:t>
              </a:r>
            </a:p>
            <a:p>
              <a:pPr algn="ctr" defTabSz="1219170"/>
              <a:r>
                <a:rPr lang="cs-CZ" sz="1600" dirty="0">
                  <a:solidFill>
                    <a:prstClr val="black"/>
                  </a:solidFill>
                  <a:latin typeface="Calibri"/>
                </a:rPr>
                <a:t>Allura red AC (E 129)</a:t>
              </a:r>
            </a:p>
            <a:p>
              <a:pPr algn="ctr" defTabSz="1219170"/>
              <a:r>
                <a:rPr lang="cs-CZ" sz="1600" dirty="0">
                  <a:solidFill>
                    <a:prstClr val="black"/>
                  </a:solidFill>
                  <a:latin typeface="Calibri"/>
                </a:rPr>
                <a:t>Patent blue V (E 131)</a:t>
              </a:r>
            </a:p>
            <a:p>
              <a:pPr algn="ctr" defTabSz="1219170"/>
              <a:r>
                <a:rPr lang="cs-CZ" sz="1600" dirty="0">
                  <a:solidFill>
                    <a:prstClr val="black"/>
                  </a:solidFill>
                  <a:latin typeface="Calibri"/>
                </a:rPr>
                <a:t>Brilliant blue FCF (E 133)</a:t>
              </a:r>
            </a:p>
            <a:p>
              <a:pPr algn="ctr" defTabSz="1219170"/>
              <a:r>
                <a:rPr lang="cs-CZ" sz="1600" dirty="0">
                  <a:solidFill>
                    <a:prstClr val="black"/>
                  </a:solidFill>
                  <a:latin typeface="Calibri"/>
                </a:rPr>
                <a:t>Brilliant black PN (E 151)</a:t>
              </a:r>
              <a:endParaRPr lang="en-US" sz="1600" dirty="0">
                <a:solidFill>
                  <a:prstClr val="black"/>
                </a:solidFill>
                <a:latin typeface="Calibri"/>
              </a:endParaRPr>
            </a:p>
            <a:p>
              <a:pPr algn="ctr" defTabSz="1219170"/>
              <a:r>
                <a:rPr lang="cs-CZ" sz="1600" dirty="0">
                  <a:solidFill>
                    <a:prstClr val="black"/>
                  </a:solidFill>
                </a:rPr>
                <a:t>Green S (E 142)</a:t>
              </a:r>
            </a:p>
          </p:txBody>
        </p:sp>
        <p:sp>
          <p:nvSpPr>
            <p:cNvPr id="112" name="Прямоугольник: скругленные углы 111">
              <a:extLst>
                <a:ext uri="{FF2B5EF4-FFF2-40B4-BE49-F238E27FC236}">
                  <a16:creationId xmlns:a16="http://schemas.microsoft.com/office/drawing/2014/main" id="{EA50ADFA-FE1D-40AC-AA6C-16FC847114EC}"/>
                </a:ext>
              </a:extLst>
            </p:cNvPr>
            <p:cNvSpPr/>
            <p:nvPr/>
          </p:nvSpPr>
          <p:spPr>
            <a:xfrm>
              <a:off x="9596764" y="2797604"/>
              <a:ext cx="2552275" cy="2187394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Acesulfame</a:t>
              </a:r>
              <a:r>
                <a:rPr lang="cs-CZ" sz="1600" dirty="0">
                  <a:solidFill>
                    <a:prstClr val="black"/>
                  </a:solidFill>
                  <a:latin typeface="Calibri"/>
                </a:rPr>
                <a:t> K (E 950)</a:t>
              </a:r>
            </a:p>
            <a:p>
              <a:pPr algn="ctr" defTabSz="1219170"/>
              <a:r>
                <a:rPr lang="cs-CZ" sz="1600" dirty="0">
                  <a:solidFill>
                    <a:prstClr val="black"/>
                  </a:solidFill>
                  <a:latin typeface="Calibri"/>
                </a:rPr>
                <a:t>Aspartame (E 951)</a:t>
              </a:r>
            </a:p>
            <a:p>
              <a:pPr algn="ctr" defTabSz="1219170"/>
              <a:r>
                <a:rPr lang="cs-CZ" sz="1600" dirty="0">
                  <a:solidFill>
                    <a:prstClr val="black"/>
                  </a:solidFill>
                  <a:latin typeface="Calibri"/>
                </a:rPr>
                <a:t>Cy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cs-CZ" sz="1600" dirty="0">
                  <a:solidFill>
                    <a:prstClr val="black"/>
                  </a:solidFill>
                  <a:latin typeface="Calibri"/>
                </a:rPr>
                <a:t>lam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ic acid</a:t>
              </a:r>
              <a:r>
                <a:rPr lang="cs-CZ" sz="1600" dirty="0">
                  <a:solidFill>
                    <a:prstClr val="black"/>
                  </a:solidFill>
                  <a:latin typeface="Calibri"/>
                </a:rPr>
                <a:t> (E 952)</a:t>
              </a:r>
            </a:p>
            <a:p>
              <a:pPr algn="ctr" defTabSz="1219170"/>
              <a:r>
                <a:rPr lang="cs-CZ" sz="1600" dirty="0">
                  <a:solidFill>
                    <a:prstClr val="black"/>
                  </a:solidFill>
                  <a:latin typeface="Calibri"/>
                </a:rPr>
                <a:t>Saccharine (E 954)</a:t>
              </a:r>
            </a:p>
            <a:p>
              <a:pPr algn="ctr" defTabSz="1219170"/>
              <a:r>
                <a:rPr lang="cs-CZ" sz="1600" dirty="0">
                  <a:solidFill>
                    <a:prstClr val="black"/>
                  </a:solidFill>
                  <a:latin typeface="Calibri"/>
                </a:rPr>
                <a:t>Sucralose (E 955)</a:t>
              </a:r>
            </a:p>
            <a:p>
              <a:pPr algn="ctr" defTabSz="1219170"/>
              <a:r>
                <a:rPr lang="cs-CZ" sz="1600" dirty="0">
                  <a:solidFill>
                    <a:prstClr val="black"/>
                  </a:solidFill>
                  <a:latin typeface="Calibri"/>
                </a:rPr>
                <a:t>Neohesperidin DC (E 959)</a:t>
              </a:r>
            </a:p>
            <a:p>
              <a:pPr algn="ctr" defTabSz="1219170"/>
              <a:r>
                <a:rPr lang="cs-CZ" sz="1600" dirty="0">
                  <a:solidFill>
                    <a:prstClr val="black"/>
                  </a:solidFill>
                  <a:latin typeface="Calibri"/>
                </a:rPr>
                <a:t>Neotame (E 961)</a:t>
              </a:r>
            </a:p>
          </p:txBody>
        </p:sp>
        <p:sp>
          <p:nvSpPr>
            <p:cNvPr id="114" name="Прямоугольник: скругленные углы 113">
              <a:extLst>
                <a:ext uri="{FF2B5EF4-FFF2-40B4-BE49-F238E27FC236}">
                  <a16:creationId xmlns:a16="http://schemas.microsoft.com/office/drawing/2014/main" id="{8AE919EF-D78A-4323-9355-B8731184730F}"/>
                </a:ext>
              </a:extLst>
            </p:cNvPr>
            <p:cNvSpPr/>
            <p:nvPr/>
          </p:nvSpPr>
          <p:spPr>
            <a:xfrm>
              <a:off x="9593852" y="5083674"/>
              <a:ext cx="2552275" cy="1045920"/>
            </a:xfrm>
            <a:prstGeom prst="round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cs-CZ" sz="1600" dirty="0">
                  <a:solidFill>
                    <a:prstClr val="black"/>
                  </a:solidFill>
                  <a:latin typeface="Calibri"/>
                </a:rPr>
                <a:t>Sorbic acid (E 200)</a:t>
              </a:r>
            </a:p>
            <a:p>
              <a:pPr algn="ctr" defTabSz="1219170"/>
              <a:r>
                <a:rPr lang="cs-CZ" sz="1600" dirty="0">
                  <a:solidFill>
                    <a:prstClr val="black"/>
                  </a:solidFill>
                  <a:latin typeface="Calibri"/>
                </a:rPr>
                <a:t>Benzoic acid (E 210)</a:t>
              </a:r>
            </a:p>
          </p:txBody>
        </p:sp>
      </p:grpSp>
      <p:sp>
        <p:nvSpPr>
          <p:cNvPr id="51" name="Zástupný symbol pro obsah 2">
            <a:extLst>
              <a:ext uri="{FF2B5EF4-FFF2-40B4-BE49-F238E27FC236}">
                <a16:creationId xmlns:a16="http://schemas.microsoft.com/office/drawing/2014/main" id="{2626A9E9-791B-4A75-A92C-0F08EB948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7" y="1851038"/>
            <a:ext cx="3598568" cy="22091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000" b="1" dirty="0">
                <a:latin typeface="+mn-lt"/>
                <a:cs typeface="Calibri" panose="020F0502020204030204" pitchFamily="34" charset="0"/>
              </a:rPr>
              <a:t>Acquity UPLC (Waters, USA)</a:t>
            </a:r>
          </a:p>
          <a:p>
            <a:r>
              <a:rPr lang="cs-CZ" sz="2000" b="1" dirty="0" err="1">
                <a:latin typeface="+mn-lt"/>
                <a:cs typeface="Calibri" panose="020F0502020204030204" pitchFamily="34" charset="0"/>
              </a:rPr>
              <a:t>Column</a:t>
            </a:r>
            <a:r>
              <a:rPr lang="cs-CZ" sz="2000" b="1" dirty="0">
                <a:latin typeface="+mn-lt"/>
                <a:cs typeface="Calibri" panose="020F0502020204030204" pitchFamily="34" charset="0"/>
              </a:rPr>
              <a:t>:</a:t>
            </a:r>
            <a:r>
              <a:rPr lang="cs-CZ" sz="2000" dirty="0">
                <a:latin typeface="+mn-lt"/>
                <a:cs typeface="Calibri" panose="020F0502020204030204" pitchFamily="34" charset="0"/>
              </a:rPr>
              <a:t> BEH C18 (100 x 2</a:t>
            </a:r>
            <a:r>
              <a:rPr lang="en-US" sz="2000" dirty="0">
                <a:latin typeface="+mn-lt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+mn-lt"/>
                <a:cs typeface="Calibri" panose="020F0502020204030204" pitchFamily="34" charset="0"/>
              </a:rPr>
              <a:t>1 mm; 1</a:t>
            </a:r>
            <a:r>
              <a:rPr lang="en-US" sz="2000" dirty="0">
                <a:latin typeface="+mn-lt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+mn-lt"/>
                <a:cs typeface="Calibri" panose="020F0502020204030204" pitchFamily="34" charset="0"/>
              </a:rPr>
              <a:t>7 </a:t>
            </a:r>
            <a:r>
              <a:rPr lang="el-GR" sz="2000" dirty="0">
                <a:latin typeface="+mn-lt"/>
                <a:cs typeface="Calibri" panose="020F0502020204030204" pitchFamily="34" charset="0"/>
              </a:rPr>
              <a:t>μ</a:t>
            </a:r>
            <a:r>
              <a:rPr lang="cs-CZ" sz="2000" dirty="0">
                <a:latin typeface="+mn-lt"/>
                <a:cs typeface="Calibri" panose="020F0502020204030204" pitchFamily="34" charset="0"/>
              </a:rPr>
              <a:t>m)</a:t>
            </a:r>
          </a:p>
          <a:p>
            <a:r>
              <a:rPr lang="cs-CZ" sz="2000" b="1" dirty="0">
                <a:latin typeface="+mn-lt"/>
                <a:cs typeface="Calibri" panose="020F0502020204030204" pitchFamily="34" charset="0"/>
              </a:rPr>
              <a:t>Mobile </a:t>
            </a:r>
            <a:r>
              <a:rPr lang="cs-CZ" sz="2000" b="1" dirty="0" err="1">
                <a:latin typeface="+mn-lt"/>
                <a:cs typeface="Calibri" panose="020F0502020204030204" pitchFamily="34" charset="0"/>
              </a:rPr>
              <a:t>phase</a:t>
            </a:r>
            <a:r>
              <a:rPr lang="cs-CZ" sz="2000" b="1" dirty="0">
                <a:latin typeface="+mn-lt"/>
                <a:cs typeface="Calibri" panose="020F0502020204030204" pitchFamily="34" charset="0"/>
              </a:rPr>
              <a:t>: </a:t>
            </a:r>
          </a:p>
          <a:p>
            <a:pPr lvl="1"/>
            <a:r>
              <a:rPr lang="cs-CZ" sz="1600" dirty="0">
                <a:latin typeface="+mn-lt"/>
                <a:cs typeface="Calibri" panose="020F0502020204030204" pitchFamily="34" charset="0"/>
              </a:rPr>
              <a:t>A – 5 </a:t>
            </a:r>
            <a:r>
              <a:rPr lang="cs-CZ" sz="1600" dirty="0" err="1">
                <a:latin typeface="+mn-lt"/>
                <a:cs typeface="Calibri" panose="020F0502020204030204" pitchFamily="34" charset="0"/>
              </a:rPr>
              <a:t>mM</a:t>
            </a:r>
            <a:r>
              <a:rPr lang="cs-CZ" sz="1600" dirty="0">
                <a:latin typeface="+mn-lt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+mn-lt"/>
                <a:cs typeface="Calibri" panose="020F0502020204030204" pitchFamily="34" charset="0"/>
              </a:rPr>
              <a:t>ammonium</a:t>
            </a:r>
            <a:r>
              <a:rPr lang="cs-CZ" sz="1600" dirty="0">
                <a:latin typeface="+mn-lt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+mn-lt"/>
                <a:cs typeface="Calibri" panose="020F0502020204030204" pitchFamily="34" charset="0"/>
              </a:rPr>
              <a:t>acetate</a:t>
            </a:r>
            <a:r>
              <a:rPr lang="cs-CZ" sz="1600" dirty="0">
                <a:latin typeface="+mn-lt"/>
                <a:cs typeface="Calibri" panose="020F0502020204030204" pitchFamily="34" charset="0"/>
              </a:rPr>
              <a:t> in </a:t>
            </a:r>
            <a:r>
              <a:rPr lang="cs-CZ" sz="1600" dirty="0" err="1">
                <a:latin typeface="+mn-lt"/>
                <a:cs typeface="Calibri" panose="020F0502020204030204" pitchFamily="34" charset="0"/>
              </a:rPr>
              <a:t>water</a:t>
            </a:r>
            <a:endParaRPr lang="cs-CZ" sz="1600" dirty="0">
              <a:latin typeface="+mn-lt"/>
              <a:cs typeface="Calibri" panose="020F0502020204030204" pitchFamily="34" charset="0"/>
            </a:endParaRPr>
          </a:p>
          <a:p>
            <a:pPr lvl="1"/>
            <a:r>
              <a:rPr lang="cs-CZ" sz="1600" dirty="0">
                <a:latin typeface="+mn-lt"/>
                <a:cs typeface="Calibri" panose="020F0502020204030204" pitchFamily="34" charset="0"/>
              </a:rPr>
              <a:t>B – </a:t>
            </a:r>
            <a:r>
              <a:rPr lang="cs-CZ" sz="1600" dirty="0" err="1">
                <a:latin typeface="+mn-lt"/>
                <a:cs typeface="Calibri" panose="020F0502020204030204" pitchFamily="34" charset="0"/>
              </a:rPr>
              <a:t>methanol</a:t>
            </a:r>
            <a:endParaRPr lang="cs-CZ" sz="1600" dirty="0">
              <a:latin typeface="+mn-lt"/>
              <a:cs typeface="Calibri" panose="020F0502020204030204" pitchFamily="34" charset="0"/>
            </a:endParaRPr>
          </a:p>
          <a:p>
            <a:r>
              <a:rPr lang="cs-CZ" sz="2000" b="1" dirty="0">
                <a:latin typeface="+mn-lt"/>
                <a:cs typeface="Calibri" panose="020F0502020204030204" pitchFamily="34" charset="0"/>
              </a:rPr>
              <a:t>Elution: </a:t>
            </a:r>
            <a:r>
              <a:rPr lang="cs-CZ" sz="2000" dirty="0">
                <a:latin typeface="+mn-lt"/>
                <a:cs typeface="Calibri" panose="020F0502020204030204" pitchFamily="34" charset="0"/>
              </a:rPr>
              <a:t>gradient</a:t>
            </a:r>
            <a:endParaRPr lang="en-US" sz="2000" dirty="0">
              <a:latin typeface="+mn-lt"/>
              <a:cs typeface="Calibri" panose="020F0502020204030204" pitchFamily="34" charset="0"/>
            </a:endParaRPr>
          </a:p>
          <a:p>
            <a:endParaRPr lang="en-US" sz="2000" dirty="0">
              <a:latin typeface="+mn-lt"/>
              <a:cs typeface="Calibri" panose="020F0502020204030204" pitchFamily="34" charset="0"/>
            </a:endParaRPr>
          </a:p>
          <a:p>
            <a:endParaRPr lang="cs-CZ" sz="2000" dirty="0">
              <a:latin typeface="+mn-lt"/>
              <a:cs typeface="Calibri" panose="020F0502020204030204" pitchFamily="34" charset="0"/>
            </a:endParaRPr>
          </a:p>
          <a:p>
            <a:r>
              <a:rPr lang="cs-CZ" sz="2000" b="1" dirty="0" err="1">
                <a:latin typeface="+mn-lt"/>
                <a:cs typeface="Calibri" panose="020F0502020204030204" pitchFamily="34" charset="0"/>
              </a:rPr>
              <a:t>Column</a:t>
            </a:r>
            <a:r>
              <a:rPr lang="cs-CZ" sz="20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cs-CZ" sz="2000" b="1" dirty="0" err="1">
                <a:latin typeface="+mn-lt"/>
                <a:cs typeface="Calibri" panose="020F0502020204030204" pitchFamily="34" charset="0"/>
              </a:rPr>
              <a:t>temperature</a:t>
            </a:r>
            <a:r>
              <a:rPr lang="cs-CZ" sz="2000" b="1" dirty="0">
                <a:latin typeface="+mn-lt"/>
                <a:cs typeface="Calibri" panose="020F0502020204030204" pitchFamily="34" charset="0"/>
              </a:rPr>
              <a:t>:</a:t>
            </a:r>
            <a:r>
              <a:rPr lang="cs-CZ" sz="2000" dirty="0">
                <a:latin typeface="+mn-lt"/>
                <a:cs typeface="Calibri" panose="020F0502020204030204" pitchFamily="34" charset="0"/>
              </a:rPr>
              <a:t> 60 °C</a:t>
            </a:r>
          </a:p>
          <a:p>
            <a:r>
              <a:rPr lang="cs-CZ" sz="2000" b="1" dirty="0" err="1">
                <a:latin typeface="+mn-lt"/>
                <a:cs typeface="Calibri" panose="020F0502020204030204" pitchFamily="34" charset="0"/>
              </a:rPr>
              <a:t>Injection</a:t>
            </a:r>
            <a:r>
              <a:rPr lang="cs-CZ" sz="2000" b="1" dirty="0">
                <a:latin typeface="+mn-lt"/>
                <a:cs typeface="Calibri" panose="020F0502020204030204" pitchFamily="34" charset="0"/>
              </a:rPr>
              <a:t>:</a:t>
            </a:r>
            <a:r>
              <a:rPr lang="cs-CZ" sz="2000" dirty="0">
                <a:latin typeface="+mn-lt"/>
                <a:cs typeface="Calibri" panose="020F0502020204030204" pitchFamily="34" charset="0"/>
              </a:rPr>
              <a:t> 3 </a:t>
            </a:r>
            <a:r>
              <a:rPr lang="el-GR" sz="2000" dirty="0">
                <a:latin typeface="+mn-lt"/>
                <a:cs typeface="Calibri" panose="020F0502020204030204" pitchFamily="34" charset="0"/>
              </a:rPr>
              <a:t>μ</a:t>
            </a:r>
            <a:r>
              <a:rPr lang="cs-CZ" sz="2000" dirty="0">
                <a:latin typeface="+mn-lt"/>
                <a:cs typeface="Calibri" panose="020F0502020204030204" pitchFamily="34" charset="0"/>
              </a:rPr>
              <a:t>l</a:t>
            </a:r>
          </a:p>
          <a:p>
            <a:pPr>
              <a:buNone/>
            </a:pPr>
            <a:endParaRPr lang="cs-CZ" sz="12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2" name="Zaoblený obdélník 6">
            <a:extLst>
              <a:ext uri="{FF2B5EF4-FFF2-40B4-BE49-F238E27FC236}">
                <a16:creationId xmlns:a16="http://schemas.microsoft.com/office/drawing/2014/main" id="{45F9A563-1744-46BB-B1B6-C25AACD8CEF4}"/>
              </a:ext>
            </a:extLst>
          </p:cNvPr>
          <p:cNvSpPr/>
          <p:nvPr/>
        </p:nvSpPr>
        <p:spPr>
          <a:xfrm>
            <a:off x="261169" y="1363845"/>
            <a:ext cx="3427950" cy="369287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/>
              <a:t>Liquid</a:t>
            </a:r>
            <a:r>
              <a:rPr lang="cs-CZ" sz="2400" b="1" dirty="0"/>
              <a:t> </a:t>
            </a:r>
            <a:r>
              <a:rPr lang="cs-CZ" sz="2000" b="1" dirty="0" err="1"/>
              <a:t>chromatography</a:t>
            </a:r>
            <a:endParaRPr lang="cs-CZ" sz="2400" b="1" dirty="0"/>
          </a:p>
        </p:txBody>
      </p:sp>
      <p:sp>
        <p:nvSpPr>
          <p:cNvPr id="53" name="TextovéPole 8">
            <a:extLst>
              <a:ext uri="{FF2B5EF4-FFF2-40B4-BE49-F238E27FC236}">
                <a16:creationId xmlns:a16="http://schemas.microsoft.com/office/drawing/2014/main" id="{F063029C-F36D-483E-9135-7250A09AE793}"/>
              </a:ext>
            </a:extLst>
          </p:cNvPr>
          <p:cNvSpPr txBox="1"/>
          <p:nvPr/>
        </p:nvSpPr>
        <p:spPr>
          <a:xfrm>
            <a:off x="4490408" y="1663280"/>
            <a:ext cx="3923439" cy="2649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2000" b="1" dirty="0" err="1">
                <a:cs typeface="Calibri" panose="020F0502020204030204" pitchFamily="34" charset="0"/>
              </a:rPr>
              <a:t>QDa</a:t>
            </a:r>
            <a:r>
              <a:rPr lang="cs-CZ" sz="2000" b="1" dirty="0">
                <a:cs typeface="Calibri" panose="020F0502020204030204" pitchFamily="34" charset="0"/>
              </a:rPr>
              <a:t> </a:t>
            </a:r>
            <a:r>
              <a:rPr lang="cs-CZ" sz="2000" b="1" dirty="0" err="1">
                <a:cs typeface="Calibri" panose="020F0502020204030204" pitchFamily="34" charset="0"/>
              </a:rPr>
              <a:t>detector</a:t>
            </a:r>
            <a:r>
              <a:rPr lang="cs-CZ" sz="2000" b="1" dirty="0">
                <a:cs typeface="Calibri" panose="020F0502020204030204" pitchFamily="34" charset="0"/>
              </a:rPr>
              <a:t> (</a:t>
            </a:r>
            <a:r>
              <a:rPr lang="cs-CZ" sz="2000" b="1" dirty="0" err="1">
                <a:cs typeface="Calibri" panose="020F0502020204030204" pitchFamily="34" charset="0"/>
              </a:rPr>
              <a:t>Waters</a:t>
            </a:r>
            <a:r>
              <a:rPr lang="cs-CZ" sz="2000" b="1" dirty="0">
                <a:cs typeface="Calibri" panose="020F0502020204030204" pitchFamily="34" charset="0"/>
              </a:rPr>
              <a:t>, USA)</a:t>
            </a:r>
          </a:p>
          <a:p>
            <a:pPr>
              <a:lnSpc>
                <a:spcPct val="150000"/>
              </a:lnSpc>
            </a:pPr>
            <a:r>
              <a:rPr lang="cs-CZ" sz="2000" b="1" dirty="0" err="1">
                <a:cs typeface="Calibri" panose="020F0502020204030204" pitchFamily="34" charset="0"/>
              </a:rPr>
              <a:t>Capillary</a:t>
            </a:r>
            <a:r>
              <a:rPr lang="cs-CZ" sz="2000" b="1" dirty="0">
                <a:cs typeface="Calibri" panose="020F0502020204030204" pitchFamily="34" charset="0"/>
              </a:rPr>
              <a:t> </a:t>
            </a:r>
            <a:r>
              <a:rPr lang="cs-CZ" sz="2000" b="1" dirty="0" err="1">
                <a:cs typeface="Calibri" panose="020F0502020204030204" pitchFamily="34" charset="0"/>
              </a:rPr>
              <a:t>voltage</a:t>
            </a:r>
            <a:r>
              <a:rPr lang="cs-CZ" sz="2000" b="1" dirty="0">
                <a:cs typeface="Calibri" panose="020F0502020204030204" pitchFamily="34" charset="0"/>
              </a:rPr>
              <a:t>:</a:t>
            </a:r>
            <a:r>
              <a:rPr lang="cs-CZ" sz="2000" dirty="0">
                <a:cs typeface="Calibri" panose="020F0502020204030204" pitchFamily="34" charset="0"/>
              </a:rPr>
              <a:t> 0</a:t>
            </a:r>
            <a:r>
              <a:rPr lang="en-US" sz="2000" dirty="0">
                <a:cs typeface="Calibri" panose="020F0502020204030204" pitchFamily="34" charset="0"/>
              </a:rPr>
              <a:t>.</a:t>
            </a:r>
            <a:r>
              <a:rPr lang="cs-CZ" sz="2000" dirty="0">
                <a:cs typeface="Calibri" panose="020F0502020204030204" pitchFamily="34" charset="0"/>
              </a:rPr>
              <a:t>8 </a:t>
            </a:r>
            <a:r>
              <a:rPr lang="cs-CZ" sz="2000" dirty="0" err="1">
                <a:cs typeface="Calibri" panose="020F0502020204030204" pitchFamily="34" charset="0"/>
              </a:rPr>
              <a:t>kV</a:t>
            </a:r>
            <a:endParaRPr lang="cs-CZ" sz="2000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b="1" dirty="0" err="1">
                <a:cs typeface="Calibri" panose="020F0502020204030204" pitchFamily="34" charset="0"/>
              </a:rPr>
              <a:t>Cone</a:t>
            </a:r>
            <a:r>
              <a:rPr lang="cs-CZ" sz="2000" b="1" dirty="0">
                <a:cs typeface="Calibri" panose="020F0502020204030204" pitchFamily="34" charset="0"/>
              </a:rPr>
              <a:t> </a:t>
            </a:r>
            <a:r>
              <a:rPr lang="cs-CZ" sz="2000" b="1" dirty="0" err="1">
                <a:cs typeface="Calibri" panose="020F0502020204030204" pitchFamily="34" charset="0"/>
              </a:rPr>
              <a:t>voltage</a:t>
            </a:r>
            <a:r>
              <a:rPr lang="cs-CZ" sz="2000" b="1" dirty="0">
                <a:cs typeface="Calibri" panose="020F0502020204030204" pitchFamily="34" charset="0"/>
              </a:rPr>
              <a:t>:</a:t>
            </a:r>
            <a:r>
              <a:rPr lang="cs-CZ" sz="2000" dirty="0">
                <a:cs typeface="Calibri" panose="020F0502020204030204" pitchFamily="34" charset="0"/>
              </a:rPr>
              <a:t> 10 V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cs typeface="Calibri" panose="020F0502020204030204" pitchFamily="34" charset="0"/>
              </a:rPr>
              <a:t>Mode:</a:t>
            </a:r>
            <a:r>
              <a:rPr lang="cs-CZ" sz="2000" dirty="0">
                <a:cs typeface="Calibri" panose="020F0502020204030204" pitchFamily="34" charset="0"/>
              </a:rPr>
              <a:t> ESI +/-       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cs typeface="Calibri" panose="020F0502020204030204" pitchFamily="34" charset="0"/>
              </a:rPr>
              <a:t>Acquisiton</a:t>
            </a:r>
            <a:r>
              <a:rPr lang="cs-CZ" sz="2000" b="1" dirty="0">
                <a:cs typeface="Calibri" panose="020F0502020204030204" pitchFamily="34" charset="0"/>
              </a:rPr>
              <a:t> mode: </a:t>
            </a:r>
            <a:r>
              <a:rPr lang="cs-CZ" sz="2000" dirty="0">
                <a:cs typeface="Calibri" panose="020F0502020204030204" pitchFamily="34" charset="0"/>
              </a:rPr>
              <a:t>SIR</a:t>
            </a:r>
          </a:p>
          <a:p>
            <a:pPr>
              <a:lnSpc>
                <a:spcPct val="150000"/>
              </a:lnSpc>
            </a:pPr>
            <a:endParaRPr lang="cs-CZ" sz="1200" dirty="0"/>
          </a:p>
        </p:txBody>
      </p:sp>
      <p:sp>
        <p:nvSpPr>
          <p:cNvPr id="54" name="Zaoblený obdélník 9">
            <a:extLst>
              <a:ext uri="{FF2B5EF4-FFF2-40B4-BE49-F238E27FC236}">
                <a16:creationId xmlns:a16="http://schemas.microsoft.com/office/drawing/2014/main" id="{E6D295C6-A65E-4CD2-A4B6-84DA7BA156E2}"/>
              </a:ext>
            </a:extLst>
          </p:cNvPr>
          <p:cNvSpPr/>
          <p:nvPr/>
        </p:nvSpPr>
        <p:spPr>
          <a:xfrm>
            <a:off x="4558500" y="1356965"/>
            <a:ext cx="3312324" cy="386117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Mass spectrometry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7E818C-10A1-4AC3-9E1B-F0494CF87D85}"/>
              </a:ext>
            </a:extLst>
          </p:cNvPr>
          <p:cNvGrpSpPr/>
          <p:nvPr/>
        </p:nvGrpSpPr>
        <p:grpSpPr>
          <a:xfrm>
            <a:off x="3385038" y="4017834"/>
            <a:ext cx="6108509" cy="2840166"/>
            <a:chOff x="3458077" y="4578070"/>
            <a:chExt cx="5212277" cy="2279929"/>
          </a:xfrm>
        </p:grpSpPr>
        <p:grpSp>
          <p:nvGrpSpPr>
            <p:cNvPr id="60" name="Skupina 7">
              <a:extLst>
                <a:ext uri="{FF2B5EF4-FFF2-40B4-BE49-F238E27FC236}">
                  <a16:creationId xmlns:a16="http://schemas.microsoft.com/office/drawing/2014/main" id="{ACF1DBFD-8031-4380-BAB0-1839784E298A}"/>
                </a:ext>
              </a:extLst>
            </p:cNvPr>
            <p:cNvGrpSpPr/>
            <p:nvPr/>
          </p:nvGrpSpPr>
          <p:grpSpPr>
            <a:xfrm>
              <a:off x="3458077" y="4578070"/>
              <a:ext cx="5212277" cy="2279929"/>
              <a:chOff x="216254" y="913533"/>
              <a:chExt cx="8688387" cy="6427324"/>
            </a:xfrm>
          </p:grpSpPr>
          <p:pic>
            <p:nvPicPr>
              <p:cNvPr id="61" name="Picture 5">
                <a:extLst>
                  <a:ext uri="{FF2B5EF4-FFF2-40B4-BE49-F238E27FC236}">
                    <a16:creationId xmlns:a16="http://schemas.microsoft.com/office/drawing/2014/main" id="{E532F4E3-046C-46E4-A161-DED4302BD7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580"/>
              <a:stretch/>
            </p:blipFill>
            <p:spPr bwMode="auto">
              <a:xfrm>
                <a:off x="216254" y="1769380"/>
                <a:ext cx="8688387" cy="55714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2" name="TextBox 3">
                <a:extLst>
                  <a:ext uri="{FF2B5EF4-FFF2-40B4-BE49-F238E27FC236}">
                    <a16:creationId xmlns:a16="http://schemas.microsoft.com/office/drawing/2014/main" id="{8806BC81-2AE2-4B9A-8DF4-D38C75994712}"/>
                  </a:ext>
                </a:extLst>
              </p:cNvPr>
              <p:cNvSpPr txBox="1"/>
              <p:nvPr/>
            </p:nvSpPr>
            <p:spPr>
              <a:xfrm rot="16200000">
                <a:off x="7314559" y="1636832"/>
                <a:ext cx="1266544" cy="265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600" b="1" dirty="0">
                    <a:solidFill>
                      <a:srgbClr val="FF0000"/>
                    </a:solidFill>
                  </a:rPr>
                  <a:t>N</a:t>
                </a:r>
                <a:r>
                  <a:rPr lang="en-US" sz="600" b="1" dirty="0">
                    <a:solidFill>
                      <a:srgbClr val="FF0000"/>
                    </a:solidFill>
                  </a:rPr>
                  <a:t>eotam</a:t>
                </a:r>
                <a:r>
                  <a:rPr lang="cs-CZ" sz="600" b="1" dirty="0">
                    <a:solidFill>
                      <a:srgbClr val="FF0000"/>
                    </a:solidFill>
                  </a:rPr>
                  <a:t>e</a:t>
                </a:r>
                <a:endParaRPr lang="en-US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TextBox 4">
                <a:extLst>
                  <a:ext uri="{FF2B5EF4-FFF2-40B4-BE49-F238E27FC236}">
                    <a16:creationId xmlns:a16="http://schemas.microsoft.com/office/drawing/2014/main" id="{85E5E31E-67A8-4611-AAF1-715FAEA5F403}"/>
                  </a:ext>
                </a:extLst>
              </p:cNvPr>
              <p:cNvSpPr txBox="1"/>
              <p:nvPr/>
            </p:nvSpPr>
            <p:spPr>
              <a:xfrm rot="16200000">
                <a:off x="618731" y="6114588"/>
                <a:ext cx="1342236" cy="265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600" b="1" dirty="0">
                    <a:solidFill>
                      <a:srgbClr val="FF0000"/>
                    </a:solidFill>
                  </a:rPr>
                  <a:t>T</a:t>
                </a:r>
                <a:r>
                  <a:rPr lang="en-US" sz="600" b="1" dirty="0">
                    <a:solidFill>
                      <a:srgbClr val="FF0000"/>
                    </a:solidFill>
                  </a:rPr>
                  <a:t>artrazin</a:t>
                </a:r>
                <a:r>
                  <a:rPr lang="cs-CZ" sz="600" b="1" dirty="0">
                    <a:solidFill>
                      <a:srgbClr val="FF0000"/>
                    </a:solidFill>
                  </a:rPr>
                  <a:t>e</a:t>
                </a:r>
                <a:endParaRPr lang="en-US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TextBox 5">
                <a:extLst>
                  <a:ext uri="{FF2B5EF4-FFF2-40B4-BE49-F238E27FC236}">
                    <a16:creationId xmlns:a16="http://schemas.microsoft.com/office/drawing/2014/main" id="{1DF16883-8006-4A23-B833-2C21F88AB690}"/>
                  </a:ext>
                </a:extLst>
              </p:cNvPr>
              <p:cNvSpPr txBox="1"/>
              <p:nvPr/>
            </p:nvSpPr>
            <p:spPr>
              <a:xfrm rot="16200000">
                <a:off x="275100" y="5926190"/>
                <a:ext cx="1661815" cy="265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b="1" dirty="0">
                    <a:solidFill>
                      <a:srgbClr val="FF0000"/>
                    </a:solidFill>
                  </a:rPr>
                  <a:t>Acesulfam</a:t>
                </a:r>
                <a:r>
                  <a:rPr lang="cs-CZ" sz="600" b="1" dirty="0">
                    <a:solidFill>
                      <a:srgbClr val="FF0000"/>
                    </a:solidFill>
                  </a:rPr>
                  <a:t>e </a:t>
                </a:r>
                <a:r>
                  <a:rPr lang="en-US" sz="600" b="1" dirty="0">
                    <a:solidFill>
                      <a:srgbClr val="FF0000"/>
                    </a:solidFill>
                  </a:rPr>
                  <a:t> K</a:t>
                </a:r>
              </a:p>
            </p:txBody>
          </p:sp>
          <p:sp>
            <p:nvSpPr>
              <p:cNvPr id="65" name="TextBox 6">
                <a:extLst>
                  <a:ext uri="{FF2B5EF4-FFF2-40B4-BE49-F238E27FC236}">
                    <a16:creationId xmlns:a16="http://schemas.microsoft.com/office/drawing/2014/main" id="{79434DEA-DAA3-4407-A254-970C06EE39FF}"/>
                  </a:ext>
                </a:extLst>
              </p:cNvPr>
              <p:cNvSpPr txBox="1"/>
              <p:nvPr/>
            </p:nvSpPr>
            <p:spPr>
              <a:xfrm rot="16200000">
                <a:off x="1063281" y="6059355"/>
                <a:ext cx="1672314" cy="315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600" b="1" dirty="0" err="1">
                    <a:solidFill>
                      <a:srgbClr val="FF0000"/>
                    </a:solidFill>
                  </a:rPr>
                  <a:t>Benzoic</a:t>
                </a:r>
                <a:r>
                  <a:rPr lang="cs-CZ" sz="600" b="1" dirty="0">
                    <a:solidFill>
                      <a:srgbClr val="FF0000"/>
                    </a:solidFill>
                  </a:rPr>
                  <a:t> </a:t>
                </a:r>
                <a:r>
                  <a:rPr lang="cs-CZ" sz="600" b="1" dirty="0" err="1">
                    <a:solidFill>
                      <a:srgbClr val="FF0000"/>
                    </a:solidFill>
                  </a:rPr>
                  <a:t>acid</a:t>
                </a:r>
                <a:endParaRPr lang="en-US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513055EE-073C-4DBF-837F-DF5A1F296408}"/>
                  </a:ext>
                </a:extLst>
              </p:cNvPr>
              <p:cNvSpPr txBox="1"/>
              <p:nvPr/>
            </p:nvSpPr>
            <p:spPr>
              <a:xfrm rot="16200000">
                <a:off x="1961686" y="6098346"/>
                <a:ext cx="1392696" cy="265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b="1" dirty="0">
                    <a:solidFill>
                      <a:srgbClr val="FF0000"/>
                    </a:solidFill>
                  </a:rPr>
                  <a:t>Sa</a:t>
                </a:r>
                <a:r>
                  <a:rPr lang="cs-CZ" sz="600" b="1" dirty="0">
                    <a:solidFill>
                      <a:srgbClr val="FF0000"/>
                    </a:solidFill>
                  </a:rPr>
                  <a:t>c</a:t>
                </a:r>
                <a:r>
                  <a:rPr lang="en-US" sz="600" b="1" dirty="0">
                    <a:solidFill>
                      <a:srgbClr val="FF0000"/>
                    </a:solidFill>
                  </a:rPr>
                  <a:t>charin</a:t>
                </a:r>
                <a:r>
                  <a:rPr lang="cs-CZ" sz="600" b="1" dirty="0">
                    <a:solidFill>
                      <a:srgbClr val="FF0000"/>
                    </a:solidFill>
                  </a:rPr>
                  <a:t>e</a:t>
                </a:r>
                <a:endParaRPr lang="en-US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7" name="TextBox 8">
                <a:extLst>
                  <a:ext uri="{FF2B5EF4-FFF2-40B4-BE49-F238E27FC236}">
                    <a16:creationId xmlns:a16="http://schemas.microsoft.com/office/drawing/2014/main" id="{24B3C3FA-94AC-4C70-B7C5-26E719AAF4F7}"/>
                  </a:ext>
                </a:extLst>
              </p:cNvPr>
              <p:cNvSpPr txBox="1"/>
              <p:nvPr/>
            </p:nvSpPr>
            <p:spPr>
              <a:xfrm rot="16200000">
                <a:off x="4459479" y="4973058"/>
                <a:ext cx="1252156" cy="315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600" b="1" dirty="0">
                    <a:solidFill>
                      <a:srgbClr val="FF0000"/>
                    </a:solidFill>
                  </a:rPr>
                  <a:t>Green S</a:t>
                </a:r>
                <a:endParaRPr lang="en-US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TextBox 9">
                <a:extLst>
                  <a:ext uri="{FF2B5EF4-FFF2-40B4-BE49-F238E27FC236}">
                    <a16:creationId xmlns:a16="http://schemas.microsoft.com/office/drawing/2014/main" id="{F73EB825-F66B-4E11-8F43-C8DF5E403B91}"/>
                  </a:ext>
                </a:extLst>
              </p:cNvPr>
              <p:cNvSpPr txBox="1"/>
              <p:nvPr/>
            </p:nvSpPr>
            <p:spPr>
              <a:xfrm rot="16200000">
                <a:off x="2420223" y="3057667"/>
                <a:ext cx="1619765" cy="265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b="1" dirty="0">
                    <a:solidFill>
                      <a:srgbClr val="FF0000"/>
                    </a:solidFill>
                  </a:rPr>
                  <a:t>Theobromin</a:t>
                </a:r>
                <a:r>
                  <a:rPr lang="cs-CZ" sz="600" b="1" dirty="0">
                    <a:solidFill>
                      <a:srgbClr val="FF0000"/>
                    </a:solidFill>
                  </a:rPr>
                  <a:t>e</a:t>
                </a:r>
                <a:endParaRPr lang="en-US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9" name="TextBox 10">
                <a:extLst>
                  <a:ext uri="{FF2B5EF4-FFF2-40B4-BE49-F238E27FC236}">
                    <a16:creationId xmlns:a16="http://schemas.microsoft.com/office/drawing/2014/main" id="{8A806773-BA83-4601-8FD8-5FB18BF18693}"/>
                  </a:ext>
                </a:extLst>
              </p:cNvPr>
              <p:cNvSpPr txBox="1"/>
              <p:nvPr/>
            </p:nvSpPr>
            <p:spPr>
              <a:xfrm rot="16200000">
                <a:off x="5358525" y="5188633"/>
                <a:ext cx="1998214" cy="265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b="1" dirty="0">
                    <a:solidFill>
                      <a:srgbClr val="FF0000"/>
                    </a:solidFill>
                  </a:rPr>
                  <a:t>Neohesperidin DC</a:t>
                </a:r>
              </a:p>
            </p:txBody>
          </p:sp>
          <p:sp>
            <p:nvSpPr>
              <p:cNvPr id="70" name="TextBox 11">
                <a:extLst>
                  <a:ext uri="{FF2B5EF4-FFF2-40B4-BE49-F238E27FC236}">
                    <a16:creationId xmlns:a16="http://schemas.microsoft.com/office/drawing/2014/main" id="{7EB5CC45-9796-4A24-8382-8A1A0D2E44C0}"/>
                  </a:ext>
                </a:extLst>
              </p:cNvPr>
              <p:cNvSpPr txBox="1"/>
              <p:nvPr/>
            </p:nvSpPr>
            <p:spPr>
              <a:xfrm rot="16200000">
                <a:off x="6290999" y="5045000"/>
                <a:ext cx="1451566" cy="265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b="1" dirty="0">
                    <a:solidFill>
                      <a:srgbClr val="FF0000"/>
                    </a:solidFill>
                  </a:rPr>
                  <a:t>Erythrosin</a:t>
                </a:r>
                <a:r>
                  <a:rPr lang="cs-CZ" sz="600" b="1" dirty="0">
                    <a:solidFill>
                      <a:srgbClr val="FF0000"/>
                    </a:solidFill>
                  </a:rPr>
                  <a:t>e</a:t>
                </a:r>
                <a:endParaRPr lang="en-US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12">
                <a:extLst>
                  <a:ext uri="{FF2B5EF4-FFF2-40B4-BE49-F238E27FC236}">
                    <a16:creationId xmlns:a16="http://schemas.microsoft.com/office/drawing/2014/main" id="{906CC0C7-E751-400B-870B-5D90A279CAE6}"/>
                  </a:ext>
                </a:extLst>
              </p:cNvPr>
              <p:cNvSpPr txBox="1"/>
              <p:nvPr/>
            </p:nvSpPr>
            <p:spPr>
              <a:xfrm rot="16200000">
                <a:off x="5883799" y="2931552"/>
                <a:ext cx="1787741" cy="315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600" b="1" dirty="0">
                    <a:solidFill>
                      <a:srgbClr val="FF0000"/>
                    </a:solidFill>
                  </a:rPr>
                  <a:t>Patent </a:t>
                </a:r>
                <a:r>
                  <a:rPr lang="cs-CZ" sz="600" b="1" dirty="0" err="1">
                    <a:solidFill>
                      <a:srgbClr val="FF0000"/>
                    </a:solidFill>
                  </a:rPr>
                  <a:t>blue</a:t>
                </a:r>
                <a:r>
                  <a:rPr lang="cs-CZ" sz="600" b="1" dirty="0">
                    <a:solidFill>
                      <a:srgbClr val="FF0000"/>
                    </a:solidFill>
                  </a:rPr>
                  <a:t> V</a:t>
                </a:r>
                <a:endParaRPr lang="en-US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2" name="TextBox 13">
                <a:extLst>
                  <a:ext uri="{FF2B5EF4-FFF2-40B4-BE49-F238E27FC236}">
                    <a16:creationId xmlns:a16="http://schemas.microsoft.com/office/drawing/2014/main" id="{257227BD-C7E7-43E3-9141-7CD99D1DC409}"/>
                  </a:ext>
                </a:extLst>
              </p:cNvPr>
              <p:cNvSpPr txBox="1"/>
              <p:nvPr/>
            </p:nvSpPr>
            <p:spPr>
              <a:xfrm rot="16200000">
                <a:off x="3906220" y="1611771"/>
                <a:ext cx="1293712" cy="315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600" b="1" dirty="0" err="1">
                    <a:solidFill>
                      <a:srgbClr val="FF0000"/>
                    </a:solidFill>
                  </a:rPr>
                  <a:t>Caffeine</a:t>
                </a:r>
                <a:endParaRPr lang="en-US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3" name="TextBox 14">
                <a:extLst>
                  <a:ext uri="{FF2B5EF4-FFF2-40B4-BE49-F238E27FC236}">
                    <a16:creationId xmlns:a16="http://schemas.microsoft.com/office/drawing/2014/main" id="{AE0F4398-AEE9-47D8-996F-5BB82C7BC235}"/>
                  </a:ext>
                </a:extLst>
              </p:cNvPr>
              <p:cNvSpPr txBox="1"/>
              <p:nvPr/>
            </p:nvSpPr>
            <p:spPr>
              <a:xfrm rot="16200000">
                <a:off x="5300551" y="1548220"/>
                <a:ext cx="1584589" cy="315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b="1" dirty="0">
                    <a:solidFill>
                      <a:srgbClr val="FF0000"/>
                    </a:solidFill>
                  </a:rPr>
                  <a:t>Fluorescein</a:t>
                </a:r>
              </a:p>
            </p:txBody>
          </p:sp>
          <p:sp>
            <p:nvSpPr>
              <p:cNvPr id="74" name="TextBox 15">
                <a:extLst>
                  <a:ext uri="{FF2B5EF4-FFF2-40B4-BE49-F238E27FC236}">
                    <a16:creationId xmlns:a16="http://schemas.microsoft.com/office/drawing/2014/main" id="{7DC01A89-8C8F-4DEA-9CD6-81789C9BD31C}"/>
                  </a:ext>
                </a:extLst>
              </p:cNvPr>
              <p:cNvSpPr txBox="1"/>
              <p:nvPr/>
            </p:nvSpPr>
            <p:spPr>
              <a:xfrm rot="16200000">
                <a:off x="3845408" y="4326631"/>
                <a:ext cx="1746187" cy="315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600" b="1" dirty="0" err="1">
                    <a:solidFill>
                      <a:srgbClr val="FF0000"/>
                    </a:solidFill>
                  </a:rPr>
                  <a:t>Allura</a:t>
                </a:r>
                <a:r>
                  <a:rPr lang="cs-CZ" sz="600" b="1" dirty="0">
                    <a:solidFill>
                      <a:srgbClr val="FF0000"/>
                    </a:solidFill>
                  </a:rPr>
                  <a:t> </a:t>
                </a:r>
                <a:r>
                  <a:rPr lang="cs-CZ" sz="600" b="1" dirty="0" err="1">
                    <a:solidFill>
                      <a:srgbClr val="FF0000"/>
                    </a:solidFill>
                  </a:rPr>
                  <a:t>red</a:t>
                </a:r>
                <a:r>
                  <a:rPr lang="cs-CZ" sz="600" b="1" dirty="0">
                    <a:solidFill>
                      <a:srgbClr val="FF0000"/>
                    </a:solidFill>
                  </a:rPr>
                  <a:t> AC</a:t>
                </a:r>
                <a:endParaRPr lang="en-US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5" name="TextBox 16">
                <a:extLst>
                  <a:ext uri="{FF2B5EF4-FFF2-40B4-BE49-F238E27FC236}">
                    <a16:creationId xmlns:a16="http://schemas.microsoft.com/office/drawing/2014/main" id="{6E21138E-887F-4A4F-A721-D2C6A1FBBFB7}"/>
                  </a:ext>
                </a:extLst>
              </p:cNvPr>
              <p:cNvSpPr txBox="1"/>
              <p:nvPr/>
            </p:nvSpPr>
            <p:spPr>
              <a:xfrm rot="16200000">
                <a:off x="3078010" y="5811966"/>
                <a:ext cx="1611355" cy="265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600" b="1" dirty="0" err="1">
                    <a:solidFill>
                      <a:srgbClr val="FF0000"/>
                    </a:solidFill>
                  </a:rPr>
                  <a:t>Cy</a:t>
                </a:r>
                <a:r>
                  <a:rPr lang="en-US" sz="600" b="1" dirty="0">
                    <a:solidFill>
                      <a:srgbClr val="FF0000"/>
                    </a:solidFill>
                  </a:rPr>
                  <a:t>c</a:t>
                </a:r>
                <a:r>
                  <a:rPr lang="cs-CZ" sz="600" b="1" dirty="0">
                    <a:solidFill>
                      <a:srgbClr val="FF0000"/>
                    </a:solidFill>
                  </a:rPr>
                  <a:t>lam</a:t>
                </a:r>
                <a:r>
                  <a:rPr lang="en-US" sz="600" b="1" dirty="0">
                    <a:solidFill>
                      <a:srgbClr val="FF0000"/>
                    </a:solidFill>
                  </a:rPr>
                  <a:t>ic acid</a:t>
                </a:r>
              </a:p>
            </p:txBody>
          </p:sp>
          <p:sp>
            <p:nvSpPr>
              <p:cNvPr id="76" name="TextBox 17">
                <a:extLst>
                  <a:ext uri="{FF2B5EF4-FFF2-40B4-BE49-F238E27FC236}">
                    <a16:creationId xmlns:a16="http://schemas.microsoft.com/office/drawing/2014/main" id="{DE2B53E9-DF7B-4BB6-A910-025221D0FC3D}"/>
                  </a:ext>
                </a:extLst>
              </p:cNvPr>
              <p:cNvSpPr txBox="1"/>
              <p:nvPr/>
            </p:nvSpPr>
            <p:spPr>
              <a:xfrm rot="16200000">
                <a:off x="2198290" y="6280762"/>
                <a:ext cx="1533801" cy="315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600" b="1" dirty="0" err="1">
                    <a:solidFill>
                      <a:srgbClr val="FF0000"/>
                    </a:solidFill>
                  </a:rPr>
                  <a:t>Sorbic</a:t>
                </a:r>
                <a:r>
                  <a:rPr lang="cs-CZ" sz="600" b="1" dirty="0">
                    <a:solidFill>
                      <a:srgbClr val="FF0000"/>
                    </a:solidFill>
                  </a:rPr>
                  <a:t> </a:t>
                </a:r>
                <a:r>
                  <a:rPr lang="cs-CZ" sz="600" b="1" dirty="0" err="1">
                    <a:solidFill>
                      <a:srgbClr val="FF0000"/>
                    </a:solidFill>
                  </a:rPr>
                  <a:t>acid</a:t>
                </a:r>
                <a:endParaRPr lang="en-US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7" name="TextBox 18">
                <a:extLst>
                  <a:ext uri="{FF2B5EF4-FFF2-40B4-BE49-F238E27FC236}">
                    <a16:creationId xmlns:a16="http://schemas.microsoft.com/office/drawing/2014/main" id="{5D7143A4-AB85-4B0A-9CBE-615D5B8ACCAD}"/>
                  </a:ext>
                </a:extLst>
              </p:cNvPr>
              <p:cNvSpPr txBox="1"/>
              <p:nvPr/>
            </p:nvSpPr>
            <p:spPr>
              <a:xfrm rot="16200000">
                <a:off x="4248695" y="5624197"/>
                <a:ext cx="1123574" cy="265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b="1" dirty="0">
                    <a:solidFill>
                      <a:srgbClr val="FF0000"/>
                    </a:solidFill>
                  </a:rPr>
                  <a:t>Vani</a:t>
                </a:r>
                <a:r>
                  <a:rPr lang="cs-CZ" sz="600" b="1" dirty="0">
                    <a:solidFill>
                      <a:srgbClr val="FF0000"/>
                    </a:solidFill>
                  </a:rPr>
                  <a:t>l</a:t>
                </a:r>
                <a:r>
                  <a:rPr lang="en-US" sz="600" b="1" dirty="0">
                    <a:solidFill>
                      <a:srgbClr val="FF0000"/>
                    </a:solidFill>
                  </a:rPr>
                  <a:t>lin</a:t>
                </a:r>
              </a:p>
            </p:txBody>
          </p:sp>
          <p:sp>
            <p:nvSpPr>
              <p:cNvPr id="78" name="TextBox 19">
                <a:extLst>
                  <a:ext uri="{FF2B5EF4-FFF2-40B4-BE49-F238E27FC236}">
                    <a16:creationId xmlns:a16="http://schemas.microsoft.com/office/drawing/2014/main" id="{72668906-0CCE-442C-B626-4C1B2C49F6D1}"/>
                  </a:ext>
                </a:extLst>
              </p:cNvPr>
              <p:cNvSpPr txBox="1"/>
              <p:nvPr/>
            </p:nvSpPr>
            <p:spPr>
              <a:xfrm rot="16200000">
                <a:off x="4241142" y="6060602"/>
                <a:ext cx="1413756" cy="315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b="1" dirty="0">
                    <a:solidFill>
                      <a:srgbClr val="FF0000"/>
                    </a:solidFill>
                  </a:rPr>
                  <a:t>Su</a:t>
                </a:r>
                <a:r>
                  <a:rPr lang="cs-CZ" sz="600" b="1" dirty="0" err="1">
                    <a:solidFill>
                      <a:srgbClr val="FF0000"/>
                    </a:solidFill>
                  </a:rPr>
                  <a:t>cralose</a:t>
                </a:r>
                <a:endParaRPr lang="en-US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9" name="TextBox 20">
                <a:extLst>
                  <a:ext uri="{FF2B5EF4-FFF2-40B4-BE49-F238E27FC236}">
                    <a16:creationId xmlns:a16="http://schemas.microsoft.com/office/drawing/2014/main" id="{1E4AD689-B1A2-4433-A070-FC5DD2EE887E}"/>
                  </a:ext>
                </a:extLst>
              </p:cNvPr>
              <p:cNvSpPr txBox="1"/>
              <p:nvPr/>
            </p:nvSpPr>
            <p:spPr>
              <a:xfrm rot="16200000">
                <a:off x="2674539" y="5860898"/>
                <a:ext cx="2120171" cy="315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600" b="1" dirty="0" err="1">
                    <a:solidFill>
                      <a:srgbClr val="FF0000"/>
                    </a:solidFill>
                  </a:rPr>
                  <a:t>Brilliant</a:t>
                </a:r>
                <a:r>
                  <a:rPr lang="cs-CZ" sz="600" b="1" dirty="0">
                    <a:solidFill>
                      <a:srgbClr val="FF0000"/>
                    </a:solidFill>
                  </a:rPr>
                  <a:t> </a:t>
                </a:r>
                <a:r>
                  <a:rPr lang="cs-CZ" sz="600" b="1" dirty="0" err="1">
                    <a:solidFill>
                      <a:srgbClr val="FF0000"/>
                    </a:solidFill>
                  </a:rPr>
                  <a:t>black</a:t>
                </a:r>
                <a:r>
                  <a:rPr lang="cs-CZ" sz="600" b="1" dirty="0">
                    <a:solidFill>
                      <a:srgbClr val="FF0000"/>
                    </a:solidFill>
                  </a:rPr>
                  <a:t> PN</a:t>
                </a:r>
                <a:endParaRPr lang="en-US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0" name="TextBox 21">
                <a:extLst>
                  <a:ext uri="{FF2B5EF4-FFF2-40B4-BE49-F238E27FC236}">
                    <a16:creationId xmlns:a16="http://schemas.microsoft.com/office/drawing/2014/main" id="{D07B5DE3-A89B-455E-A333-8A20FB656FAC}"/>
                  </a:ext>
                </a:extLst>
              </p:cNvPr>
              <p:cNvSpPr txBox="1"/>
              <p:nvPr/>
            </p:nvSpPr>
            <p:spPr>
              <a:xfrm rot="16200000">
                <a:off x="2728023" y="6114838"/>
                <a:ext cx="1612292" cy="315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b="1" dirty="0">
                    <a:solidFill>
                      <a:srgbClr val="FF0000"/>
                    </a:solidFill>
                  </a:rPr>
                  <a:t>Ponceau 4R</a:t>
                </a:r>
              </a:p>
            </p:txBody>
          </p:sp>
          <p:sp>
            <p:nvSpPr>
              <p:cNvPr id="81" name="TextBox 22">
                <a:extLst>
                  <a:ext uri="{FF2B5EF4-FFF2-40B4-BE49-F238E27FC236}">
                    <a16:creationId xmlns:a16="http://schemas.microsoft.com/office/drawing/2014/main" id="{5710D834-FCBE-4340-991C-0E724063967C}"/>
                  </a:ext>
                </a:extLst>
              </p:cNvPr>
              <p:cNvSpPr txBox="1"/>
              <p:nvPr/>
            </p:nvSpPr>
            <p:spPr>
              <a:xfrm rot="16200000">
                <a:off x="3047086" y="5811611"/>
                <a:ext cx="2189428" cy="315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600" b="1" dirty="0" err="1">
                    <a:solidFill>
                      <a:srgbClr val="FF0000"/>
                    </a:solidFill>
                  </a:rPr>
                  <a:t>Sunset</a:t>
                </a:r>
                <a:r>
                  <a:rPr lang="cs-CZ" sz="600" b="1" dirty="0">
                    <a:solidFill>
                      <a:srgbClr val="FF0000"/>
                    </a:solidFill>
                  </a:rPr>
                  <a:t> </a:t>
                </a:r>
                <a:r>
                  <a:rPr lang="cs-CZ" sz="600" b="1" dirty="0" err="1">
                    <a:solidFill>
                      <a:srgbClr val="FF0000"/>
                    </a:solidFill>
                  </a:rPr>
                  <a:t>yellow</a:t>
                </a:r>
                <a:r>
                  <a:rPr lang="cs-CZ" sz="600" b="1" dirty="0">
                    <a:solidFill>
                      <a:srgbClr val="FF0000"/>
                    </a:solidFill>
                  </a:rPr>
                  <a:t> FCF</a:t>
                </a:r>
                <a:endParaRPr lang="en-US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2" name="TextBox 23">
                <a:extLst>
                  <a:ext uri="{FF2B5EF4-FFF2-40B4-BE49-F238E27FC236}">
                    <a16:creationId xmlns:a16="http://schemas.microsoft.com/office/drawing/2014/main" id="{43D70E86-51FC-49F8-AF67-40D581D6FA0E}"/>
                  </a:ext>
                </a:extLst>
              </p:cNvPr>
              <p:cNvSpPr txBox="1"/>
              <p:nvPr/>
            </p:nvSpPr>
            <p:spPr>
              <a:xfrm rot="16200000">
                <a:off x="4628122" y="3111308"/>
                <a:ext cx="1405311" cy="265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b="1" dirty="0">
                    <a:solidFill>
                      <a:srgbClr val="FF0000"/>
                    </a:solidFill>
                  </a:rPr>
                  <a:t>Aspartam</a:t>
                </a:r>
                <a:r>
                  <a:rPr lang="cs-CZ" sz="600" b="1" dirty="0">
                    <a:solidFill>
                      <a:srgbClr val="FF0000"/>
                    </a:solidFill>
                  </a:rPr>
                  <a:t>e</a:t>
                </a:r>
                <a:endParaRPr lang="en-US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3" name="TextBox 24">
                <a:extLst>
                  <a:ext uri="{FF2B5EF4-FFF2-40B4-BE49-F238E27FC236}">
                    <a16:creationId xmlns:a16="http://schemas.microsoft.com/office/drawing/2014/main" id="{8DC948D2-2E66-4551-B136-2DE0EC4F0788}"/>
                  </a:ext>
                </a:extLst>
              </p:cNvPr>
              <p:cNvSpPr txBox="1"/>
              <p:nvPr/>
            </p:nvSpPr>
            <p:spPr>
              <a:xfrm rot="16200000">
                <a:off x="5224940" y="5583015"/>
                <a:ext cx="1346441" cy="265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b="1" dirty="0">
                    <a:solidFill>
                      <a:srgbClr val="FF0000"/>
                    </a:solidFill>
                  </a:rPr>
                  <a:t>Azorubin</a:t>
                </a:r>
                <a:r>
                  <a:rPr lang="cs-CZ" sz="600" b="1" dirty="0">
                    <a:solidFill>
                      <a:srgbClr val="FF0000"/>
                    </a:solidFill>
                  </a:rPr>
                  <a:t>e</a:t>
                </a:r>
                <a:endParaRPr lang="en-US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4" name="TextBox 27">
                <a:extLst>
                  <a:ext uri="{FF2B5EF4-FFF2-40B4-BE49-F238E27FC236}">
                    <a16:creationId xmlns:a16="http://schemas.microsoft.com/office/drawing/2014/main" id="{06095851-A907-4326-9F4C-BB5600714490}"/>
                  </a:ext>
                </a:extLst>
              </p:cNvPr>
              <p:cNvSpPr txBox="1"/>
              <p:nvPr/>
            </p:nvSpPr>
            <p:spPr>
              <a:xfrm rot="16200000">
                <a:off x="4524305" y="4176961"/>
                <a:ext cx="2092469" cy="315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600" b="1" dirty="0" err="1">
                    <a:solidFill>
                      <a:srgbClr val="FF0000"/>
                    </a:solidFill>
                  </a:rPr>
                  <a:t>Brilliant</a:t>
                </a:r>
                <a:r>
                  <a:rPr lang="cs-CZ" sz="600" b="1" dirty="0">
                    <a:solidFill>
                      <a:srgbClr val="FF0000"/>
                    </a:solidFill>
                  </a:rPr>
                  <a:t> </a:t>
                </a:r>
                <a:r>
                  <a:rPr lang="cs-CZ" sz="600" b="1" dirty="0" err="1">
                    <a:solidFill>
                      <a:srgbClr val="FF0000"/>
                    </a:solidFill>
                  </a:rPr>
                  <a:t>blue</a:t>
                </a:r>
                <a:r>
                  <a:rPr lang="cs-CZ" sz="600" b="1" dirty="0">
                    <a:solidFill>
                      <a:srgbClr val="FF0000"/>
                    </a:solidFill>
                  </a:rPr>
                  <a:t> FCF</a:t>
                </a:r>
                <a:endParaRPr lang="en-US" sz="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5" name="TextBox 28">
                <a:extLst>
                  <a:ext uri="{FF2B5EF4-FFF2-40B4-BE49-F238E27FC236}">
                    <a16:creationId xmlns:a16="http://schemas.microsoft.com/office/drawing/2014/main" id="{CC34440C-AD76-468B-9714-97510A5AD88C}"/>
                  </a:ext>
                </a:extLst>
              </p:cNvPr>
              <p:cNvSpPr txBox="1"/>
              <p:nvPr/>
            </p:nvSpPr>
            <p:spPr>
              <a:xfrm rot="16200000">
                <a:off x="5013094" y="2455936"/>
                <a:ext cx="1527256" cy="265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b="1" dirty="0">
                    <a:solidFill>
                      <a:srgbClr val="FF0000"/>
                    </a:solidFill>
                  </a:rPr>
                  <a:t>Ethylvani</a:t>
                </a:r>
                <a:r>
                  <a:rPr lang="cs-CZ" sz="600" b="1" dirty="0">
                    <a:solidFill>
                      <a:srgbClr val="FF0000"/>
                    </a:solidFill>
                  </a:rPr>
                  <a:t>l</a:t>
                </a:r>
                <a:r>
                  <a:rPr lang="en-US" sz="600" b="1" dirty="0">
                    <a:solidFill>
                      <a:srgbClr val="FF0000"/>
                    </a:solidFill>
                  </a:rPr>
                  <a:t>lin</a:t>
                </a: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840B978-E56F-4590-9ACE-071C0B0BD3E3}"/>
                </a:ext>
              </a:extLst>
            </p:cNvPr>
            <p:cNvSpPr txBox="1"/>
            <p:nvPr/>
          </p:nvSpPr>
          <p:spPr>
            <a:xfrm>
              <a:off x="3487276" y="4633672"/>
              <a:ext cx="25586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 err="1"/>
                <a:t>Mixture</a:t>
              </a:r>
              <a:r>
                <a:rPr lang="cs-CZ" sz="1100" b="1" dirty="0"/>
                <a:t>: </a:t>
              </a:r>
              <a:r>
                <a:rPr lang="en-US" sz="1100" b="1" dirty="0"/>
                <a:t>1 </a:t>
              </a:r>
              <a:r>
                <a:rPr lang="el-GR" sz="1100" b="1" dirty="0"/>
                <a:t>μ</a:t>
              </a:r>
              <a:r>
                <a:rPr lang="en-US" sz="1100" b="1" dirty="0"/>
                <a:t>g/ml  in 20% MeOH at pH8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DFDED3D-8A54-48B1-B6D6-DCDD41852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44" y="4584228"/>
            <a:ext cx="3092330" cy="90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9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B0073-779D-4CAD-9E57-19051C26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21" y="134452"/>
            <a:ext cx="11091610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+mj-lt"/>
              </a:rPr>
              <a:t>Short retention time and strong matrix effect</a:t>
            </a:r>
          </a:p>
        </p:txBody>
      </p:sp>
      <p:pic>
        <p:nvPicPr>
          <p:cNvPr id="29" name="Picture 28" descr="A picture containing toy&#10;&#10;Description automatically generated">
            <a:extLst>
              <a:ext uri="{FF2B5EF4-FFF2-40B4-BE49-F238E27FC236}">
                <a16:creationId xmlns:a16="http://schemas.microsoft.com/office/drawing/2014/main" id="{3B58DDE8-B336-49FF-A87F-F84AD6523F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34" y="1289279"/>
            <a:ext cx="1231648" cy="1231648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529D2600-2AF4-45FC-B5FB-942297CD506E}"/>
              </a:ext>
            </a:extLst>
          </p:cNvPr>
          <p:cNvSpPr/>
          <p:nvPr/>
        </p:nvSpPr>
        <p:spPr>
          <a:xfrm>
            <a:off x="430001" y="3965836"/>
            <a:ext cx="1516368" cy="164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E3B171D-20FB-4A7F-83BE-8869B16A9AA0}"/>
              </a:ext>
            </a:extLst>
          </p:cNvPr>
          <p:cNvSpPr/>
          <p:nvPr/>
        </p:nvSpPr>
        <p:spPr>
          <a:xfrm>
            <a:off x="10024725" y="4017943"/>
            <a:ext cx="2163717" cy="458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2DFD78-B2CC-40D2-8C78-8827AADF9CEF}"/>
              </a:ext>
            </a:extLst>
          </p:cNvPr>
          <p:cNvGrpSpPr/>
          <p:nvPr/>
        </p:nvGrpSpPr>
        <p:grpSpPr>
          <a:xfrm>
            <a:off x="5534557" y="3892460"/>
            <a:ext cx="1143967" cy="1830031"/>
            <a:chOff x="7686190" y="3648008"/>
            <a:chExt cx="950403" cy="1674267"/>
          </a:xfrm>
        </p:grpSpPr>
        <p:pic>
          <p:nvPicPr>
            <p:cNvPr id="67" name="Picture 66" descr="A red surface&#10;&#10;Description automatically generated">
              <a:extLst>
                <a:ext uri="{FF2B5EF4-FFF2-40B4-BE49-F238E27FC236}">
                  <a16:creationId xmlns:a16="http://schemas.microsoft.com/office/drawing/2014/main" id="{01CCF4E0-BFB2-4C29-B00E-52B0D9A21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6190" y="4232164"/>
              <a:ext cx="950403" cy="1090111"/>
            </a:xfrm>
            <a:prstGeom prst="rect">
              <a:avLst/>
            </a:prstGeom>
          </p:spPr>
        </p:pic>
        <p:sp>
          <p:nvSpPr>
            <p:cNvPr id="66" name="Arrow: Down 65">
              <a:extLst>
                <a:ext uri="{FF2B5EF4-FFF2-40B4-BE49-F238E27FC236}">
                  <a16:creationId xmlns:a16="http://schemas.microsoft.com/office/drawing/2014/main" id="{5EB745F4-A255-483A-A82D-9D187AB35414}"/>
                </a:ext>
              </a:extLst>
            </p:cNvPr>
            <p:cNvSpPr/>
            <p:nvPr/>
          </p:nvSpPr>
          <p:spPr>
            <a:xfrm rot="16200000">
              <a:off x="7903336" y="3430862"/>
              <a:ext cx="516111" cy="950403"/>
            </a:xfrm>
            <a:prstGeom prst="downArrow">
              <a:avLst/>
            </a:prstGeom>
            <a:solidFill>
              <a:srgbClr val="E93C09"/>
            </a:solidFill>
            <a:ln>
              <a:solidFill>
                <a:srgbClr val="E93C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01912" y="1221896"/>
            <a:ext cx="4372744" cy="4855600"/>
            <a:chOff x="933173" y="1573299"/>
            <a:chExt cx="3757113" cy="460945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7D60D05-3B92-401E-B95B-A6D29874D11D}"/>
                </a:ext>
              </a:extLst>
            </p:cNvPr>
            <p:cNvSpPr/>
            <p:nvPr/>
          </p:nvSpPr>
          <p:spPr>
            <a:xfrm>
              <a:off x="2072373" y="3983392"/>
              <a:ext cx="2163717" cy="458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E8C683B-1729-4B5D-991C-F6FF252DC0C4}"/>
                </a:ext>
              </a:extLst>
            </p:cNvPr>
            <p:cNvSpPr/>
            <p:nvPr/>
          </p:nvSpPr>
          <p:spPr>
            <a:xfrm>
              <a:off x="3861568" y="2959434"/>
              <a:ext cx="310756" cy="4267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6B70C09-BAD3-4B28-BDAB-302B745C2F09}"/>
                </a:ext>
              </a:extLst>
            </p:cNvPr>
            <p:cNvSpPr/>
            <p:nvPr/>
          </p:nvSpPr>
          <p:spPr>
            <a:xfrm>
              <a:off x="3915265" y="2874608"/>
              <a:ext cx="337285" cy="3535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Skupina 20"/>
            <p:cNvGrpSpPr/>
            <p:nvPr/>
          </p:nvGrpSpPr>
          <p:grpSpPr>
            <a:xfrm>
              <a:off x="938506" y="1573299"/>
              <a:ext cx="3751780" cy="4609451"/>
              <a:chOff x="683568" y="1110848"/>
              <a:chExt cx="2685970" cy="3909174"/>
            </a:xfrm>
          </p:grpSpPr>
          <p:grpSp>
            <p:nvGrpSpPr>
              <p:cNvPr id="19" name="Skupina 13"/>
              <p:cNvGrpSpPr/>
              <p:nvPr/>
            </p:nvGrpSpPr>
            <p:grpSpPr>
              <a:xfrm>
                <a:off x="683568" y="1876218"/>
                <a:ext cx="2685970" cy="3143804"/>
                <a:chOff x="805910" y="1876218"/>
                <a:chExt cx="2685970" cy="3143804"/>
              </a:xfrm>
            </p:grpSpPr>
            <p:pic>
              <p:nvPicPr>
                <p:cNvPr id="21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4445"/>
                <a:stretch>
                  <a:fillRect/>
                </a:stretch>
              </p:blipFill>
              <p:spPr bwMode="auto">
                <a:xfrm>
                  <a:off x="805910" y="1876218"/>
                  <a:ext cx="2685970" cy="31438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2" name="TextovéPole 8"/>
                <p:cNvSpPr txBox="1"/>
                <p:nvPr/>
              </p:nvSpPr>
              <p:spPr>
                <a:xfrm>
                  <a:off x="2064296" y="2227129"/>
                  <a:ext cx="997526" cy="3221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2000" b="1" dirty="0" err="1">
                      <a:solidFill>
                        <a:srgbClr val="C00000"/>
                      </a:solidFill>
                    </a:rPr>
                    <a:t>Acesulfame</a:t>
                  </a:r>
                  <a:r>
                    <a:rPr lang="cs-CZ" sz="2000" b="1" dirty="0">
                      <a:solidFill>
                        <a:srgbClr val="C00000"/>
                      </a:solidFill>
                    </a:rPr>
                    <a:t> K</a:t>
                  </a:r>
                </a:p>
              </p:txBody>
            </p:sp>
            <p:sp>
              <p:nvSpPr>
                <p:cNvPr id="23" name="TextovéPole 9"/>
                <p:cNvSpPr txBox="1"/>
                <p:nvPr/>
              </p:nvSpPr>
              <p:spPr>
                <a:xfrm>
                  <a:off x="2133845" y="3746490"/>
                  <a:ext cx="764740" cy="3221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2000" b="1" dirty="0" err="1">
                      <a:solidFill>
                        <a:srgbClr val="C00000"/>
                      </a:solidFill>
                    </a:rPr>
                    <a:t>Tartrazine</a:t>
                  </a:r>
                  <a:endParaRPr lang="cs-CZ" sz="2000" b="1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0" name="TextovéPole 15"/>
              <p:cNvSpPr txBox="1"/>
              <p:nvPr/>
            </p:nvSpPr>
            <p:spPr>
              <a:xfrm>
                <a:off x="942817" y="1110848"/>
                <a:ext cx="2240145" cy="371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2400" b="1" u="sng" dirty="0"/>
                  <a:t>Solvent standard</a:t>
                </a:r>
                <a:r>
                  <a:rPr lang="en-US" sz="2400" b="1" u="sng" dirty="0"/>
                  <a:t> </a:t>
                </a:r>
                <a:r>
                  <a:rPr lang="cs-CZ" sz="2400" b="1" u="sng" dirty="0"/>
                  <a:t>10 </a:t>
                </a:r>
                <a:r>
                  <a:rPr lang="el-GR" sz="2400" b="1" u="sng" dirty="0">
                    <a:latin typeface="Calibri"/>
                  </a:rPr>
                  <a:t>μ</a:t>
                </a:r>
                <a:r>
                  <a:rPr lang="cs-CZ" sz="2400" b="1" u="sng" dirty="0">
                    <a:latin typeface="Calibri"/>
                  </a:rPr>
                  <a:t>g/ml </a:t>
                </a:r>
                <a:endParaRPr lang="cs-CZ" sz="2400" b="1" u="sng" dirty="0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938506" y="3343834"/>
              <a:ext cx="120273" cy="1564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38506" y="4335169"/>
              <a:ext cx="1438412" cy="107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33173" y="2475775"/>
              <a:ext cx="1438412" cy="107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033838" y="1327152"/>
            <a:ext cx="4379457" cy="4913994"/>
            <a:chOff x="7536189" y="1573298"/>
            <a:chExt cx="3877106" cy="466784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ECAEE33-8CD3-4CB8-BC45-1A95BCFC2D43}"/>
                </a:ext>
              </a:extLst>
            </p:cNvPr>
            <p:cNvSpPr/>
            <p:nvPr/>
          </p:nvSpPr>
          <p:spPr>
            <a:xfrm>
              <a:off x="8386567" y="1995334"/>
              <a:ext cx="1516368" cy="1644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334C278-F2F5-4C60-B7B4-69F072A405E0}"/>
                </a:ext>
              </a:extLst>
            </p:cNvPr>
            <p:cNvSpPr/>
            <p:nvPr/>
          </p:nvSpPr>
          <p:spPr>
            <a:xfrm>
              <a:off x="8453061" y="3983182"/>
              <a:ext cx="1516368" cy="1644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Skupina 22"/>
            <p:cNvGrpSpPr/>
            <p:nvPr/>
          </p:nvGrpSpPr>
          <p:grpSpPr>
            <a:xfrm>
              <a:off x="7536189" y="1573298"/>
              <a:ext cx="3877106" cy="4667847"/>
              <a:chOff x="5672276" y="1371208"/>
              <a:chExt cx="2716148" cy="3628276"/>
            </a:xfrm>
          </p:grpSpPr>
          <p:grpSp>
            <p:nvGrpSpPr>
              <p:cNvPr id="25" name="Skupina 14"/>
              <p:cNvGrpSpPr/>
              <p:nvPr/>
            </p:nvGrpSpPr>
            <p:grpSpPr>
              <a:xfrm>
                <a:off x="5719822" y="1851670"/>
                <a:ext cx="2668602" cy="3147814"/>
                <a:chOff x="5719822" y="1851670"/>
                <a:chExt cx="2668602" cy="3147814"/>
              </a:xfrm>
            </p:grpSpPr>
            <p:pic>
              <p:nvPicPr>
                <p:cNvPr id="27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t="3700"/>
                <a:stretch>
                  <a:fillRect/>
                </a:stretch>
              </p:blipFill>
              <p:spPr bwMode="auto">
                <a:xfrm>
                  <a:off x="5719822" y="1851670"/>
                  <a:ext cx="2668602" cy="31478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8" name="TextovéPole 11"/>
                <p:cNvSpPr txBox="1"/>
                <p:nvPr/>
              </p:nvSpPr>
              <p:spPr>
                <a:xfrm>
                  <a:off x="6965844" y="2328985"/>
                  <a:ext cx="1005758" cy="2954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2000" b="1" dirty="0" err="1">
                      <a:solidFill>
                        <a:srgbClr val="C00000"/>
                      </a:solidFill>
                    </a:rPr>
                    <a:t>Acesulfame</a:t>
                  </a:r>
                  <a:r>
                    <a:rPr lang="cs-CZ" sz="2000" b="1" dirty="0">
                      <a:solidFill>
                        <a:srgbClr val="C00000"/>
                      </a:solidFill>
                    </a:rPr>
                    <a:t> K</a:t>
                  </a:r>
                </a:p>
              </p:txBody>
            </p:sp>
            <p:sp>
              <p:nvSpPr>
                <p:cNvPr id="30" name="TextovéPole 12"/>
                <p:cNvSpPr txBox="1"/>
                <p:nvPr/>
              </p:nvSpPr>
              <p:spPr>
                <a:xfrm>
                  <a:off x="7083198" y="3710676"/>
                  <a:ext cx="771050" cy="2954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2000" b="1" dirty="0" err="1">
                      <a:solidFill>
                        <a:srgbClr val="C00000"/>
                      </a:solidFill>
                    </a:rPr>
                    <a:t>Tartrazine</a:t>
                  </a:r>
                  <a:endParaRPr lang="cs-CZ" sz="2000" b="1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6" name="TextovéPole 16"/>
              <p:cNvSpPr txBox="1"/>
              <p:nvPr/>
            </p:nvSpPr>
            <p:spPr>
              <a:xfrm>
                <a:off x="5672276" y="1371208"/>
                <a:ext cx="2689638" cy="340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400" b="1" u="sng" dirty="0"/>
                  <a:t>Matrix standard</a:t>
                </a:r>
                <a:r>
                  <a:rPr lang="en-US" sz="2400" b="1" u="sng" dirty="0"/>
                  <a:t> </a:t>
                </a:r>
                <a:r>
                  <a:rPr lang="cs-CZ" sz="2400" b="1" u="sng" dirty="0"/>
                  <a:t>10 </a:t>
                </a:r>
                <a:r>
                  <a:rPr lang="el-GR" sz="2400" b="1" u="sng" dirty="0">
                    <a:latin typeface="Calibri"/>
                  </a:rPr>
                  <a:t>μ</a:t>
                </a:r>
                <a:r>
                  <a:rPr lang="cs-CZ" sz="2400" b="1" u="sng" dirty="0">
                    <a:latin typeface="Calibri"/>
                  </a:rPr>
                  <a:t>g/ml</a:t>
                </a:r>
                <a:endParaRPr lang="cs-CZ" sz="2400" b="1" u="sng" dirty="0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7625711" y="5222693"/>
              <a:ext cx="120273" cy="1564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608553" y="2233791"/>
              <a:ext cx="1438412" cy="107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13142" y="4236030"/>
              <a:ext cx="1460066" cy="1546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bdélník 8">
            <a:extLst>
              <a:ext uri="{FF2B5EF4-FFF2-40B4-BE49-F238E27FC236}">
                <a16:creationId xmlns:a16="http://schemas.microsoft.com/office/drawing/2014/main" id="{9F0BEFF3-94C7-42F2-8344-68150BBF343A}"/>
              </a:ext>
            </a:extLst>
          </p:cNvPr>
          <p:cNvSpPr/>
          <p:nvPr/>
        </p:nvSpPr>
        <p:spPr>
          <a:xfrm>
            <a:off x="7697857" y="4266278"/>
            <a:ext cx="1485996" cy="18333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7054263E-F445-471F-90FF-3C78F024A6D2}"/>
              </a:ext>
            </a:extLst>
          </p:cNvPr>
          <p:cNvSpPr/>
          <p:nvPr/>
        </p:nvSpPr>
        <p:spPr>
          <a:xfrm>
            <a:off x="3038465" y="2938608"/>
            <a:ext cx="1610761" cy="813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m/z 161.9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9.52e4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ESI-</a:t>
            </a:r>
          </a:p>
        </p:txBody>
      </p:sp>
      <p:sp>
        <p:nvSpPr>
          <p:cNvPr id="42" name="Rectangle 30">
            <a:extLst>
              <a:ext uri="{FF2B5EF4-FFF2-40B4-BE49-F238E27FC236}">
                <a16:creationId xmlns:a16="http://schemas.microsoft.com/office/drawing/2014/main" id="{FA2E093F-9322-4F8A-9F4A-02FD392AE58B}"/>
              </a:ext>
            </a:extLst>
          </p:cNvPr>
          <p:cNvSpPr/>
          <p:nvPr/>
        </p:nvSpPr>
        <p:spPr>
          <a:xfrm>
            <a:off x="9058841" y="2976805"/>
            <a:ext cx="1610761" cy="813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m/z 161.9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8.40e4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ESI-</a:t>
            </a:r>
          </a:p>
        </p:txBody>
      </p:sp>
      <p:sp>
        <p:nvSpPr>
          <p:cNvPr id="44" name="Rectangle 32">
            <a:extLst>
              <a:ext uri="{FF2B5EF4-FFF2-40B4-BE49-F238E27FC236}">
                <a16:creationId xmlns:a16="http://schemas.microsoft.com/office/drawing/2014/main" id="{F807249B-D675-4429-A3CC-282AA71A540B}"/>
              </a:ext>
            </a:extLst>
          </p:cNvPr>
          <p:cNvSpPr/>
          <p:nvPr/>
        </p:nvSpPr>
        <p:spPr>
          <a:xfrm>
            <a:off x="3053856" y="5107110"/>
            <a:ext cx="1610761" cy="48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m/z 469.0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5.33e3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ESI+</a:t>
            </a:r>
          </a:p>
        </p:txBody>
      </p:sp>
      <p:sp>
        <p:nvSpPr>
          <p:cNvPr id="49" name="Rectangle 32">
            <a:extLst>
              <a:ext uri="{FF2B5EF4-FFF2-40B4-BE49-F238E27FC236}">
                <a16:creationId xmlns:a16="http://schemas.microsoft.com/office/drawing/2014/main" id="{80053AF0-7BA7-4400-B068-2F79D2BD195B}"/>
              </a:ext>
            </a:extLst>
          </p:cNvPr>
          <p:cNvSpPr/>
          <p:nvPr/>
        </p:nvSpPr>
        <p:spPr>
          <a:xfrm>
            <a:off x="9261897" y="5096799"/>
            <a:ext cx="1610761" cy="48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m/z 469.0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3.82e3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ESI+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F68F5F0-D381-4A8D-9889-6C3D0101D78E}"/>
              </a:ext>
            </a:extLst>
          </p:cNvPr>
          <p:cNvSpPr/>
          <p:nvPr/>
        </p:nvSpPr>
        <p:spPr>
          <a:xfrm>
            <a:off x="3396343" y="2135267"/>
            <a:ext cx="1978313" cy="448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56F447B3-ED03-46D7-8A44-CAA33104E9B2}"/>
              </a:ext>
            </a:extLst>
          </p:cNvPr>
          <p:cNvSpPr/>
          <p:nvPr/>
        </p:nvSpPr>
        <p:spPr>
          <a:xfrm>
            <a:off x="3462948" y="4123876"/>
            <a:ext cx="1978313" cy="448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bdélník 50">
            <a:extLst>
              <a:ext uri="{FF2B5EF4-FFF2-40B4-BE49-F238E27FC236}">
                <a16:creationId xmlns:a16="http://schemas.microsoft.com/office/drawing/2014/main" id="{296C1DED-79D4-4891-9C02-88D0DD3E2BE5}"/>
              </a:ext>
            </a:extLst>
          </p:cNvPr>
          <p:cNvSpPr/>
          <p:nvPr/>
        </p:nvSpPr>
        <p:spPr>
          <a:xfrm>
            <a:off x="9411222" y="4128566"/>
            <a:ext cx="1978313" cy="448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9D87B6C8-D2CA-4877-8E6E-45DA476F0A99}"/>
              </a:ext>
            </a:extLst>
          </p:cNvPr>
          <p:cNvSpPr/>
          <p:nvPr/>
        </p:nvSpPr>
        <p:spPr>
          <a:xfrm>
            <a:off x="9434982" y="2029248"/>
            <a:ext cx="1978313" cy="448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13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6439-F2AD-40C4-A0BF-AF1EBFBD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3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j-lt"/>
              </a:rPr>
              <a:t>Luna Omega Polar C18 column</a:t>
            </a:r>
          </a:p>
        </p:txBody>
      </p:sp>
      <p:pic>
        <p:nvPicPr>
          <p:cNvPr id="13" name="Content Placeholder 12" descr="A close up of a logo&#10;&#10;Description automatically generated">
            <a:extLst>
              <a:ext uri="{FF2B5EF4-FFF2-40B4-BE49-F238E27FC236}">
                <a16:creationId xmlns:a16="http://schemas.microsoft.com/office/drawing/2014/main" id="{7420AA96-13B7-4CB9-B379-27F03C26B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" y="1324212"/>
            <a:ext cx="1700567" cy="2720907"/>
          </a:xfrm>
        </p:spPr>
      </p:pic>
      <p:pic>
        <p:nvPicPr>
          <p:cNvPr id="15" name="Picture 14" descr="A picture containing weapon, knife&#10;&#10;Description automatically generated">
            <a:extLst>
              <a:ext uri="{FF2B5EF4-FFF2-40B4-BE49-F238E27FC236}">
                <a16:creationId xmlns:a16="http://schemas.microsoft.com/office/drawing/2014/main" id="{B8E4E86F-C7EF-40A1-AC7D-991662CCEF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17" y="3567820"/>
            <a:ext cx="1300348" cy="574754"/>
          </a:xfrm>
          <a:prstGeom prst="rect">
            <a:avLst/>
          </a:prstGeom>
        </p:spPr>
      </p:pic>
      <p:sp>
        <p:nvSpPr>
          <p:cNvPr id="35" name="Freeform 34"/>
          <p:cNvSpPr/>
          <p:nvPr/>
        </p:nvSpPr>
        <p:spPr>
          <a:xfrm>
            <a:off x="9988590" y="2063944"/>
            <a:ext cx="1469590" cy="1469590"/>
          </a:xfrm>
          <a:custGeom>
            <a:avLst/>
            <a:gdLst>
              <a:gd name="connsiteX0" fmla="*/ 0 w 1469590"/>
              <a:gd name="connsiteY0" fmla="*/ 734795 h 1469590"/>
              <a:gd name="connsiteX1" fmla="*/ 734795 w 1469590"/>
              <a:gd name="connsiteY1" fmla="*/ 0 h 1469590"/>
              <a:gd name="connsiteX2" fmla="*/ 1469590 w 1469590"/>
              <a:gd name="connsiteY2" fmla="*/ 734795 h 1469590"/>
              <a:gd name="connsiteX3" fmla="*/ 734795 w 1469590"/>
              <a:gd name="connsiteY3" fmla="*/ 1469590 h 1469590"/>
              <a:gd name="connsiteX4" fmla="*/ 0 w 1469590"/>
              <a:gd name="connsiteY4" fmla="*/ 734795 h 146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90" h="1469590">
                <a:moveTo>
                  <a:pt x="0" y="734795"/>
                </a:moveTo>
                <a:cubicBezTo>
                  <a:pt x="0" y="328979"/>
                  <a:pt x="328979" y="0"/>
                  <a:pt x="734795" y="0"/>
                </a:cubicBezTo>
                <a:cubicBezTo>
                  <a:pt x="1140611" y="0"/>
                  <a:pt x="1469590" y="328979"/>
                  <a:pt x="1469590" y="734795"/>
                </a:cubicBezTo>
                <a:cubicBezTo>
                  <a:pt x="1469590" y="1140611"/>
                  <a:pt x="1140611" y="1469590"/>
                  <a:pt x="734795" y="1469590"/>
                </a:cubicBezTo>
                <a:cubicBezTo>
                  <a:pt x="328979" y="1469590"/>
                  <a:pt x="0" y="1140611"/>
                  <a:pt x="0" y="734795"/>
                </a:cubicBez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216" tIns="215216" rIns="215216" bIns="2152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0" i="0" kern="1200" dirty="0"/>
              <a:t>Enhanced retention for polar analytes</a:t>
            </a:r>
            <a:endParaRPr lang="en-US" sz="1800" kern="1200" dirty="0"/>
          </a:p>
        </p:txBody>
      </p:sp>
      <p:sp>
        <p:nvSpPr>
          <p:cNvPr id="37" name="Freeform 36"/>
          <p:cNvSpPr/>
          <p:nvPr/>
        </p:nvSpPr>
        <p:spPr>
          <a:xfrm>
            <a:off x="9988590" y="3379563"/>
            <a:ext cx="1469590" cy="1469590"/>
          </a:xfrm>
          <a:custGeom>
            <a:avLst/>
            <a:gdLst>
              <a:gd name="connsiteX0" fmla="*/ 0 w 1469590"/>
              <a:gd name="connsiteY0" fmla="*/ 734795 h 1469590"/>
              <a:gd name="connsiteX1" fmla="*/ 734795 w 1469590"/>
              <a:gd name="connsiteY1" fmla="*/ 0 h 1469590"/>
              <a:gd name="connsiteX2" fmla="*/ 1469590 w 1469590"/>
              <a:gd name="connsiteY2" fmla="*/ 734795 h 1469590"/>
              <a:gd name="connsiteX3" fmla="*/ 734795 w 1469590"/>
              <a:gd name="connsiteY3" fmla="*/ 1469590 h 1469590"/>
              <a:gd name="connsiteX4" fmla="*/ 0 w 1469590"/>
              <a:gd name="connsiteY4" fmla="*/ 734795 h 146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90" h="1469590">
                <a:moveTo>
                  <a:pt x="0" y="734795"/>
                </a:moveTo>
                <a:cubicBezTo>
                  <a:pt x="0" y="328979"/>
                  <a:pt x="328979" y="0"/>
                  <a:pt x="734795" y="0"/>
                </a:cubicBezTo>
                <a:cubicBezTo>
                  <a:pt x="1140611" y="0"/>
                  <a:pt x="1469590" y="328979"/>
                  <a:pt x="1469590" y="734795"/>
                </a:cubicBezTo>
                <a:cubicBezTo>
                  <a:pt x="1469590" y="1140611"/>
                  <a:pt x="1140611" y="1469590"/>
                  <a:pt x="734795" y="1469590"/>
                </a:cubicBezTo>
                <a:cubicBezTo>
                  <a:pt x="328979" y="1469590"/>
                  <a:pt x="0" y="1140611"/>
                  <a:pt x="0" y="734795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216" tIns="215216" rIns="215216" bIns="2152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/>
              <a:t>Solution </a:t>
            </a:r>
            <a:r>
              <a:rPr lang="en-US" sz="1800" kern="1200"/>
              <a:t>for short </a:t>
            </a:r>
            <a:r>
              <a:rPr lang="en-US" sz="1800" kern="1200" dirty="0"/>
              <a:t>retention times</a:t>
            </a:r>
          </a:p>
        </p:txBody>
      </p:sp>
      <p:sp>
        <p:nvSpPr>
          <p:cNvPr id="38" name="Freeform 37"/>
          <p:cNvSpPr/>
          <p:nvPr/>
        </p:nvSpPr>
        <p:spPr>
          <a:xfrm>
            <a:off x="9988590" y="4682137"/>
            <a:ext cx="1469590" cy="1469590"/>
          </a:xfrm>
          <a:custGeom>
            <a:avLst/>
            <a:gdLst>
              <a:gd name="connsiteX0" fmla="*/ 0 w 1469590"/>
              <a:gd name="connsiteY0" fmla="*/ 734795 h 1469590"/>
              <a:gd name="connsiteX1" fmla="*/ 734795 w 1469590"/>
              <a:gd name="connsiteY1" fmla="*/ 0 h 1469590"/>
              <a:gd name="connsiteX2" fmla="*/ 1469590 w 1469590"/>
              <a:gd name="connsiteY2" fmla="*/ 734795 h 1469590"/>
              <a:gd name="connsiteX3" fmla="*/ 734795 w 1469590"/>
              <a:gd name="connsiteY3" fmla="*/ 1469590 h 1469590"/>
              <a:gd name="connsiteX4" fmla="*/ 0 w 1469590"/>
              <a:gd name="connsiteY4" fmla="*/ 734795 h 146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90" h="1469590">
                <a:moveTo>
                  <a:pt x="0" y="734795"/>
                </a:moveTo>
                <a:cubicBezTo>
                  <a:pt x="0" y="328979"/>
                  <a:pt x="328979" y="0"/>
                  <a:pt x="734795" y="0"/>
                </a:cubicBezTo>
                <a:cubicBezTo>
                  <a:pt x="1140611" y="0"/>
                  <a:pt x="1469590" y="328979"/>
                  <a:pt x="1469590" y="734795"/>
                </a:cubicBezTo>
                <a:cubicBezTo>
                  <a:pt x="1469590" y="1140611"/>
                  <a:pt x="1140611" y="1469590"/>
                  <a:pt x="734795" y="1469590"/>
                </a:cubicBezTo>
                <a:cubicBezTo>
                  <a:pt x="328979" y="1469590"/>
                  <a:pt x="0" y="1140611"/>
                  <a:pt x="0" y="734795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216" tIns="215216" rIns="215216" bIns="2152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/>
              <a:t>Narrower peaks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53B329-9F0E-4BED-9445-BA792E6AEAF0}"/>
              </a:ext>
            </a:extLst>
          </p:cNvPr>
          <p:cNvSpPr/>
          <p:nvPr/>
        </p:nvSpPr>
        <p:spPr>
          <a:xfrm>
            <a:off x="36167" y="4175743"/>
            <a:ext cx="2709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Size:</a:t>
            </a:r>
            <a:r>
              <a:rPr lang="cs-CZ" dirty="0"/>
              <a:t> 100 x 2.1 mm; 1.6 </a:t>
            </a:r>
            <a:r>
              <a:rPr lang="el-GR" dirty="0"/>
              <a:t>μ</a:t>
            </a:r>
            <a:r>
              <a:rPr lang="cs-CZ" dirty="0"/>
              <a:t>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84259" y="1346457"/>
            <a:ext cx="4154858" cy="5024656"/>
            <a:chOff x="3163504" y="1243047"/>
            <a:chExt cx="3992247" cy="4764089"/>
          </a:xfrm>
        </p:grpSpPr>
        <p:grpSp>
          <p:nvGrpSpPr>
            <p:cNvPr id="10" name="Skupina 14"/>
            <p:cNvGrpSpPr/>
            <p:nvPr/>
          </p:nvGrpSpPr>
          <p:grpSpPr>
            <a:xfrm>
              <a:off x="3220618" y="1243047"/>
              <a:ext cx="3935133" cy="4764089"/>
              <a:chOff x="2791497" y="1314173"/>
              <a:chExt cx="3649254" cy="3753308"/>
            </a:xfrm>
          </p:grpSpPr>
          <p:grpSp>
            <p:nvGrpSpPr>
              <p:cNvPr id="11" name="Skupina 43"/>
              <p:cNvGrpSpPr/>
              <p:nvPr/>
            </p:nvGrpSpPr>
            <p:grpSpPr>
              <a:xfrm>
                <a:off x="2791497" y="1314173"/>
                <a:ext cx="3649254" cy="3753308"/>
                <a:chOff x="2791497" y="1314173"/>
                <a:chExt cx="3649254" cy="3753308"/>
              </a:xfrm>
            </p:grpSpPr>
            <p:pic>
              <p:nvPicPr>
                <p:cNvPr id="17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4445"/>
                <a:stretch>
                  <a:fillRect/>
                </a:stretch>
              </p:blipFill>
              <p:spPr bwMode="auto">
                <a:xfrm>
                  <a:off x="2810329" y="1758406"/>
                  <a:ext cx="3168352" cy="33090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8" name="TextovéPole 39"/>
                <p:cNvSpPr txBox="1"/>
                <p:nvPr/>
              </p:nvSpPr>
              <p:spPr>
                <a:xfrm>
                  <a:off x="2791497" y="1314173"/>
                  <a:ext cx="3649254" cy="6207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600" b="1" u="sng" dirty="0"/>
                    <a:t>BEH C18 column</a:t>
                  </a:r>
                  <a:r>
                    <a:rPr lang="en-US" sz="1600" b="1" u="sng" dirty="0"/>
                    <a:t> using </a:t>
                  </a:r>
                  <a:r>
                    <a:rPr lang="cs-CZ" sz="1600" b="1" u="sng" dirty="0"/>
                    <a:t>10 </a:t>
                  </a:r>
                  <a:r>
                    <a:rPr lang="el-GR" sz="1600" b="1" u="sng" dirty="0"/>
                    <a:t>μ</a:t>
                  </a:r>
                  <a:r>
                    <a:rPr lang="cs-CZ" sz="1600" b="1" u="sng" dirty="0"/>
                    <a:t>g/ml </a:t>
                  </a:r>
                  <a:r>
                    <a:rPr lang="en-US" sz="1600" b="1" u="sng" dirty="0"/>
                    <a:t> s</a:t>
                  </a:r>
                  <a:r>
                    <a:rPr lang="cs-CZ" sz="1600" b="1" u="sng" dirty="0"/>
                    <a:t>olvent standard</a:t>
                  </a:r>
                </a:p>
                <a:p>
                  <a:endParaRPr lang="cs-CZ" sz="1600" b="1" dirty="0"/>
                </a:p>
              </p:txBody>
            </p:sp>
          </p:grpSp>
          <p:sp>
            <p:nvSpPr>
              <p:cNvPr id="12" name="TextovéPole 12"/>
              <p:cNvSpPr txBox="1"/>
              <p:nvPr/>
            </p:nvSpPr>
            <p:spPr>
              <a:xfrm>
                <a:off x="4067944" y="2283718"/>
                <a:ext cx="14729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 err="1">
                    <a:solidFill>
                      <a:srgbClr val="C00000"/>
                    </a:solidFill>
                  </a:rPr>
                  <a:t>Acesulfame</a:t>
                </a:r>
                <a:r>
                  <a:rPr lang="cs-CZ" b="1" dirty="0">
                    <a:solidFill>
                      <a:srgbClr val="C00000"/>
                    </a:solidFill>
                  </a:rPr>
                  <a:t> K</a:t>
                </a:r>
              </a:p>
            </p:txBody>
          </p:sp>
          <p:sp>
            <p:nvSpPr>
              <p:cNvPr id="14" name="TextovéPole 13"/>
              <p:cNvSpPr txBox="1"/>
              <p:nvPr/>
            </p:nvSpPr>
            <p:spPr>
              <a:xfrm>
                <a:off x="4283968" y="3930610"/>
                <a:ext cx="11335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 err="1">
                    <a:solidFill>
                      <a:srgbClr val="C00000"/>
                    </a:solidFill>
                  </a:rPr>
                  <a:t>Tartrazine</a:t>
                </a:r>
                <a:endParaRPr lang="cs-CZ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163504" y="2791326"/>
              <a:ext cx="229401" cy="151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24067" y="1796029"/>
              <a:ext cx="1356136" cy="1398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36072" y="3899810"/>
              <a:ext cx="1356136" cy="1398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498877" y="2824687"/>
              <a:ext cx="1547720" cy="771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m/z 161.9</a:t>
              </a:r>
            </a:p>
            <a:p>
              <a:pPr algn="ctr"/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9.52e4</a:t>
              </a:r>
            </a:p>
            <a:p>
              <a:pPr algn="ctr"/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ESI-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42657" y="5124753"/>
              <a:ext cx="1547720" cy="4560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m/z 469.0</a:t>
              </a:r>
            </a:p>
            <a:p>
              <a:pPr algn="ctr"/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5.33e3</a:t>
              </a:r>
            </a:p>
            <a:p>
              <a:pPr algn="ctr"/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ESI+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80864" y="1313240"/>
            <a:ext cx="3555719" cy="5033319"/>
            <a:chOff x="6926350" y="1202425"/>
            <a:chExt cx="3376174" cy="4774398"/>
          </a:xfrm>
        </p:grpSpPr>
        <p:grpSp>
          <p:nvGrpSpPr>
            <p:cNvPr id="19" name="Skupina 17"/>
            <p:cNvGrpSpPr/>
            <p:nvPr/>
          </p:nvGrpSpPr>
          <p:grpSpPr>
            <a:xfrm>
              <a:off x="6951956" y="1202425"/>
              <a:ext cx="3350568" cy="4774398"/>
              <a:chOff x="5940153" y="1150746"/>
              <a:chExt cx="3107157" cy="3916418"/>
            </a:xfrm>
          </p:grpSpPr>
          <p:grpSp>
            <p:nvGrpSpPr>
              <p:cNvPr id="20" name="Skupina 42"/>
              <p:cNvGrpSpPr/>
              <p:nvPr/>
            </p:nvGrpSpPr>
            <p:grpSpPr>
              <a:xfrm>
                <a:off x="5940153" y="1150746"/>
                <a:ext cx="3107157" cy="3916418"/>
                <a:chOff x="5940153" y="1150746"/>
                <a:chExt cx="3107157" cy="3916418"/>
              </a:xfrm>
            </p:grpSpPr>
            <p:pic>
              <p:nvPicPr>
                <p:cNvPr id="24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t="4088"/>
                <a:stretch>
                  <a:fillRect/>
                </a:stretch>
              </p:blipFill>
              <p:spPr bwMode="auto">
                <a:xfrm>
                  <a:off x="5940153" y="1683310"/>
                  <a:ext cx="2880320" cy="33838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5" name="TextovéPole 41"/>
                <p:cNvSpPr txBox="1"/>
                <p:nvPr/>
              </p:nvSpPr>
              <p:spPr>
                <a:xfrm>
                  <a:off x="6038054" y="1150746"/>
                  <a:ext cx="3009256" cy="6705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600" b="1" u="sng" dirty="0"/>
                    <a:t>Luna Omega Polar C18 column</a:t>
                  </a:r>
                  <a:r>
                    <a:rPr lang="en-US" sz="1600" b="1" u="sng" dirty="0"/>
                    <a:t> using </a:t>
                  </a:r>
                  <a:r>
                    <a:rPr lang="cs-CZ" sz="1600" b="1" u="sng" dirty="0"/>
                    <a:t>10 </a:t>
                  </a:r>
                  <a:r>
                    <a:rPr lang="el-GR" sz="1600" b="1" u="sng" dirty="0"/>
                    <a:t>μ</a:t>
                  </a:r>
                  <a:r>
                    <a:rPr lang="cs-CZ" sz="1600" b="1" u="sng" dirty="0"/>
                    <a:t>g/ml </a:t>
                  </a:r>
                  <a:r>
                    <a:rPr lang="en-US" sz="1600" b="1" u="sng" dirty="0"/>
                    <a:t> s</a:t>
                  </a:r>
                  <a:r>
                    <a:rPr lang="cs-CZ" sz="1600" b="1" u="sng" dirty="0"/>
                    <a:t>olvent standard</a:t>
                  </a:r>
                </a:p>
                <a:p>
                  <a:endParaRPr lang="cs-CZ" b="1" u="sng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2" name="TextovéPole 15"/>
              <p:cNvSpPr txBox="1"/>
              <p:nvPr/>
            </p:nvSpPr>
            <p:spPr>
              <a:xfrm>
                <a:off x="7087493" y="2283718"/>
                <a:ext cx="14729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 err="1">
                    <a:solidFill>
                      <a:srgbClr val="C00000"/>
                    </a:solidFill>
                  </a:rPr>
                  <a:t>Acesulfame</a:t>
                </a:r>
                <a:r>
                  <a:rPr lang="cs-CZ" b="1" dirty="0">
                    <a:solidFill>
                      <a:srgbClr val="C00000"/>
                    </a:solidFill>
                  </a:rPr>
                  <a:t> K</a:t>
                </a:r>
              </a:p>
            </p:txBody>
          </p:sp>
          <p:sp>
            <p:nvSpPr>
              <p:cNvPr id="23" name="TextovéPole 16"/>
              <p:cNvSpPr txBox="1"/>
              <p:nvPr/>
            </p:nvSpPr>
            <p:spPr>
              <a:xfrm>
                <a:off x="7254844" y="3930610"/>
                <a:ext cx="11335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 err="1">
                    <a:solidFill>
                      <a:srgbClr val="C00000"/>
                    </a:solidFill>
                  </a:rPr>
                  <a:t>Tartrazine</a:t>
                </a:r>
                <a:endParaRPr lang="cs-CZ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6926350" y="4904277"/>
              <a:ext cx="229401" cy="151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945117" y="3911219"/>
              <a:ext cx="438472" cy="174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956588" y="1847013"/>
              <a:ext cx="438472" cy="174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290172" y="3100164"/>
              <a:ext cx="1547720" cy="4560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m/z 161.9</a:t>
              </a:r>
            </a:p>
            <a:p>
              <a:pPr algn="ctr"/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2.30e5</a:t>
              </a:r>
            </a:p>
            <a:p>
              <a:pPr algn="ctr"/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ESI-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290172" y="5124368"/>
              <a:ext cx="1547720" cy="4560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m/z 469.0</a:t>
              </a:r>
            </a:p>
            <a:p>
              <a:pPr algn="ctr"/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5.45e4</a:t>
              </a:r>
            </a:p>
            <a:p>
              <a:pPr algn="ctr"/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ESI+</a:t>
              </a:r>
            </a:p>
          </p:txBody>
        </p:sp>
      </p:grpSp>
      <p:sp>
        <p:nvSpPr>
          <p:cNvPr id="5" name="Obdélník 4">
            <a:extLst>
              <a:ext uri="{FF2B5EF4-FFF2-40B4-BE49-F238E27FC236}">
                <a16:creationId xmlns:a16="http://schemas.microsoft.com/office/drawing/2014/main" id="{12608428-E214-4CCD-998D-54A434542F3F}"/>
              </a:ext>
            </a:extLst>
          </p:cNvPr>
          <p:cNvSpPr/>
          <p:nvPr/>
        </p:nvSpPr>
        <p:spPr>
          <a:xfrm>
            <a:off x="4593199" y="1948569"/>
            <a:ext cx="1588082" cy="48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F2BC0705-9E01-47F1-92B7-92EA139F645F}"/>
              </a:ext>
            </a:extLst>
          </p:cNvPr>
          <p:cNvSpPr/>
          <p:nvPr/>
        </p:nvSpPr>
        <p:spPr>
          <a:xfrm>
            <a:off x="4650313" y="4140073"/>
            <a:ext cx="1588082" cy="48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5F424BF1-F192-4C57-ADFE-19737760B49F}"/>
              </a:ext>
            </a:extLst>
          </p:cNvPr>
          <p:cNvSpPr/>
          <p:nvPr/>
        </p:nvSpPr>
        <p:spPr>
          <a:xfrm>
            <a:off x="8015203" y="1982201"/>
            <a:ext cx="1588082" cy="48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30D97327-D767-4F9B-A9C4-2F15BCD251FB}"/>
              </a:ext>
            </a:extLst>
          </p:cNvPr>
          <p:cNvSpPr/>
          <p:nvPr/>
        </p:nvSpPr>
        <p:spPr>
          <a:xfrm>
            <a:off x="8003045" y="4174893"/>
            <a:ext cx="1588082" cy="48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E12C30B-A31A-43C7-ACC2-788CCD7C38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79" b="74945"/>
          <a:stretch/>
        </p:blipFill>
        <p:spPr>
          <a:xfrm>
            <a:off x="47873" y="5020950"/>
            <a:ext cx="2449667" cy="632217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E9A654CC-874F-4195-B1EA-AD91727BC780}"/>
              </a:ext>
            </a:extLst>
          </p:cNvPr>
          <p:cNvSpPr/>
          <p:nvPr/>
        </p:nvSpPr>
        <p:spPr>
          <a:xfrm>
            <a:off x="36167" y="5606607"/>
            <a:ext cx="2842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cs typeface="Calibri" panose="020F0502020204030204" pitchFamily="34" charset="0"/>
              </a:rPr>
              <a:t>BEH C18 </a:t>
            </a:r>
            <a:endParaRPr lang="en-GB" dirty="0">
              <a:cs typeface="Calibri" panose="020F0502020204030204" pitchFamily="34" charset="0"/>
            </a:endParaRPr>
          </a:p>
          <a:p>
            <a:r>
              <a:rPr lang="en-GB" b="1" dirty="0">
                <a:cs typeface="Calibri" panose="020F0502020204030204" pitchFamily="34" charset="0"/>
              </a:rPr>
              <a:t>Size: </a:t>
            </a:r>
            <a:r>
              <a:rPr lang="cs-CZ" dirty="0">
                <a:cs typeface="Calibri" panose="020F0502020204030204" pitchFamily="34" charset="0"/>
              </a:rPr>
              <a:t>(100 x 2</a:t>
            </a:r>
            <a:r>
              <a:rPr lang="en-US" dirty="0">
                <a:cs typeface="Calibri" panose="020F0502020204030204" pitchFamily="34" charset="0"/>
              </a:rPr>
              <a:t>.</a:t>
            </a:r>
            <a:r>
              <a:rPr lang="cs-CZ" dirty="0">
                <a:cs typeface="Calibri" panose="020F0502020204030204" pitchFamily="34" charset="0"/>
              </a:rPr>
              <a:t>1 mm; 1</a:t>
            </a:r>
            <a:r>
              <a:rPr lang="en-US" dirty="0">
                <a:cs typeface="Calibri" panose="020F0502020204030204" pitchFamily="34" charset="0"/>
              </a:rPr>
              <a:t>.</a:t>
            </a:r>
            <a:r>
              <a:rPr lang="cs-CZ" dirty="0">
                <a:cs typeface="Calibri" panose="020F0502020204030204" pitchFamily="34" charset="0"/>
              </a:rPr>
              <a:t>7 </a:t>
            </a:r>
            <a:r>
              <a:rPr lang="el-GR" dirty="0">
                <a:cs typeface="Calibri" panose="020F0502020204030204" pitchFamily="34" charset="0"/>
              </a:rPr>
              <a:t>μ</a:t>
            </a:r>
            <a:r>
              <a:rPr lang="cs-CZ" dirty="0">
                <a:cs typeface="Calibri" panose="020F0502020204030204" pitchFamily="34" charset="0"/>
              </a:rPr>
              <a:t>m)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200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5B77CD-CAD1-4A3D-8963-C7BE4AFB7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7"/>
            <a:ext cx="11518804" cy="900148"/>
          </a:xfrm>
        </p:spPr>
        <p:txBody>
          <a:bodyPr>
            <a:noAutofit/>
          </a:bodyPr>
          <a:lstStyle/>
          <a:p>
            <a:r>
              <a:rPr lang="cs-CZ" sz="5067" dirty="0"/>
              <a:t>Uvedení do problematiky: tlak v LC systému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80758B-0294-4B9F-89C2-32D66A2B7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Tlak v LC systému je ovlivněn několika faktory: </a:t>
            </a:r>
            <a:br>
              <a:rPr lang="cs-CZ" dirty="0"/>
            </a:br>
            <a:r>
              <a:rPr lang="cs-CZ" dirty="0"/>
              <a:t>LC kolonou, mobilní fází, průtokem mobilní fáze, teplotou aj.</a:t>
            </a:r>
          </a:p>
          <a:p>
            <a:r>
              <a:rPr lang="cs-CZ" b="1" dirty="0"/>
              <a:t>Problémy s tlakem v LC systému:</a:t>
            </a:r>
          </a:p>
          <a:p>
            <a:pPr lvl="1"/>
            <a:r>
              <a:rPr lang="cs-CZ" dirty="0"/>
              <a:t>Kolísání tlaku/pulzní tlak</a:t>
            </a:r>
          </a:p>
          <a:p>
            <a:pPr lvl="1"/>
            <a:r>
              <a:rPr lang="cs-CZ" sz="3733" b="1" dirty="0">
                <a:solidFill>
                  <a:srgbClr val="FF0000"/>
                </a:solidFill>
              </a:rPr>
              <a:t>Přetlakování</a:t>
            </a:r>
          </a:p>
          <a:p>
            <a:pPr lvl="1"/>
            <a:r>
              <a:rPr lang="cs-CZ" dirty="0"/>
              <a:t>Nízký tlak nebo žádný tlak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7A4BB65-9AF6-4A0D-8EE4-EE46ECBA1C4E}"/>
              </a:ext>
            </a:extLst>
          </p:cNvPr>
          <p:cNvSpPr/>
          <p:nvPr/>
        </p:nvSpPr>
        <p:spPr>
          <a:xfrm>
            <a:off x="4335311" y="6473001"/>
            <a:ext cx="7530623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67" i="1" dirty="0">
                <a:solidFill>
                  <a:schemeClr val="bg1">
                    <a:lumMod val="50000"/>
                  </a:schemeClr>
                </a:solidFill>
              </a:rPr>
              <a:t>https://www.waters.com/webassets/cms/library/docs/local_seminar_presentations/sp_sem_uplc_troubleshooting_inst_2014.pdf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87DFDD82-8C0C-4EC2-A624-3F384F83DDFF}"/>
              </a:ext>
            </a:extLst>
          </p:cNvPr>
          <p:cNvCxnSpPr/>
          <p:nvPr/>
        </p:nvCxnSpPr>
        <p:spPr>
          <a:xfrm flipV="1">
            <a:off x="4464290" y="2946257"/>
            <a:ext cx="4088445" cy="10633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F5C1452A-CD86-47CB-9EC7-85D0E70D96CC}"/>
              </a:ext>
            </a:extLst>
          </p:cNvPr>
          <p:cNvCxnSpPr/>
          <p:nvPr/>
        </p:nvCxnSpPr>
        <p:spPr>
          <a:xfrm>
            <a:off x="4464290" y="4188761"/>
            <a:ext cx="4161780" cy="5408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48E5B802-28E6-4548-BE62-7CA7283A1C46}"/>
              </a:ext>
            </a:extLst>
          </p:cNvPr>
          <p:cNvSpPr txBox="1"/>
          <p:nvPr/>
        </p:nvSpPr>
        <p:spPr>
          <a:xfrm>
            <a:off x="8736072" y="2729048"/>
            <a:ext cx="3263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/>
              <a:t>Tlak vzrůstá postupně: </a:t>
            </a:r>
            <a:r>
              <a:rPr lang="cs-CZ" sz="2400" dirty="0"/>
              <a:t>postupné ucpání filtru, frity kolony či kolony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5EC0DD0-0FCD-4182-A4A6-EB2C7910D502}"/>
              </a:ext>
            </a:extLst>
          </p:cNvPr>
          <p:cNvSpPr txBox="1"/>
          <p:nvPr/>
        </p:nvSpPr>
        <p:spPr>
          <a:xfrm>
            <a:off x="8736072" y="4572922"/>
            <a:ext cx="3263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/>
              <a:t>Tlak vzrůstá náhle : </a:t>
            </a:r>
            <a:r>
              <a:rPr lang="cs-CZ" sz="2400" dirty="0"/>
              <a:t>ucpání systému či kolony </a:t>
            </a:r>
          </a:p>
        </p:txBody>
      </p:sp>
    </p:spTree>
    <p:extLst>
      <p:ext uri="{BB962C8B-B14F-4D97-AF65-F5344CB8AC3E}">
        <p14:creationId xmlns:p14="http://schemas.microsoft.com/office/powerpoint/2010/main" val="20394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EE9F4-27BF-47BA-B7ED-143A2BD0F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Přetlakování</a:t>
            </a:r>
            <a:r>
              <a:rPr lang="en-US" dirty="0"/>
              <a:t>: </a:t>
            </a:r>
            <a:r>
              <a:rPr lang="cs-CZ" dirty="0"/>
              <a:t>jak postupovat?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56FAEF-97C4-4F4C-A96B-60CBA9F10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90" y="1127532"/>
            <a:ext cx="11027735" cy="525264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– </a:t>
            </a:r>
            <a:r>
              <a:rPr lang="cs-CZ" dirty="0"/>
              <a:t>Zkontrolovat, zda se něco nezměnilo (kolona, mobilní fáze, teplota)</a:t>
            </a:r>
          </a:p>
          <a:p>
            <a:pPr marL="0" indent="0">
              <a:buNone/>
            </a:pPr>
            <a:r>
              <a:rPr lang="en-US" dirty="0"/>
              <a:t>–</a:t>
            </a:r>
            <a:r>
              <a:rPr lang="cs-CZ" dirty="0"/>
              <a:t> Pokud se nic nezměnilo, odmontovat kolonu a nahradit ji za kovovou spojku</a:t>
            </a:r>
            <a:r>
              <a:rPr lang="en-US" dirty="0"/>
              <a:t>, po t</a:t>
            </a:r>
            <a:r>
              <a:rPr lang="cs-CZ" dirty="0"/>
              <a:t>é zkontrolovat, zda je tlak v systému obvyklý.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cs-CZ" dirty="0"/>
              <a:t>Pokud je tlak v systému vysoký, je potřeba postupně zkontrolovat spojení v LC systému</a:t>
            </a:r>
          </a:p>
          <a:p>
            <a:pPr lvl="1"/>
            <a:r>
              <a:rPr lang="cs-CZ" dirty="0"/>
              <a:t>Po uvolnění každé části se sleduje, zda tlak zůstává stejný nebo snižuje se </a:t>
            </a:r>
          </a:p>
          <a:p>
            <a:pPr lvl="1"/>
            <a:r>
              <a:rPr lang="cs-CZ" dirty="0"/>
              <a:t>Vyměnit nebo vyčistit (např. promývání </a:t>
            </a:r>
            <a:r>
              <a:rPr lang="cs-CZ" dirty="0" err="1"/>
              <a:t>iPrOH</a:t>
            </a:r>
            <a:r>
              <a:rPr lang="cs-CZ" dirty="0"/>
              <a:t>)součástku (</a:t>
            </a:r>
            <a:r>
              <a:rPr lang="cs-CZ" dirty="0" err="1"/>
              <a:t>sedýlko</a:t>
            </a:r>
            <a:r>
              <a:rPr lang="cs-CZ" dirty="0"/>
              <a:t>, kapiláry, předkolona, </a:t>
            </a:r>
            <a:r>
              <a:rPr lang="cs-CZ" dirty="0" err="1"/>
              <a:t>inline</a:t>
            </a:r>
            <a:r>
              <a:rPr lang="cs-CZ" dirty="0"/>
              <a:t> </a:t>
            </a:r>
            <a:r>
              <a:rPr lang="cs-CZ" dirty="0" err="1"/>
              <a:t>filter</a:t>
            </a:r>
            <a:r>
              <a:rPr lang="cs-CZ" dirty="0"/>
              <a:t>, šesticestný ventil), která dělá problémy.</a:t>
            </a:r>
          </a:p>
          <a:p>
            <a:pPr marL="609585" lvl="1" indent="0">
              <a:buNone/>
            </a:pPr>
            <a:endParaRPr lang="cs-CZ" dirty="0"/>
          </a:p>
          <a:p>
            <a:pPr marL="609585" lvl="1" indent="0">
              <a:buNone/>
            </a:pPr>
            <a:r>
              <a:rPr lang="cs-CZ" b="1" dirty="0">
                <a:solidFill>
                  <a:srgbClr val="FF0000"/>
                </a:solidFill>
                <a:latin typeface="Arial Black" panose="020B0A04020102020204" pitchFamily="34" charset="0"/>
              </a:rPr>
              <a:t>Pozor: nepovolovat spojení </a:t>
            </a: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pod</a:t>
            </a:r>
            <a:r>
              <a:rPr lang="cs-CZ" b="1" dirty="0">
                <a:solidFill>
                  <a:srgbClr val="FF0000"/>
                </a:solidFill>
                <a:latin typeface="Arial Black" panose="020B0A04020102020204" pitchFamily="34" charset="0"/>
              </a:rPr>
              <a:t> vysokým tlakem</a:t>
            </a: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endParaRPr lang="cs-CZ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2D25469-40E2-472E-A33B-551A25CCEEC4}"/>
              </a:ext>
            </a:extLst>
          </p:cNvPr>
          <p:cNvSpPr/>
          <p:nvPr/>
        </p:nvSpPr>
        <p:spPr>
          <a:xfrm>
            <a:off x="4412589" y="6486403"/>
            <a:ext cx="7453344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67" i="1" dirty="0">
                <a:solidFill>
                  <a:schemeClr val="bg1">
                    <a:lumMod val="50000"/>
                  </a:schemeClr>
                </a:solidFill>
              </a:rPr>
              <a:t>https://www.waters.com/webassets/cms/library/docs/local_seminar_presentations/sp_sem_uplc_troubleshooting_inst_2014.pdf</a:t>
            </a:r>
          </a:p>
        </p:txBody>
      </p:sp>
    </p:spTree>
    <p:extLst>
      <p:ext uri="{BB962C8B-B14F-4D97-AF65-F5344CB8AC3E}">
        <p14:creationId xmlns:p14="http://schemas.microsoft.com/office/powerpoint/2010/main" val="30160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D465A-F36C-416C-99E7-71EE85D41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67" dirty="0" err="1"/>
              <a:t>Troubleshooting</a:t>
            </a:r>
            <a:r>
              <a:rPr lang="cs-CZ" sz="4267" dirty="0"/>
              <a:t>: </a:t>
            </a:r>
            <a:r>
              <a:rPr lang="cs-CZ" sz="4267" dirty="0" err="1"/>
              <a:t>metabolomika</a:t>
            </a:r>
            <a:r>
              <a:rPr lang="cs-CZ" sz="4267" dirty="0"/>
              <a:t> vzorků máků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5F7EAF-D0DF-4CE8-B066-F7910D93E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33" y="1134030"/>
            <a:ext cx="11027735" cy="1529821"/>
          </a:xfrm>
        </p:spPr>
        <p:txBody>
          <a:bodyPr>
            <a:normAutofit/>
          </a:bodyPr>
          <a:lstStyle/>
          <a:p>
            <a:r>
              <a:rPr lang="cs-CZ" sz="2400" b="1" dirty="0"/>
              <a:t>Vzorky mletého máku extrahované pomocí </a:t>
            </a:r>
            <a:r>
              <a:rPr lang="cs-CZ" sz="2400" b="1" dirty="0" err="1"/>
              <a:t>EtOH</a:t>
            </a:r>
            <a:endParaRPr lang="cs-CZ" sz="2400" b="1" dirty="0"/>
          </a:p>
          <a:p>
            <a:r>
              <a:rPr lang="cs-CZ" sz="2400" b="1" dirty="0"/>
              <a:t>Sekvence: celkově 66 vzorků máku + vzorek pro kontrolu kvality (QC)+blanky</a:t>
            </a:r>
          </a:p>
          <a:p>
            <a:r>
              <a:rPr lang="cs-CZ" sz="2400" b="1" dirty="0"/>
              <a:t>U-HPLC-MS</a:t>
            </a:r>
            <a:r>
              <a:rPr lang="en-US" sz="2400" b="1" dirty="0"/>
              <a:t>/MS</a:t>
            </a:r>
            <a:r>
              <a:rPr lang="cs-CZ" sz="2400" b="1" dirty="0"/>
              <a:t> analýza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0226D6B-3DB3-44B3-B427-EE75C8B3B4FE}"/>
              </a:ext>
            </a:extLst>
          </p:cNvPr>
          <p:cNvSpPr/>
          <p:nvPr/>
        </p:nvSpPr>
        <p:spPr>
          <a:xfrm>
            <a:off x="508193" y="2763565"/>
            <a:ext cx="4652248" cy="337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133" b="1" dirty="0"/>
              <a:t>U-HPLC-</a:t>
            </a:r>
            <a:r>
              <a:rPr lang="cs-CZ" sz="2133" b="1" dirty="0" err="1"/>
              <a:t>Dionex</a:t>
            </a:r>
            <a:r>
              <a:rPr lang="cs-CZ" sz="2133" b="1" dirty="0"/>
              <a:t> </a:t>
            </a:r>
            <a:r>
              <a:rPr lang="cs-CZ" sz="2133" b="1" dirty="0" err="1"/>
              <a:t>UltiMate</a:t>
            </a:r>
            <a:r>
              <a:rPr lang="cs-CZ" sz="2133" b="1" dirty="0"/>
              <a:t> 3000</a:t>
            </a:r>
          </a:p>
          <a:p>
            <a:r>
              <a:rPr lang="cs-CZ" sz="2133" dirty="0"/>
              <a:t>Kolona: BEH C18 (2.1x100 mm, 1.7 µm)</a:t>
            </a:r>
          </a:p>
          <a:p>
            <a:r>
              <a:rPr lang="cs-CZ" sz="2133" dirty="0"/>
              <a:t>Teplota kolony: 60 °C</a:t>
            </a:r>
          </a:p>
          <a:p>
            <a:r>
              <a:rPr lang="cs-CZ" sz="2133" b="1" u="sng" dirty="0"/>
              <a:t>Mobilní fáze:</a:t>
            </a:r>
          </a:p>
          <a:p>
            <a:r>
              <a:rPr lang="cs-CZ" sz="2133" b="1" dirty="0"/>
              <a:t>A:</a:t>
            </a:r>
            <a:r>
              <a:rPr lang="cs-CZ" sz="2133" dirty="0"/>
              <a:t> roztok 5 </a:t>
            </a:r>
            <a:r>
              <a:rPr lang="cs-CZ" sz="2133" dirty="0" err="1"/>
              <a:t>mM</a:t>
            </a:r>
            <a:r>
              <a:rPr lang="cs-CZ" sz="2133" dirty="0"/>
              <a:t> HCOONH</a:t>
            </a:r>
            <a:r>
              <a:rPr lang="cs-CZ" sz="2133" baseline="-25000" dirty="0"/>
              <a:t>4</a:t>
            </a:r>
            <a:r>
              <a:rPr lang="cs-CZ" sz="2133" dirty="0"/>
              <a:t> v H</a:t>
            </a:r>
            <a:r>
              <a:rPr lang="cs-CZ" sz="2133" baseline="-25000" dirty="0"/>
              <a:t>2</a:t>
            </a:r>
            <a:r>
              <a:rPr lang="cs-CZ" sz="2133" dirty="0"/>
              <a:t>O:MeOH (95:5, v/v) + 0,1% HCOOH</a:t>
            </a:r>
          </a:p>
          <a:p>
            <a:r>
              <a:rPr lang="cs-CZ" sz="2133" b="1" dirty="0"/>
              <a:t>B:</a:t>
            </a:r>
            <a:r>
              <a:rPr lang="cs-CZ" sz="2133" dirty="0"/>
              <a:t> roztok 5 </a:t>
            </a:r>
            <a:r>
              <a:rPr lang="cs-CZ" sz="2133" dirty="0" err="1"/>
              <a:t>mM</a:t>
            </a:r>
            <a:r>
              <a:rPr lang="cs-CZ" sz="2133" dirty="0"/>
              <a:t> HCOONH</a:t>
            </a:r>
            <a:r>
              <a:rPr lang="cs-CZ" sz="2133" baseline="-25000" dirty="0"/>
              <a:t>4</a:t>
            </a:r>
            <a:r>
              <a:rPr lang="cs-CZ" sz="2133" dirty="0"/>
              <a:t> v iPrOH:MeOH:H</a:t>
            </a:r>
            <a:r>
              <a:rPr lang="cs-CZ" sz="2133" baseline="-25000" dirty="0"/>
              <a:t>2</a:t>
            </a:r>
            <a:r>
              <a:rPr lang="cs-CZ" sz="2133" dirty="0"/>
              <a:t>O (65:30:5, v/v/v) + 0,1% HCOOH</a:t>
            </a:r>
          </a:p>
          <a:p>
            <a:r>
              <a:rPr lang="cs-CZ" sz="2133" dirty="0"/>
              <a:t>Nástřik: 1 µL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F1E21B5-D46F-4641-A407-D88C41AD1253}"/>
              </a:ext>
            </a:extLst>
          </p:cNvPr>
          <p:cNvSpPr/>
          <p:nvPr/>
        </p:nvSpPr>
        <p:spPr>
          <a:xfrm>
            <a:off x="5160441" y="2763564"/>
            <a:ext cx="6096000" cy="10770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133" b="1" dirty="0"/>
              <a:t>MS(MS/MS)-</a:t>
            </a:r>
            <a:r>
              <a:rPr lang="cs-CZ" sz="2133" b="1" dirty="0" err="1"/>
              <a:t>TripleTOFTM</a:t>
            </a:r>
            <a:r>
              <a:rPr lang="cs-CZ" sz="2133" b="1" dirty="0"/>
              <a:t> 6600 (</a:t>
            </a:r>
            <a:r>
              <a:rPr lang="cs-CZ" sz="2133" b="1" dirty="0" err="1"/>
              <a:t>Sciex</a:t>
            </a:r>
            <a:r>
              <a:rPr lang="cs-CZ" sz="2133" b="1" dirty="0"/>
              <a:t>)</a:t>
            </a:r>
          </a:p>
          <a:p>
            <a:r>
              <a:rPr lang="cs-CZ" sz="2133" dirty="0"/>
              <a:t>m/z rozsah: 100-1200</a:t>
            </a:r>
          </a:p>
          <a:p>
            <a:r>
              <a:rPr lang="cs-CZ" sz="2133" dirty="0"/>
              <a:t>Ionizační technika: ESI +/-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4E0F73A-93A5-4300-B32E-406371D9F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689" y="1549790"/>
            <a:ext cx="1433044" cy="2250553"/>
          </a:xfrm>
          <a:prstGeom prst="rect">
            <a:avLst/>
          </a:prstGeom>
        </p:spPr>
      </p:pic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9B88201E-4889-47A1-919A-D021A016DC1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77088" y="4112025"/>
          <a:ext cx="3251200" cy="1996553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364173602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1762113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1142876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39723179"/>
                    </a:ext>
                  </a:extLst>
                </a:gridCol>
              </a:tblGrid>
              <a:tr h="47255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1" u="none" strike="noStrike" dirty="0" err="1">
                          <a:effectLst/>
                        </a:rPr>
                        <a:t>Time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F3A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1" u="none" strike="noStrike" dirty="0">
                          <a:effectLst/>
                        </a:rPr>
                        <a:t>A[%]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F3A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1" u="none" strike="noStrike" dirty="0">
                          <a:effectLst/>
                        </a:rPr>
                        <a:t>B[%]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F3A9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 dirty="0" err="1">
                          <a:effectLst/>
                        </a:rPr>
                        <a:t>Flow</a:t>
                      </a:r>
                      <a:r>
                        <a:rPr lang="cs-CZ" sz="1500" b="1" u="none" strike="noStrike" dirty="0">
                          <a:effectLst/>
                        </a:rPr>
                        <a:t> </a:t>
                      </a:r>
                      <a:r>
                        <a:rPr lang="cs-CZ" sz="1500" b="1" u="none" strike="noStrike" dirty="0" err="1">
                          <a:effectLst/>
                        </a:rPr>
                        <a:t>rate</a:t>
                      </a:r>
                      <a:r>
                        <a:rPr lang="cs-CZ" sz="1500" b="1" u="none" strike="noStrike" dirty="0">
                          <a:effectLst/>
                        </a:rPr>
                        <a:t> [ml/min]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solidFill>
                      <a:srgbClr val="F3A9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1441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0.000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90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10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0.300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371213434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2.000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75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25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0.300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8693276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5.000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75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100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0.300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50431345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13.000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100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0.400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283282517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13.100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90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0.400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83600444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15.000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90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>
                          <a:effectLst/>
                        </a:rPr>
                        <a:t>10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0.300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4052665100"/>
                  </a:ext>
                </a:extLst>
              </a:tr>
            </a:tbl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6F847CC7-45F6-4BCD-8659-C0D83A06B4F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010147" y="3935026"/>
          <a:ext cx="3078031" cy="264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 descr="Důvody, proč byste měli mák zařadit do svého jídelníčku • Styl / Plus.cz">
            <a:extLst>
              <a:ext uri="{FF2B5EF4-FFF2-40B4-BE49-F238E27FC236}">
                <a16:creationId xmlns:a16="http://schemas.microsoft.com/office/drawing/2014/main" id="{13CEBCE3-7F6F-4355-9215-233E61738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639" y="568780"/>
            <a:ext cx="1477539" cy="75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1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E3AE7-7F30-4DB5-9041-1AB242D53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Průběh analýzy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2FB57F-BE8E-4E2B-AC85-6CBC2072A0FF}"/>
              </a:ext>
            </a:extLst>
          </p:cNvPr>
          <p:cNvPicPr/>
          <p:nvPr/>
        </p:nvPicPr>
        <p:blipFill rotWithShape="1">
          <a:blip r:embed="rId2"/>
          <a:srcRect r="29485" b="1262"/>
          <a:stretch/>
        </p:blipFill>
        <p:spPr>
          <a:xfrm>
            <a:off x="485846" y="1406383"/>
            <a:ext cx="7658209" cy="49004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4CD79A3-FAF5-47D2-9758-3D225A1EA81A}"/>
              </a:ext>
            </a:extLst>
          </p:cNvPr>
          <p:cNvSpPr/>
          <p:nvPr/>
        </p:nvSpPr>
        <p:spPr>
          <a:xfrm>
            <a:off x="1320036" y="4849299"/>
            <a:ext cx="6554347" cy="1558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83B33E7-FDBB-477F-ABEF-3E36A7FFEFE8}"/>
              </a:ext>
            </a:extLst>
          </p:cNvPr>
          <p:cNvSpPr txBox="1"/>
          <p:nvPr/>
        </p:nvSpPr>
        <p:spPr>
          <a:xfrm>
            <a:off x="284175" y="5451617"/>
            <a:ext cx="1320036" cy="6669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67" dirty="0"/>
              <a:t>Acquisition error </a:t>
            </a: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C4301B32-A301-406D-BD7B-A60BD5B05BC8}"/>
              </a:ext>
            </a:extLst>
          </p:cNvPr>
          <p:cNvSpPr/>
          <p:nvPr/>
        </p:nvSpPr>
        <p:spPr>
          <a:xfrm rot="14529979">
            <a:off x="768015" y="4933360"/>
            <a:ext cx="352355" cy="53168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6280136-D64D-45EA-A7FB-2239FE7FE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940" y="1846887"/>
            <a:ext cx="6437933" cy="28613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CDAABEE-534D-4906-83AB-375562A5F42C}"/>
              </a:ext>
            </a:extLst>
          </p:cNvPr>
          <p:cNvSpPr txBox="1"/>
          <p:nvPr/>
        </p:nvSpPr>
        <p:spPr>
          <a:xfrm>
            <a:off x="7691043" y="597166"/>
            <a:ext cx="450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Problém – přetlakování systému</a:t>
            </a:r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2A7B9CA6-C22B-490D-8288-2C185E0ECDF3}"/>
              </a:ext>
            </a:extLst>
          </p:cNvPr>
          <p:cNvSpPr/>
          <p:nvPr/>
        </p:nvSpPr>
        <p:spPr>
          <a:xfrm>
            <a:off x="9790268" y="1089608"/>
            <a:ext cx="174171" cy="61617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4550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3CC60B-7BD6-4E0A-811F-28513AF6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Záznam tlaku během měření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05" y="1265275"/>
            <a:ext cx="10972800" cy="5425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66424" y="2327926"/>
            <a:ext cx="3362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Postupný nárůst tlaku během měření sekvence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 rot="21333234">
            <a:off x="1140024" y="4926492"/>
            <a:ext cx="11048163" cy="51334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 rot="21333234">
            <a:off x="9466330" y="3792281"/>
            <a:ext cx="798567" cy="51334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9816799" y="5049319"/>
            <a:ext cx="1238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Počátek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346689" y="3409795"/>
            <a:ext cx="1238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Konec</a:t>
            </a:r>
            <a:endParaRPr lang="en-US" sz="2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5AE8ED5-83A8-460F-8246-49DEF2BE73C6}"/>
              </a:ext>
            </a:extLst>
          </p:cNvPr>
          <p:cNvSpPr txBox="1"/>
          <p:nvPr/>
        </p:nvSpPr>
        <p:spPr>
          <a:xfrm rot="16200000">
            <a:off x="-654733" y="4832646"/>
            <a:ext cx="2805076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67" dirty="0"/>
              <a:t>Pump</a:t>
            </a:r>
            <a:r>
              <a:rPr lang="en-US" sz="1867" dirty="0"/>
              <a:t> P</a:t>
            </a:r>
            <a:r>
              <a:rPr lang="cs-CZ" sz="1867" dirty="0"/>
              <a:t>ressure </a:t>
            </a:r>
            <a:r>
              <a:rPr lang="en-US" sz="1867" dirty="0"/>
              <a:t>[bar]</a:t>
            </a:r>
            <a:endParaRPr lang="cs-CZ" sz="1867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2540BBB-B514-4069-AA11-C4B7E93B4EEE}"/>
              </a:ext>
            </a:extLst>
          </p:cNvPr>
          <p:cNvSpPr txBox="1"/>
          <p:nvPr/>
        </p:nvSpPr>
        <p:spPr>
          <a:xfrm>
            <a:off x="7334662" y="1328890"/>
            <a:ext cx="450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Problém – přetlakování systému</a:t>
            </a:r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85BED9A2-E9D3-4D30-BBCA-C602CBD73555}"/>
              </a:ext>
            </a:extLst>
          </p:cNvPr>
          <p:cNvSpPr/>
          <p:nvPr/>
        </p:nvSpPr>
        <p:spPr>
          <a:xfrm>
            <a:off x="9182960" y="1777372"/>
            <a:ext cx="174171" cy="61617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CDE61D7E-899F-40B3-8DE7-8B64AD904352}"/>
              </a:ext>
            </a:extLst>
          </p:cNvPr>
          <p:cNvSpPr/>
          <p:nvPr/>
        </p:nvSpPr>
        <p:spPr>
          <a:xfrm rot="10800000">
            <a:off x="340520" y="4333014"/>
            <a:ext cx="174171" cy="192505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AC565699-2A7D-47BE-B88F-4F34E895D9E0}"/>
              </a:ext>
            </a:extLst>
          </p:cNvPr>
          <p:cNvSpPr/>
          <p:nvPr/>
        </p:nvSpPr>
        <p:spPr>
          <a:xfrm rot="1826416">
            <a:off x="9233535" y="3856106"/>
            <a:ext cx="655696" cy="1075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0E3437C-6144-4CE4-B0B4-142B5AFA523C}"/>
              </a:ext>
            </a:extLst>
          </p:cNvPr>
          <p:cNvSpPr/>
          <p:nvPr/>
        </p:nvSpPr>
        <p:spPr>
          <a:xfrm>
            <a:off x="5982148" y="6476886"/>
            <a:ext cx="1085554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sz="1600" dirty="0" err="1"/>
              <a:t>Time</a:t>
            </a:r>
            <a:r>
              <a:rPr lang="cs-CZ" sz="1600" dirty="0"/>
              <a:t> </a:t>
            </a:r>
            <a:r>
              <a:rPr lang="en-US" sz="1600" dirty="0"/>
              <a:t>[</a:t>
            </a:r>
            <a:r>
              <a:rPr lang="cs-CZ" sz="1600" dirty="0"/>
              <a:t>min</a:t>
            </a:r>
            <a:r>
              <a:rPr lang="en-US" sz="1600" dirty="0"/>
              <a:t>]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973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3CC60B-7BD6-4E0A-811F-28513AF6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TIC všech vzorků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91" y="1169877"/>
            <a:ext cx="10803988" cy="5342004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0EF2C093-6E0F-4C69-9576-D84887DAC244}"/>
              </a:ext>
            </a:extLst>
          </p:cNvPr>
          <p:cNvSpPr/>
          <p:nvPr/>
        </p:nvSpPr>
        <p:spPr>
          <a:xfrm>
            <a:off x="5520842" y="6308207"/>
            <a:ext cx="1085554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sz="1600" dirty="0" err="1"/>
              <a:t>Time</a:t>
            </a:r>
            <a:r>
              <a:rPr lang="cs-CZ" sz="1600" dirty="0"/>
              <a:t> [min]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AF4AB42-FB50-4FFF-8FFF-1169210A4628}"/>
              </a:ext>
            </a:extLst>
          </p:cNvPr>
          <p:cNvSpPr/>
          <p:nvPr/>
        </p:nvSpPr>
        <p:spPr>
          <a:xfrm rot="16200000">
            <a:off x="-12571" y="4818099"/>
            <a:ext cx="90672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sz="1600" dirty="0"/>
              <a:t>Intensity</a:t>
            </a:r>
          </a:p>
        </p:txBody>
      </p:sp>
    </p:spTree>
    <p:extLst>
      <p:ext uri="{BB962C8B-B14F-4D97-AF65-F5344CB8AC3E}">
        <p14:creationId xmlns:p14="http://schemas.microsoft.com/office/powerpoint/2010/main" val="28918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DAE1EABE-9F91-4369-828F-984B1B4D5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416" y="4563111"/>
            <a:ext cx="2951253" cy="2230599"/>
          </a:xfrm>
          <a:prstGeom prst="rect">
            <a:avLst/>
          </a:prstGeom>
        </p:spPr>
      </p:pic>
      <p:pic>
        <p:nvPicPr>
          <p:cNvPr id="2050" name="Picture 2" descr="Shop ACQUITY UPLC BEH C18 Columns | 2.1mm X 100mm | 186002352 | Waters">
            <a:extLst>
              <a:ext uri="{FF2B5EF4-FFF2-40B4-BE49-F238E27FC236}">
                <a16:creationId xmlns:a16="http://schemas.microsoft.com/office/drawing/2014/main" id="{75E7D0A4-7AA4-4143-ACA7-D4A25F879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129" y="976635"/>
            <a:ext cx="2948152" cy="196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13CC60B-7BD6-4E0A-811F-28513AF6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Postup při řešení problému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06554" y="1180868"/>
            <a:ext cx="11027735" cy="632545"/>
          </a:xfrm>
        </p:spPr>
        <p:txBody>
          <a:bodyPr/>
          <a:lstStyle/>
          <a:p>
            <a:r>
              <a:rPr lang="cs-CZ" sz="3200" dirty="0">
                <a:latin typeface="+mn-lt"/>
              </a:rPr>
              <a:t>1. předpoklad zanesení a částečné ucpání kolony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806547" y="2590059"/>
            <a:ext cx="11027735" cy="115904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2. předpoklad – problém vyskytuje v jiné části LC systému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22514" y="3126491"/>
            <a:ext cx="11027735" cy="221813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1" indent="0">
              <a:buNone/>
            </a:pPr>
            <a:r>
              <a:rPr lang="cs-CZ" dirty="0"/>
              <a:t>Odmontování kolony, spuštění průtoku do LC systému</a:t>
            </a:r>
          </a:p>
          <a:p>
            <a:pPr marL="609585" lvl="1" indent="0">
              <a:buNone/>
            </a:pPr>
            <a:r>
              <a:rPr lang="cs-CZ" sz="2667" b="1" dirty="0">
                <a:solidFill>
                  <a:srgbClr val="FF0000"/>
                </a:solidFill>
              </a:rPr>
              <a:t>!Tlak cca 300 barů </a:t>
            </a:r>
            <a:r>
              <a:rPr lang="cs-CZ" dirty="0"/>
              <a:t>(místo očekávaného tlaku v rozmezí 5-45 barů)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31638" y="4020937"/>
            <a:ext cx="11027735" cy="115634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Ucpání v některé části systému mezi pumpou</a:t>
            </a:r>
            <a:r>
              <a:rPr lang="en-US" dirty="0"/>
              <a:t> </a:t>
            </a:r>
            <a:r>
              <a:rPr lang="cs-CZ" dirty="0"/>
              <a:t>a vstupem do kolony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22514" y="1740053"/>
            <a:ext cx="8415229" cy="889099"/>
          </a:xfrm>
          <a:prstGeom prst="rect">
            <a:avLst/>
          </a:prstGeom>
        </p:spPr>
        <p:txBody>
          <a:bodyPr vert="horz" lIns="121920" tIns="60960" rIns="121920" bIns="6096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04E23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4E23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4E23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1" indent="0">
              <a:buNone/>
            </a:pPr>
            <a:r>
              <a:rPr lang="cs-CZ" dirty="0">
                <a:latin typeface="+mn-lt"/>
              </a:rPr>
              <a:t>Promytí kolony MeOH (obvyklé promytí) a iPrOH (vymytí lipidů)</a:t>
            </a:r>
            <a:r>
              <a:rPr lang="en-US" dirty="0">
                <a:latin typeface="+mn-lt"/>
              </a:rPr>
              <a:t>, </a:t>
            </a:r>
            <a:r>
              <a:rPr lang="cs-CZ" dirty="0">
                <a:latin typeface="+mn-lt"/>
              </a:rPr>
              <a:t/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po promýtí tlak je stále příliš vysoký</a:t>
            </a:r>
            <a:endParaRPr lang="cs-CZ" sz="3200" dirty="0">
              <a:latin typeface="+mn-lt"/>
            </a:endParaRPr>
          </a:p>
        </p:txBody>
      </p:sp>
      <p:pic>
        <p:nvPicPr>
          <p:cNvPr id="16" name="Picture 2" descr="VÃ½sledek obrÃ¡zku pro x mark">
            <a:extLst>
              <a:ext uri="{FF2B5EF4-FFF2-40B4-BE49-F238E27FC236}">
                <a16:creationId xmlns:a16="http://schemas.microsoft.com/office/drawing/2014/main" id="{15F2DABB-1366-4F93-8129-A7C412F4B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2"/>
          <a:stretch/>
        </p:blipFill>
        <p:spPr bwMode="auto">
          <a:xfrm>
            <a:off x="9333675" y="1094395"/>
            <a:ext cx="539483" cy="5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VÃ½sledek obrÃ¡zku pro tick mark">
            <a:extLst>
              <a:ext uri="{FF2B5EF4-FFF2-40B4-BE49-F238E27FC236}">
                <a16:creationId xmlns:a16="http://schemas.microsoft.com/office/drawing/2014/main" id="{39BB4313-56FC-461E-A884-8826D9C35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329" y="2405233"/>
            <a:ext cx="606044" cy="5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4FB9965C-BE51-4DF4-84F8-B6CF1BF9AE7B}"/>
              </a:ext>
            </a:extLst>
          </p:cNvPr>
          <p:cNvSpPr/>
          <p:nvPr/>
        </p:nvSpPr>
        <p:spPr>
          <a:xfrm rot="5400000">
            <a:off x="4876800" y="4899549"/>
            <a:ext cx="614184" cy="53134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>
              <a:solidFill>
                <a:srgbClr val="FF0000"/>
              </a:solidFill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84DA7BFA-BA28-488A-987C-3AFF74CB285C}"/>
              </a:ext>
            </a:extLst>
          </p:cNvPr>
          <p:cNvSpPr/>
          <p:nvPr/>
        </p:nvSpPr>
        <p:spPr>
          <a:xfrm>
            <a:off x="944440" y="5430537"/>
            <a:ext cx="8139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Je </a:t>
            </a:r>
            <a:r>
              <a:rPr lang="cs-CZ" sz="3200" dirty="0"/>
              <a:t>potřeba provést postupnou kontrolu systému</a:t>
            </a:r>
          </a:p>
        </p:txBody>
      </p:sp>
    </p:spTree>
    <p:extLst>
      <p:ext uri="{BB962C8B-B14F-4D97-AF65-F5344CB8AC3E}">
        <p14:creationId xmlns:p14="http://schemas.microsoft.com/office/powerpoint/2010/main" val="54967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3CC60B-7BD6-4E0A-811F-28513AF6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Postup při řešení problému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825314" y="1187766"/>
            <a:ext cx="11027735" cy="715183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Postupná kontrola systému</a:t>
            </a:r>
          </a:p>
          <a:p>
            <a:pPr marL="609585" lvl="1" indent="0">
              <a:buNone/>
            </a:pPr>
            <a:endParaRPr lang="cs-CZ" dirty="0"/>
          </a:p>
        </p:txBody>
      </p:sp>
      <p:pic>
        <p:nvPicPr>
          <p:cNvPr id="11" name="Picture 2" descr="VÃ½sledek obrÃ¡zku pro ti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675" y="1806042"/>
            <a:ext cx="605221" cy="56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ástupný symbol pro obsah 2"/>
          <p:cNvSpPr txBox="1">
            <a:spLocks/>
          </p:cNvSpPr>
          <p:nvPr/>
        </p:nvSpPr>
        <p:spPr>
          <a:xfrm>
            <a:off x="838201" y="4332999"/>
            <a:ext cx="11027735" cy="827108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Kontrola vzorků (a jejich chování)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825314" y="1708213"/>
            <a:ext cx="11027735" cy="116169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/>
              <a:t>Odpojení kapiláry vedoucí MF od pumpy do šesticestného ventilu</a:t>
            </a: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545474" y="2087914"/>
            <a:ext cx="3743325" cy="116169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1" indent="0">
              <a:buNone/>
            </a:pPr>
            <a:r>
              <a:rPr lang="cs-CZ" dirty="0"/>
              <a:t>	– tlak v pořádku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825314" y="2432125"/>
            <a:ext cx="11027735" cy="58762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/>
              <a:t>Odpojení kapiláry vedoucí MF + vzorek na kolonu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545474" y="2836381"/>
            <a:ext cx="3613273" cy="48509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1" indent="0">
              <a:buNone/>
            </a:pPr>
            <a:r>
              <a:rPr lang="cs-CZ" dirty="0"/>
              <a:t>	– tlak v pořádku</a:t>
            </a:r>
          </a:p>
        </p:txBody>
      </p:sp>
      <p:pic>
        <p:nvPicPr>
          <p:cNvPr id="17" name="Picture 2" descr="VÃ½sledek obrÃ¡zku pro ti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290" y="2688011"/>
            <a:ext cx="606044" cy="5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ástupný symbol pro obsah 2"/>
          <p:cNvSpPr txBox="1">
            <a:spLocks/>
          </p:cNvSpPr>
          <p:nvPr/>
        </p:nvSpPr>
        <p:spPr>
          <a:xfrm>
            <a:off x="813019" y="3325999"/>
            <a:ext cx="13704541" cy="1665288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1" indent="0">
              <a:buNone/>
            </a:pPr>
            <a:r>
              <a:rPr lang="en-US" dirty="0"/>
              <a:t>!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cs-CZ" b="1" dirty="0"/>
              <a:t>Problém se nachází na kapiláře s </a:t>
            </a:r>
            <a:r>
              <a:rPr lang="cs-CZ" b="1" dirty="0" err="1"/>
              <a:t>heaterem</a:t>
            </a:r>
            <a:r>
              <a:rPr lang="cs-CZ" b="1" dirty="0"/>
              <a:t> mezi</a:t>
            </a:r>
            <a:r>
              <a:rPr lang="en-US" b="1" dirty="0"/>
              <a:t> </a:t>
            </a:r>
            <a:r>
              <a:rPr lang="cs-CZ" b="1" dirty="0"/>
              <a:t>šesticestým ventilem a kolonou</a:t>
            </a:r>
            <a:r>
              <a:rPr lang="en-US" dirty="0"/>
              <a:t>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FF0000"/>
                </a:solidFill>
              </a:rPr>
              <a:t>   Problém způsobují měřené vzorky.</a:t>
            </a:r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>
          <a:xfrm>
            <a:off x="825314" y="4860612"/>
            <a:ext cx="11027735" cy="89487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/>
              <a:t>Extrakty máků byly při bližším přezkoumání čiré (bez usazenin/sraženin)</a:t>
            </a:r>
          </a:p>
        </p:txBody>
      </p:sp>
      <p:sp>
        <p:nvSpPr>
          <p:cNvPr id="20" name="Zástupný symbol pro obsah 2"/>
          <p:cNvSpPr txBox="1">
            <a:spLocks/>
          </p:cNvSpPr>
          <p:nvPr/>
        </p:nvSpPr>
        <p:spPr>
          <a:xfrm>
            <a:off x="812427" y="5351655"/>
            <a:ext cx="11027735" cy="488596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FF0000"/>
                </a:solidFill>
              </a:rPr>
              <a:t> K problému dochází při interakci vzorku s MF</a:t>
            </a:r>
          </a:p>
        </p:txBody>
      </p:sp>
      <p:pic>
        <p:nvPicPr>
          <p:cNvPr id="21" name="Picture 2" descr="VÃ½sledek obrÃ¡zku pro ti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711" y="4723601"/>
            <a:ext cx="606044" cy="5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81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323-ENG-16_9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23-ENG-16_9" id="{BFB46AD2-0D24-4644-9ACE-46F3DD7CA9A3}" vid="{3495C204-188F-4F4E-A328-E45AA41575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982A06D81B564B8765EBFF86DFDB41" ma:contentTypeVersion="2" ma:contentTypeDescription="Vytvoří nový dokument" ma:contentTypeScope="" ma:versionID="350bce44ea8dd95b323ea442f468e046">
  <xsd:schema xmlns:xsd="http://www.w3.org/2001/XMLSchema" xmlns:xs="http://www.w3.org/2001/XMLSchema" xmlns:p="http://schemas.microsoft.com/office/2006/metadata/properties" xmlns:ns2="cd2f524c-6319-41d9-8cf8-53ecd34db691" targetNamespace="http://schemas.microsoft.com/office/2006/metadata/properties" ma:root="true" ma:fieldsID="973eea7f4456ea6177620b5b30422adc" ns2:_="">
    <xsd:import namespace="cd2f524c-6319-41d9-8cf8-53ecd34db6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f524c-6319-41d9-8cf8-53ecd34db6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F806F3-D64C-4298-A2CE-E3B7B2301F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C3867C-AC2D-4F87-95BB-792E7F02C178}">
  <ds:schemaRefs>
    <ds:schemaRef ds:uri="http://schemas.microsoft.com/office/infopath/2007/PartnerControls"/>
    <ds:schemaRef ds:uri="cd2f524c-6319-41d9-8cf8-53ecd34db691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4496697-B12A-4362-A311-980B2AB843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2f524c-6319-41d9-8cf8-53ecd34db6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2195</TotalTime>
  <Words>1225</Words>
  <Application>Microsoft Office PowerPoint</Application>
  <PresentationFormat>Širokoúhlá obrazovka</PresentationFormat>
  <Paragraphs>271</Paragraphs>
  <Slides>15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Arial Narrow</vt:lpstr>
      <vt:lpstr>Calibri</vt:lpstr>
      <vt:lpstr>Calibri Light</vt:lpstr>
      <vt:lpstr>Symbol</vt:lpstr>
      <vt:lpstr>Wingdings</vt:lpstr>
      <vt:lpstr>323-ENG-16_9</vt:lpstr>
      <vt:lpstr>U-HPLC-MS Troubleshooting Přetlakování systému</vt:lpstr>
      <vt:lpstr>Uvedení do problematiky: tlak v LC systému</vt:lpstr>
      <vt:lpstr>Přetlakování: jak postupovat?</vt:lpstr>
      <vt:lpstr>Troubleshooting: metabolomika vzorků máků</vt:lpstr>
      <vt:lpstr>Průběh analýzy</vt:lpstr>
      <vt:lpstr>Záznam tlaku během měření</vt:lpstr>
      <vt:lpstr>TIC všech vzorků</vt:lpstr>
      <vt:lpstr>Postup při řešení problému</vt:lpstr>
      <vt:lpstr>Postup při řešení problému</vt:lpstr>
      <vt:lpstr>Řešení problému</vt:lpstr>
      <vt:lpstr>Řešení problému: jak to dopadlo</vt:lpstr>
      <vt:lpstr>Úprava gradientu - Bechyňská</vt:lpstr>
      <vt:lpstr>Existing method</vt:lpstr>
      <vt:lpstr>Short retention time and strong matrix effect</vt:lpstr>
      <vt:lpstr>Luna Omega Polar C18 column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Chromatography problems</dc:title>
  <dc:creator>Kharoshka Aliaksandra</dc:creator>
  <cp:lastModifiedBy>Schulzova Vera</cp:lastModifiedBy>
  <cp:revision>85</cp:revision>
  <dcterms:created xsi:type="dcterms:W3CDTF">2021-04-14T10:52:13Z</dcterms:created>
  <dcterms:modified xsi:type="dcterms:W3CDTF">2022-04-12T13:33:19Z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0x010100D3982A06D81B564B8765EBFF86DFDB41</vt:lpwstr>
  </property>
</Properties>
</file>