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9" r:id="rId2"/>
    <p:sldId id="267" r:id="rId3"/>
    <p:sldId id="269" r:id="rId4"/>
    <p:sldId id="283" r:id="rId5"/>
    <p:sldId id="271" r:id="rId6"/>
    <p:sldId id="275" r:id="rId7"/>
    <p:sldId id="276" r:id="rId8"/>
    <p:sldId id="277" r:id="rId9"/>
    <p:sldId id="278" r:id="rId10"/>
    <p:sldId id="272" r:id="rId11"/>
    <p:sldId id="279" r:id="rId12"/>
    <p:sldId id="280" r:id="rId13"/>
    <p:sldId id="284" r:id="rId14"/>
    <p:sldId id="285" r:id="rId15"/>
    <p:sldId id="288" r:id="rId16"/>
    <p:sldId id="286" r:id="rId17"/>
    <p:sldId id="287" r:id="rId1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609"/>
    <a:srgbClr val="E93C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3F299-9312-4C11-8EA0-09477CA8296B}" type="datetimeFigureOut">
              <a:rPr lang="cs-CZ" smtClean="0"/>
              <a:t>23.03.2022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A3A1-4A52-436B-B948-D75A34CF7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02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23.03.2022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42960" y="2166489"/>
            <a:ext cx="7772400" cy="1356942"/>
          </a:xfrm>
        </p:spPr>
        <p:txBody>
          <a:bodyPr>
            <a:noAutofit/>
          </a:bodyPr>
          <a:lstStyle/>
          <a:p>
            <a:r>
              <a:rPr lang="cs-CZ" sz="4100" dirty="0" err="1" smtClean="0">
                <a:effectLst/>
              </a:rPr>
              <a:t>Troubleshooting</a:t>
            </a:r>
            <a:r>
              <a:rPr lang="cs-CZ" sz="4100" dirty="0" smtClean="0">
                <a:effectLst/>
              </a:rPr>
              <a:t> v separaci PAU na koloně ZORBAX </a:t>
            </a:r>
            <a:r>
              <a:rPr lang="cs-CZ" sz="4100" dirty="0" err="1" smtClean="0">
                <a:effectLst/>
              </a:rPr>
              <a:t>Eclipse</a:t>
            </a:r>
            <a:r>
              <a:rPr lang="cs-CZ" sz="4100" dirty="0" smtClean="0">
                <a:effectLst/>
              </a:rPr>
              <a:t> PAH</a:t>
            </a:r>
            <a:endParaRPr lang="cs-CZ" sz="41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51367" y="4777957"/>
            <a:ext cx="6858000" cy="16557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Předmět: Kapalinová chromatografie v analýze potravin a přírodních produktů</a:t>
            </a:r>
          </a:p>
          <a:p>
            <a:r>
              <a:rPr lang="cs-CZ" sz="1800" dirty="0" smtClean="0"/>
              <a:t>4. 4. 2019</a:t>
            </a:r>
          </a:p>
          <a:p>
            <a:r>
              <a:rPr lang="cs-CZ" sz="1800" dirty="0" smtClean="0"/>
              <a:t>Veronika Vondrášková</a:t>
            </a:r>
            <a:endParaRPr lang="cs-CZ" sz="1800" dirty="0"/>
          </a:p>
        </p:txBody>
      </p:sp>
      <p:pic>
        <p:nvPicPr>
          <p:cNvPr id="4" name="image19.png" descr="chrysen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7454" y="3549313"/>
            <a:ext cx="1647825" cy="1133475"/>
          </a:xfrm>
          <a:prstGeom prst="rect">
            <a:avLst/>
          </a:prstGeom>
          <a:ln/>
        </p:spPr>
      </p:pic>
      <p:pic>
        <p:nvPicPr>
          <p:cNvPr id="7" name="image40.png" descr="benzo_a_pyrene"/>
          <p:cNvPicPr/>
          <p:nvPr/>
        </p:nvPicPr>
        <p:blipFill rotWithShape="1">
          <a:blip r:embed="rId3"/>
          <a:srcRect l="8136" t="6371" r="7073" b="8440"/>
          <a:stretch/>
        </p:blipFill>
        <p:spPr>
          <a:xfrm>
            <a:off x="6402193" y="1283381"/>
            <a:ext cx="1397203" cy="965606"/>
          </a:xfrm>
          <a:prstGeom prst="rect">
            <a:avLst/>
          </a:prstGeom>
          <a:ln/>
        </p:spPr>
      </p:pic>
      <p:pic>
        <p:nvPicPr>
          <p:cNvPr id="8" name="image15.png" descr="naphthalene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962195" y="5795463"/>
            <a:ext cx="1647825" cy="733425"/>
          </a:xfrm>
          <a:prstGeom prst="rect">
            <a:avLst/>
          </a:prstGeom>
          <a:ln/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5" b="28422"/>
          <a:stretch/>
        </p:blipFill>
        <p:spPr>
          <a:xfrm>
            <a:off x="3920376" y="3692374"/>
            <a:ext cx="2097634" cy="8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Vybrané podmínky separace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4001985"/>
            <a:ext cx="4382738" cy="1961223"/>
          </a:xfrm>
        </p:spPr>
        <p:txBody>
          <a:bodyPr>
            <a:normAutofit/>
          </a:bodyPr>
          <a:lstStyle/>
          <a:p>
            <a:r>
              <a:rPr lang="cs-CZ" dirty="0" smtClean="0"/>
              <a:t>Gradientová eluce: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06920"/>
              </p:ext>
            </p:extLst>
          </p:nvPr>
        </p:nvGraphicFramePr>
        <p:xfrm>
          <a:off x="650889" y="1502600"/>
          <a:ext cx="6250926" cy="22399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8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Typ kolony: 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>
                          <a:solidFill>
                            <a:schemeClr val="tx1"/>
                          </a:solidFill>
                        </a:rPr>
                        <a:t>Zorbax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</a:rPr>
                        <a:t>Eclipse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 PAH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(100 mm 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x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2,1 mm x 1,8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  <a:sym typeface="Symbol"/>
                        </a:rPr>
                        <a:t>m)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3">
                <a:tc>
                  <a:txBody>
                    <a:bodyPr/>
                    <a:lstStyle/>
                    <a:p>
                      <a:r>
                        <a:rPr lang="cs-CZ" dirty="0" smtClean="0"/>
                        <a:t>Složení mobilní fáze: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voda, acetonitril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Objem nástřiku: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</a:t>
                      </a:r>
                      <a:r>
                        <a:rPr lang="cs-CZ" dirty="0" smtClean="0">
                          <a:sym typeface="Symbol"/>
                        </a:rPr>
                        <a:t></a:t>
                      </a:r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 kolony: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°C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Doba analýzy: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03024"/>
              </p:ext>
            </p:extLst>
          </p:nvPr>
        </p:nvGraphicFramePr>
        <p:xfrm>
          <a:off x="4331130" y="4103861"/>
          <a:ext cx="3848101" cy="25236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Čas (min)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A: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AcN</a:t>
                      </a:r>
                      <a:endParaRPr lang="cs-CZ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B: H2O (%)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Průtok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m. 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. (ml/min)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 A, 60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A, 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A, 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40 A, 60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Post </a:t>
                      </a:r>
                      <a:r>
                        <a:rPr lang="cs-CZ" dirty="0" err="1" smtClean="0"/>
                        <a:t>time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min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rázek 7" descr="fajf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78" y="4601384"/>
            <a:ext cx="160972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Vybrané podmínky separace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r="11656"/>
          <a:stretch>
            <a:fillRect/>
          </a:stretch>
        </p:blipFill>
        <p:spPr bwMode="auto">
          <a:xfrm>
            <a:off x="855024" y="2161297"/>
            <a:ext cx="7445828" cy="37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686296" y="6044540"/>
            <a:ext cx="58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15 PAU – standard NIST 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11578" y="1455162"/>
            <a:ext cx="7998031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prstClr val="black"/>
                </a:solidFill>
              </a:rPr>
              <a:t>Podmínky detekce: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Arial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převzaty z metody pro HPLC-FLD (zesílení fotonásobiče 10 </a:t>
            </a:r>
            <a:r>
              <a:rPr lang="cs-CZ" sz="2000" dirty="0" err="1" smtClean="0">
                <a:solidFill>
                  <a:prstClr val="black"/>
                </a:solidFill>
              </a:rPr>
              <a:t>PmtGain</a:t>
            </a:r>
            <a:r>
              <a:rPr lang="cs-CZ" sz="20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579906" y="2749176"/>
            <a:ext cx="394447" cy="230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35263" y="2791213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smtClean="0">
                <a:latin typeface="Arial Narrow" panose="020B0606020202030204" pitchFamily="34" charset="0"/>
              </a:rPr>
              <a:t>ACE</a:t>
            </a:r>
            <a:endParaRPr lang="cs-CZ" sz="7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63162" cy="900148"/>
          </a:xfrm>
        </p:spPr>
        <p:txBody>
          <a:bodyPr>
            <a:noAutofit/>
          </a:bodyPr>
          <a:lstStyle/>
          <a:p>
            <a:r>
              <a:rPr lang="cs-CZ" sz="2400" dirty="0" smtClean="0"/>
              <a:t>Chromatografický záznam 15 PAU – STD 2 (3.16-83.08 </a:t>
            </a:r>
            <a:r>
              <a:rPr lang="cs-CZ" sz="2400" dirty="0" err="1" smtClean="0"/>
              <a:t>ng</a:t>
            </a:r>
            <a:r>
              <a:rPr lang="cs-CZ" sz="2400" dirty="0" smtClean="0"/>
              <a:t>/ml)</a:t>
            </a:r>
            <a:endParaRPr lang="cs-CZ" sz="2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1" y="1154019"/>
            <a:ext cx="8097002" cy="53614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100294" y="4501838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PHE</a:t>
            </a:r>
            <a:endParaRPr lang="cs-CZ" sz="7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27865" y="4769947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AN</a:t>
            </a:r>
            <a:endParaRPr lang="cs-CZ" sz="7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71203" y="4827694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FLT</a:t>
            </a:r>
            <a:endParaRPr lang="cs-CZ" sz="7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40748" y="354731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PY</a:t>
            </a:r>
            <a:endParaRPr lang="cs-CZ" sz="7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38871" y="4373861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BaA</a:t>
            </a:r>
            <a:endParaRPr lang="cs-CZ" sz="7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82770" y="4173806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smtClean="0"/>
              <a:t>CHR</a:t>
            </a:r>
            <a:endParaRPr lang="cs-CZ" sz="7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21860" y="4869975"/>
            <a:ext cx="3803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BbFA</a:t>
            </a:r>
            <a:endParaRPr lang="cs-CZ" sz="7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910231" y="4173806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BkFA</a:t>
            </a:r>
            <a:endParaRPr lang="cs-CZ" sz="7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26840" y="4321835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BaP</a:t>
            </a:r>
            <a:endParaRPr lang="cs-CZ" sz="7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549195" y="4669920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DBahA</a:t>
            </a:r>
            <a:endParaRPr lang="cs-CZ" sz="7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885804" y="5305895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BghiP</a:t>
            </a:r>
            <a:endParaRPr lang="cs-CZ" sz="7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88581" y="5554080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IP</a:t>
            </a:r>
            <a:endParaRPr lang="cs-CZ" sz="7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373405" y="156478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NA</a:t>
            </a:r>
            <a:endParaRPr lang="cs-CZ" sz="7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859531" y="3928636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ACE</a:t>
            </a:r>
            <a:endParaRPr lang="cs-CZ" sz="7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88775" y="429495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FLN</a:t>
            </a:r>
            <a:endParaRPr lang="cs-CZ" sz="700" dirty="0"/>
          </a:p>
        </p:txBody>
      </p:sp>
      <p:sp>
        <p:nvSpPr>
          <p:cNvPr id="24" name="Obdélník 23"/>
          <p:cNvSpPr/>
          <p:nvPr/>
        </p:nvSpPr>
        <p:spPr>
          <a:xfrm>
            <a:off x="3910293" y="5305895"/>
            <a:ext cx="398123" cy="754246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hnutá šipka doprava 24"/>
          <p:cNvSpPr/>
          <p:nvPr/>
        </p:nvSpPr>
        <p:spPr>
          <a:xfrm rot="1672743">
            <a:off x="4372160" y="2587841"/>
            <a:ext cx="386052" cy="2817529"/>
          </a:xfrm>
          <a:prstGeom prst="curvedRightArrow">
            <a:avLst>
              <a:gd name="adj1" fmla="val 11256"/>
              <a:gd name="adj2" fmla="val 5000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413113" y="2698890"/>
            <a:ext cx="152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Peaky</a:t>
            </a:r>
            <a:r>
              <a:rPr lang="cs-CZ" dirty="0" smtClean="0"/>
              <a:t> navíc</a:t>
            </a:r>
          </a:p>
        </p:txBody>
      </p:sp>
    </p:spTree>
    <p:extLst>
      <p:ext uri="{BB962C8B-B14F-4D97-AF65-F5344CB8AC3E}">
        <p14:creationId xmlns:p14="http://schemas.microsoft.com/office/powerpoint/2010/main" val="1066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Chromatografický záznam měření (únor/březen)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56" y="1272590"/>
            <a:ext cx="7916529" cy="524197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862482" y="5677646"/>
            <a:ext cx="243353" cy="409669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790761" y="4105836"/>
            <a:ext cx="315072" cy="460468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740804" y="2225571"/>
            <a:ext cx="365030" cy="469817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04402" y="1814963"/>
            <a:ext cx="123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tx2"/>
                </a:solidFill>
              </a:rPr>
              <a:t>MeOH</a:t>
            </a:r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16314" y="3535007"/>
            <a:ext cx="152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STD XY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704402" y="5180710"/>
            <a:ext cx="162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STD </a:t>
            </a:r>
            <a:r>
              <a:rPr lang="cs-CZ" dirty="0" smtClean="0">
                <a:solidFill>
                  <a:schemeClr val="tx2"/>
                </a:solidFill>
              </a:rPr>
              <a:t>2 NIST PAU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Chromatografický záznam </a:t>
            </a:r>
            <a:r>
              <a:rPr lang="cs-CZ" dirty="0" smtClean="0"/>
              <a:t>měření (duben)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272590"/>
            <a:ext cx="8088229" cy="542242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04914" y="5702296"/>
            <a:ext cx="253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STD </a:t>
            </a:r>
            <a:r>
              <a:rPr lang="cs-CZ" dirty="0" smtClean="0">
                <a:solidFill>
                  <a:schemeClr val="tx2"/>
                </a:solidFill>
              </a:rPr>
              <a:t>2 NIST PAU</a:t>
            </a:r>
            <a:r>
              <a:rPr lang="en-GB" dirty="0" smtClean="0">
                <a:solidFill>
                  <a:schemeClr val="tx2"/>
                </a:solidFill>
              </a:rPr>
              <a:t> 1. </a:t>
            </a:r>
            <a:r>
              <a:rPr lang="en-GB" dirty="0" err="1" smtClean="0">
                <a:solidFill>
                  <a:schemeClr val="tx2"/>
                </a:solidFill>
              </a:rPr>
              <a:t>nastrik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57813" y="4325621"/>
            <a:ext cx="248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STD </a:t>
            </a:r>
            <a:r>
              <a:rPr lang="cs-CZ" dirty="0" smtClean="0">
                <a:solidFill>
                  <a:schemeClr val="tx2"/>
                </a:solidFill>
              </a:rPr>
              <a:t>2 NIST PAU</a:t>
            </a:r>
            <a:r>
              <a:rPr lang="en-GB" dirty="0" smtClean="0">
                <a:solidFill>
                  <a:schemeClr val="tx2"/>
                </a:solidFill>
              </a:rPr>
              <a:t> 2.nastrik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57813" y="2940516"/>
            <a:ext cx="248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STD </a:t>
            </a:r>
            <a:r>
              <a:rPr lang="cs-CZ" dirty="0" smtClean="0">
                <a:solidFill>
                  <a:schemeClr val="tx2"/>
                </a:solidFill>
              </a:rPr>
              <a:t>2 NIST PAU</a:t>
            </a:r>
            <a:r>
              <a:rPr lang="en-GB" dirty="0" smtClean="0">
                <a:solidFill>
                  <a:schemeClr val="tx2"/>
                </a:solidFill>
              </a:rPr>
              <a:t> 3.nastrik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04914" y="1566646"/>
            <a:ext cx="253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STD </a:t>
            </a:r>
            <a:r>
              <a:rPr lang="cs-CZ" dirty="0" smtClean="0">
                <a:solidFill>
                  <a:schemeClr val="tx2"/>
                </a:solidFill>
              </a:rPr>
              <a:t>2 NIST PAU</a:t>
            </a:r>
            <a:r>
              <a:rPr lang="en-GB" dirty="0" smtClean="0">
                <a:solidFill>
                  <a:schemeClr val="tx2"/>
                </a:solidFill>
              </a:rPr>
              <a:t> 4.nastrik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Promývání kolony 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16901"/>
              </p:ext>
            </p:extLst>
          </p:nvPr>
        </p:nvGraphicFramePr>
        <p:xfrm>
          <a:off x="1775137" y="1124499"/>
          <a:ext cx="5401608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2150">
                  <a:extLst>
                    <a:ext uri="{9D8B030D-6E8A-4147-A177-3AD203B41FA5}">
                      <a16:colId xmlns:a16="http://schemas.microsoft.com/office/drawing/2014/main" val="3406641870"/>
                    </a:ext>
                  </a:extLst>
                </a:gridCol>
                <a:gridCol w="2522071">
                  <a:extLst>
                    <a:ext uri="{9D8B030D-6E8A-4147-A177-3AD203B41FA5}">
                      <a16:colId xmlns:a16="http://schemas.microsoft.com/office/drawing/2014/main" val="812216821"/>
                    </a:ext>
                  </a:extLst>
                </a:gridCol>
                <a:gridCol w="1129552">
                  <a:extLst>
                    <a:ext uri="{9D8B030D-6E8A-4147-A177-3AD203B41FA5}">
                      <a16:colId xmlns:a16="http://schemas.microsoft.com/office/drawing/2014/main" val="1849042030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306649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</a:rPr>
                        <a:t>Směr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</a:rPr>
                        <a:t>Rozpouštědlo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</a:rPr>
                        <a:t>Čas</a:t>
                      </a:r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/>
                          </a:solidFill>
                        </a:rPr>
                        <a:t>Průtok</a:t>
                      </a:r>
                      <a:endParaRPr lang="cs-CZ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0316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Směs</a:t>
                      </a:r>
                      <a:r>
                        <a:rPr lang="cs-CZ" baseline="0" dirty="0" smtClean="0"/>
                        <a:t> vody a acetonitrilu (95/5, v/v)</a:t>
                      </a:r>
                      <a:endParaRPr lang="cs-CZ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 min</a:t>
                      </a:r>
                      <a:endParaRPr lang="cs-CZ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0,1 ml/min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527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Acetonitril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977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Methanol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20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Isopropanol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23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Hexan 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72187"/>
                  </a:ext>
                </a:extLst>
              </a:tr>
            </a:tbl>
          </a:graphicData>
        </a:graphic>
      </p:graphicFrame>
      <p:cxnSp>
        <p:nvCxnSpPr>
          <p:cNvPr id="10" name="Přímá spojnice se šipkou 9"/>
          <p:cNvCxnSpPr/>
          <p:nvPr/>
        </p:nvCxnSpPr>
        <p:spPr>
          <a:xfrm>
            <a:off x="2025028" y="1726347"/>
            <a:ext cx="5977" cy="16151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240181" y="1684512"/>
            <a:ext cx="12701" cy="16569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715490"/>
            <a:ext cx="7866084" cy="2794983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3169651" y="5267094"/>
            <a:ext cx="958755" cy="487907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128406" y="4954090"/>
            <a:ext cx="750627" cy="800911"/>
          </a:xfrm>
          <a:prstGeom prst="ellipse">
            <a:avLst/>
          </a:prstGeom>
          <a:noFill/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4755066" y="4691866"/>
            <a:ext cx="1703695" cy="121667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207641" y="5112982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PHE</a:t>
            </a:r>
            <a:endParaRPr lang="cs-CZ" sz="7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443270" y="501295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AN</a:t>
            </a:r>
            <a:endParaRPr lang="cs-CZ" sz="7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649010" y="504343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FLT</a:t>
            </a:r>
            <a:endParaRPr lang="cs-CZ" sz="7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860788" y="5143462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PY</a:t>
            </a:r>
            <a:endParaRPr lang="cs-CZ" sz="7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190704" y="4812295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BaA</a:t>
            </a:r>
            <a:endParaRPr lang="cs-CZ" sz="7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394694" y="4785012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smtClean="0"/>
              <a:t>CHR</a:t>
            </a:r>
            <a:endParaRPr lang="cs-CZ" sz="7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755066" y="4734026"/>
            <a:ext cx="3803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BbFA</a:t>
            </a:r>
            <a:endParaRPr lang="cs-CZ" sz="7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012427" y="4560758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BkFA</a:t>
            </a:r>
            <a:endParaRPr lang="cs-CZ" sz="7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327754" y="4528208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BaP</a:t>
            </a:r>
            <a:endParaRPr lang="cs-CZ" sz="7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565466" y="4525713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DBahA</a:t>
            </a:r>
            <a:endParaRPr lang="cs-CZ" sz="7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973929" y="4612240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BghiP</a:t>
            </a:r>
            <a:endParaRPr lang="cs-CZ" sz="7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228092" y="4830724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IP</a:t>
            </a:r>
            <a:endParaRPr lang="cs-CZ" sz="7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633781" y="6290038"/>
            <a:ext cx="58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15 PAU – standard NIST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1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Promývání kolony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3" y="1337816"/>
            <a:ext cx="8710863" cy="243657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83" y="3774386"/>
            <a:ext cx="8710863" cy="27114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66619" y="1725561"/>
            <a:ext cx="270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romývání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sopropanolem</a:t>
            </a:r>
            <a:r>
              <a:rPr lang="cs-CZ" dirty="0" smtClean="0"/>
              <a:t> (0.1 ml/min, 35 °C) po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dobu 18 hod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52652" y="4438216"/>
            <a:ext cx="270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romývání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sopropanolem</a:t>
            </a:r>
            <a:r>
              <a:rPr lang="cs-CZ" dirty="0" smtClean="0"/>
              <a:t> (0.1 ml/min, 35 °C) po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třech dnech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7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Chromatografický záznam 15 PAU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promyti</a:t>
            </a:r>
            <a:r>
              <a:rPr lang="cs-CZ" sz="2400" dirty="0" smtClean="0"/>
              <a:t>– </a:t>
            </a:r>
            <a:r>
              <a:rPr lang="cs-CZ" sz="2400" dirty="0"/>
              <a:t>STD 2 (3.16-83.08 ng/ml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7926"/>
            <a:ext cx="11887572" cy="4699037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5" y="1265275"/>
            <a:ext cx="8193254" cy="51595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01752" y="4885923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PHE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9957" y="5198601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AN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09644" y="5233751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FLT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30203" y="3842684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PY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26703" y="4785896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/>
              <a:t>BaA</a:t>
            </a:r>
            <a:endParaRPr lang="cs-CZ" sz="1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03002" y="4362829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CHR</a:t>
            </a:r>
            <a:endParaRPr lang="cs-CZ" sz="1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60016" y="5189486"/>
            <a:ext cx="546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/>
              <a:t>BbFA</a:t>
            </a:r>
            <a:endParaRPr lang="cs-CZ" sz="1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857230" y="4402065"/>
            <a:ext cx="535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BkFA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69482" y="4795775"/>
            <a:ext cx="535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/>
              <a:t>BaP</a:t>
            </a:r>
            <a:endParaRPr lang="cs-CZ" sz="1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373894" y="5033696"/>
            <a:ext cx="65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DBahA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01864" y="5505301"/>
            <a:ext cx="65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BghiP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998569" y="5720501"/>
            <a:ext cx="65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IP</a:t>
            </a:r>
            <a:endParaRPr lang="cs-CZ" sz="1000" dirty="0"/>
          </a:p>
        </p:txBody>
      </p:sp>
      <p:sp>
        <p:nvSpPr>
          <p:cNvPr id="21" name="Zahnutá šipka doprava 20"/>
          <p:cNvSpPr/>
          <p:nvPr/>
        </p:nvSpPr>
        <p:spPr>
          <a:xfrm rot="1055513">
            <a:off x="2728364" y="3257196"/>
            <a:ext cx="377019" cy="969186"/>
          </a:xfrm>
          <a:prstGeom prst="curvedRightArrow">
            <a:avLst>
              <a:gd name="adj1" fmla="val 3897"/>
              <a:gd name="adj2" fmla="val 16487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330482" y="3215148"/>
            <a:ext cx="187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Koeluce</a:t>
            </a:r>
            <a:r>
              <a:rPr lang="cs-CZ" dirty="0" smtClean="0"/>
              <a:t> ACE &amp; FL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47033" y="1605845"/>
            <a:ext cx="487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NA</a:t>
            </a:r>
            <a:endParaRPr lang="cs-CZ" sz="1000" dirty="0"/>
          </a:p>
        </p:txBody>
      </p:sp>
      <p:sp>
        <p:nvSpPr>
          <p:cNvPr id="17" name="Right Arrow 16"/>
          <p:cNvSpPr/>
          <p:nvPr/>
        </p:nvSpPr>
        <p:spPr>
          <a:xfrm>
            <a:off x="5205098" y="3361267"/>
            <a:ext cx="396766" cy="76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20862" y="3215148"/>
            <a:ext cx="121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reklamace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Původní metoda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33639"/>
              </p:ext>
            </p:extLst>
          </p:nvPr>
        </p:nvGraphicFramePr>
        <p:xfrm>
          <a:off x="280197" y="1265275"/>
          <a:ext cx="4075236" cy="351848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Typ kolony: </a:t>
                      </a:r>
                      <a:endParaRPr lang="cs-CZ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SUPELCOSIL</a:t>
                      </a:r>
                      <a:r>
                        <a:rPr kumimoji="0" lang="cs-CZ" sz="180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TM</a:t>
                      </a: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 LC-PAH (250 mm x4,6 mm x 5 µm)</a:t>
                      </a:r>
                      <a:endParaRPr lang="cs-CZ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r>
                        <a:rPr lang="cs-CZ" dirty="0" smtClean="0"/>
                        <a:t>Složení mobilní fáze: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voda, acetonitril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cs-CZ" dirty="0" smtClean="0"/>
                        <a:t>Objem nástřiku: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 </a:t>
                      </a:r>
                      <a:r>
                        <a:rPr lang="cs-CZ" dirty="0" smtClean="0">
                          <a:sym typeface="Symbol"/>
                        </a:rPr>
                        <a:t></a:t>
                      </a:r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 kolony: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 °C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cs-CZ" dirty="0" smtClean="0"/>
                        <a:t>Doba analýzy: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29,5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34531"/>
              </p:ext>
            </p:extLst>
          </p:nvPr>
        </p:nvGraphicFramePr>
        <p:xfrm>
          <a:off x="4599983" y="1265275"/>
          <a:ext cx="4299467" cy="22127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Čas (min)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A: acetonitril</a:t>
                      </a:r>
                    </a:p>
                    <a:p>
                      <a:pPr algn="ctr"/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B: voda (%)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Průtok</a:t>
                      </a:r>
                      <a:r>
                        <a:rPr lang="cs-CZ" sz="1600" baseline="0" dirty="0" smtClean="0">
                          <a:solidFill>
                            <a:schemeClr val="tx2"/>
                          </a:solidFill>
                        </a:rPr>
                        <a:t> m. </a:t>
                      </a:r>
                      <a:r>
                        <a:rPr lang="cs-CZ" sz="1600" baseline="0" dirty="0" err="1" smtClean="0">
                          <a:solidFill>
                            <a:schemeClr val="tx2"/>
                          </a:solidFill>
                        </a:rPr>
                        <a:t>f</a:t>
                      </a:r>
                      <a:r>
                        <a:rPr lang="cs-CZ" sz="1600" baseline="0" dirty="0" smtClean="0">
                          <a:solidFill>
                            <a:schemeClr val="tx2"/>
                          </a:solidFill>
                        </a:rPr>
                        <a:t>. (ml/min)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 A, 45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A, 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A, 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Post </a:t>
                      </a:r>
                      <a:r>
                        <a:rPr lang="cs-CZ" dirty="0" err="1" smtClean="0"/>
                        <a:t>time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min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33" y="3597442"/>
            <a:ext cx="4658790" cy="308484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72200" y="5710159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PHE</a:t>
            </a:r>
            <a:endParaRPr lang="cs-CZ" sz="7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41745" y="5910214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AN</a:t>
            </a:r>
            <a:endParaRPr lang="cs-CZ" sz="7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47485" y="5940694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FLT</a:t>
            </a:r>
            <a:endParaRPr lang="cs-CZ" sz="7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717030" y="3875674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PY</a:t>
            </a:r>
            <a:endParaRPr lang="cs-CZ" sz="7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124700" y="5643514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BaA</a:t>
            </a:r>
            <a:endParaRPr lang="cs-CZ" sz="7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27570" y="5354453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smtClean="0"/>
              <a:t>CHR</a:t>
            </a:r>
            <a:endParaRPr lang="cs-CZ" sz="7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75113" y="5951716"/>
            <a:ext cx="3803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BbFA</a:t>
            </a:r>
            <a:endParaRPr lang="cs-CZ" sz="7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730907" y="4341147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BkFA</a:t>
            </a:r>
            <a:endParaRPr lang="cs-CZ" sz="7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955511" y="5626275"/>
            <a:ext cx="372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 err="1" smtClean="0"/>
              <a:t>BaP</a:t>
            </a:r>
            <a:endParaRPr lang="cs-CZ" sz="7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172866" y="5731580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DBahA</a:t>
            </a:r>
            <a:endParaRPr lang="cs-CZ" sz="7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359183" y="6105488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err="1" smtClean="0"/>
              <a:t>BghiP</a:t>
            </a:r>
            <a:endParaRPr lang="cs-CZ" sz="7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623781" y="6205515"/>
            <a:ext cx="455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IP</a:t>
            </a:r>
            <a:endParaRPr lang="cs-CZ" sz="7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600700" y="4128691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NA</a:t>
            </a:r>
            <a:endParaRPr lang="cs-CZ" sz="7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970270" y="3775646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ACE</a:t>
            </a:r>
            <a:endParaRPr lang="cs-CZ" sz="7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186239" y="5390682"/>
            <a:ext cx="339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 smtClean="0"/>
              <a:t>FLN</a:t>
            </a:r>
            <a:endParaRPr lang="cs-CZ" sz="700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6186239" y="5554508"/>
            <a:ext cx="122264" cy="178998"/>
          </a:xfrm>
          <a:prstGeom prst="straightConnector1">
            <a:avLst/>
          </a:prstGeom>
          <a:ln w="31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1444695" y="4174299"/>
            <a:ext cx="1276865" cy="5436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Zástupný symbol pro obsah 2"/>
          <p:cNvSpPr>
            <a:spLocks noGrp="1"/>
          </p:cNvSpPr>
          <p:nvPr>
            <p:ph idx="1"/>
          </p:nvPr>
        </p:nvSpPr>
        <p:spPr>
          <a:xfrm>
            <a:off x="254599" y="5079071"/>
            <a:ext cx="3881975" cy="1072700"/>
          </a:xfrm>
        </p:spPr>
        <p:txBody>
          <a:bodyPr>
            <a:normAutofit fontScale="40000" lnSpcReduction="20000"/>
          </a:bodyPr>
          <a:lstStyle/>
          <a:p>
            <a:r>
              <a:rPr lang="cs-CZ" b="1" dirty="0"/>
              <a:t>c</a:t>
            </a:r>
            <a:r>
              <a:rPr lang="cs-CZ" b="1" dirty="0" smtClean="0"/>
              <a:t>íl práce:</a:t>
            </a:r>
            <a:endParaRPr lang="cs-CZ" dirty="0" smtClean="0"/>
          </a:p>
          <a:p>
            <a:pPr lvl="1">
              <a:lnSpc>
                <a:spcPct val="150000"/>
              </a:lnSpc>
            </a:pPr>
            <a:r>
              <a:rPr lang="cs-CZ" dirty="0" smtClean="0"/>
              <a:t>Optimalizace metody pro </a:t>
            </a:r>
            <a:r>
              <a:rPr lang="cs-CZ" dirty="0"/>
              <a:t>stanovení polycyklických aromatických uhlovodíků (</a:t>
            </a:r>
            <a:r>
              <a:rPr lang="cs-CZ" dirty="0" smtClean="0"/>
              <a:t>PAU) pomocí extrémně vysokotlaké kapalinové chromatografie ve spojení s fluorescenčním detektorem (UHPLC-FLD)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6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UHPLC-FLD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Agilent</a:t>
            </a:r>
            <a:r>
              <a:rPr lang="cs-CZ" dirty="0"/>
              <a:t> 1290 Infinity II)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83779" y="4288221"/>
            <a:ext cx="4729655" cy="2569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lvl="0" indent="-228600">
              <a:lnSpc>
                <a:spcPct val="17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sz="2800" b="1" dirty="0" smtClean="0"/>
              <a:t>Studie: </a:t>
            </a:r>
            <a:r>
              <a:rPr lang="cs-CZ" sz="2800" b="1" dirty="0" err="1" smtClean="0"/>
              <a:t>Yu</a:t>
            </a:r>
            <a:r>
              <a:rPr lang="cs-CZ" sz="2800" b="1" dirty="0" smtClean="0"/>
              <a:t>, L.; </a:t>
            </a:r>
            <a:r>
              <a:rPr lang="cs-CZ" sz="2800" b="1" dirty="0" err="1" smtClean="0"/>
              <a:t>Cui</a:t>
            </a:r>
            <a:r>
              <a:rPr lang="cs-CZ" sz="2800" b="1" dirty="0" smtClean="0"/>
              <a:t>, Z.; </a:t>
            </a:r>
            <a:r>
              <a:rPr lang="cs-CZ" sz="2800" b="1" dirty="0" err="1" smtClean="0"/>
              <a:t>Cao</a:t>
            </a:r>
            <a:r>
              <a:rPr lang="cs-CZ" sz="2800" b="1" dirty="0" smtClean="0"/>
              <a:t>, Y.; </a:t>
            </a:r>
            <a:r>
              <a:rPr lang="cs-CZ" sz="2800" b="1" dirty="0" err="1" smtClean="0"/>
              <a:t>Zhang</a:t>
            </a:r>
            <a:r>
              <a:rPr lang="cs-CZ" sz="2800" b="1" dirty="0" smtClean="0"/>
              <a:t>, J.; </a:t>
            </a:r>
            <a:r>
              <a:rPr lang="cs-CZ" sz="2800" b="1" dirty="0" err="1" smtClean="0"/>
              <a:t>Su</a:t>
            </a:r>
            <a:r>
              <a:rPr lang="cs-CZ" sz="2800" b="1" dirty="0" smtClean="0"/>
              <a:t>, H.</a:t>
            </a:r>
            <a:r>
              <a:rPr lang="cs-CZ" sz="2800" dirty="0" smtClean="0"/>
              <a:t> </a:t>
            </a:r>
            <a:r>
              <a:rPr lang="cs-CZ" sz="2800" dirty="0" err="1" smtClean="0"/>
              <a:t>Investigation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15 </a:t>
            </a:r>
            <a:r>
              <a:rPr lang="cs-CZ" sz="2800" dirty="0" err="1" smtClean="0"/>
              <a:t>Polycyclic</a:t>
            </a:r>
            <a:r>
              <a:rPr lang="cs-CZ" sz="2800" dirty="0" smtClean="0"/>
              <a:t> </a:t>
            </a:r>
            <a:r>
              <a:rPr lang="cs-CZ" sz="2800" dirty="0" err="1" smtClean="0"/>
              <a:t>Aromatic</a:t>
            </a:r>
            <a:r>
              <a:rPr lang="cs-CZ" sz="2800" dirty="0" smtClean="0"/>
              <a:t> </a:t>
            </a:r>
            <a:r>
              <a:rPr lang="cs-CZ" sz="2800" dirty="0" err="1" smtClean="0"/>
              <a:t>Hydrocarbons</a:t>
            </a:r>
            <a:r>
              <a:rPr lang="cs-CZ" sz="2800" dirty="0" smtClean="0"/>
              <a:t> in </a:t>
            </a:r>
            <a:r>
              <a:rPr lang="cs-CZ" sz="2800" dirty="0" err="1" smtClean="0"/>
              <a:t>Selected</a:t>
            </a:r>
            <a:r>
              <a:rPr lang="cs-CZ" sz="2800" dirty="0" smtClean="0"/>
              <a:t> </a:t>
            </a:r>
            <a:r>
              <a:rPr lang="cs-CZ" sz="2800" dirty="0" err="1" smtClean="0"/>
              <a:t>Medicinal</a:t>
            </a:r>
            <a:r>
              <a:rPr lang="cs-CZ" sz="2800" dirty="0" smtClean="0"/>
              <a:t> </a:t>
            </a:r>
            <a:r>
              <a:rPr lang="cs-CZ" sz="2800" dirty="0" err="1" smtClean="0"/>
              <a:t>Herbs</a:t>
            </a:r>
            <a:r>
              <a:rPr lang="cs-CZ" sz="2800" dirty="0" smtClean="0"/>
              <a:t> </a:t>
            </a:r>
            <a:r>
              <a:rPr lang="cs-CZ" sz="2800" dirty="0" err="1" smtClean="0"/>
              <a:t>Used</a:t>
            </a:r>
            <a:r>
              <a:rPr lang="cs-CZ" sz="2800" dirty="0" smtClean="0"/>
              <a:t> as </a:t>
            </a:r>
            <a:r>
              <a:rPr lang="cs-CZ" sz="2800" dirty="0" err="1" smtClean="0"/>
              <a:t>Health</a:t>
            </a:r>
            <a:r>
              <a:rPr lang="cs-CZ" sz="2800" dirty="0" smtClean="0"/>
              <a:t> </a:t>
            </a:r>
            <a:r>
              <a:rPr lang="cs-CZ" sz="2800" dirty="0" err="1" smtClean="0"/>
              <a:t>Food</a:t>
            </a:r>
            <a:r>
              <a:rPr lang="cs-CZ" sz="2800" dirty="0" smtClean="0"/>
              <a:t> </a:t>
            </a:r>
            <a:r>
              <a:rPr lang="cs-CZ" sz="2800" dirty="0" err="1" smtClean="0"/>
              <a:t>Additives</a:t>
            </a:r>
            <a:r>
              <a:rPr lang="cs-CZ" sz="2800" dirty="0" smtClean="0"/>
              <a:t> by Ultra-Performance </a:t>
            </a:r>
            <a:r>
              <a:rPr lang="cs-CZ" sz="2800" dirty="0" err="1" smtClean="0"/>
              <a:t>Liquid</a:t>
            </a:r>
            <a:r>
              <a:rPr lang="cs-CZ" sz="2800" dirty="0" smtClean="0"/>
              <a:t> </a:t>
            </a:r>
            <a:r>
              <a:rPr lang="cs-CZ" sz="2800" dirty="0" err="1" smtClean="0"/>
              <a:t>Chromatography</a:t>
            </a:r>
            <a:r>
              <a:rPr lang="cs-CZ" sz="2800" dirty="0" smtClean="0"/>
              <a:t>. </a:t>
            </a:r>
            <a:r>
              <a:rPr lang="cs-CZ" sz="2800" i="1" dirty="0" smtClean="0"/>
              <a:t>J. </a:t>
            </a:r>
            <a:r>
              <a:rPr lang="cs-CZ" sz="2800" i="1" dirty="0" err="1" smtClean="0"/>
              <a:t>Liq</a:t>
            </a:r>
            <a:r>
              <a:rPr lang="cs-CZ" sz="2800" i="1" dirty="0" smtClean="0"/>
              <a:t>. </a:t>
            </a:r>
            <a:r>
              <a:rPr lang="cs-CZ" sz="2800" i="1" dirty="0" err="1" smtClean="0"/>
              <a:t>Chromatogr</a:t>
            </a:r>
            <a:r>
              <a:rPr lang="cs-CZ" sz="2800" i="1" dirty="0" smtClean="0"/>
              <a:t>.&amp; </a:t>
            </a:r>
            <a:r>
              <a:rPr lang="cs-CZ" sz="2800" i="1" dirty="0" err="1" smtClean="0"/>
              <a:t>Related</a:t>
            </a:r>
            <a:r>
              <a:rPr lang="cs-CZ" sz="2800" dirty="0" smtClean="0"/>
              <a:t> </a:t>
            </a:r>
            <a:r>
              <a:rPr lang="cs-CZ" sz="2800" b="1" dirty="0" smtClean="0"/>
              <a:t>2015</a:t>
            </a:r>
            <a:r>
              <a:rPr lang="cs-CZ" sz="2800" dirty="0" smtClean="0"/>
              <a:t>, </a:t>
            </a:r>
            <a:r>
              <a:rPr lang="cs-CZ" sz="2800" i="1" dirty="0" smtClean="0"/>
              <a:t>38</a:t>
            </a:r>
            <a:r>
              <a:rPr lang="cs-CZ" sz="2800" dirty="0" smtClean="0"/>
              <a:t> (20), 1783–1788.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37153"/>
              </p:ext>
            </p:extLst>
          </p:nvPr>
        </p:nvGraphicFramePr>
        <p:xfrm>
          <a:off x="511061" y="1545595"/>
          <a:ext cx="6250926" cy="274262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8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/>
                        <a:t>Výchozí</a:t>
                      </a:r>
                      <a:r>
                        <a:rPr lang="cs-CZ" sz="1600" b="1" i="1" baseline="0" dirty="0" smtClean="0"/>
                        <a:t> separační podmínky</a:t>
                      </a:r>
                      <a:endParaRPr lang="cs-CZ" sz="1600" b="1" i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Typ kolony: </a:t>
                      </a:r>
                      <a:endParaRPr lang="cs-CZ" sz="1800" b="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err="1" smtClean="0"/>
                        <a:t>Agilent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b="0" dirty="0" err="1" smtClean="0"/>
                        <a:t>Eclipse</a:t>
                      </a:r>
                      <a:r>
                        <a:rPr lang="cs-CZ" sz="1800" b="0" dirty="0" smtClean="0"/>
                        <a:t> PAH</a:t>
                      </a:r>
                      <a:r>
                        <a:rPr lang="cs-CZ" sz="1800" b="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/>
                        <a:t>(100 mm </a:t>
                      </a:r>
                      <a:r>
                        <a:rPr lang="cs-CZ" sz="1800" b="0" baseline="0" dirty="0" smtClean="0">
                          <a:sym typeface="Symbol"/>
                        </a:rPr>
                        <a:t>x</a:t>
                      </a:r>
                      <a:r>
                        <a:rPr lang="cs-CZ" sz="1800" b="0" baseline="0" dirty="0" smtClean="0"/>
                        <a:t> 2,1 mm x 1,8 </a:t>
                      </a:r>
                      <a:r>
                        <a:rPr lang="cs-CZ" b="0" dirty="0" smtClean="0"/>
                        <a:t> </a:t>
                      </a:r>
                      <a:r>
                        <a:rPr lang="cs-CZ" b="0" dirty="0" smtClean="0">
                          <a:sym typeface="Symbol"/>
                        </a:rPr>
                        <a:t>m)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33">
                <a:tc>
                  <a:txBody>
                    <a:bodyPr/>
                    <a:lstStyle/>
                    <a:p>
                      <a:r>
                        <a:rPr lang="cs-CZ" dirty="0" smtClean="0"/>
                        <a:t>Složení mobilní fáze:</a:t>
                      </a:r>
                      <a:endParaRPr lang="cs-CZ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voda, acetonitril</a:t>
                      </a:r>
                      <a:endParaRPr lang="cs-CZ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Objem nástřiku: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</a:t>
                      </a:r>
                      <a:r>
                        <a:rPr lang="cs-CZ" dirty="0" smtClean="0">
                          <a:sym typeface="Symbol"/>
                        </a:rPr>
                        <a:t></a:t>
                      </a:r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Teplota kolony: </a:t>
                      </a:r>
                      <a:endParaRPr lang="cs-CZ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 °C</a:t>
                      </a:r>
                      <a:endParaRPr lang="cs-CZ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cs-CZ" dirty="0" smtClean="0"/>
                        <a:t>Doba analýzy: 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37312"/>
              </p:ext>
            </p:extLst>
          </p:nvPr>
        </p:nvGraphicFramePr>
        <p:xfrm>
          <a:off x="4911305" y="3871784"/>
          <a:ext cx="3848101" cy="26069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2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946"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chemeClr val="tx1"/>
                          </a:solidFill>
                        </a:rPr>
                        <a:t>Gradientová eluce</a:t>
                      </a:r>
                      <a:endParaRPr lang="cs-CZ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Čas (min)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A: acetonitril</a:t>
                      </a:r>
                    </a:p>
                    <a:p>
                      <a:pPr algn="ctr"/>
                      <a:r>
                        <a:rPr lang="cs-CZ" sz="1600" dirty="0" smtClean="0"/>
                        <a:t>B: voda (%)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Průtok</a:t>
                      </a:r>
                      <a:r>
                        <a:rPr lang="cs-CZ" sz="1600" baseline="0" dirty="0" smtClean="0"/>
                        <a:t> m. </a:t>
                      </a:r>
                      <a:r>
                        <a:rPr lang="cs-CZ" sz="1600" baseline="0" dirty="0" err="1" smtClean="0"/>
                        <a:t>f</a:t>
                      </a:r>
                      <a:r>
                        <a:rPr lang="cs-CZ" sz="1600" baseline="0" dirty="0" smtClean="0"/>
                        <a:t>. (ml/min)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A, 50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A, 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 A, 50 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Post </a:t>
                      </a:r>
                      <a:r>
                        <a:rPr lang="cs-CZ" dirty="0" err="1" smtClean="0"/>
                        <a:t>time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min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ál 2"/>
          <p:cNvSpPr/>
          <p:nvPr/>
        </p:nvSpPr>
        <p:spPr>
          <a:xfrm>
            <a:off x="6989269" y="1265275"/>
            <a:ext cx="1935892" cy="12521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59291" y="1574502"/>
            <a:ext cx="1795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Optimalizovaná metoda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900148"/>
          </a:xfrm>
        </p:spPr>
        <p:txBody>
          <a:bodyPr>
            <a:noAutofit/>
          </a:bodyPr>
          <a:lstStyle/>
          <a:p>
            <a:r>
              <a:rPr lang="cs-CZ" sz="2800" dirty="0" smtClean="0"/>
              <a:t>Chromatografický záznam separace PAU – kolona (A)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9397" t="21552" r="17543" b="15759"/>
          <a:stretch>
            <a:fillRect/>
          </a:stretch>
        </p:blipFill>
        <p:spPr bwMode="auto">
          <a:xfrm>
            <a:off x="217636" y="1151374"/>
            <a:ext cx="5106927" cy="24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8131" y="6283843"/>
            <a:ext cx="8763850" cy="5741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	</a:t>
            </a:r>
            <a:r>
              <a:rPr lang="cs-CZ" sz="1200" dirty="0" err="1" smtClean="0"/>
              <a:t>Analyty</a:t>
            </a:r>
            <a:r>
              <a:rPr lang="cs-CZ" sz="1200" dirty="0" smtClean="0"/>
              <a:t>: </a:t>
            </a:r>
            <a:r>
              <a:rPr lang="en-US" sz="1100" dirty="0" smtClean="0"/>
              <a:t>N</a:t>
            </a:r>
            <a:r>
              <a:rPr lang="cs-CZ" sz="1100" dirty="0" smtClean="0"/>
              <a:t>A (1),</a:t>
            </a:r>
            <a:r>
              <a:rPr lang="en-US" sz="1100" dirty="0" smtClean="0"/>
              <a:t> A</a:t>
            </a:r>
            <a:r>
              <a:rPr lang="cs-CZ" sz="1100" dirty="0" smtClean="0"/>
              <a:t>C (2), </a:t>
            </a:r>
            <a:r>
              <a:rPr lang="en-US" sz="1100" dirty="0" smtClean="0"/>
              <a:t>F</a:t>
            </a:r>
            <a:r>
              <a:rPr lang="cs-CZ" sz="1100" dirty="0" smtClean="0"/>
              <a:t>L (3), </a:t>
            </a:r>
            <a:r>
              <a:rPr lang="en-US" sz="1100" dirty="0" smtClean="0"/>
              <a:t>P</a:t>
            </a:r>
            <a:r>
              <a:rPr lang="cs-CZ" sz="1100" dirty="0" smtClean="0"/>
              <a:t>HE (4),</a:t>
            </a:r>
            <a:r>
              <a:rPr lang="en-US" sz="1100" dirty="0" smtClean="0"/>
              <a:t> A</a:t>
            </a:r>
            <a:r>
              <a:rPr lang="cs-CZ" sz="1100" dirty="0" smtClean="0"/>
              <a:t>N (5),</a:t>
            </a:r>
            <a:r>
              <a:rPr lang="en-US" sz="1100" dirty="0" smtClean="0"/>
              <a:t> F</a:t>
            </a:r>
            <a:r>
              <a:rPr lang="cs-CZ" sz="1100" dirty="0" smtClean="0"/>
              <a:t>A(6),</a:t>
            </a:r>
            <a:r>
              <a:rPr lang="en-US" sz="1100" dirty="0" smtClean="0"/>
              <a:t> </a:t>
            </a:r>
            <a:r>
              <a:rPr lang="cs-CZ" sz="1100" dirty="0" smtClean="0"/>
              <a:t>PY (7), </a:t>
            </a:r>
            <a:r>
              <a:rPr lang="cs-CZ" sz="1100" dirty="0" err="1" smtClean="0"/>
              <a:t>BaA</a:t>
            </a:r>
            <a:r>
              <a:rPr lang="cs-CZ" sz="1100" dirty="0" smtClean="0"/>
              <a:t> (8), CHR (9), </a:t>
            </a:r>
            <a:r>
              <a:rPr lang="cs-CZ" sz="1100" dirty="0" err="1" smtClean="0"/>
              <a:t>BbFA</a:t>
            </a:r>
            <a:r>
              <a:rPr lang="cs-CZ" sz="1100" dirty="0" smtClean="0"/>
              <a:t> (10), </a:t>
            </a:r>
            <a:r>
              <a:rPr lang="cs-CZ" sz="1100" dirty="0" err="1" smtClean="0"/>
              <a:t>BkFA</a:t>
            </a:r>
            <a:r>
              <a:rPr lang="cs-CZ" sz="1100" dirty="0" smtClean="0"/>
              <a:t> (11), </a:t>
            </a:r>
            <a:r>
              <a:rPr lang="cs-CZ" sz="1100" dirty="0" err="1" smtClean="0"/>
              <a:t>BaP</a:t>
            </a:r>
            <a:r>
              <a:rPr lang="cs-CZ" sz="1100" dirty="0" smtClean="0"/>
              <a:t> (12), IP (13), </a:t>
            </a:r>
            <a:r>
              <a:rPr lang="cs-CZ" sz="1100" dirty="0" err="1" smtClean="0"/>
              <a:t>DBahA</a:t>
            </a:r>
            <a:r>
              <a:rPr lang="cs-CZ" sz="1100" dirty="0" smtClean="0"/>
              <a:t> (14), </a:t>
            </a:r>
            <a:r>
              <a:rPr lang="cs-CZ" sz="1100" dirty="0" err="1" smtClean="0"/>
              <a:t>BghiP</a:t>
            </a:r>
            <a:r>
              <a:rPr lang="cs-CZ" sz="1100" dirty="0" smtClean="0"/>
              <a:t> (15)</a:t>
            </a:r>
            <a:endParaRPr lang="cs-CZ" sz="1600" dirty="0"/>
          </a:p>
        </p:txBody>
      </p:sp>
      <p:sp>
        <p:nvSpPr>
          <p:cNvPr id="6720" name="Elipsa 6719"/>
          <p:cNvSpPr/>
          <p:nvPr/>
        </p:nvSpPr>
        <p:spPr>
          <a:xfrm>
            <a:off x="5866411" y="1626920"/>
            <a:ext cx="1995054" cy="116378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21" name="TextovéPole 6720"/>
          <p:cNvSpPr txBox="1"/>
          <p:nvPr/>
        </p:nvSpPr>
        <p:spPr>
          <a:xfrm>
            <a:off x="5795158" y="1840676"/>
            <a:ext cx="229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Studie: </a:t>
            </a:r>
          </a:p>
          <a:p>
            <a:pPr algn="ctr"/>
            <a:r>
              <a:rPr lang="cs-CZ" dirty="0" smtClean="0"/>
              <a:t>14 min </a:t>
            </a:r>
            <a:r>
              <a:rPr lang="cs-CZ" dirty="0" smtClean="0">
                <a:sym typeface="Symbol"/>
              </a:rPr>
              <a:t> 15 PAU</a:t>
            </a:r>
            <a:endParaRPr lang="cs-CZ" dirty="0"/>
          </a:p>
        </p:txBody>
      </p:sp>
      <p:sp>
        <p:nvSpPr>
          <p:cNvPr id="6726" name="Elipsa 6725"/>
          <p:cNvSpPr/>
          <p:nvPr/>
        </p:nvSpPr>
        <p:spPr>
          <a:xfrm>
            <a:off x="496785" y="4380016"/>
            <a:ext cx="1995054" cy="116378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27" name="TextovéPole 6726"/>
          <p:cNvSpPr txBox="1"/>
          <p:nvPr/>
        </p:nvSpPr>
        <p:spPr>
          <a:xfrm>
            <a:off x="412414" y="4653701"/>
            <a:ext cx="229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14 min </a:t>
            </a:r>
            <a:r>
              <a:rPr lang="cs-CZ" dirty="0" smtClean="0">
                <a:sym typeface="Symbol"/>
              </a:rPr>
              <a:t> pouze 12 PAU</a:t>
            </a:r>
            <a:endParaRPr lang="cs-CZ" dirty="0"/>
          </a:p>
        </p:txBody>
      </p:sp>
      <p:pic>
        <p:nvPicPr>
          <p:cNvPr id="10" name="Obrázek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41" y="3493827"/>
            <a:ext cx="5632996" cy="2852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Optimalizace separačních podmínek 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8650" y="1477926"/>
            <a:ext cx="7921583" cy="469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cs-CZ" sz="2800" dirty="0" smtClean="0"/>
              <a:t>Testované p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arametry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Složení mobilní fáze a rychlost gradientu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Rychlost průtoku mobilní </a:t>
            </a:r>
            <a:r>
              <a:rPr lang="cs-CZ" sz="2400" dirty="0" smtClean="0"/>
              <a:t>fáze </a:t>
            </a:r>
            <a:endParaRPr lang="cs-CZ" sz="2400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Teplota kolony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 nástřiku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Wingdings" panose="05000000000000000000" pitchFamily="2" charset="2"/>
              <a:buChar char="§"/>
              <a:defRPr/>
            </a:pPr>
            <a:r>
              <a:rPr lang="cs-CZ" sz="2800" noProof="0" dirty="0" smtClean="0">
                <a:solidFill>
                  <a:prstClr val="black"/>
                </a:solidFill>
              </a:rPr>
              <a:t>Podmínky detekce: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Wingdings" pitchFamily="2" charset="2"/>
              <a:buChar char="§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3C09"/>
              </a:buClr>
              <a:buSzPct val="134000"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3C09"/>
              </a:buClr>
              <a:buSzPct val="134000"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19582"/>
              </p:ext>
            </p:extLst>
          </p:nvPr>
        </p:nvGraphicFramePr>
        <p:xfrm>
          <a:off x="1892136" y="3982403"/>
          <a:ext cx="6096000" cy="219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2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794">
                <a:tc gridSpan="3">
                  <a:txBody>
                    <a:bodyPr/>
                    <a:lstStyle/>
                    <a:p>
                      <a:pPr algn="ctr"/>
                      <a:r>
                        <a:rPr lang="cs-CZ" i="1" dirty="0" err="1" smtClean="0">
                          <a:solidFill>
                            <a:schemeClr val="tx1"/>
                          </a:solidFill>
                        </a:rPr>
                        <a:t>Multiemise</a:t>
                      </a:r>
                      <a:endParaRPr lang="cs-CZ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Sledované </a:t>
                      </a:r>
                      <a:r>
                        <a:rPr lang="cs-CZ" b="1" dirty="0" err="1" smtClean="0"/>
                        <a:t>analyty</a:t>
                      </a:r>
                      <a:endParaRPr lang="cs-CZ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Excitační vlnová délka (</a:t>
                      </a:r>
                      <a:r>
                        <a:rPr lang="cs-CZ" b="1" dirty="0" err="1" smtClean="0"/>
                        <a:t>nm</a:t>
                      </a:r>
                      <a:r>
                        <a:rPr lang="cs-CZ" b="1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Emisní vlnová délka (</a:t>
                      </a:r>
                      <a:r>
                        <a:rPr lang="cs-CZ" b="1" dirty="0" err="1" smtClean="0"/>
                        <a:t>nm</a:t>
                      </a:r>
                      <a:r>
                        <a:rPr lang="cs-CZ" b="1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0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Naph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Ace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Fln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Phe</a:t>
                      </a:r>
                      <a:r>
                        <a:rPr lang="cs-CZ" dirty="0" smtClean="0"/>
                        <a:t>, Ant, </a:t>
                      </a:r>
                      <a:r>
                        <a:rPr lang="cs-CZ" dirty="0" err="1" smtClean="0"/>
                        <a:t>Flt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Pyr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BaA</a:t>
                      </a:r>
                      <a:r>
                        <a:rPr lang="cs-CZ" dirty="0" smtClean="0"/>
                        <a:t>, CHR, </a:t>
                      </a:r>
                      <a:r>
                        <a:rPr lang="cs-CZ" dirty="0" err="1" smtClean="0"/>
                        <a:t>BbF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BkF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BaP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DBahA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BghiP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IcdP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260</a:t>
                      </a:r>
                    </a:p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350, 370, 420, 500</a:t>
                      </a:r>
                    </a:p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Šipka doprava 4"/>
          <p:cNvSpPr/>
          <p:nvPr/>
        </p:nvSpPr>
        <p:spPr>
          <a:xfrm>
            <a:off x="5145206" y="2715904"/>
            <a:ext cx="736979" cy="28660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032309" y="2388358"/>
            <a:ext cx="2811439" cy="12146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155140" y="2552132"/>
            <a:ext cx="298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cs-CZ" dirty="0" smtClean="0"/>
              <a:t>Separace problémových  </a:t>
            </a:r>
            <a:r>
              <a:rPr lang="cs-CZ" dirty="0" err="1" smtClean="0"/>
              <a:t>analytů</a:t>
            </a:r>
            <a:r>
              <a:rPr lang="cs-CZ" dirty="0" smtClean="0"/>
              <a:t> (</a:t>
            </a:r>
            <a:r>
              <a:rPr lang="cs-CZ" dirty="0" err="1" smtClean="0"/>
              <a:t>Ace</a:t>
            </a:r>
            <a:r>
              <a:rPr lang="cs-CZ" dirty="0" smtClean="0"/>
              <a:t> a </a:t>
            </a:r>
            <a:r>
              <a:rPr lang="cs-CZ" dirty="0" err="1" smtClean="0"/>
              <a:t>Fln</a:t>
            </a:r>
            <a:r>
              <a:rPr lang="cs-CZ" dirty="0" smtClean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Zkrácení doby analýzy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Složení počáteční mobilní fáze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268" y="1330036"/>
            <a:ext cx="8003968" cy="48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Skupina 25"/>
          <p:cNvGrpSpPr/>
          <p:nvPr/>
        </p:nvGrpSpPr>
        <p:grpSpPr>
          <a:xfrm>
            <a:off x="1260240" y="1591567"/>
            <a:ext cx="2026657" cy="4472983"/>
            <a:chOff x="1260240" y="1591567"/>
            <a:chExt cx="2026657" cy="4472983"/>
          </a:xfrm>
        </p:grpSpPr>
        <p:sp>
          <p:nvSpPr>
            <p:cNvPr id="3" name="Obdélník 2"/>
            <p:cNvSpPr/>
            <p:nvPr/>
          </p:nvSpPr>
          <p:spPr>
            <a:xfrm>
              <a:off x="2965622" y="1672281"/>
              <a:ext cx="321275" cy="469557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26043" y="4614315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2586681" y="3633637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804984" y="2652959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0" name="Ovál 9"/>
            <p:cNvSpPr/>
            <p:nvPr/>
          </p:nvSpPr>
          <p:spPr>
            <a:xfrm>
              <a:off x="1269823" y="1591567"/>
              <a:ext cx="680158" cy="47444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351171" y="1690421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40:60</a:t>
              </a:r>
              <a:endParaRPr lang="cs-CZ" sz="1100" b="1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1260240" y="2569895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341588" y="2668749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45:55</a:t>
              </a:r>
              <a:endParaRPr lang="cs-CZ" sz="1100" b="1" dirty="0"/>
            </a:p>
          </p:txBody>
        </p:sp>
        <p:sp>
          <p:nvSpPr>
            <p:cNvPr id="16" name="Ovál 15"/>
            <p:cNvSpPr/>
            <p:nvPr/>
          </p:nvSpPr>
          <p:spPr>
            <a:xfrm>
              <a:off x="1260240" y="4487478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8" name="Ovál 17"/>
            <p:cNvSpPr/>
            <p:nvPr/>
          </p:nvSpPr>
          <p:spPr>
            <a:xfrm>
              <a:off x="1260240" y="3543408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1346923" y="3657063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50:50</a:t>
              </a:r>
              <a:endParaRPr lang="cs-CZ" sz="11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1336894" y="4575126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40:60</a:t>
              </a:r>
              <a:endParaRPr lang="cs-CZ" sz="1100" b="1" dirty="0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1260240" y="5489110"/>
              <a:ext cx="1244062" cy="575440"/>
              <a:chOff x="1260240" y="5489110"/>
              <a:chExt cx="1244062" cy="57544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2183027" y="5594993"/>
                <a:ext cx="321275" cy="46955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1260240" y="5489110"/>
                <a:ext cx="680158" cy="4744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341588" y="5587964"/>
                <a:ext cx="5174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 smtClean="0"/>
                  <a:t>60:40</a:t>
                </a:r>
                <a:endParaRPr lang="cs-CZ" sz="1100" b="1" dirty="0"/>
              </a:p>
            </p:txBody>
          </p:sp>
        </p:grpSp>
      </p:grpSp>
      <p:sp>
        <p:nvSpPr>
          <p:cNvPr id="22" name="TextovéPole 21"/>
          <p:cNvSpPr txBox="1"/>
          <p:nvPr/>
        </p:nvSpPr>
        <p:spPr>
          <a:xfrm>
            <a:off x="4141443" y="6420428"/>
            <a:ext cx="146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AcN</a:t>
            </a:r>
            <a:r>
              <a:rPr lang="cs-CZ" dirty="0" smtClean="0"/>
              <a:t>:H</a:t>
            </a:r>
            <a:r>
              <a:rPr lang="cs-CZ" baseline="-25000" dirty="0" smtClean="0"/>
              <a:t>2</a:t>
            </a:r>
            <a:r>
              <a:rPr lang="cs-CZ" dirty="0" smtClean="0"/>
              <a:t>O [%]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86297" y="6112780"/>
            <a:ext cx="59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15 PAU – standard NIST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Gradient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394" y="1150472"/>
            <a:ext cx="7774657" cy="501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2"/>
          <p:cNvGrpSpPr/>
          <p:nvPr/>
        </p:nvGrpSpPr>
        <p:grpSpPr>
          <a:xfrm>
            <a:off x="1257537" y="1415869"/>
            <a:ext cx="2614247" cy="4558063"/>
            <a:chOff x="1257537" y="1415869"/>
            <a:chExt cx="2614247" cy="4558063"/>
          </a:xfrm>
        </p:grpSpPr>
        <p:sp>
          <p:nvSpPr>
            <p:cNvPr id="6" name="Obdélník 5"/>
            <p:cNvSpPr/>
            <p:nvPr/>
          </p:nvSpPr>
          <p:spPr>
            <a:xfrm>
              <a:off x="2965621" y="1555951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3431066" y="4507221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311608" y="3510067"/>
              <a:ext cx="321275" cy="469557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126258" y="2515347"/>
              <a:ext cx="321275" cy="46955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0" name="Ovál 9"/>
            <p:cNvSpPr/>
            <p:nvPr/>
          </p:nvSpPr>
          <p:spPr>
            <a:xfrm>
              <a:off x="1260240" y="1415869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333350" y="1514723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/>
                <a:t>6</a:t>
              </a:r>
              <a:r>
                <a:rPr lang="cs-CZ" sz="1100" b="1" dirty="0" smtClean="0"/>
                <a:t> min</a:t>
              </a:r>
              <a:endParaRPr lang="cs-CZ" sz="1100" b="1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1260240" y="2411806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341588" y="2510660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7 min</a:t>
              </a:r>
              <a:endParaRPr lang="cs-CZ" sz="1100" b="1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1260240" y="4430309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5" name="Ovál 14"/>
            <p:cNvSpPr/>
            <p:nvPr/>
          </p:nvSpPr>
          <p:spPr>
            <a:xfrm>
              <a:off x="1260240" y="3407743"/>
              <a:ext cx="680158" cy="474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346923" y="3521398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8 min</a:t>
              </a:r>
              <a:endParaRPr lang="cs-CZ" sz="11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1336894" y="4517957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9 min</a:t>
              </a:r>
              <a:endParaRPr lang="cs-CZ" sz="1100" b="1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1257537" y="5428161"/>
              <a:ext cx="2614247" cy="545771"/>
              <a:chOff x="1191633" y="5428161"/>
              <a:chExt cx="2614247" cy="545771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3406341" y="5504375"/>
                <a:ext cx="399539" cy="46955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1191633" y="5428161"/>
                <a:ext cx="680158" cy="47444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b="1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40029" y="5527015"/>
                <a:ext cx="5988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00" b="1" dirty="0" smtClean="0"/>
                  <a:t>10 min</a:t>
                </a:r>
                <a:endParaRPr lang="cs-CZ" sz="1100" b="1" dirty="0"/>
              </a:p>
            </p:txBody>
          </p:sp>
        </p:grpSp>
      </p:grpSp>
      <p:sp>
        <p:nvSpPr>
          <p:cNvPr id="22" name="TextovéPole 21"/>
          <p:cNvSpPr txBox="1"/>
          <p:nvPr/>
        </p:nvSpPr>
        <p:spPr>
          <a:xfrm>
            <a:off x="1645353" y="6153722"/>
            <a:ext cx="597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15 PAU – standard NIST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kolony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144" y="1534981"/>
            <a:ext cx="8270875" cy="43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Skupina 21"/>
          <p:cNvGrpSpPr/>
          <p:nvPr/>
        </p:nvGrpSpPr>
        <p:grpSpPr>
          <a:xfrm>
            <a:off x="911922" y="1776333"/>
            <a:ext cx="1773613" cy="3899537"/>
            <a:chOff x="911922" y="1776333"/>
            <a:chExt cx="1773613" cy="3899537"/>
          </a:xfrm>
        </p:grpSpPr>
        <p:sp>
          <p:nvSpPr>
            <p:cNvPr id="6" name="Obdélník 5"/>
            <p:cNvSpPr/>
            <p:nvPr/>
          </p:nvSpPr>
          <p:spPr>
            <a:xfrm>
              <a:off x="2013508" y="1776333"/>
              <a:ext cx="441368" cy="635473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777057" y="3988844"/>
              <a:ext cx="513062" cy="607870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2033588" y="5084326"/>
              <a:ext cx="651947" cy="591544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859049" y="2904625"/>
              <a:ext cx="529924" cy="596607"/>
            </a:xfrm>
            <a:prstGeom prst="rect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0" name="Ovál 9"/>
            <p:cNvSpPr/>
            <p:nvPr/>
          </p:nvSpPr>
          <p:spPr>
            <a:xfrm>
              <a:off x="911922" y="1793246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85032" y="1892100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25 °C</a:t>
              </a:r>
              <a:endParaRPr lang="cs-CZ" sz="1100" b="1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911922" y="2878654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93270" y="2977508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30 °C</a:t>
              </a:r>
              <a:endParaRPr lang="cs-CZ" sz="1100" b="1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911922" y="3978132"/>
              <a:ext cx="680158" cy="4744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5" name="Ovál 14"/>
            <p:cNvSpPr/>
            <p:nvPr/>
          </p:nvSpPr>
          <p:spPr>
            <a:xfrm>
              <a:off x="911922" y="5077610"/>
              <a:ext cx="680158" cy="47444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3747" y="5184026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20 °C </a:t>
              </a:r>
              <a:endParaRPr lang="cs-CZ" sz="11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988576" y="4065780"/>
              <a:ext cx="517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/>
                <a:t>35 °C</a:t>
              </a:r>
              <a:endParaRPr lang="cs-CZ" sz="11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1686297" y="6044540"/>
            <a:ext cx="594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15 PAU – standard NIST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 nástřiku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606" y="1524022"/>
            <a:ext cx="8372302" cy="45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bdélník 19"/>
          <p:cNvSpPr/>
          <p:nvPr/>
        </p:nvSpPr>
        <p:spPr>
          <a:xfrm>
            <a:off x="1902638" y="1877470"/>
            <a:ext cx="441368" cy="635473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1" name="Obdélník 20"/>
          <p:cNvSpPr/>
          <p:nvPr/>
        </p:nvSpPr>
        <p:spPr>
          <a:xfrm>
            <a:off x="1919500" y="4049304"/>
            <a:ext cx="510662" cy="62978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2" name="Obdélník 21"/>
          <p:cNvSpPr/>
          <p:nvPr/>
        </p:nvSpPr>
        <p:spPr>
          <a:xfrm>
            <a:off x="1797348" y="5169978"/>
            <a:ext cx="651947" cy="663257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3" name="Obdélník 22"/>
          <p:cNvSpPr/>
          <p:nvPr/>
        </p:nvSpPr>
        <p:spPr>
          <a:xfrm>
            <a:off x="1902638" y="2997633"/>
            <a:ext cx="529924" cy="59660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4" name="Ovál 23"/>
          <p:cNvSpPr/>
          <p:nvPr/>
        </p:nvSpPr>
        <p:spPr>
          <a:xfrm>
            <a:off x="1068443" y="1801485"/>
            <a:ext cx="680158" cy="4744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5" name="TextovéPole 24"/>
          <p:cNvSpPr txBox="1"/>
          <p:nvPr/>
        </p:nvSpPr>
        <p:spPr>
          <a:xfrm>
            <a:off x="1169812" y="1905997"/>
            <a:ext cx="517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1 µl</a:t>
            </a:r>
            <a:endParaRPr lang="cs-CZ" sz="1100" b="1" dirty="0"/>
          </a:p>
        </p:txBody>
      </p:sp>
      <p:sp>
        <p:nvSpPr>
          <p:cNvPr id="26" name="Ovál 25"/>
          <p:cNvSpPr/>
          <p:nvPr/>
        </p:nvSpPr>
        <p:spPr>
          <a:xfrm>
            <a:off x="1068444" y="2985748"/>
            <a:ext cx="680158" cy="4744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7" name="TextovéPole 26"/>
          <p:cNvSpPr txBox="1"/>
          <p:nvPr/>
        </p:nvSpPr>
        <p:spPr>
          <a:xfrm>
            <a:off x="1149792" y="3084602"/>
            <a:ext cx="517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2 </a:t>
            </a:r>
            <a:r>
              <a:rPr lang="cs-CZ" sz="1100" b="1" dirty="0"/>
              <a:t>µl</a:t>
            </a:r>
          </a:p>
          <a:p>
            <a:pPr algn="ctr"/>
            <a:endParaRPr lang="cs-CZ" sz="1100" b="1" dirty="0"/>
          </a:p>
        </p:txBody>
      </p:sp>
      <p:sp>
        <p:nvSpPr>
          <p:cNvPr id="28" name="Ovál 27"/>
          <p:cNvSpPr/>
          <p:nvPr/>
        </p:nvSpPr>
        <p:spPr>
          <a:xfrm>
            <a:off x="1068445" y="4101703"/>
            <a:ext cx="680158" cy="47444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29" name="Ovál 28"/>
          <p:cNvSpPr/>
          <p:nvPr/>
        </p:nvSpPr>
        <p:spPr>
          <a:xfrm>
            <a:off x="1068444" y="5234129"/>
            <a:ext cx="680158" cy="4744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/>
          </a:p>
        </p:txBody>
      </p:sp>
      <p:sp>
        <p:nvSpPr>
          <p:cNvPr id="30" name="TextovéPole 29"/>
          <p:cNvSpPr txBox="1"/>
          <p:nvPr/>
        </p:nvSpPr>
        <p:spPr>
          <a:xfrm>
            <a:off x="1161383" y="5340545"/>
            <a:ext cx="517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10 </a:t>
            </a:r>
            <a:r>
              <a:rPr lang="cs-CZ" sz="1100" b="1" dirty="0"/>
              <a:t>µl</a:t>
            </a:r>
          </a:p>
          <a:p>
            <a:pPr algn="ctr"/>
            <a:endParaRPr lang="cs-CZ" sz="11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169813" y="4205827"/>
            <a:ext cx="517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5 </a:t>
            </a:r>
            <a:r>
              <a:rPr lang="cs-CZ" sz="1100" b="1" dirty="0"/>
              <a:t>µl</a:t>
            </a:r>
          </a:p>
          <a:p>
            <a:pPr algn="ctr"/>
            <a:endParaRPr lang="cs-CZ" sz="11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863717" y="6153722"/>
            <a:ext cx="590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Chromatografický záznam separace  15 PAU – standard NIST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874</Words>
  <Application>Microsoft Office PowerPoint</Application>
  <PresentationFormat>Předvádění na obrazovce (4:3)</PresentationFormat>
  <Paragraphs>237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Symbol</vt:lpstr>
      <vt:lpstr>Wingdings</vt:lpstr>
      <vt:lpstr>Motiv Office</vt:lpstr>
      <vt:lpstr>Troubleshooting v separaci PAU na koloně ZORBAX Eclipse PAH</vt:lpstr>
      <vt:lpstr>Původní metoda</vt:lpstr>
      <vt:lpstr>UHPLC-FLD  (Agilent 1290 Infinity II)</vt:lpstr>
      <vt:lpstr>Chromatografický záznam separace PAU – kolona (A)</vt:lpstr>
      <vt:lpstr>Optimalizace separačních podmínek </vt:lpstr>
      <vt:lpstr>Složení počáteční mobilní fáze</vt:lpstr>
      <vt:lpstr>Gradient</vt:lpstr>
      <vt:lpstr>Teplota kolony</vt:lpstr>
      <vt:lpstr>Objem nástřiku</vt:lpstr>
      <vt:lpstr>Vybrané podmínky separace</vt:lpstr>
      <vt:lpstr>Vybrané podmínky separace</vt:lpstr>
      <vt:lpstr>Chromatografický záznam 15 PAU – STD 2 (3.16-83.08 ng/ml)</vt:lpstr>
      <vt:lpstr>Chromatografický záznam měření (únor/březen)</vt:lpstr>
      <vt:lpstr>Chromatografický záznam měření (duben)</vt:lpstr>
      <vt:lpstr>Promývání kolony I</vt:lpstr>
      <vt:lpstr>Promývání kolony II</vt:lpstr>
      <vt:lpstr>Chromatografický záznam 15 PAU po promyti– STD 2 (3.16-83.08 ng/ml)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147</cp:revision>
  <cp:lastPrinted>2019-04-04T06:03:40Z</cp:lastPrinted>
  <dcterms:created xsi:type="dcterms:W3CDTF">2014-09-16T12:28:36Z</dcterms:created>
  <dcterms:modified xsi:type="dcterms:W3CDTF">2022-03-23T13:30:05Z</dcterms:modified>
</cp:coreProperties>
</file>