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381" r:id="rId2"/>
    <p:sldId id="262" r:id="rId3"/>
    <p:sldId id="263" r:id="rId4"/>
    <p:sldId id="264" r:id="rId5"/>
    <p:sldId id="358" r:id="rId6"/>
    <p:sldId id="266" r:id="rId7"/>
    <p:sldId id="267" r:id="rId8"/>
    <p:sldId id="268" r:id="rId9"/>
    <p:sldId id="256" r:id="rId10"/>
    <p:sldId id="258" r:id="rId11"/>
    <p:sldId id="360" r:id="rId12"/>
    <p:sldId id="269" r:id="rId13"/>
    <p:sldId id="270" r:id="rId14"/>
    <p:sldId id="271" r:id="rId15"/>
    <p:sldId id="272" r:id="rId16"/>
    <p:sldId id="273" r:id="rId17"/>
    <p:sldId id="274" r:id="rId18"/>
    <p:sldId id="275" r:id="rId19"/>
    <p:sldId id="276" r:id="rId20"/>
    <p:sldId id="279" r:id="rId21"/>
    <p:sldId id="280" r:id="rId22"/>
    <p:sldId id="281" r:id="rId23"/>
    <p:sldId id="286" r:id="rId24"/>
    <p:sldId id="282" r:id="rId25"/>
    <p:sldId id="285" r:id="rId26"/>
    <p:sldId id="288" r:id="rId27"/>
    <p:sldId id="289" r:id="rId28"/>
    <p:sldId id="290" r:id="rId29"/>
    <p:sldId id="294" r:id="rId30"/>
    <p:sldId id="296" r:id="rId31"/>
    <p:sldId id="297" r:id="rId32"/>
    <p:sldId id="299" r:id="rId33"/>
    <p:sldId id="301" r:id="rId34"/>
    <p:sldId id="300" r:id="rId35"/>
    <p:sldId id="302" r:id="rId36"/>
    <p:sldId id="298" r:id="rId37"/>
    <p:sldId id="305" r:id="rId38"/>
    <p:sldId id="306" r:id="rId39"/>
    <p:sldId id="308" r:id="rId40"/>
    <p:sldId id="311" r:id="rId41"/>
    <p:sldId id="312" r:id="rId42"/>
    <p:sldId id="313" r:id="rId43"/>
    <p:sldId id="359" r:id="rId44"/>
    <p:sldId id="315" r:id="rId45"/>
    <p:sldId id="317" r:id="rId46"/>
    <p:sldId id="318" r:id="rId47"/>
    <p:sldId id="319" r:id="rId48"/>
    <p:sldId id="322" r:id="rId49"/>
    <p:sldId id="323" r:id="rId50"/>
    <p:sldId id="324" r:id="rId51"/>
    <p:sldId id="325" r:id="rId52"/>
    <p:sldId id="327" r:id="rId53"/>
    <p:sldId id="328" r:id="rId54"/>
    <p:sldId id="329" r:id="rId55"/>
    <p:sldId id="332" r:id="rId56"/>
    <p:sldId id="335" r:id="rId57"/>
    <p:sldId id="340" r:id="rId58"/>
    <p:sldId id="341" r:id="rId59"/>
    <p:sldId id="344" r:id="rId60"/>
    <p:sldId id="345" r:id="rId61"/>
    <p:sldId id="349" r:id="rId62"/>
    <p:sldId id="350" r:id="rId63"/>
    <p:sldId id="351" r:id="rId64"/>
    <p:sldId id="356" r:id="rId65"/>
    <p:sldId id="352" r:id="rId66"/>
    <p:sldId id="353" r:id="rId67"/>
    <p:sldId id="354" r:id="rId68"/>
    <p:sldId id="355" r:id="rId69"/>
    <p:sldId id="357" r:id="rId70"/>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3C09"/>
    <a:srgbClr val="F73609"/>
    <a:srgbClr val="F73C09"/>
    <a:srgbClr val="F74409"/>
    <a:srgbClr val="FF2700"/>
    <a:srgbClr val="E12700"/>
    <a:srgbClr val="EE2E00"/>
    <a:srgbClr val="EE3712"/>
    <a:srgbClr val="FF2600"/>
    <a:srgbClr val="FF3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showGuides="1">
      <p:cViewPr varScale="1">
        <p:scale>
          <a:sx n="111" d="100"/>
          <a:sy n="111" d="100"/>
        </p:scale>
        <p:origin x="128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2EF039BC-5CFF-44EF-8829-6BFD08BBA64F}" type="datetimeFigureOut">
              <a:rPr lang="en-US" smtClean="0"/>
              <a:pPr/>
              <a:t>3/28/2022</a:t>
            </a:fld>
            <a:endParaRPr lang="en-US"/>
          </a:p>
        </p:txBody>
      </p:sp>
      <p:sp>
        <p:nvSpPr>
          <p:cNvPr id="4" name="Zástupný symbol pro zápatí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EEA8B1D-5038-41A4-B22B-34C243541548}" type="slidenum">
              <a:rPr lang="en-US" smtClean="0"/>
              <a:pPr/>
              <a:t>‹#›</a:t>
            </a:fld>
            <a:endParaRPr lang="en-US"/>
          </a:p>
        </p:txBody>
      </p:sp>
    </p:spTree>
    <p:extLst>
      <p:ext uri="{BB962C8B-B14F-4D97-AF65-F5344CB8AC3E}">
        <p14:creationId xmlns:p14="http://schemas.microsoft.com/office/powerpoint/2010/main" val="1770094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C06501A-8716-4AE7-9352-912D33341E48}" type="datetimeFigureOut">
              <a:rPr lang="en-US" smtClean="0"/>
              <a:pPr/>
              <a:t>3/28/2022</a:t>
            </a:fld>
            <a:endParaRPr lang="en-US"/>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315748B-BF5C-4167-AD70-6B5B8557D32C}" type="slidenum">
              <a:rPr lang="en-US" smtClean="0"/>
              <a:pPr/>
              <a:t>‹#›</a:t>
            </a:fld>
            <a:endParaRPr lang="en-US"/>
          </a:p>
        </p:txBody>
      </p:sp>
    </p:spTree>
    <p:extLst>
      <p:ext uri="{BB962C8B-B14F-4D97-AF65-F5344CB8AC3E}">
        <p14:creationId xmlns:p14="http://schemas.microsoft.com/office/powerpoint/2010/main" val="3161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B0F6EF-7F6F-4A97-964B-8D1F82F11B2B}" type="slidenum">
              <a:rPr lang="en-GB" altLang="cs-CZ">
                <a:latin typeface="Calibri" panose="020F0502020204030204" pitchFamily="34" charset="0"/>
              </a:rPr>
              <a:pPr/>
              <a:t>2</a:t>
            </a:fld>
            <a:endParaRPr lang="en-GB" altLang="cs-CZ">
              <a:latin typeface="Calibri" panose="020F0502020204030204" pitchFamily="34" charset="0"/>
            </a:endParaRPr>
          </a:p>
        </p:txBody>
      </p:sp>
      <p:sp>
        <p:nvSpPr>
          <p:cNvPr id="9830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03003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E99511-3C4C-45D9-A983-2A386059EC13}" type="slidenum">
              <a:rPr lang="en-GB" altLang="cs-CZ">
                <a:latin typeface="Calibri" panose="020F0502020204030204" pitchFamily="34" charset="0"/>
              </a:rPr>
              <a:pPr/>
              <a:t>16</a:t>
            </a:fld>
            <a:endParaRPr lang="en-GB" altLang="cs-CZ">
              <a:latin typeface="Calibri" panose="020F0502020204030204" pitchFamily="34" charset="0"/>
            </a:endParaRPr>
          </a:p>
        </p:txBody>
      </p:sp>
      <p:sp>
        <p:nvSpPr>
          <p:cNvPr id="10854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65660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212B8A-6EFE-49D2-A85A-31C179E81DF3}" type="slidenum">
              <a:rPr lang="en-GB" altLang="cs-CZ">
                <a:latin typeface="Calibri" panose="020F0502020204030204" pitchFamily="34" charset="0"/>
              </a:rPr>
              <a:pPr/>
              <a:t>17</a:t>
            </a:fld>
            <a:endParaRPr lang="en-GB" altLang="cs-CZ">
              <a:latin typeface="Calibri" panose="020F0502020204030204" pitchFamily="34" charset="0"/>
            </a:endParaRPr>
          </a:p>
        </p:txBody>
      </p:sp>
      <p:sp>
        <p:nvSpPr>
          <p:cNvPr id="10957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18331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32A5DB-9B39-4B2A-8C6F-18F2D265120F}" type="slidenum">
              <a:rPr lang="en-GB" altLang="cs-CZ">
                <a:latin typeface="Calibri" panose="020F0502020204030204" pitchFamily="34" charset="0"/>
              </a:rPr>
              <a:pPr/>
              <a:t>18</a:t>
            </a:fld>
            <a:endParaRPr lang="en-GB" altLang="cs-CZ">
              <a:latin typeface="Calibri" panose="020F0502020204030204" pitchFamily="34" charset="0"/>
            </a:endParaRPr>
          </a:p>
        </p:txBody>
      </p:sp>
      <p:sp>
        <p:nvSpPr>
          <p:cNvPr id="11059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00009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C079D1-3AB8-4649-9FE8-84DF65A67105}" type="slidenum">
              <a:rPr lang="en-GB" altLang="cs-CZ">
                <a:latin typeface="Calibri" panose="020F0502020204030204" pitchFamily="34" charset="0"/>
              </a:rPr>
              <a:pPr/>
              <a:t>20</a:t>
            </a:fld>
            <a:endParaRPr lang="en-GB" altLang="cs-CZ">
              <a:latin typeface="Calibri" panose="020F0502020204030204" pitchFamily="34" charset="0"/>
            </a:endParaRPr>
          </a:p>
        </p:txBody>
      </p:sp>
      <p:sp>
        <p:nvSpPr>
          <p:cNvPr id="11161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565979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88FCA2-4E9F-46C5-ACC1-27DA1E847898}" type="slidenum">
              <a:rPr lang="en-GB" altLang="cs-CZ">
                <a:latin typeface="Calibri" panose="020F0502020204030204" pitchFamily="34" charset="0"/>
              </a:rPr>
              <a:pPr/>
              <a:t>21</a:t>
            </a:fld>
            <a:endParaRPr lang="en-GB" altLang="cs-CZ">
              <a:latin typeface="Calibri" panose="020F0502020204030204" pitchFamily="34" charset="0"/>
            </a:endParaRPr>
          </a:p>
        </p:txBody>
      </p:sp>
      <p:sp>
        <p:nvSpPr>
          <p:cNvPr id="11264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698244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C2158A-C812-4ABF-8D44-2A1FA2FB606A}" type="slidenum">
              <a:rPr lang="en-GB" altLang="cs-CZ">
                <a:latin typeface="Calibri" panose="020F0502020204030204" pitchFamily="34" charset="0"/>
              </a:rPr>
              <a:pPr/>
              <a:t>22</a:t>
            </a:fld>
            <a:endParaRPr lang="en-GB" altLang="cs-CZ">
              <a:latin typeface="Calibri" panose="020F0502020204030204" pitchFamily="34" charset="0"/>
            </a:endParaRPr>
          </a:p>
        </p:txBody>
      </p:sp>
      <p:sp>
        <p:nvSpPr>
          <p:cNvPr id="11366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61150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D488D4-4E3E-4A3E-B799-5A9E567B0F74}" type="slidenum">
              <a:rPr lang="en-GB" altLang="cs-CZ">
                <a:latin typeface="Calibri" panose="020F0502020204030204" pitchFamily="34" charset="0"/>
              </a:rPr>
              <a:pPr/>
              <a:t>23</a:t>
            </a:fld>
            <a:endParaRPr lang="en-GB" altLang="cs-CZ">
              <a:latin typeface="Calibri" panose="020F0502020204030204" pitchFamily="34" charset="0"/>
            </a:endParaRPr>
          </a:p>
        </p:txBody>
      </p:sp>
      <p:sp>
        <p:nvSpPr>
          <p:cNvPr id="11469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977976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1BE8AA-537C-44AD-96B6-BD8274EBD4E5}" type="slidenum">
              <a:rPr lang="en-GB" altLang="cs-CZ">
                <a:latin typeface="Calibri" panose="020F0502020204030204" pitchFamily="34" charset="0"/>
              </a:rPr>
              <a:pPr/>
              <a:t>26</a:t>
            </a:fld>
            <a:endParaRPr lang="en-GB" altLang="cs-CZ">
              <a:latin typeface="Calibri" panose="020F0502020204030204" pitchFamily="34" charset="0"/>
            </a:endParaRPr>
          </a:p>
        </p:txBody>
      </p:sp>
      <p:sp>
        <p:nvSpPr>
          <p:cNvPr id="11673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978651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D4CB25-6403-4271-986E-F7D250F9B00F}" type="slidenum">
              <a:rPr lang="en-GB" altLang="cs-CZ">
                <a:latin typeface="Calibri" panose="020F0502020204030204" pitchFamily="34" charset="0"/>
              </a:rPr>
              <a:pPr/>
              <a:t>27</a:t>
            </a:fld>
            <a:endParaRPr lang="en-GB" altLang="cs-CZ">
              <a:latin typeface="Calibri" panose="020F0502020204030204" pitchFamily="34" charset="0"/>
            </a:endParaRPr>
          </a:p>
        </p:txBody>
      </p:sp>
      <p:sp>
        <p:nvSpPr>
          <p:cNvPr id="11776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275228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B668E0-0CEC-4828-A7AD-3DA034652E04}" type="slidenum">
              <a:rPr lang="en-GB" altLang="cs-CZ">
                <a:latin typeface="Calibri" panose="020F0502020204030204" pitchFamily="34" charset="0"/>
              </a:rPr>
              <a:pPr/>
              <a:t>30</a:t>
            </a:fld>
            <a:endParaRPr lang="en-GB" altLang="cs-CZ">
              <a:latin typeface="Calibri" panose="020F0502020204030204" pitchFamily="34" charset="0"/>
            </a:endParaRPr>
          </a:p>
        </p:txBody>
      </p:sp>
      <p:sp>
        <p:nvSpPr>
          <p:cNvPr id="12083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67120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24D672-2BE4-4CC7-9602-F6F9EEE8932D}" type="slidenum">
              <a:rPr lang="en-GB" altLang="cs-CZ">
                <a:latin typeface="Calibri" panose="020F0502020204030204" pitchFamily="34" charset="0"/>
              </a:rPr>
              <a:pPr/>
              <a:t>3</a:t>
            </a:fld>
            <a:endParaRPr lang="en-GB" altLang="cs-CZ">
              <a:latin typeface="Calibri" panose="020F0502020204030204" pitchFamily="34" charset="0"/>
            </a:endParaRPr>
          </a:p>
        </p:txBody>
      </p:sp>
      <p:sp>
        <p:nvSpPr>
          <p:cNvPr id="9933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051055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4DB362-4BD0-4FBD-BDBE-D25D2F8A36FB}" type="slidenum">
              <a:rPr lang="en-GB" altLang="cs-CZ">
                <a:latin typeface="Calibri" panose="020F0502020204030204" pitchFamily="34" charset="0"/>
              </a:rPr>
              <a:pPr/>
              <a:t>32</a:t>
            </a:fld>
            <a:endParaRPr lang="en-GB" altLang="cs-CZ">
              <a:latin typeface="Calibri" panose="020F0502020204030204" pitchFamily="34" charset="0"/>
            </a:endParaRPr>
          </a:p>
        </p:txBody>
      </p:sp>
      <p:sp>
        <p:nvSpPr>
          <p:cNvPr id="12185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797297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26C989-DA7A-47B6-97B4-E11C7FD32D46}" type="slidenum">
              <a:rPr lang="en-GB" altLang="cs-CZ">
                <a:latin typeface="Calibri" panose="020F0502020204030204" pitchFamily="34" charset="0"/>
              </a:rPr>
              <a:pPr/>
              <a:t>33</a:t>
            </a:fld>
            <a:endParaRPr lang="en-GB" altLang="cs-CZ">
              <a:latin typeface="Calibri" panose="020F0502020204030204" pitchFamily="34" charset="0"/>
            </a:endParaRPr>
          </a:p>
        </p:txBody>
      </p:sp>
      <p:sp>
        <p:nvSpPr>
          <p:cNvPr id="12390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714747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73A24C-B00D-4B83-A80F-78D067961432}" type="slidenum">
              <a:rPr lang="en-GB" altLang="cs-CZ">
                <a:latin typeface="Calibri" panose="020F0502020204030204" pitchFamily="34" charset="0"/>
              </a:rPr>
              <a:pPr/>
              <a:t>34</a:t>
            </a:fld>
            <a:endParaRPr lang="en-GB" altLang="cs-CZ">
              <a:latin typeface="Calibri" panose="020F0502020204030204" pitchFamily="34" charset="0"/>
            </a:endParaRPr>
          </a:p>
        </p:txBody>
      </p:sp>
      <p:sp>
        <p:nvSpPr>
          <p:cNvPr id="12288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090042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EA73C9-CB08-4BCD-A5FA-F601F003719A}" type="slidenum">
              <a:rPr lang="en-GB" altLang="cs-CZ">
                <a:latin typeface="Calibri" panose="020F0502020204030204" pitchFamily="34" charset="0"/>
              </a:rPr>
              <a:pPr/>
              <a:t>35</a:t>
            </a:fld>
            <a:endParaRPr lang="en-GB" altLang="cs-CZ">
              <a:latin typeface="Calibri" panose="020F0502020204030204" pitchFamily="34" charset="0"/>
            </a:endParaRPr>
          </a:p>
        </p:txBody>
      </p:sp>
      <p:sp>
        <p:nvSpPr>
          <p:cNvPr id="12493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75783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0C796F-8F13-481B-8A97-7A178681C502}" type="slidenum">
              <a:rPr lang="en-GB" altLang="cs-CZ">
                <a:latin typeface="Calibri" panose="020F0502020204030204" pitchFamily="34" charset="0"/>
              </a:rPr>
              <a:pPr/>
              <a:t>37</a:t>
            </a:fld>
            <a:endParaRPr lang="en-GB" altLang="cs-CZ">
              <a:latin typeface="Calibri" panose="020F0502020204030204" pitchFamily="34" charset="0"/>
            </a:endParaRPr>
          </a:p>
        </p:txBody>
      </p:sp>
      <p:sp>
        <p:nvSpPr>
          <p:cNvPr id="12697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133623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93D840-2F97-4149-BF88-5D61CAB6CBCE}" type="slidenum">
              <a:rPr lang="en-GB" altLang="cs-CZ">
                <a:latin typeface="Calibri" panose="020F0502020204030204" pitchFamily="34" charset="0"/>
              </a:rPr>
              <a:pPr/>
              <a:t>38</a:t>
            </a:fld>
            <a:endParaRPr lang="en-GB" altLang="cs-CZ">
              <a:latin typeface="Calibri" panose="020F0502020204030204" pitchFamily="34" charset="0"/>
            </a:endParaRPr>
          </a:p>
        </p:txBody>
      </p:sp>
      <p:sp>
        <p:nvSpPr>
          <p:cNvPr id="12800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044080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5FA631-0507-4A1C-B764-0CE2BB0A44FC}" type="slidenum">
              <a:rPr lang="en-GB" altLang="cs-CZ">
                <a:latin typeface="Calibri" panose="020F0502020204030204" pitchFamily="34" charset="0"/>
              </a:rPr>
              <a:pPr/>
              <a:t>40</a:t>
            </a:fld>
            <a:endParaRPr lang="en-GB" altLang="cs-CZ">
              <a:latin typeface="Calibri" panose="020F0502020204030204" pitchFamily="34" charset="0"/>
            </a:endParaRPr>
          </a:p>
        </p:txBody>
      </p:sp>
      <p:sp>
        <p:nvSpPr>
          <p:cNvPr id="13107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110941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E105A3-3DF5-4EA0-8EBF-0C4D5392F766}" type="slidenum">
              <a:rPr lang="en-GB" altLang="cs-CZ">
                <a:latin typeface="Calibri" panose="020F0502020204030204" pitchFamily="34" charset="0"/>
              </a:rPr>
              <a:pPr/>
              <a:t>41</a:t>
            </a:fld>
            <a:endParaRPr lang="en-GB" altLang="cs-CZ">
              <a:latin typeface="Calibri" panose="020F0502020204030204" pitchFamily="34" charset="0"/>
            </a:endParaRPr>
          </a:p>
        </p:txBody>
      </p:sp>
      <p:sp>
        <p:nvSpPr>
          <p:cNvPr id="13209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946349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A3883B-F3DE-4690-9502-883CA8386168}" type="slidenum">
              <a:rPr lang="en-GB" altLang="cs-CZ">
                <a:latin typeface="Calibri" panose="020F0502020204030204" pitchFamily="34" charset="0"/>
              </a:rPr>
              <a:pPr/>
              <a:t>43</a:t>
            </a:fld>
            <a:endParaRPr lang="en-GB" altLang="cs-CZ">
              <a:latin typeface="Calibri" panose="020F0502020204030204" pitchFamily="34" charset="0"/>
            </a:endParaRPr>
          </a:p>
        </p:txBody>
      </p:sp>
      <p:sp>
        <p:nvSpPr>
          <p:cNvPr id="11571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939398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310441-589B-430C-B76E-14F303CED937}" type="slidenum">
              <a:rPr lang="en-GB" altLang="cs-CZ">
                <a:latin typeface="Calibri" panose="020F0502020204030204" pitchFamily="34" charset="0"/>
              </a:rPr>
              <a:pPr/>
              <a:t>44</a:t>
            </a:fld>
            <a:endParaRPr lang="en-GB" altLang="cs-CZ">
              <a:latin typeface="Calibri" panose="020F0502020204030204" pitchFamily="34" charset="0"/>
            </a:endParaRPr>
          </a:p>
        </p:txBody>
      </p:sp>
      <p:sp>
        <p:nvSpPr>
          <p:cNvPr id="13312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08327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40BFF5-B213-4976-8586-FF64B7B272A5}" type="slidenum">
              <a:rPr lang="en-GB" altLang="cs-CZ">
                <a:latin typeface="Calibri" panose="020F0502020204030204" pitchFamily="34" charset="0"/>
              </a:rPr>
              <a:pPr/>
              <a:t>4</a:t>
            </a:fld>
            <a:endParaRPr lang="en-GB" altLang="cs-CZ">
              <a:latin typeface="Calibri" panose="020F0502020204030204" pitchFamily="34" charset="0"/>
            </a:endParaRPr>
          </a:p>
        </p:txBody>
      </p:sp>
      <p:sp>
        <p:nvSpPr>
          <p:cNvPr id="10035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064441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74AD36-9CC5-4404-BD01-8F77112E3B45}" type="slidenum">
              <a:rPr lang="en-GB" altLang="cs-CZ">
                <a:latin typeface="Calibri" panose="020F0502020204030204" pitchFamily="34" charset="0"/>
              </a:rPr>
              <a:pPr/>
              <a:t>45</a:t>
            </a:fld>
            <a:endParaRPr lang="en-GB" altLang="cs-CZ">
              <a:latin typeface="Calibri" panose="020F0502020204030204" pitchFamily="34" charset="0"/>
            </a:endParaRPr>
          </a:p>
        </p:txBody>
      </p:sp>
      <p:sp>
        <p:nvSpPr>
          <p:cNvPr id="13517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531814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A61103-E12D-41E4-B390-4B34150B46A0}" type="slidenum">
              <a:rPr lang="en-GB" altLang="cs-CZ">
                <a:latin typeface="Calibri" panose="020F0502020204030204" pitchFamily="34" charset="0"/>
              </a:rPr>
              <a:pPr/>
              <a:t>46</a:t>
            </a:fld>
            <a:endParaRPr lang="en-GB" altLang="cs-CZ">
              <a:latin typeface="Calibri" panose="020F0502020204030204" pitchFamily="34" charset="0"/>
            </a:endParaRPr>
          </a:p>
        </p:txBody>
      </p:sp>
      <p:sp>
        <p:nvSpPr>
          <p:cNvPr id="13619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816238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579376-CEFB-4BEB-8B94-E301F98F5CDD}" type="slidenum">
              <a:rPr lang="en-GB" altLang="cs-CZ">
                <a:latin typeface="Calibri" panose="020F0502020204030204" pitchFamily="34" charset="0"/>
              </a:rPr>
              <a:pPr/>
              <a:t>47</a:t>
            </a:fld>
            <a:endParaRPr lang="en-GB" altLang="cs-CZ">
              <a:latin typeface="Calibri" panose="020F0502020204030204" pitchFamily="34" charset="0"/>
            </a:endParaRPr>
          </a:p>
        </p:txBody>
      </p:sp>
      <p:sp>
        <p:nvSpPr>
          <p:cNvPr id="13721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11233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E9DF1B-68E5-40BC-ADD1-080DBFCB5B79}" type="slidenum">
              <a:rPr lang="en-GB" altLang="cs-CZ">
                <a:latin typeface="Calibri" panose="020F0502020204030204" pitchFamily="34" charset="0"/>
              </a:rPr>
              <a:pPr/>
              <a:t>48</a:t>
            </a:fld>
            <a:endParaRPr lang="en-GB" altLang="cs-CZ">
              <a:latin typeface="Calibri" panose="020F0502020204030204" pitchFamily="34" charset="0"/>
            </a:endParaRPr>
          </a:p>
        </p:txBody>
      </p:sp>
      <p:sp>
        <p:nvSpPr>
          <p:cNvPr id="13926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481957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F4302A-8C90-4023-8472-FD667AA83C04}" type="slidenum">
              <a:rPr lang="en-GB" altLang="cs-CZ">
                <a:latin typeface="Calibri" panose="020F0502020204030204" pitchFamily="34" charset="0"/>
              </a:rPr>
              <a:pPr/>
              <a:t>50</a:t>
            </a:fld>
            <a:endParaRPr lang="en-GB" altLang="cs-CZ">
              <a:latin typeface="Calibri" panose="020F0502020204030204" pitchFamily="34" charset="0"/>
            </a:endParaRPr>
          </a:p>
        </p:txBody>
      </p:sp>
      <p:sp>
        <p:nvSpPr>
          <p:cNvPr id="14029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336275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31F830-7C4E-4877-8F49-5B97FDFA0DF6}" type="slidenum">
              <a:rPr lang="en-GB" altLang="cs-CZ">
                <a:latin typeface="Calibri" panose="020F0502020204030204" pitchFamily="34" charset="0"/>
              </a:rPr>
              <a:pPr/>
              <a:t>52</a:t>
            </a:fld>
            <a:endParaRPr lang="en-GB" altLang="cs-CZ">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xfrm>
            <a:off x="677863" y="809625"/>
            <a:ext cx="5386387"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xfrm>
            <a:off x="675048" y="5119241"/>
            <a:ext cx="5389360"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234238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39EA1D-C70C-40C3-8E9A-2EF5260BD8F2}" type="slidenum">
              <a:rPr lang="en-GB" altLang="cs-CZ">
                <a:latin typeface="Calibri" panose="020F0502020204030204" pitchFamily="34" charset="0"/>
              </a:rPr>
              <a:pPr/>
              <a:t>53</a:t>
            </a:fld>
            <a:endParaRPr lang="en-GB" altLang="cs-CZ">
              <a:latin typeface="Calibri" panose="020F0502020204030204" pitchFamily="34" charset="0"/>
            </a:endParaRPr>
          </a:p>
        </p:txBody>
      </p:sp>
      <p:sp>
        <p:nvSpPr>
          <p:cNvPr id="142339" name="Rectangle 2"/>
          <p:cNvSpPr>
            <a:spLocks noGrp="1" noRot="1" noChangeAspect="1" noChangeArrowheads="1" noTextEdit="1"/>
          </p:cNvSpPr>
          <p:nvPr>
            <p:ph type="sldImg"/>
          </p:nvPr>
        </p:nvSpPr>
        <p:spPr bwMode="auto">
          <a:xfrm>
            <a:off x="677863" y="809625"/>
            <a:ext cx="5386387"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p:cNvSpPr>
            <a:spLocks noGrp="1" noChangeArrowheads="1"/>
          </p:cNvSpPr>
          <p:nvPr>
            <p:ph type="body" idx="1"/>
          </p:nvPr>
        </p:nvSpPr>
        <p:spPr bwMode="auto">
          <a:xfrm>
            <a:off x="675048" y="5119241"/>
            <a:ext cx="5389360"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3332340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3ABB81-E0F7-430A-8E7D-D025DA279CE9}" type="slidenum">
              <a:rPr lang="en-GB" altLang="cs-CZ">
                <a:latin typeface="Calibri" panose="020F0502020204030204" pitchFamily="34" charset="0"/>
              </a:rPr>
              <a:pPr/>
              <a:t>54</a:t>
            </a:fld>
            <a:endParaRPr lang="en-GB" altLang="cs-CZ">
              <a:latin typeface="Calibri" panose="020F0502020204030204" pitchFamily="34" charset="0"/>
            </a:endParaRPr>
          </a:p>
        </p:txBody>
      </p:sp>
      <p:sp>
        <p:nvSpPr>
          <p:cNvPr id="143363" name="Rectangle 2"/>
          <p:cNvSpPr>
            <a:spLocks noGrp="1" noRot="1" noChangeAspect="1" noChangeArrowheads="1" noTextEdit="1"/>
          </p:cNvSpPr>
          <p:nvPr>
            <p:ph type="sldImg"/>
          </p:nvPr>
        </p:nvSpPr>
        <p:spPr bwMode="auto">
          <a:xfrm>
            <a:off x="677863" y="809625"/>
            <a:ext cx="5386387"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xfrm>
            <a:off x="675048" y="5119241"/>
            <a:ext cx="5389360"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3565817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46BCEE-5F94-47B3-9337-A7E62698582B}" type="slidenum">
              <a:rPr lang="en-GB" altLang="cs-CZ">
                <a:latin typeface="Calibri" panose="020F0502020204030204" pitchFamily="34" charset="0"/>
              </a:rPr>
              <a:pPr/>
              <a:t>55</a:t>
            </a:fld>
            <a:endParaRPr lang="en-GB" altLang="cs-CZ">
              <a:latin typeface="Calibri" panose="020F0502020204030204" pitchFamily="34" charset="0"/>
            </a:endParaRPr>
          </a:p>
        </p:txBody>
      </p:sp>
      <p:sp>
        <p:nvSpPr>
          <p:cNvPr id="146435" name="Rectangle 2"/>
          <p:cNvSpPr>
            <a:spLocks noGrp="1" noRot="1" noChangeAspect="1" noChangeArrowheads="1" noTextEdit="1"/>
          </p:cNvSpPr>
          <p:nvPr>
            <p:ph type="sldImg"/>
          </p:nvPr>
        </p:nvSpPr>
        <p:spPr bwMode="auto">
          <a:xfrm>
            <a:off x="677863" y="809625"/>
            <a:ext cx="5386387"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xfrm>
            <a:off x="675048" y="5119241"/>
            <a:ext cx="5389360"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extLst>
      <p:ext uri="{BB962C8B-B14F-4D97-AF65-F5344CB8AC3E}">
        <p14:creationId xmlns:p14="http://schemas.microsoft.com/office/powerpoint/2010/main" val="419337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4AB7E3-38A6-4058-A089-496F2B57859B}" type="slidenum">
              <a:rPr lang="en-GB" altLang="cs-CZ">
                <a:latin typeface="Calibri" panose="020F0502020204030204" pitchFamily="34" charset="0"/>
              </a:rPr>
              <a:pPr/>
              <a:t>6</a:t>
            </a:fld>
            <a:endParaRPr lang="en-GB" altLang="cs-CZ">
              <a:latin typeface="Calibri" panose="020F0502020204030204" pitchFamily="34" charset="0"/>
            </a:endParaRPr>
          </a:p>
        </p:txBody>
      </p:sp>
      <p:sp>
        <p:nvSpPr>
          <p:cNvPr id="10240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160838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94A49C-D572-441E-890C-33722A4F1250}" type="slidenum">
              <a:rPr lang="en-GB" altLang="cs-CZ">
                <a:latin typeface="Calibri" panose="020F0502020204030204" pitchFamily="34" charset="0"/>
              </a:rPr>
              <a:pPr/>
              <a:t>7</a:t>
            </a:fld>
            <a:endParaRPr lang="en-GB" altLang="cs-CZ">
              <a:latin typeface="Calibri" panose="020F0502020204030204" pitchFamily="34" charset="0"/>
            </a:endParaRPr>
          </a:p>
        </p:txBody>
      </p:sp>
      <p:sp>
        <p:nvSpPr>
          <p:cNvPr id="103427"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3319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DC3B4F-8508-4DA8-BF00-4ABB4A1DBC16}" type="slidenum">
              <a:rPr lang="en-GB" altLang="cs-CZ">
                <a:latin typeface="Calibri" panose="020F0502020204030204" pitchFamily="34" charset="0"/>
              </a:rPr>
              <a:pPr/>
              <a:t>8</a:t>
            </a:fld>
            <a:endParaRPr lang="en-GB" altLang="cs-CZ">
              <a:latin typeface="Calibri" panose="020F0502020204030204" pitchFamily="34" charset="0"/>
            </a:endParaRPr>
          </a:p>
        </p:txBody>
      </p:sp>
      <p:sp>
        <p:nvSpPr>
          <p:cNvPr id="104451"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54588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ABDE2C-14FE-494F-9EF1-F94566EF8AC8}" type="slidenum">
              <a:rPr lang="en-GB" altLang="cs-CZ">
                <a:latin typeface="Calibri" panose="020F0502020204030204" pitchFamily="34" charset="0"/>
              </a:rPr>
              <a:pPr/>
              <a:t>12</a:t>
            </a:fld>
            <a:endParaRPr lang="en-GB" altLang="cs-CZ">
              <a:latin typeface="Calibri" panose="020F0502020204030204" pitchFamily="34" charset="0"/>
            </a:endParaRPr>
          </a:p>
        </p:txBody>
      </p:sp>
      <p:sp>
        <p:nvSpPr>
          <p:cNvPr id="105475"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752730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BB2AD6-47A6-4D0A-BAAE-5608C376E913}" type="slidenum">
              <a:rPr lang="en-GB" altLang="cs-CZ">
                <a:latin typeface="Calibri" panose="020F0502020204030204" pitchFamily="34" charset="0"/>
              </a:rPr>
              <a:pPr/>
              <a:t>13</a:t>
            </a:fld>
            <a:endParaRPr lang="en-GB" altLang="cs-CZ">
              <a:latin typeface="Calibri" panose="020F0502020204030204" pitchFamily="34" charset="0"/>
            </a:endParaRPr>
          </a:p>
        </p:txBody>
      </p:sp>
      <p:sp>
        <p:nvSpPr>
          <p:cNvPr id="106499"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2782441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1B8537-5AD7-4AE4-9A06-8CFD74CC918C}" type="slidenum">
              <a:rPr lang="en-GB" altLang="cs-CZ">
                <a:latin typeface="Calibri" panose="020F0502020204030204" pitchFamily="34" charset="0"/>
              </a:rPr>
              <a:pPr/>
              <a:t>15</a:t>
            </a:fld>
            <a:endParaRPr lang="en-GB" altLang="cs-CZ">
              <a:latin typeface="Calibri" panose="020F0502020204030204" pitchFamily="34" charset="0"/>
            </a:endParaRPr>
          </a:p>
        </p:txBody>
      </p:sp>
      <p:sp>
        <p:nvSpPr>
          <p:cNvPr id="107523" name="Rectangle 2"/>
          <p:cNvSpPr>
            <a:spLocks noGrp="1" noRot="1" noChangeAspect="1" noChangeArrowheads="1" noTextEdit="1"/>
          </p:cNvSpPr>
          <p:nvPr>
            <p:ph type="sldImg"/>
          </p:nvPr>
        </p:nvSpPr>
        <p:spPr bwMode="auto">
          <a:xfrm>
            <a:off x="676275" y="809625"/>
            <a:ext cx="5386388" cy="404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xfrm>
            <a:off x="673474" y="5119241"/>
            <a:ext cx="5390934" cy="4850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extLst>
      <p:ext uri="{BB962C8B-B14F-4D97-AF65-F5344CB8AC3E}">
        <p14:creationId xmlns:p14="http://schemas.microsoft.com/office/powerpoint/2010/main" val="3010707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sp>
        <p:nvSpPr>
          <p:cNvPr id="8" name="Obdélník 7"/>
          <p:cNvSpPr/>
          <p:nvPr userDrawn="1"/>
        </p:nvSpPr>
        <p:spPr>
          <a:xfrm>
            <a:off x="-2" y="1"/>
            <a:ext cx="9144001" cy="249443"/>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solidFill>
                <a:srgbClr val="FF3300"/>
              </a:solidFill>
            </a:endParaRPr>
          </a:p>
        </p:txBody>
      </p:sp>
      <p:sp>
        <p:nvSpPr>
          <p:cNvPr id="10" name="Obdélník 9"/>
          <p:cNvSpPr/>
          <p:nvPr userDrawn="1"/>
        </p:nvSpPr>
        <p:spPr>
          <a:xfrm>
            <a:off x="0" y="6608558"/>
            <a:ext cx="9144001" cy="249443"/>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solidFill>
                <a:srgbClr val="FF3300"/>
              </a:solidFill>
            </a:endParaRPr>
          </a:p>
        </p:txBody>
      </p:sp>
      <p:pic>
        <p:nvPicPr>
          <p:cNvPr id="2050" name="Picture 2" descr="ustav_logoVSCHT_FPBT_323UAPV"/>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6133" y="588555"/>
            <a:ext cx="7151730" cy="88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728330" y="2196252"/>
            <a:ext cx="7772400" cy="2387600"/>
          </a:xfrm>
        </p:spPr>
        <p:txBody>
          <a:bodyPr anchor="b"/>
          <a:lstStyle>
            <a:lvl1pPr algn="ctr">
              <a:defRPr sz="6000" b="1">
                <a:solidFill>
                  <a:srgbClr val="E93C09"/>
                </a:solidFill>
                <a:effectLst>
                  <a:outerShdw blurRad="38100" dist="38100" dir="2700000" algn="tl">
                    <a:srgbClr val="000000">
                      <a:alpha val="43137"/>
                    </a:srgbClr>
                  </a:outerShdw>
                </a:effectLst>
              </a:defRPr>
            </a:lvl1pPr>
          </a:lstStyle>
          <a:p>
            <a:r>
              <a:rPr lang="cs-CZ" dirty="0"/>
              <a:t>Kliknutím lze upravit styl.</a:t>
            </a:r>
            <a:endParaRPr lang="en-US" dirty="0"/>
          </a:p>
        </p:txBody>
      </p:sp>
      <p:sp>
        <p:nvSpPr>
          <p:cNvPr id="12" name="Subtitle 2"/>
          <p:cNvSpPr>
            <a:spLocks noGrp="1"/>
          </p:cNvSpPr>
          <p:nvPr>
            <p:ph type="subTitle" idx="1"/>
          </p:nvPr>
        </p:nvSpPr>
        <p:spPr>
          <a:xfrm>
            <a:off x="1185530" y="4675927"/>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Tree>
    <p:extLst>
      <p:ext uri="{BB962C8B-B14F-4D97-AF65-F5344CB8AC3E}">
        <p14:creationId xmlns:p14="http://schemas.microsoft.com/office/powerpoint/2010/main" val="327049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7EC7081D-E8E7-4222-ABB3-0A2A93151179}" type="datetimeFigureOut">
              <a:rPr lang="cs-CZ" smtClean="0"/>
              <a:pPr/>
              <a:t>28.03.2022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247016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7EC7081D-E8E7-4222-ABB3-0A2A93151179}" type="datetimeFigureOut">
              <a:rPr lang="cs-CZ" smtClean="0"/>
              <a:pPr/>
              <a:t>28.03.2022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3533891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EC7081D-E8E7-4222-ABB3-0A2A93151179}" type="datetimeFigureOut">
              <a:rPr lang="cs-CZ" smtClean="0"/>
              <a:pPr/>
              <a:t>28.03.2022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915141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EC7081D-E8E7-4222-ABB3-0A2A93151179}" type="datetimeFigureOut">
              <a:rPr lang="cs-CZ" smtClean="0"/>
              <a:pPr/>
              <a:t>28.03.2022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175491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a:t>Klepnutím lze upravit styl předlohy nadpisů.</a:t>
            </a:r>
            <a:endParaRPr lang="en-GB"/>
          </a:p>
        </p:txBody>
      </p:sp>
      <p:sp>
        <p:nvSpPr>
          <p:cNvPr id="3" name="Zástupný symbol pro obsah 2"/>
          <p:cNvSpPr>
            <a:spLocks noGrp="1"/>
          </p:cNvSpPr>
          <p:nvPr>
            <p:ph sz="half" idx="1"/>
          </p:nvPr>
        </p:nvSpPr>
        <p:spPr>
          <a:xfrm>
            <a:off x="457200" y="1600201"/>
            <a:ext cx="4047067"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quarter" idx="2"/>
          </p:nvPr>
        </p:nvSpPr>
        <p:spPr>
          <a:xfrm>
            <a:off x="4639733" y="1600200"/>
            <a:ext cx="4047067"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obsah 4"/>
          <p:cNvSpPr>
            <a:spLocks noGrp="1"/>
          </p:cNvSpPr>
          <p:nvPr>
            <p:ph sz="quarter" idx="3"/>
          </p:nvPr>
        </p:nvSpPr>
        <p:spPr>
          <a:xfrm>
            <a:off x="4639733" y="3938589"/>
            <a:ext cx="4047067"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Tree>
    <p:extLst>
      <p:ext uri="{BB962C8B-B14F-4D97-AF65-F5344CB8AC3E}">
        <p14:creationId xmlns:p14="http://schemas.microsoft.com/office/powerpoint/2010/main" val="33178596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8270800" cy="900148"/>
          </a:xfrm>
        </p:spPr>
        <p:txBody>
          <a:bodyPr/>
          <a:lstStyle>
            <a:lvl1pPr>
              <a:defRPr b="1"/>
            </a:lvl1pPr>
          </a:lstStyle>
          <a:p>
            <a:r>
              <a:rPr lang="cs-CZ" dirty="0"/>
              <a:t>Kliknutím lze upravit styl.</a:t>
            </a:r>
            <a:endParaRPr lang="en-US" dirty="0"/>
          </a:p>
        </p:txBody>
      </p:sp>
      <p:sp>
        <p:nvSpPr>
          <p:cNvPr id="3" name="Content Placeholder 2"/>
          <p:cNvSpPr>
            <a:spLocks noGrp="1"/>
          </p:cNvSpPr>
          <p:nvPr>
            <p:ph idx="1"/>
          </p:nvPr>
        </p:nvSpPr>
        <p:spPr>
          <a:xfrm>
            <a:off x="628649" y="1477926"/>
            <a:ext cx="8270801" cy="4699037"/>
          </a:xfrm>
        </p:spPr>
        <p:txBody>
          <a:bodyPr/>
          <a:lstStyle>
            <a:lvl1pPr marL="228600" indent="-228600">
              <a:buClr>
                <a:srgbClr val="E93C09"/>
              </a:buClr>
              <a:buSzPct val="120000"/>
              <a:buFont typeface="Wingdings" panose="05000000000000000000" pitchFamily="2" charset="2"/>
              <a:buChar char="§"/>
              <a:defRPr/>
            </a:lvl1pPr>
            <a:lvl2pPr>
              <a:buClr>
                <a:srgbClr val="E93C09"/>
              </a:buClr>
              <a:buSzPct val="134000"/>
              <a:defRPr/>
            </a:lvl2pPr>
            <a:lvl3pPr marL="1143000" indent="-228600">
              <a:buClr>
                <a:srgbClr val="E93C09"/>
              </a:buClr>
              <a:buFont typeface="Symbol" panose="05050102010706020507" pitchFamily="18" charset="2"/>
              <a:buChar char=""/>
              <a:defRPr/>
            </a:lvl3pPr>
          </a:lstStyle>
          <a:p>
            <a:pPr lvl="0"/>
            <a:r>
              <a:rPr lang="cs-CZ" dirty="0"/>
              <a:t>Kliknutím lze upravit styly předlohy textu.</a:t>
            </a:r>
          </a:p>
          <a:p>
            <a:pPr lvl="1"/>
            <a:r>
              <a:rPr lang="cs-CZ" dirty="0"/>
              <a:t>Druhá úroveň</a:t>
            </a:r>
          </a:p>
          <a:p>
            <a:pPr lvl="2"/>
            <a:r>
              <a:rPr lang="cs-CZ" dirty="0"/>
              <a:t>Třetí úroveň</a:t>
            </a:r>
          </a:p>
        </p:txBody>
      </p:sp>
      <p:sp>
        <p:nvSpPr>
          <p:cNvPr id="7" name="Obdélník 6"/>
          <p:cNvSpPr/>
          <p:nvPr userDrawn="1"/>
        </p:nvSpPr>
        <p:spPr>
          <a:xfrm>
            <a:off x="-2" y="1"/>
            <a:ext cx="9144001" cy="249443"/>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solidFill>
                <a:srgbClr val="FF3300"/>
              </a:solidFill>
            </a:endParaRPr>
          </a:p>
        </p:txBody>
      </p:sp>
      <p:sp>
        <p:nvSpPr>
          <p:cNvPr id="8" name="Rectangle 3"/>
          <p:cNvSpPr>
            <a:spLocks noChangeArrowheads="1"/>
          </p:cNvSpPr>
          <p:nvPr userDrawn="1"/>
        </p:nvSpPr>
        <p:spPr bwMode="auto">
          <a:xfrm>
            <a:off x="323528" y="400050"/>
            <a:ext cx="179387" cy="703536"/>
          </a:xfrm>
          <a:prstGeom prst="rect">
            <a:avLst/>
          </a:prstGeom>
          <a:solidFill>
            <a:srgbClr val="EE3712"/>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cs-CZ">
              <a:effectLst>
                <a:outerShdw blurRad="38100" dist="38100" dir="2700000" algn="tl">
                  <a:srgbClr val="000000">
                    <a:alpha val="43137"/>
                  </a:srgbClr>
                </a:outerShdw>
              </a:effectLst>
            </a:endParaRPr>
          </a:p>
        </p:txBody>
      </p:sp>
      <p:sp>
        <p:nvSpPr>
          <p:cNvPr id="9" name="Zástupný symbol pro číslo snímku 5"/>
          <p:cNvSpPr txBox="1">
            <a:spLocks/>
          </p:cNvSpPr>
          <p:nvPr userDrawn="1"/>
        </p:nvSpPr>
        <p:spPr>
          <a:xfrm>
            <a:off x="8455233" y="6443104"/>
            <a:ext cx="621432" cy="365125"/>
          </a:xfrm>
          <a:prstGeom prst="rect">
            <a:avLst/>
          </a:prstGeom>
        </p:spPr>
        <p:txBody>
          <a:bodyPr vert="horz" lIns="91440" tIns="45720" rIns="91440" bIns="45720" rtlCol="0" anchor="ctr"/>
          <a:lstStyle>
            <a:defPPr>
              <a:defRPr lang="cs-CZ"/>
            </a:defPPr>
            <a:lvl1pPr marL="0" algn="r" defTabSz="914400" rtl="0" eaLnBrk="1" latinLnBrk="0" hangingPunct="1">
              <a:defRPr lang="cs-CZ"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6053A2-2E3D-49F1-872A-1EFF434DFC22}" type="slidenum">
              <a:rPr lang="cs-CZ" smtClean="0"/>
              <a:pPr/>
              <a:t>‹#›</a:t>
            </a:fld>
            <a:endParaRPr lang="cs-CZ" dirty="0"/>
          </a:p>
        </p:txBody>
      </p:sp>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34433"/>
            <a:ext cx="1481860" cy="323567"/>
          </a:xfrm>
          <a:prstGeom prst="rect">
            <a:avLst/>
          </a:prstGeom>
        </p:spPr>
      </p:pic>
    </p:spTree>
    <p:extLst>
      <p:ext uri="{BB962C8B-B14F-4D97-AF65-F5344CB8AC3E}">
        <p14:creationId xmlns:p14="http://schemas.microsoft.com/office/powerpoint/2010/main" val="330544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Obdélník 6"/>
          <p:cNvSpPr/>
          <p:nvPr userDrawn="1"/>
        </p:nvSpPr>
        <p:spPr>
          <a:xfrm>
            <a:off x="-2" y="1"/>
            <a:ext cx="9144001" cy="249443"/>
          </a:xfrm>
          <a:prstGeom prst="rect">
            <a:avLst/>
          </a:prstGeom>
          <a:solidFill>
            <a:srgbClr val="E93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a:solidFill>
                <a:srgbClr val="FF3300"/>
              </a:solidFill>
            </a:endParaRPr>
          </a:p>
        </p:txBody>
      </p:sp>
      <p:sp>
        <p:nvSpPr>
          <p:cNvPr id="9" name="Zástupný symbol pro číslo snímku 5"/>
          <p:cNvSpPr txBox="1">
            <a:spLocks/>
          </p:cNvSpPr>
          <p:nvPr userDrawn="1"/>
        </p:nvSpPr>
        <p:spPr>
          <a:xfrm>
            <a:off x="8455233" y="6443104"/>
            <a:ext cx="621432" cy="365125"/>
          </a:xfrm>
          <a:prstGeom prst="rect">
            <a:avLst/>
          </a:prstGeom>
        </p:spPr>
        <p:txBody>
          <a:bodyPr vert="horz" lIns="91440" tIns="45720" rIns="91440" bIns="45720" rtlCol="0" anchor="ctr"/>
          <a:lstStyle>
            <a:defPPr>
              <a:defRPr lang="cs-CZ"/>
            </a:defPPr>
            <a:lvl1pPr marL="0" algn="r" defTabSz="914400" rtl="0" eaLnBrk="1" latinLnBrk="0" hangingPunct="1">
              <a:defRPr lang="cs-CZ" sz="1200" b="1" kern="120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6053A2-2E3D-49F1-872A-1EFF434DFC22}" type="slidenum">
              <a:rPr lang="cs-CZ" smtClean="0"/>
              <a:pPr/>
              <a:t>‹#›</a:t>
            </a:fld>
            <a:endParaRPr lang="cs-CZ" dirty="0"/>
          </a:p>
        </p:txBody>
      </p:sp>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34433"/>
            <a:ext cx="1481860" cy="323567"/>
          </a:xfrm>
          <a:prstGeom prst="rect">
            <a:avLst/>
          </a:prstGeom>
        </p:spPr>
      </p:pic>
    </p:spTree>
    <p:extLst>
      <p:ext uri="{BB962C8B-B14F-4D97-AF65-F5344CB8AC3E}">
        <p14:creationId xmlns:p14="http://schemas.microsoft.com/office/powerpoint/2010/main" val="32004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7EC7081D-E8E7-4222-ABB3-0A2A93151179}" type="datetimeFigureOut">
              <a:rPr lang="cs-CZ" smtClean="0"/>
              <a:pPr/>
              <a:t>28.03.2022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39759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7EC7081D-E8E7-4222-ABB3-0A2A93151179}" type="datetimeFigureOut">
              <a:rPr lang="cs-CZ" smtClean="0"/>
              <a:pPr/>
              <a:t>28.03.2022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125044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EC7081D-E8E7-4222-ABB3-0A2A93151179}" type="datetimeFigureOut">
              <a:rPr lang="cs-CZ" smtClean="0"/>
              <a:pPr/>
              <a:t>28.03.2022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231775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EC7081D-E8E7-4222-ABB3-0A2A93151179}" type="datetimeFigureOut">
              <a:rPr lang="cs-CZ" smtClean="0"/>
              <a:pPr/>
              <a:t>28.03.2022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170609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7EC7081D-E8E7-4222-ABB3-0A2A93151179}" type="datetimeFigureOut">
              <a:rPr lang="cs-CZ" smtClean="0"/>
              <a:pPr/>
              <a:t>28.03.2022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4213636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7081D-E8E7-4222-ABB3-0A2A93151179}" type="datetimeFigureOut">
              <a:rPr lang="cs-CZ" smtClean="0"/>
              <a:pPr/>
              <a:t>28.03.2022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34E2D36-DB87-4D8F-9769-3C42BA4F2888}" type="slidenum">
              <a:rPr lang="cs-CZ" smtClean="0"/>
              <a:pPr/>
              <a:t>‹#›</a:t>
            </a:fld>
            <a:endParaRPr lang="cs-CZ"/>
          </a:p>
        </p:txBody>
      </p:sp>
    </p:spTree>
    <p:extLst>
      <p:ext uri="{BB962C8B-B14F-4D97-AF65-F5344CB8AC3E}">
        <p14:creationId xmlns:p14="http://schemas.microsoft.com/office/powerpoint/2010/main" val="714178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7081D-E8E7-4222-ABB3-0A2A93151179}" type="datetimeFigureOut">
              <a:rPr lang="cs-CZ" smtClean="0"/>
              <a:pPr/>
              <a:t>28.03.2022</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E2D36-DB87-4D8F-9769-3C42BA4F2888}" type="slidenum">
              <a:rPr lang="cs-CZ" smtClean="0"/>
              <a:pPr/>
              <a:t>‹#›</a:t>
            </a:fld>
            <a:endParaRPr lang="cs-CZ"/>
          </a:p>
        </p:txBody>
      </p:sp>
    </p:spTree>
    <p:extLst>
      <p:ext uri="{BB962C8B-B14F-4D97-AF65-F5344CB8AC3E}">
        <p14:creationId xmlns:p14="http://schemas.microsoft.com/office/powerpoint/2010/main" val="1140395088"/>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61"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http://hplc.chem.shu.edu./HPLC/Detectors/deq_rsp2.gif" TargetMode="External"/><Relationship Id="rId5" Type="http://schemas.openxmlformats.org/officeDocument/2006/relationships/image" Target="../media/image13.gif"/><Relationship Id="rId4" Type="http://schemas.openxmlformats.org/officeDocument/2006/relationships/image" Target="http://hplc.chem.shu.edu./HPLC/Detectors/deq_rsp1.gi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gif"/><Relationship Id="rId7" Type="http://schemas.openxmlformats.org/officeDocument/2006/relationships/hyperlink" Target="http://hplc.chem.shu.edu./HPLC/Theory/th_bndbr.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http://hplc.chem.shu.edu./HPLC/Theory/eqn_6.gif" TargetMode="External"/><Relationship Id="rId5" Type="http://schemas.openxmlformats.org/officeDocument/2006/relationships/image" Target="../media/image20.gif"/><Relationship Id="rId4" Type="http://schemas.openxmlformats.org/officeDocument/2006/relationships/image" Target="http://hplc.chem.shu.edu./HPLC/Theory/eqn_5.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http://hplc.chem.shu.edu./HPLC/Adsorbents/efc_dpw.gi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http://hplc.chem.shu.edu./HPLC/Detectors/lbert_eq.gi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jpeg"/></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2515014-F26A-434E-9065-7F1762EC0556}"/>
              </a:ext>
            </a:extLst>
          </p:cNvPr>
          <p:cNvSpPr/>
          <p:nvPr/>
        </p:nvSpPr>
        <p:spPr>
          <a:xfrm>
            <a:off x="1223963" y="1779588"/>
            <a:ext cx="6640512" cy="3540125"/>
          </a:xfrm>
          <a:prstGeom prst="rect">
            <a:avLst/>
          </a:prstGeom>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1400" b="1" dirty="0">
                <a:latin typeface="Calibri" panose="020F0502020204030204" pitchFamily="34" charset="0"/>
                <a:cs typeface="Calibri" panose="020F0502020204030204" pitchFamily="34" charset="0"/>
              </a:rPr>
              <a:t>Tento výukový materiál je autorským dílem, které je chráněno autorským právem VŠCHT Praha.</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Některé části přednášky vycházejí z autorských děl třetích osob, která VŠCHT Praha užívá pro účely výuky svých studentů na základě zákonné licence.</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Obsah této přednášky je určen výlučně pro výuku studentů VŠCHT Praha.</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Obsah přednášky nesmí být rozmnožován, zaznamenáván, napodobován, publikován ani jinak rozšiřován bez písemného souhlasu majitele autorských práv.</a:t>
            </a:r>
            <a:endParaRPr lang="cs-CZ" altLang="cs-CZ" sz="1400" dirty="0">
              <a:latin typeface="Calibri" panose="020F0502020204030204" pitchFamily="34" charset="0"/>
              <a:cs typeface="Calibri" panose="020F0502020204030204" pitchFamily="34" charset="0"/>
            </a:endParaRP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dirty="0">
                <a:latin typeface="Calibri" panose="020F0502020204030204" pitchFamily="34" charset="0"/>
                <a:cs typeface="Calibri" panose="020F0502020204030204" pitchFamily="34" charset="0"/>
              </a:rPr>
              <a:t>Autorské právo neporušuje ten student VŠCHT Praha, který výlučně pro svou osobní potřebu zhotoví záznam či napodobeninu díla nebo užije dílo jiným způsobem, který dle zákona autorské právo neporušuje.</a:t>
            </a:r>
          </a:p>
          <a:p>
            <a:pPr algn="ctr"/>
            <a:r>
              <a:rPr lang="cs-CZ" altLang="cs-CZ" sz="1400" b="1" dirty="0">
                <a:latin typeface="Calibri" panose="020F0502020204030204" pitchFamily="34" charset="0"/>
                <a:cs typeface="Calibri" panose="020F0502020204030204" pitchFamily="34" charset="0"/>
              </a:rPr>
              <a:t> </a:t>
            </a:r>
            <a:endParaRPr lang="cs-CZ" altLang="cs-CZ" sz="1400" dirty="0">
              <a:latin typeface="Calibri" panose="020F0502020204030204" pitchFamily="34" charset="0"/>
              <a:cs typeface="Calibri" panose="020F0502020204030204" pitchFamily="34" charset="0"/>
            </a:endParaRPr>
          </a:p>
          <a:p>
            <a:pPr algn="ctr"/>
            <a:r>
              <a:rPr lang="cs-CZ" altLang="cs-CZ" sz="1400" b="1" dirty="0">
                <a:solidFill>
                  <a:srgbClr val="FF3300"/>
                </a:solidFill>
                <a:latin typeface="Calibri" panose="020F0502020204030204" pitchFamily="34" charset="0"/>
                <a:cs typeface="Calibri" panose="020F0502020204030204" pitchFamily="34" charset="0"/>
              </a:rPr>
              <a:t>© VŠCHT Praha </a:t>
            </a:r>
            <a:r>
              <a:rPr lang="cs-CZ" altLang="cs-CZ" sz="1400" b="1" dirty="0" smtClean="0">
                <a:solidFill>
                  <a:srgbClr val="FF3300"/>
                </a:solidFill>
                <a:latin typeface="Calibri" panose="020F0502020204030204" pitchFamily="34" charset="0"/>
                <a:cs typeface="Calibri" panose="020F0502020204030204" pitchFamily="34" charset="0"/>
              </a:rPr>
              <a:t>2022</a:t>
            </a:r>
            <a:endParaRPr lang="cs-CZ" altLang="cs-CZ" sz="1400" dirty="0">
              <a:solidFill>
                <a:srgbClr val="FF3300"/>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FE749BEC-F8DB-4F53-ADAC-0E5B33E70A97}"/>
              </a:ext>
            </a:extLst>
          </p:cNvPr>
          <p:cNvSpPr>
            <a:spLocks noGrp="1"/>
          </p:cNvSpPr>
          <p:nvPr>
            <p:ph type="title"/>
          </p:nvPr>
        </p:nvSpPr>
        <p:spPr>
          <a:xfrm>
            <a:off x="573231" y="337995"/>
            <a:ext cx="8270800" cy="900148"/>
          </a:xfrm>
        </p:spPr>
        <p:txBody>
          <a:bodyPr/>
          <a:lstStyle/>
          <a:p>
            <a:r>
              <a:rPr lang="cs-CZ" altLang="cs-CZ" dirty="0"/>
              <a:t>Zlepšení signálu</a:t>
            </a:r>
          </a:p>
        </p:txBody>
      </p:sp>
      <p:sp>
        <p:nvSpPr>
          <p:cNvPr id="4099" name="Zástupný symbol pro obsah 2">
            <a:extLst>
              <a:ext uri="{FF2B5EF4-FFF2-40B4-BE49-F238E27FC236}">
                <a16:creationId xmlns:a16="http://schemas.microsoft.com/office/drawing/2014/main" id="{BA59F5D5-5A8B-4C0A-BE9E-41107FF662EF}"/>
              </a:ext>
            </a:extLst>
          </p:cNvPr>
          <p:cNvSpPr>
            <a:spLocks noGrp="1"/>
          </p:cNvSpPr>
          <p:nvPr>
            <p:ph idx="1"/>
          </p:nvPr>
        </p:nvSpPr>
        <p:spPr>
          <a:xfrm>
            <a:off x="334648" y="1543968"/>
            <a:ext cx="8229600" cy="4525963"/>
          </a:xfrm>
        </p:spPr>
        <p:txBody>
          <a:bodyPr>
            <a:normAutofit fontScale="92500" lnSpcReduction="10000"/>
          </a:bodyPr>
          <a:lstStyle/>
          <a:p>
            <a:pPr marL="0" indent="0">
              <a:buNone/>
            </a:pPr>
            <a:r>
              <a:rPr lang="cs-CZ" altLang="cs-CZ" sz="2000" dirty="0"/>
              <a:t>Změna vlnové délky </a:t>
            </a:r>
          </a:p>
          <a:p>
            <a:pPr>
              <a:buFont typeface="Arial" panose="020B0604020202020204" pitchFamily="34" charset="0"/>
              <a:buNone/>
            </a:pPr>
            <a:r>
              <a:rPr lang="cs-CZ" altLang="cs-CZ" sz="2000" dirty="0"/>
              <a:t>	- výběr vlnové délky, - selektivita</a:t>
            </a:r>
          </a:p>
          <a:p>
            <a:pPr>
              <a:buFont typeface="Arial" panose="020B0604020202020204" pitchFamily="34" charset="0"/>
              <a:buNone/>
            </a:pPr>
            <a:r>
              <a:rPr lang="cs-CZ" altLang="cs-CZ" sz="2000" dirty="0"/>
              <a:t> Změna detektoru</a:t>
            </a:r>
          </a:p>
          <a:p>
            <a:pPr>
              <a:buNone/>
            </a:pPr>
            <a:r>
              <a:rPr lang="cs-CZ" altLang="cs-CZ" sz="2000" dirty="0"/>
              <a:t>	- jiný princip ( např.: ELSD je o řád citlivější než RI)</a:t>
            </a:r>
          </a:p>
          <a:p>
            <a:pPr>
              <a:buNone/>
            </a:pPr>
            <a:r>
              <a:rPr lang="cs-CZ" altLang="cs-CZ" sz="2000" dirty="0" err="1"/>
              <a:t>Derivatizace</a:t>
            </a:r>
            <a:r>
              <a:rPr lang="cs-CZ" altLang="cs-CZ" sz="2000" dirty="0"/>
              <a:t> </a:t>
            </a:r>
          </a:p>
          <a:p>
            <a:pPr>
              <a:buNone/>
            </a:pPr>
            <a:r>
              <a:rPr lang="cs-CZ" altLang="cs-CZ" sz="2000" dirty="0"/>
              <a:t>- zvýšení odezvy detektoru (fluorescenční deriváty)</a:t>
            </a:r>
          </a:p>
          <a:p>
            <a:pPr>
              <a:buFontTx/>
              <a:buChar char="-"/>
            </a:pPr>
            <a:r>
              <a:rPr lang="cs-CZ" altLang="cs-CZ" sz="2000" dirty="0"/>
              <a:t>nevýhody: vyšší náklady, vyšší chybovost </a:t>
            </a:r>
          </a:p>
          <a:p>
            <a:pPr marL="0" indent="0">
              <a:buNone/>
            </a:pPr>
            <a:r>
              <a:rPr lang="cs-CZ" altLang="cs-CZ" sz="2000" dirty="0"/>
              <a:t>Nastříknout více vzorku - zkoncentrování vzorku  nebo nastříknout větší objem vzorku</a:t>
            </a:r>
          </a:p>
          <a:p>
            <a:pPr marL="0" indent="0">
              <a:buNone/>
            </a:pPr>
            <a:r>
              <a:rPr lang="cs-CZ" altLang="cs-CZ" sz="2000" dirty="0"/>
              <a:t>Zvýšit výšku píku </a:t>
            </a:r>
          </a:p>
          <a:p>
            <a:pPr>
              <a:buFontTx/>
              <a:buChar char="-"/>
            </a:pPr>
            <a:r>
              <a:rPr lang="cs-CZ" altLang="cs-CZ" sz="2000" dirty="0"/>
              <a:t> snížit kapacitní faktor k (1-20), kratší retenční časy a užší a vyšší píky.</a:t>
            </a:r>
          </a:p>
          <a:p>
            <a:pPr>
              <a:buFontTx/>
              <a:buChar char="-"/>
            </a:pPr>
            <a:r>
              <a:rPr lang="cs-CZ" altLang="cs-CZ" sz="2000" dirty="0"/>
              <a:t> zmenšení objemu kolony </a:t>
            </a:r>
          </a:p>
          <a:p>
            <a:pPr>
              <a:buFontTx/>
              <a:buChar char="-"/>
            </a:pPr>
            <a:r>
              <a:rPr lang="cs-CZ" altLang="cs-CZ" sz="2000" dirty="0"/>
              <a:t> zvýšit počet teoretických pater </a:t>
            </a:r>
          </a:p>
          <a:p>
            <a:pPr>
              <a:buFontTx/>
              <a:buChar char="-"/>
            </a:pPr>
            <a:endParaRPr lang="cs-CZ" altLang="cs-CZ" sz="2000" dirty="0"/>
          </a:p>
          <a:p>
            <a:pPr>
              <a:buNone/>
            </a:pPr>
            <a:endParaRPr lang="cs-CZ" altLang="cs-CZ" sz="2000" dirty="0"/>
          </a:p>
          <a:p>
            <a:pPr>
              <a:buFont typeface="Arial" panose="020B0604020202020204" pitchFamily="34" charset="0"/>
              <a:buNone/>
            </a:pPr>
            <a:endParaRPr lang="cs-CZ" altLang="cs-CZ" dirty="0"/>
          </a:p>
        </p:txBody>
      </p:sp>
      <p:pic>
        <p:nvPicPr>
          <p:cNvPr id="4100" name="Picture 2" descr="File:EM spectrum.svg">
            <a:extLst>
              <a:ext uri="{FF2B5EF4-FFF2-40B4-BE49-F238E27FC236}">
                <a16:creationId xmlns:a16="http://schemas.microsoft.com/office/drawing/2014/main" id="{42228462-A9B9-43A3-B3F1-68020E8B1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641" y="0"/>
            <a:ext cx="4833359" cy="258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C958E3A0-D331-4586-8C17-4A38A899C35B}"/>
              </a:ext>
            </a:extLst>
          </p:cNvPr>
          <p:cNvSpPr>
            <a:spLocks noGrp="1"/>
          </p:cNvSpPr>
          <p:nvPr>
            <p:ph type="title"/>
          </p:nvPr>
        </p:nvSpPr>
        <p:spPr>
          <a:xfrm>
            <a:off x="605856" y="265870"/>
            <a:ext cx="8270800" cy="900148"/>
          </a:xfrm>
        </p:spPr>
        <p:txBody>
          <a:bodyPr/>
          <a:lstStyle/>
          <a:p>
            <a:r>
              <a:rPr lang="cs-CZ" altLang="cs-CZ" dirty="0"/>
              <a:t>Snížení šumu</a:t>
            </a:r>
          </a:p>
        </p:txBody>
      </p:sp>
      <p:sp>
        <p:nvSpPr>
          <p:cNvPr id="12291" name="Zástupný symbol pro obsah 2">
            <a:extLst>
              <a:ext uri="{FF2B5EF4-FFF2-40B4-BE49-F238E27FC236}">
                <a16:creationId xmlns:a16="http://schemas.microsoft.com/office/drawing/2014/main" id="{F03F2DF3-06BA-4C01-8B01-B1D073DE5C20}"/>
              </a:ext>
            </a:extLst>
          </p:cNvPr>
          <p:cNvSpPr>
            <a:spLocks noGrp="1"/>
          </p:cNvSpPr>
          <p:nvPr>
            <p:ph idx="1"/>
          </p:nvPr>
        </p:nvSpPr>
        <p:spPr>
          <a:xfrm>
            <a:off x="457200" y="1387691"/>
            <a:ext cx="8229600" cy="4525963"/>
          </a:xfrm>
        </p:spPr>
        <p:txBody>
          <a:bodyPr/>
          <a:lstStyle/>
          <a:p>
            <a:r>
              <a:rPr lang="cs-CZ" altLang="cs-CZ" sz="2000" b="1" dirty="0">
                <a:solidFill>
                  <a:srgbClr val="FF0000"/>
                </a:solidFill>
              </a:rPr>
              <a:t>Použití co nejčistších činidel</a:t>
            </a:r>
          </a:p>
          <a:p>
            <a:endParaRPr lang="cs-CZ" altLang="cs-CZ" sz="2000" b="1" dirty="0">
              <a:solidFill>
                <a:srgbClr val="FF0000"/>
              </a:solidFill>
            </a:endParaRPr>
          </a:p>
          <a:p>
            <a:pPr marL="0" lvl="1" indent="0">
              <a:buNone/>
            </a:pPr>
            <a:r>
              <a:rPr lang="cs-CZ" altLang="cs-CZ" sz="2000" dirty="0"/>
              <a:t>Snížení pulzů pumpy - opotřebení a nastavení pumpy  x  vibrace</a:t>
            </a:r>
          </a:p>
          <a:p>
            <a:pPr marL="0" lvl="1" indent="0">
              <a:buNone/>
            </a:pPr>
            <a:r>
              <a:rPr lang="cs-CZ" altLang="cs-CZ" sz="2000" dirty="0"/>
              <a:t>Lepší míchání mobilní fáze – laminární proudění, směšovač</a:t>
            </a:r>
          </a:p>
          <a:p>
            <a:pPr marL="0" lvl="1" indent="0">
              <a:buNone/>
            </a:pPr>
            <a:r>
              <a:rPr lang="cs-CZ" altLang="cs-CZ" sz="2000" dirty="0"/>
              <a:t>Pozor na zvýšení mrtvého objemu!!</a:t>
            </a:r>
          </a:p>
          <a:p>
            <a:pPr marL="0" lvl="1" indent="0">
              <a:buNone/>
            </a:pPr>
            <a:r>
              <a:rPr lang="cs-CZ" altLang="cs-CZ" sz="2000" dirty="0"/>
              <a:t> </a:t>
            </a:r>
          </a:p>
          <a:p>
            <a:pPr lvl="1">
              <a:buFontTx/>
              <a:buChar char="-"/>
            </a:pPr>
            <a:r>
              <a:rPr lang="cs-CZ" altLang="cs-CZ" sz="2000" dirty="0"/>
              <a:t>Špatně nastavená časová konstanta detektoru (cca 1/10 šířky nejužšího píku)</a:t>
            </a:r>
          </a:p>
          <a:p>
            <a:pPr lvl="1">
              <a:buFontTx/>
              <a:buChar char="-"/>
            </a:pPr>
            <a:r>
              <a:rPr lang="cs-CZ" altLang="cs-CZ" sz="2000" dirty="0"/>
              <a:t>Shlukovat naměřené body - píky tvořené cca 20 body </a:t>
            </a:r>
          </a:p>
          <a:p>
            <a:pPr lvl="1">
              <a:buFontTx/>
              <a:buChar char="-"/>
            </a:pPr>
            <a:r>
              <a:rPr lang="cs-CZ" altLang="cs-CZ" sz="2000" dirty="0"/>
              <a:t>Tepelná kontrola - konstantní teplota systému, termostat kolony</a:t>
            </a:r>
          </a:p>
        </p:txBody>
      </p:sp>
      <p:pic>
        <p:nvPicPr>
          <p:cNvPr id="12292" name="Picture 2" descr="http://www.schoolforchampions.com/science/images/noise_reduction-white.gif">
            <a:extLst>
              <a:ext uri="{FF2B5EF4-FFF2-40B4-BE49-F238E27FC236}">
                <a16:creationId xmlns:a16="http://schemas.microsoft.com/office/drawing/2014/main" id="{9FE031A6-F38A-47B7-9153-FA3259D3D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75"/>
            <a:ext cx="22145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http://www.schoolforchampions.com/science/images/noise_reduction-white.gif">
            <a:extLst>
              <a:ext uri="{FF2B5EF4-FFF2-40B4-BE49-F238E27FC236}">
                <a16:creationId xmlns:a16="http://schemas.microsoft.com/office/drawing/2014/main" id="{EF858AD2-3336-4719-937B-F69D09A2C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5540375"/>
            <a:ext cx="22145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descr="http://www.schoolforchampions.com/science/images/noise_reduction-white.gif">
            <a:extLst>
              <a:ext uri="{FF2B5EF4-FFF2-40B4-BE49-F238E27FC236}">
                <a16:creationId xmlns:a16="http://schemas.microsoft.com/office/drawing/2014/main" id="{080BB3F3-8383-42C2-BED8-34AA189A5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5540375"/>
            <a:ext cx="22145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 descr="http://www.schoolforchampions.com/science/images/noise_reduction-white.gif">
            <a:extLst>
              <a:ext uri="{FF2B5EF4-FFF2-40B4-BE49-F238E27FC236}">
                <a16:creationId xmlns:a16="http://schemas.microsoft.com/office/drawing/2014/main" id="{DDDF0980-8CFF-4697-BF01-7113022B6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613" y="5540374"/>
            <a:ext cx="22145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descr="http://www.schoolforchampions.com/science/images/noise_reduction-white.gif">
            <a:extLst>
              <a:ext uri="{FF2B5EF4-FFF2-40B4-BE49-F238E27FC236}">
                <a16:creationId xmlns:a16="http://schemas.microsoft.com/office/drawing/2014/main" id="{63069115-C565-41B6-8617-141B1D412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38" y="5540375"/>
            <a:ext cx="22145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17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39750" y="1370635"/>
            <a:ext cx="7920038" cy="494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3808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b="1" dirty="0">
                <a:solidFill>
                  <a:srgbClr val="FF0000"/>
                </a:solidFill>
                <a:latin typeface="+mn-lt"/>
              </a:rPr>
              <a:t>Citlivost </a:t>
            </a:r>
            <a:r>
              <a:rPr lang="cs-CZ" altLang="cs-CZ" sz="2000" dirty="0">
                <a:solidFill>
                  <a:srgbClr val="FF0000"/>
                </a:solidFill>
                <a:latin typeface="+mn-lt"/>
              </a:rPr>
              <a:t> </a:t>
            </a:r>
          </a:p>
          <a:p>
            <a:pPr eaLnBrk="1" hangingPunct="1"/>
            <a:r>
              <a:rPr lang="cs-CZ" altLang="cs-CZ" sz="2000" dirty="0">
                <a:latin typeface="+mn-lt"/>
              </a:rPr>
              <a:t>schopnost rozlišit mezi malými rozdíly v koncentraci látek,  sklon kalibrační křivky (čím vyšší sklon kalibrační křivky, tím vyšší citlivost)</a:t>
            </a:r>
          </a:p>
          <a:p>
            <a:pPr eaLnBrk="1" hangingPunct="1"/>
            <a:r>
              <a:rPr lang="en-US" altLang="cs-CZ" sz="2000" b="1" dirty="0" err="1">
                <a:solidFill>
                  <a:srgbClr val="FF0000"/>
                </a:solidFill>
                <a:latin typeface="+mn-lt"/>
              </a:rPr>
              <a:t>Sele</a:t>
            </a:r>
            <a:r>
              <a:rPr lang="cs-CZ" altLang="cs-CZ" sz="2000" b="1" dirty="0" err="1">
                <a:solidFill>
                  <a:srgbClr val="FF0000"/>
                </a:solidFill>
                <a:latin typeface="+mn-lt"/>
              </a:rPr>
              <a:t>ktivita</a:t>
            </a:r>
            <a:endParaRPr lang="cs-CZ" altLang="cs-CZ" sz="2000" b="1" dirty="0">
              <a:solidFill>
                <a:srgbClr val="FF0000"/>
              </a:solidFill>
              <a:latin typeface="+mn-lt"/>
            </a:endParaRPr>
          </a:p>
          <a:p>
            <a:pPr eaLnBrk="1" hangingPunct="1"/>
            <a:r>
              <a:rPr lang="cs-CZ" altLang="cs-CZ" sz="2000" dirty="0">
                <a:latin typeface="+mn-lt"/>
              </a:rPr>
              <a:t>detektory umožní sledovat pouze látky, které sledujeme bez ohledu na </a:t>
            </a:r>
            <a:r>
              <a:rPr lang="cs-CZ" altLang="cs-CZ" sz="2000" dirty="0" err="1">
                <a:latin typeface="+mn-lt"/>
              </a:rPr>
              <a:t>koeluce</a:t>
            </a:r>
            <a:endParaRPr lang="cs-CZ" altLang="cs-CZ" sz="2000" dirty="0">
              <a:latin typeface="+mn-lt"/>
            </a:endParaRPr>
          </a:p>
          <a:p>
            <a:pPr eaLnBrk="1" hangingPunct="1"/>
            <a:r>
              <a:rPr lang="cs-CZ" altLang="cs-CZ" sz="2000" dirty="0">
                <a:latin typeface="+mn-lt"/>
              </a:rPr>
              <a:t>Univerzální detektor - odezva na všechny analyty s </a:t>
            </a:r>
            <a:r>
              <a:rPr lang="cs-CZ" altLang="cs-CZ" sz="2000" dirty="0" err="1">
                <a:latin typeface="+mn-lt"/>
              </a:rPr>
              <a:t>vyjimkou</a:t>
            </a:r>
            <a:r>
              <a:rPr lang="cs-CZ" altLang="cs-CZ" sz="2000" dirty="0">
                <a:latin typeface="+mn-lt"/>
              </a:rPr>
              <a:t> MF</a:t>
            </a:r>
          </a:p>
          <a:p>
            <a:pPr eaLnBrk="1" hangingPunct="1"/>
            <a:r>
              <a:rPr lang="cs-CZ" altLang="cs-CZ" sz="2000" dirty="0">
                <a:latin typeface="+mn-lt"/>
              </a:rPr>
              <a:t>Neselektivní detektor RI, ELSD ….</a:t>
            </a:r>
          </a:p>
          <a:p>
            <a:pPr eaLnBrk="1" hangingPunct="1"/>
            <a:r>
              <a:rPr lang="cs-CZ" altLang="cs-CZ" sz="2000" dirty="0">
                <a:latin typeface="+mn-lt"/>
              </a:rPr>
              <a:t>Selektivní detektor FLD (malé </a:t>
            </a:r>
            <a:r>
              <a:rPr lang="en-US" altLang="cs-CZ" sz="2000" dirty="0">
                <a:latin typeface="+mn-lt"/>
              </a:rPr>
              <a:t>% organic</a:t>
            </a:r>
            <a:r>
              <a:rPr lang="cs-CZ" altLang="cs-CZ" sz="2000" dirty="0" err="1">
                <a:latin typeface="+mn-lt"/>
              </a:rPr>
              <a:t>kých</a:t>
            </a:r>
            <a:r>
              <a:rPr lang="cs-CZ" altLang="cs-CZ" sz="2000" dirty="0">
                <a:latin typeface="+mn-lt"/>
              </a:rPr>
              <a:t> látek, výběr vhodné excitační a emisní </a:t>
            </a:r>
            <a:r>
              <a:rPr lang="el-GR" altLang="cs-CZ" sz="2000" dirty="0">
                <a:latin typeface="+mn-lt"/>
              </a:rPr>
              <a:t>λ</a:t>
            </a:r>
            <a:r>
              <a:rPr lang="cs-CZ" altLang="cs-CZ" sz="2000" dirty="0">
                <a:latin typeface="+mn-lt"/>
              </a:rPr>
              <a:t> – specifický) </a:t>
            </a:r>
            <a:r>
              <a:rPr lang="en-US" altLang="cs-CZ" sz="2000" dirty="0">
                <a:latin typeface="+mn-lt"/>
              </a:rPr>
              <a:t> </a:t>
            </a:r>
            <a:r>
              <a:rPr lang="cs-CZ" altLang="cs-CZ" sz="2000" dirty="0">
                <a:latin typeface="+mn-lt"/>
              </a:rPr>
              <a:t>elektrochemický (omezené množství látek se dá elektrochemicky oxidovat nebo redukovat </a:t>
            </a:r>
            <a:endParaRPr lang="en-US" altLang="cs-CZ" sz="2000" dirty="0">
              <a:latin typeface="+mn-lt"/>
            </a:endParaRPr>
          </a:p>
          <a:p>
            <a:pPr eaLnBrk="1" hangingPunct="1"/>
            <a:r>
              <a:rPr lang="cs-CZ" altLang="cs-CZ" sz="2000" dirty="0">
                <a:latin typeface="+mn-lt"/>
              </a:rPr>
              <a:t>Čím selektivnější detektor – tím nižší šum a vyšší citlivost, nižší interference </a:t>
            </a:r>
          </a:p>
          <a:p>
            <a:pPr eaLnBrk="1" hangingPunct="1"/>
            <a:r>
              <a:rPr lang="cs-CZ" altLang="cs-CZ" sz="2000" dirty="0">
                <a:latin typeface="+mn-lt"/>
              </a:rPr>
              <a:t>Zvýšení citlivosti a snížení meze detekce: </a:t>
            </a:r>
          </a:p>
          <a:p>
            <a:pPr eaLnBrk="1" hangingPunct="1"/>
            <a:r>
              <a:rPr lang="cs-CZ" altLang="cs-CZ" sz="2000" dirty="0">
                <a:latin typeface="+mn-lt"/>
              </a:rPr>
              <a:t>Prodloužení optické dráhy měrné cely detektoru</a:t>
            </a:r>
          </a:p>
          <a:p>
            <a:pPr eaLnBrk="1" hangingPunct="1"/>
            <a:r>
              <a:rPr lang="cs-CZ" altLang="cs-CZ" sz="2000" dirty="0">
                <a:latin typeface="+mn-lt"/>
              </a:rPr>
              <a:t>Zlepšení konstrukce detektoru – potlačení šumu</a:t>
            </a:r>
          </a:p>
          <a:p>
            <a:pPr eaLnBrk="1" hangingPunct="1"/>
            <a:endParaRPr lang="cs-CZ" altLang="cs-CZ" sz="1600" dirty="0"/>
          </a:p>
        </p:txBody>
      </p:sp>
      <p:sp>
        <p:nvSpPr>
          <p:cNvPr id="20483" name="Rectangle 3"/>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cs-CZ" altLang="cs-CZ" sz="4400">
              <a:solidFill>
                <a:schemeClr val="tx2"/>
              </a:solidFill>
              <a:latin typeface="Humanst521 BT" pitchFamily="34" charset="0"/>
            </a:endParaRPr>
          </a:p>
        </p:txBody>
      </p:sp>
      <p:sp>
        <p:nvSpPr>
          <p:cNvPr id="4" name="Nadpis 3"/>
          <p:cNvSpPr>
            <a:spLocks noGrp="1"/>
          </p:cNvSpPr>
          <p:nvPr>
            <p:ph type="title"/>
          </p:nvPr>
        </p:nvSpPr>
        <p:spPr>
          <a:xfrm>
            <a:off x="539750" y="385980"/>
            <a:ext cx="8318500" cy="646113"/>
          </a:xfrm>
        </p:spPr>
        <p:txBody>
          <a:bodyPr rtlCol="0">
            <a:normAutofit fontScale="90000"/>
          </a:bodyPr>
          <a:lstStyle/>
          <a:p>
            <a:pPr eaLnBrk="1" hangingPunct="1">
              <a:defRPr/>
            </a:pPr>
            <a:r>
              <a:rPr b="0" dirty="0" err="1">
                <a:latin typeface="Humanst521 BT" pitchFamily="34" charset="0"/>
              </a:rPr>
              <a:t>Citlivost</a:t>
            </a:r>
            <a:r>
              <a:rPr b="0" dirty="0">
                <a:latin typeface="Humanst521 BT" pitchFamily="34" charset="0"/>
              </a:rPr>
              <a:t> a </a:t>
            </a:r>
            <a:r>
              <a:rPr b="0" dirty="0" err="1">
                <a:latin typeface="Humanst521 BT" pitchFamily="34" charset="0"/>
              </a:rPr>
              <a:t>selektivita</a:t>
            </a:r>
            <a:endParaRPr lang="en-GB" dirty="0"/>
          </a:p>
        </p:txBody>
      </p:sp>
    </p:spTree>
    <p:extLst>
      <p:ext uri="{BB962C8B-B14F-4D97-AF65-F5344CB8AC3E}">
        <p14:creationId xmlns:p14="http://schemas.microsoft.com/office/powerpoint/2010/main" val="2473245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74675" y="1189047"/>
            <a:ext cx="80645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solidFill>
                  <a:srgbClr val="000000"/>
                </a:solidFill>
                <a:cs typeface="Times New Roman" panose="02020603050405020304" pitchFamily="18" charset="0"/>
              </a:rPr>
              <a:t>Odezva detektoru závisí na tom, je-li citlivý na hmotu (</a:t>
            </a:r>
            <a:r>
              <a:rPr lang="en-US" altLang="cs-CZ" dirty="0">
                <a:solidFill>
                  <a:srgbClr val="000000"/>
                </a:solidFill>
                <a:cs typeface="Times New Roman" panose="02020603050405020304" pitchFamily="18" charset="0"/>
              </a:rPr>
              <a:t>mass-sensitive </a:t>
            </a:r>
            <a:r>
              <a:rPr lang="cs-CZ" altLang="cs-CZ" dirty="0">
                <a:solidFill>
                  <a:srgbClr val="000000"/>
                </a:solidFill>
                <a:cs typeface="Times New Roman" panose="02020603050405020304" pitchFamily="18" charset="0"/>
              </a:rPr>
              <a:t>) nebo koncentraci </a:t>
            </a:r>
            <a:r>
              <a:rPr lang="en-US" altLang="cs-CZ" dirty="0">
                <a:solidFill>
                  <a:srgbClr val="000000"/>
                </a:solidFill>
                <a:cs typeface="Times New Roman" panose="02020603050405020304" pitchFamily="18" charset="0"/>
              </a:rPr>
              <a:t> </a:t>
            </a:r>
            <a:r>
              <a:rPr lang="cs-CZ" altLang="cs-CZ" dirty="0">
                <a:solidFill>
                  <a:srgbClr val="000000"/>
                </a:solidFill>
                <a:cs typeface="Times New Roman" panose="02020603050405020304" pitchFamily="18" charset="0"/>
              </a:rPr>
              <a:t>(</a:t>
            </a:r>
            <a:r>
              <a:rPr lang="en-US" altLang="cs-CZ" dirty="0">
                <a:solidFill>
                  <a:srgbClr val="000000"/>
                </a:solidFill>
                <a:cs typeface="Times New Roman" panose="02020603050405020304" pitchFamily="18" charset="0"/>
              </a:rPr>
              <a:t>concentration-sensitive</a:t>
            </a:r>
            <a:r>
              <a:rPr lang="cs-CZ" altLang="cs-CZ" dirty="0">
                <a:solidFill>
                  <a:srgbClr val="000000"/>
                </a:solidFill>
                <a:cs typeface="Times New Roman" panose="02020603050405020304" pitchFamily="18" charset="0"/>
              </a:rPr>
              <a:t>)</a:t>
            </a:r>
          </a:p>
          <a:p>
            <a:pPr eaLnBrk="1" hangingPunct="1"/>
            <a:endParaRPr lang="cs-CZ" altLang="cs-CZ" dirty="0">
              <a:solidFill>
                <a:srgbClr val="000000"/>
              </a:solidFill>
              <a:cs typeface="Times New Roman" panose="02020603050405020304" pitchFamily="18" charset="0"/>
            </a:endParaRPr>
          </a:p>
          <a:p>
            <a:r>
              <a:rPr lang="cs-CZ" altLang="cs-CZ" dirty="0">
                <a:solidFill>
                  <a:srgbClr val="000000"/>
                </a:solidFill>
                <a:cs typeface="Times New Roman" panose="02020603050405020304" pitchFamily="18" charset="0"/>
              </a:rPr>
              <a:t>M</a:t>
            </a:r>
            <a:r>
              <a:rPr lang="en-US" altLang="cs-CZ" dirty="0">
                <a:solidFill>
                  <a:srgbClr val="000000"/>
                </a:solidFill>
                <a:cs typeface="Times New Roman" panose="02020603050405020304" pitchFamily="18" charset="0"/>
              </a:rPr>
              <a:t>ass-sensitive </a:t>
            </a:r>
            <a:r>
              <a:rPr lang="en-US" altLang="cs-CZ" dirty="0" err="1">
                <a:solidFill>
                  <a:srgbClr val="000000"/>
                </a:solidFill>
                <a:cs typeface="Times New Roman" panose="02020603050405020304" pitchFamily="18" charset="0"/>
              </a:rPr>
              <a:t>dete</a:t>
            </a:r>
            <a:r>
              <a:rPr lang="cs-CZ" altLang="cs-CZ" dirty="0" err="1">
                <a:solidFill>
                  <a:srgbClr val="000000"/>
                </a:solidFill>
                <a:cs typeface="Times New Roman" panose="02020603050405020304" pitchFamily="18" charset="0"/>
              </a:rPr>
              <a:t>ktor</a:t>
            </a:r>
            <a:r>
              <a:rPr lang="cs-CZ" altLang="cs-CZ" dirty="0">
                <a:solidFill>
                  <a:srgbClr val="000000"/>
                </a:solidFill>
                <a:cs typeface="Times New Roman" panose="02020603050405020304" pitchFamily="18" charset="0"/>
              </a:rPr>
              <a:t>: odezva úměrná množství vzorku </a:t>
            </a:r>
            <a:r>
              <a:rPr lang="en-US" altLang="cs-CZ" i="1" dirty="0">
                <a:solidFill>
                  <a:srgbClr val="000000"/>
                </a:solidFill>
                <a:cs typeface="Times New Roman" panose="02020603050405020304" pitchFamily="18" charset="0"/>
              </a:rPr>
              <a:t>R</a:t>
            </a:r>
            <a:r>
              <a:rPr lang="en-US" altLang="cs-CZ" dirty="0">
                <a:solidFill>
                  <a:srgbClr val="000000"/>
                </a:solidFill>
                <a:cs typeface="Times New Roman" panose="02020603050405020304" pitchFamily="18" charset="0"/>
              </a:rPr>
              <a:t> (mV/mass/unit time)</a:t>
            </a:r>
            <a:endParaRPr lang="cs-CZ" altLang="cs-CZ" dirty="0">
              <a:cs typeface="Times New Roman" panose="02020603050405020304" pitchFamily="18" charset="0"/>
            </a:endParaRPr>
          </a:p>
        </p:txBody>
      </p:sp>
      <p:pic>
        <p:nvPicPr>
          <p:cNvPr id="21507" name="Picture 3" descr="http://hplc.chem.shu.edu./HPLC/Detectors/deq_rsp1.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156325" y="2565400"/>
            <a:ext cx="20875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684213" y="3235623"/>
            <a:ext cx="79930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solidFill>
                  <a:srgbClr val="000000"/>
                </a:solidFill>
              </a:rPr>
              <a:t>C</a:t>
            </a:r>
            <a:r>
              <a:rPr lang="en-US" altLang="cs-CZ" dirty="0" err="1">
                <a:solidFill>
                  <a:srgbClr val="000000"/>
                </a:solidFill>
                <a:cs typeface="Times New Roman" panose="02020603050405020304" pitchFamily="18" charset="0"/>
              </a:rPr>
              <a:t>oncentration</a:t>
            </a:r>
            <a:r>
              <a:rPr lang="en-US" altLang="cs-CZ" dirty="0">
                <a:solidFill>
                  <a:srgbClr val="000000"/>
                </a:solidFill>
                <a:cs typeface="Times New Roman" panose="02020603050405020304" pitchFamily="18" charset="0"/>
              </a:rPr>
              <a:t> sensitive </a:t>
            </a:r>
            <a:r>
              <a:rPr lang="en-US" altLang="cs-CZ" dirty="0" err="1">
                <a:solidFill>
                  <a:srgbClr val="000000"/>
                </a:solidFill>
                <a:cs typeface="Times New Roman" panose="02020603050405020304" pitchFamily="18" charset="0"/>
              </a:rPr>
              <a:t>dete</a:t>
            </a:r>
            <a:r>
              <a:rPr lang="cs-CZ" altLang="cs-CZ" dirty="0" err="1">
                <a:solidFill>
                  <a:srgbClr val="000000"/>
                </a:solidFill>
              </a:rPr>
              <a:t>ktor</a:t>
            </a:r>
            <a:r>
              <a:rPr lang="cs-CZ" altLang="cs-CZ" dirty="0">
                <a:solidFill>
                  <a:srgbClr val="000000"/>
                </a:solidFill>
              </a:rPr>
              <a:t>: odezva úměrná koncentraci vzorku </a:t>
            </a:r>
            <a:r>
              <a:rPr lang="en-US" altLang="cs-CZ" dirty="0">
                <a:solidFill>
                  <a:srgbClr val="000000"/>
                </a:solidFill>
                <a:cs typeface="Times New Roman" panose="02020603050405020304" pitchFamily="18" charset="0"/>
              </a:rPr>
              <a:t>mV/mass/unit volume  </a:t>
            </a:r>
            <a:endParaRPr lang="cs-CZ" altLang="cs-CZ" dirty="0"/>
          </a:p>
          <a:p>
            <a:endParaRPr lang="cs-CZ" altLang="cs-CZ" dirty="0"/>
          </a:p>
        </p:txBody>
      </p:sp>
      <p:pic>
        <p:nvPicPr>
          <p:cNvPr id="21509" name="Picture 5" descr="http://hplc.chem.shu.edu./HPLC/Detectors/deq_rsp2.g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6372225" y="3724275"/>
            <a:ext cx="1892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p:cNvSpPr>
            <a:spLocks noChangeArrowheads="1"/>
          </p:cNvSpPr>
          <p:nvPr/>
        </p:nvSpPr>
        <p:spPr bwMode="auto">
          <a:xfrm>
            <a:off x="755650" y="4059364"/>
            <a:ext cx="72009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solidFill>
                  <a:srgbClr val="000000"/>
                </a:solidFill>
              </a:rPr>
              <a:t>S</a:t>
            </a:r>
            <a:r>
              <a:rPr lang="en-US" altLang="cs-CZ" dirty="0" err="1">
                <a:solidFill>
                  <a:srgbClr val="000000"/>
                </a:solidFill>
                <a:cs typeface="Times New Roman" panose="02020603050405020304" pitchFamily="18" charset="0"/>
              </a:rPr>
              <a:t>ymbol</a:t>
            </a:r>
            <a:r>
              <a:rPr lang="cs-CZ" altLang="cs-CZ" dirty="0">
                <a:solidFill>
                  <a:srgbClr val="000000"/>
                </a:solidFill>
              </a:rPr>
              <a:t>y</a:t>
            </a:r>
            <a:r>
              <a:rPr lang="en-US" altLang="cs-CZ" dirty="0">
                <a:solidFill>
                  <a:srgbClr val="000000"/>
                </a:solidFill>
                <a:cs typeface="Times New Roman" panose="02020603050405020304" pitchFamily="18" charset="0"/>
              </a:rPr>
              <a:t>: </a:t>
            </a:r>
            <a:endParaRPr lang="cs-CZ" altLang="cs-CZ" dirty="0"/>
          </a:p>
          <a:p>
            <a:r>
              <a:rPr lang="en-US" altLang="cs-CZ" i="1" dirty="0">
                <a:solidFill>
                  <a:srgbClr val="000000"/>
                </a:solidFill>
                <a:cs typeface="Times New Roman" panose="02020603050405020304" pitchFamily="18" charset="0"/>
              </a:rPr>
              <a:t>h</a:t>
            </a:r>
            <a:r>
              <a:rPr lang="en-US" altLang="cs-CZ" dirty="0">
                <a:solidFill>
                  <a:srgbClr val="000000"/>
                </a:solidFill>
                <a:cs typeface="Times New Roman" panose="02020603050405020304" pitchFamily="18" charset="0"/>
              </a:rPr>
              <a:t> = peak height (mV) </a:t>
            </a:r>
            <a:endParaRPr lang="cs-CZ" altLang="cs-CZ" dirty="0"/>
          </a:p>
          <a:p>
            <a:r>
              <a:rPr lang="en-US" altLang="cs-CZ" i="1" dirty="0">
                <a:solidFill>
                  <a:srgbClr val="000000"/>
                </a:solidFill>
                <a:cs typeface="Times New Roman" panose="02020603050405020304" pitchFamily="18" charset="0"/>
              </a:rPr>
              <a:t>w</a:t>
            </a:r>
            <a:r>
              <a:rPr lang="en-US" altLang="cs-CZ" dirty="0">
                <a:solidFill>
                  <a:srgbClr val="000000"/>
                </a:solidFill>
                <a:cs typeface="Times New Roman" panose="02020603050405020304" pitchFamily="18" charset="0"/>
              </a:rPr>
              <a:t> = peak width at 0.607 of the peak height (cm) </a:t>
            </a:r>
            <a:endParaRPr lang="cs-CZ" altLang="cs-CZ" dirty="0"/>
          </a:p>
          <a:p>
            <a:r>
              <a:rPr lang="en-US" altLang="cs-CZ" i="1" dirty="0">
                <a:solidFill>
                  <a:srgbClr val="000000"/>
                </a:solidFill>
                <a:cs typeface="Times New Roman" panose="02020603050405020304" pitchFamily="18" charset="0"/>
              </a:rPr>
              <a:t>F</a:t>
            </a:r>
            <a:r>
              <a:rPr lang="en-US" altLang="cs-CZ" dirty="0">
                <a:solidFill>
                  <a:srgbClr val="000000"/>
                </a:solidFill>
                <a:cs typeface="Times New Roman" panose="02020603050405020304" pitchFamily="18" charset="0"/>
              </a:rPr>
              <a:t> = flow rate (ml/min) </a:t>
            </a:r>
            <a:endParaRPr lang="cs-CZ" altLang="cs-CZ" dirty="0"/>
          </a:p>
          <a:p>
            <a:r>
              <a:rPr lang="en-US" altLang="cs-CZ" i="1" dirty="0">
                <a:solidFill>
                  <a:srgbClr val="000000"/>
                </a:solidFill>
                <a:cs typeface="Times New Roman" panose="02020603050405020304" pitchFamily="18" charset="0"/>
              </a:rPr>
              <a:t>M</a:t>
            </a:r>
            <a:r>
              <a:rPr lang="en-US" altLang="cs-CZ" dirty="0">
                <a:solidFill>
                  <a:srgbClr val="000000"/>
                </a:solidFill>
                <a:cs typeface="Times New Roman" panose="02020603050405020304" pitchFamily="18" charset="0"/>
              </a:rPr>
              <a:t> = mass of solute injected </a:t>
            </a:r>
            <a:endParaRPr lang="cs-CZ" altLang="cs-CZ" dirty="0"/>
          </a:p>
          <a:p>
            <a:r>
              <a:rPr lang="en-US" altLang="cs-CZ" i="1" dirty="0">
                <a:solidFill>
                  <a:srgbClr val="000000"/>
                </a:solidFill>
                <a:cs typeface="Times New Roman" panose="02020603050405020304" pitchFamily="18" charset="0"/>
              </a:rPr>
              <a:t>s</a:t>
            </a:r>
            <a:r>
              <a:rPr lang="en-US" altLang="cs-CZ" dirty="0">
                <a:solidFill>
                  <a:srgbClr val="000000"/>
                </a:solidFill>
                <a:cs typeface="Times New Roman" panose="02020603050405020304" pitchFamily="18" charset="0"/>
              </a:rPr>
              <a:t> = chart speed (cm/min) </a:t>
            </a:r>
          </a:p>
          <a:p>
            <a:r>
              <a:rPr lang="en-US" altLang="cs-CZ" dirty="0">
                <a:solidFill>
                  <a:srgbClr val="000000"/>
                </a:solidFill>
                <a:cs typeface="Times New Roman" panose="02020603050405020304" pitchFamily="18" charset="0"/>
              </a:rPr>
              <a:t/>
            </a:r>
            <a:br>
              <a:rPr lang="en-US" altLang="cs-CZ" dirty="0">
                <a:solidFill>
                  <a:srgbClr val="000000"/>
                </a:solidFill>
                <a:cs typeface="Times New Roman" panose="02020603050405020304" pitchFamily="18" charset="0"/>
              </a:rPr>
            </a:br>
            <a:endParaRPr lang="en-US" altLang="cs-CZ" dirty="0">
              <a:solidFill>
                <a:srgbClr val="000000"/>
              </a:solidFill>
              <a:cs typeface="Times New Roman" panose="02020603050405020304" pitchFamily="18" charset="0"/>
            </a:endParaRPr>
          </a:p>
        </p:txBody>
      </p:sp>
      <p:sp>
        <p:nvSpPr>
          <p:cNvPr id="21511" name="Rectangle 7"/>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cs-CZ" altLang="cs-CZ" sz="4400">
              <a:solidFill>
                <a:schemeClr val="tx2"/>
              </a:solidFill>
              <a:latin typeface="Humanst521 BT" pitchFamily="34" charset="0"/>
            </a:endParaRPr>
          </a:p>
        </p:txBody>
      </p:sp>
      <p:sp>
        <p:nvSpPr>
          <p:cNvPr id="21512" name="Rectangle 8"/>
          <p:cNvSpPr>
            <a:spLocks noChangeArrowheads="1"/>
          </p:cNvSpPr>
          <p:nvPr/>
        </p:nvSpPr>
        <p:spPr bwMode="auto">
          <a:xfrm>
            <a:off x="5003800" y="5075872"/>
            <a:ext cx="4140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dirty="0">
                <a:solidFill>
                  <a:srgbClr val="000000"/>
                </a:solidFill>
              </a:rPr>
              <a:t>Odezva detektoru závisí také na:</a:t>
            </a:r>
          </a:p>
          <a:p>
            <a:pPr eaLnBrk="1" hangingPunct="1"/>
            <a:r>
              <a:rPr lang="cs-CZ" altLang="cs-CZ" dirty="0">
                <a:solidFill>
                  <a:srgbClr val="000000"/>
                </a:solidFill>
              </a:rPr>
              <a:t>- prostředí MF</a:t>
            </a:r>
          </a:p>
          <a:p>
            <a:pPr eaLnBrk="1" hangingPunct="1"/>
            <a:r>
              <a:rPr lang="cs-CZ" altLang="cs-CZ" dirty="0">
                <a:solidFill>
                  <a:srgbClr val="000000"/>
                </a:solidFill>
              </a:rPr>
              <a:t>- geometrie cely </a:t>
            </a:r>
          </a:p>
          <a:p>
            <a:pPr eaLnBrk="1" hangingPunct="1"/>
            <a:r>
              <a:rPr lang="cs-CZ" altLang="cs-CZ" dirty="0">
                <a:solidFill>
                  <a:srgbClr val="000000"/>
                </a:solidFill>
              </a:rPr>
              <a:t>- typu analyzované látky</a:t>
            </a:r>
            <a:r>
              <a:rPr lang="cs-CZ" altLang="cs-CZ" dirty="0">
                <a:solidFill>
                  <a:srgbClr val="000000"/>
                </a:solidFill>
                <a:latin typeface="Verdana" panose="020B0604030504040204" pitchFamily="34" charset="0"/>
              </a:rPr>
              <a:t> </a:t>
            </a:r>
            <a:r>
              <a:rPr lang="en-US" altLang="cs-CZ" dirty="0">
                <a:solidFill>
                  <a:srgbClr val="000000"/>
                </a:solidFill>
                <a:latin typeface="Verdana" panose="020B0604030504040204" pitchFamily="34" charset="0"/>
              </a:rPr>
              <a:t> </a:t>
            </a:r>
            <a:br>
              <a:rPr lang="en-US" altLang="cs-CZ" dirty="0">
                <a:solidFill>
                  <a:srgbClr val="000000"/>
                </a:solidFill>
                <a:latin typeface="Verdana" panose="020B0604030504040204" pitchFamily="34" charset="0"/>
              </a:rPr>
            </a:br>
            <a:endParaRPr lang="cs-CZ" altLang="cs-CZ" dirty="0">
              <a:solidFill>
                <a:srgbClr val="000000"/>
              </a:solidFill>
              <a:latin typeface="Verdana" panose="020B0604030504040204" pitchFamily="34" charset="0"/>
            </a:endParaRPr>
          </a:p>
        </p:txBody>
      </p:sp>
      <p:sp>
        <p:nvSpPr>
          <p:cNvPr id="9" name="Nadpis 8"/>
          <p:cNvSpPr>
            <a:spLocks noGrp="1"/>
          </p:cNvSpPr>
          <p:nvPr>
            <p:ph type="title"/>
          </p:nvPr>
        </p:nvSpPr>
        <p:spPr>
          <a:xfrm>
            <a:off x="574675" y="473868"/>
            <a:ext cx="8318500" cy="646113"/>
          </a:xfrm>
        </p:spPr>
        <p:txBody>
          <a:bodyPr rtlCol="0">
            <a:normAutofit fontScale="90000"/>
          </a:bodyPr>
          <a:lstStyle/>
          <a:p>
            <a:pPr eaLnBrk="1" hangingPunct="1">
              <a:defRPr/>
            </a:pPr>
            <a:r>
              <a:rPr lang="en-GB" dirty="0" err="1"/>
              <a:t>Odezva</a:t>
            </a:r>
            <a:r>
              <a:rPr lang="en-GB" dirty="0"/>
              <a:t> R (response)</a:t>
            </a:r>
          </a:p>
        </p:txBody>
      </p:sp>
    </p:spTree>
    <p:extLst>
      <p:ext uri="{BB962C8B-B14F-4D97-AF65-F5344CB8AC3E}">
        <p14:creationId xmlns:p14="http://schemas.microsoft.com/office/powerpoint/2010/main" val="259340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5120" y="478632"/>
            <a:ext cx="8318500" cy="646113"/>
          </a:xfrm>
        </p:spPr>
        <p:txBody>
          <a:bodyPr rtlCol="0">
            <a:normAutofit fontScale="90000"/>
          </a:bodyPr>
          <a:lstStyle/>
          <a:p>
            <a:pPr eaLnBrk="1" hangingPunct="1">
              <a:defRPr/>
            </a:pPr>
            <a:r>
              <a:rPr dirty="0" err="1"/>
              <a:t>Detekce</a:t>
            </a:r>
            <a:r>
              <a:rPr dirty="0"/>
              <a:t> </a:t>
            </a:r>
          </a:p>
        </p:txBody>
      </p:sp>
      <p:sp>
        <p:nvSpPr>
          <p:cNvPr id="22531" name="Zástupný symbol pro obsah 2"/>
          <p:cNvSpPr>
            <a:spLocks noGrp="1"/>
          </p:cNvSpPr>
          <p:nvPr>
            <p:ph idx="1"/>
          </p:nvPr>
        </p:nvSpPr>
        <p:spPr>
          <a:xfrm>
            <a:off x="514350" y="1341438"/>
            <a:ext cx="8229600" cy="5256212"/>
          </a:xfrm>
        </p:spPr>
        <p:txBody>
          <a:bodyPr/>
          <a:lstStyle/>
          <a:p>
            <a:pPr eaLnBrk="1" hangingPunct="1">
              <a:buFont typeface="Wingdings" pitchFamily="2" charset="2"/>
              <a:buNone/>
            </a:pPr>
            <a:r>
              <a:rPr lang="cs-CZ" altLang="cs-CZ" sz="2000" b="1"/>
              <a:t>Concentration or Mass sensitive:</a:t>
            </a:r>
          </a:p>
          <a:p>
            <a:pPr eaLnBrk="1" hangingPunct="1"/>
            <a:r>
              <a:rPr lang="cs-CZ" altLang="cs-CZ" sz="2000" b="1"/>
              <a:t>Concentration-sensitive </a:t>
            </a:r>
            <a:r>
              <a:rPr lang="cs-CZ" altLang="cs-CZ" sz="2000"/>
              <a:t>detectors produce a signal, which is proportional to the concentration of the sample in the eluate.</a:t>
            </a:r>
          </a:p>
          <a:p>
            <a:pPr eaLnBrk="1" hangingPunct="1">
              <a:buFont typeface="Wingdings" pitchFamily="2" charset="2"/>
              <a:buNone/>
            </a:pPr>
            <a:endParaRPr lang="cs-CZ" altLang="cs-CZ" sz="2000"/>
          </a:p>
          <a:p>
            <a:pPr eaLnBrk="1" hangingPunct="1"/>
            <a:r>
              <a:rPr lang="cs-CZ" altLang="cs-CZ" sz="2000" b="1"/>
              <a:t>Mass-sensitive</a:t>
            </a:r>
            <a:r>
              <a:rPr lang="cs-CZ" altLang="cs-CZ" sz="2000"/>
              <a:t> detectors produce signal which is proportional to tha mass flux (number of molecules or ions per unit time).</a:t>
            </a:r>
          </a:p>
          <a:p>
            <a:pPr eaLnBrk="1" hangingPunct="1"/>
            <a:endParaRPr lang="cs-CZ" altLang="cs-CZ" sz="2000"/>
          </a:p>
          <a:p>
            <a:pPr eaLnBrk="1" hangingPunct="1"/>
            <a:endParaRPr lang="cs-CZ" altLang="cs-CZ" sz="2000"/>
          </a:p>
          <a:p>
            <a:pPr eaLnBrk="1" hangingPunct="1">
              <a:buFont typeface="Wingdings" pitchFamily="2" charset="2"/>
              <a:buNone/>
            </a:pPr>
            <a:r>
              <a:rPr lang="cs-CZ" altLang="cs-CZ" sz="2000" b="1"/>
              <a:t>Selectivity</a:t>
            </a:r>
          </a:p>
          <a:p>
            <a:pPr eaLnBrk="1" hangingPunct="1"/>
            <a:r>
              <a:rPr lang="cs-CZ" altLang="cs-CZ" sz="2000" b="1"/>
              <a:t>Non-selective </a:t>
            </a:r>
            <a:r>
              <a:rPr lang="cs-CZ" altLang="cs-CZ" sz="2000"/>
              <a:t>detectors react to the bulk property of the solution passing through (Refractive index detector, RID, conductivity detector).</a:t>
            </a:r>
          </a:p>
          <a:p>
            <a:pPr eaLnBrk="1" hangingPunct="1"/>
            <a:r>
              <a:rPr lang="cs-CZ" altLang="cs-CZ" sz="2000" b="1"/>
              <a:t>Selective detectors </a:t>
            </a:r>
            <a:r>
              <a:rPr lang="cs-CZ" altLang="cs-CZ" sz="2000"/>
              <a:t>utilizing specific properties of the compound (UV/VIS absorbance, fluorescence, redox potential, mass-to-charge ratio).</a:t>
            </a:r>
          </a:p>
          <a:p>
            <a:pPr eaLnBrk="1" hangingPunct="1"/>
            <a:r>
              <a:rPr lang="cs-CZ" altLang="cs-CZ" sz="2000" b="1"/>
              <a:t>Detection</a:t>
            </a:r>
          </a:p>
          <a:p>
            <a:pPr eaLnBrk="1" hangingPunct="1"/>
            <a:endParaRPr lang="cs-CZ" altLang="cs-CZ" sz="2000"/>
          </a:p>
        </p:txBody>
      </p:sp>
      <p:pic>
        <p:nvPicPr>
          <p:cNvPr id="225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913" y="2420938"/>
            <a:ext cx="400208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3479800"/>
            <a:ext cx="40020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70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14350" y="382587"/>
            <a:ext cx="8318500" cy="646113"/>
          </a:xfrm>
          <a:solidFill>
            <a:srgbClr val="FFFFFF"/>
          </a:solidFill>
        </p:spPr>
        <p:txBody>
          <a:bodyPr anchor="t">
            <a:normAutofit fontScale="90000"/>
          </a:bodyPr>
          <a:lstStyle/>
          <a:p>
            <a:pPr eaLnBrk="1" hangingPunct="1">
              <a:defRPr/>
            </a:pPr>
            <a:r>
              <a:rPr dirty="0" err="1"/>
              <a:t>Lineární</a:t>
            </a:r>
            <a:r>
              <a:rPr dirty="0"/>
              <a:t> </a:t>
            </a:r>
            <a:r>
              <a:rPr dirty="0" err="1"/>
              <a:t>dynamický</a:t>
            </a:r>
            <a:r>
              <a:rPr dirty="0"/>
              <a:t> </a:t>
            </a:r>
            <a:r>
              <a:rPr dirty="0" err="1"/>
              <a:t>rozsah</a:t>
            </a:r>
            <a:endParaRPr dirty="0"/>
          </a:p>
        </p:txBody>
      </p:sp>
      <p:pic>
        <p:nvPicPr>
          <p:cNvPr id="23555" name="Picture 4" descr="de1_resp"/>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929063" y="2997200"/>
            <a:ext cx="4927600" cy="3654425"/>
          </a:xfrm>
          <a:noFill/>
        </p:spPr>
      </p:pic>
      <p:sp>
        <p:nvSpPr>
          <p:cNvPr id="23556" name="Rectangle 3"/>
          <p:cNvSpPr>
            <a:spLocks noGrp="1" noChangeArrowheads="1"/>
          </p:cNvSpPr>
          <p:nvPr>
            <p:ph type="body" sz="half" idx="4294967295"/>
          </p:nvPr>
        </p:nvSpPr>
        <p:spPr>
          <a:xfrm>
            <a:off x="514349" y="1196974"/>
            <a:ext cx="8342313" cy="1584325"/>
          </a:xfrm>
          <a:solidFill>
            <a:srgbClr val="FFFFFF"/>
          </a:solidFill>
        </p:spPr>
        <p:txBody>
          <a:bodyPr>
            <a:normAutofit fontScale="62500" lnSpcReduction="20000"/>
          </a:bodyPr>
          <a:lstStyle/>
          <a:p>
            <a:pPr marL="469900" indent="-469900" eaLnBrk="1" hangingPunct="1">
              <a:lnSpc>
                <a:spcPct val="120000"/>
              </a:lnSpc>
              <a:spcBef>
                <a:spcPts val="0"/>
              </a:spcBef>
              <a:buFontTx/>
              <a:buNone/>
            </a:pPr>
            <a:r>
              <a:rPr lang="cs-CZ" altLang="cs-CZ" sz="2900" dirty="0">
                <a:latin typeface="Arial" panose="020B0604020202020204" pitchFamily="34" charset="0"/>
              </a:rPr>
              <a:t>Odezva detektoru – rozdíl v odezvě různých koncentrací látek je proporcionální – přímá linie v kalibrační křivce</a:t>
            </a:r>
          </a:p>
          <a:p>
            <a:pPr marL="469900" indent="-469900" eaLnBrk="1" hangingPunct="1">
              <a:lnSpc>
                <a:spcPct val="120000"/>
              </a:lnSpc>
              <a:spcBef>
                <a:spcPts val="0"/>
              </a:spcBef>
              <a:buFontTx/>
              <a:buNone/>
            </a:pPr>
            <a:r>
              <a:rPr lang="cs-CZ" altLang="cs-CZ" sz="2900" dirty="0">
                <a:latin typeface="Arial" panose="020B0604020202020204" pitchFamily="34" charset="0"/>
              </a:rPr>
              <a:t>L</a:t>
            </a:r>
            <a:r>
              <a:rPr lang="en-US" altLang="cs-CZ" sz="2900" dirty="0" err="1">
                <a:latin typeface="Arial" panose="020B0604020202020204" pitchFamily="34" charset="0"/>
              </a:rPr>
              <a:t>ine</a:t>
            </a:r>
            <a:r>
              <a:rPr lang="cs-CZ" altLang="cs-CZ" sz="2900" dirty="0" err="1">
                <a:latin typeface="Arial" panose="020B0604020202020204" pitchFamily="34" charset="0"/>
              </a:rPr>
              <a:t>ární</a:t>
            </a:r>
            <a:r>
              <a:rPr lang="cs-CZ" altLang="cs-CZ" sz="2900" dirty="0">
                <a:latin typeface="Arial" panose="020B0604020202020204" pitchFamily="34" charset="0"/>
              </a:rPr>
              <a:t> </a:t>
            </a:r>
            <a:r>
              <a:rPr lang="en-US" altLang="cs-CZ" sz="2900" dirty="0">
                <a:latin typeface="Arial" panose="020B0604020202020204" pitchFamily="34" charset="0"/>
              </a:rPr>
              <a:t>dynamic</a:t>
            </a:r>
            <a:r>
              <a:rPr lang="cs-CZ" altLang="cs-CZ" sz="2900" dirty="0" err="1">
                <a:latin typeface="Arial" panose="020B0604020202020204" pitchFamily="34" charset="0"/>
              </a:rPr>
              <a:t>ký</a:t>
            </a:r>
            <a:r>
              <a:rPr lang="cs-CZ" altLang="cs-CZ" sz="2900" dirty="0">
                <a:latin typeface="Arial" panose="020B0604020202020204" pitchFamily="34" charset="0"/>
              </a:rPr>
              <a:t> rozsah </a:t>
            </a:r>
            <a:r>
              <a:rPr lang="en-US" altLang="cs-CZ" sz="2900" dirty="0" err="1">
                <a:latin typeface="Arial" panose="020B0604020202020204" pitchFamily="34" charset="0"/>
              </a:rPr>
              <a:t>dete</a:t>
            </a:r>
            <a:r>
              <a:rPr lang="cs-CZ" altLang="cs-CZ" sz="2900" dirty="0">
                <a:latin typeface="Arial" panose="020B0604020202020204" pitchFamily="34" charset="0"/>
              </a:rPr>
              <a:t>k</a:t>
            </a:r>
            <a:r>
              <a:rPr lang="en-US" altLang="cs-CZ" sz="2900" dirty="0">
                <a:latin typeface="Arial" panose="020B0604020202020204" pitchFamily="34" charset="0"/>
              </a:rPr>
              <a:t>tor</a:t>
            </a:r>
            <a:r>
              <a:rPr lang="cs-CZ" altLang="cs-CZ" sz="2900" dirty="0">
                <a:latin typeface="Arial" panose="020B0604020202020204" pitchFamily="34" charset="0"/>
              </a:rPr>
              <a:t>u – maximum lineární odezvy: šum detektoru</a:t>
            </a:r>
          </a:p>
          <a:p>
            <a:pPr marL="469900" indent="-469900" eaLnBrk="1" hangingPunct="1">
              <a:lnSpc>
                <a:spcPct val="120000"/>
              </a:lnSpc>
              <a:spcBef>
                <a:spcPts val="0"/>
              </a:spcBef>
              <a:buFontTx/>
              <a:buNone/>
            </a:pPr>
            <a:r>
              <a:rPr lang="cs-CZ" altLang="cs-CZ" sz="2900" dirty="0">
                <a:latin typeface="Arial" panose="020B0604020202020204" pitchFamily="34" charset="0"/>
              </a:rPr>
              <a:t>Detektory nelineární při vysokých koncentracích – chyby v kvantifikaci</a:t>
            </a:r>
          </a:p>
          <a:p>
            <a:pPr marL="469900" indent="-469900" eaLnBrk="1" hangingPunct="1">
              <a:lnSpc>
                <a:spcPct val="90000"/>
              </a:lnSpc>
              <a:buFontTx/>
              <a:buNone/>
            </a:pPr>
            <a:r>
              <a:rPr lang="en-US" altLang="cs-CZ" sz="1800" dirty="0">
                <a:latin typeface="Arial" panose="020B0604020202020204" pitchFamily="34" charset="0"/>
              </a:rPr>
              <a:t> </a:t>
            </a:r>
            <a:endParaRPr lang="cs-CZ" altLang="cs-CZ" sz="1800" dirty="0">
              <a:latin typeface="Arial" panose="020B0604020202020204" pitchFamily="34" charset="0"/>
            </a:endParaRPr>
          </a:p>
        </p:txBody>
      </p:sp>
      <p:pic>
        <p:nvPicPr>
          <p:cNvPr id="23557"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296863" y="2781300"/>
            <a:ext cx="3132137" cy="1647825"/>
          </a:xfrm>
          <a:noFill/>
        </p:spPr>
      </p:pic>
      <p:pic>
        <p:nvPicPr>
          <p:cNvPr id="2355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863" y="4594225"/>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7"/>
          <p:cNvSpPr>
            <a:spLocks noChangeArrowheads="1"/>
          </p:cNvSpPr>
          <p:nvPr/>
        </p:nvSpPr>
        <p:spPr bwMode="auto">
          <a:xfrm>
            <a:off x="2109788" y="6515100"/>
            <a:ext cx="181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a:solidFill>
                  <a:schemeClr val="tx2"/>
                </a:solidFill>
                <a:latin typeface="Verdana" panose="020B0604030504040204" pitchFamily="34" charset="0"/>
              </a:rPr>
              <a:t>Dynamický rozsah</a:t>
            </a:r>
          </a:p>
        </p:txBody>
      </p:sp>
    </p:spTree>
    <p:extLst>
      <p:ext uri="{BB962C8B-B14F-4D97-AF65-F5344CB8AC3E}">
        <p14:creationId xmlns:p14="http://schemas.microsoft.com/office/powerpoint/2010/main" val="2376899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http://hplc.chem.shu.edu./HPLC/Theory/eqn_5.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79388" y="5805488"/>
            <a:ext cx="15430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ChangeArrowheads="1"/>
          </p:cNvSpPr>
          <p:nvPr/>
        </p:nvSpPr>
        <p:spPr bwMode="auto">
          <a:xfrm>
            <a:off x="-4530725" y="49736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cs-CZ">
              <a:latin typeface="Calibri" panose="020F0502020204030204" pitchFamily="34" charset="0"/>
            </a:endParaRPr>
          </a:p>
        </p:txBody>
      </p:sp>
      <p:pic>
        <p:nvPicPr>
          <p:cNvPr id="24580" name="Picture 5" descr="http://hplc.chem.shu.edu./HPLC/Theory/eqn_6.gif"/>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124075" y="5805488"/>
            <a:ext cx="17811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6"/>
          <p:cNvSpPr>
            <a:spLocks noChangeArrowheads="1"/>
          </p:cNvSpPr>
          <p:nvPr/>
        </p:nvSpPr>
        <p:spPr bwMode="auto">
          <a:xfrm>
            <a:off x="293688" y="1169987"/>
            <a:ext cx="83534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dirty="0" smtClean="0">
                <a:solidFill>
                  <a:srgbClr val="000000"/>
                </a:solidFill>
                <a:latin typeface="+mn-lt"/>
              </a:rPr>
              <a:t>Analyt je </a:t>
            </a:r>
            <a:r>
              <a:rPr lang="cs-CZ" altLang="cs-CZ" sz="2000" dirty="0">
                <a:solidFill>
                  <a:srgbClr val="000000"/>
                </a:solidFill>
                <a:latin typeface="+mn-lt"/>
              </a:rPr>
              <a:t>unášen kolonou – rozmytí chromatografických </a:t>
            </a:r>
            <a:r>
              <a:rPr lang="cs-CZ" altLang="cs-CZ" sz="2000" dirty="0" err="1">
                <a:solidFill>
                  <a:srgbClr val="000000"/>
                </a:solidFill>
                <a:latin typeface="+mn-lt"/>
              </a:rPr>
              <a:t>píků</a:t>
            </a:r>
            <a:r>
              <a:rPr lang="cs-CZ" altLang="cs-CZ" sz="2000" dirty="0">
                <a:solidFill>
                  <a:srgbClr val="000000"/>
                </a:solidFill>
                <a:latin typeface="+mn-lt"/>
              </a:rPr>
              <a:t> snaha o co nejnižší </a:t>
            </a:r>
            <a:r>
              <a:rPr lang="en-US" altLang="cs-CZ" sz="2000" dirty="0">
                <a:solidFill>
                  <a:srgbClr val="000000"/>
                </a:solidFill>
                <a:latin typeface="+mn-lt"/>
              </a:rPr>
              <a:t>band broadening </a:t>
            </a:r>
            <a:endParaRPr lang="cs-CZ" altLang="cs-CZ" sz="2000" dirty="0">
              <a:solidFill>
                <a:srgbClr val="000000"/>
              </a:solidFill>
              <a:latin typeface="+mn-lt"/>
            </a:endParaRPr>
          </a:p>
          <a:p>
            <a:pPr eaLnBrk="1" hangingPunct="1"/>
            <a:r>
              <a:rPr lang="cs-CZ" altLang="cs-CZ" sz="2000" dirty="0">
                <a:solidFill>
                  <a:srgbClr val="000000"/>
                </a:solidFill>
                <a:latin typeface="+mn-lt"/>
              </a:rPr>
              <a:t>Tvar </a:t>
            </a:r>
            <a:r>
              <a:rPr lang="cs-CZ" altLang="cs-CZ" sz="2000" dirty="0" err="1">
                <a:solidFill>
                  <a:srgbClr val="000000"/>
                </a:solidFill>
                <a:latin typeface="+mn-lt"/>
              </a:rPr>
              <a:t>píků</a:t>
            </a:r>
            <a:r>
              <a:rPr lang="cs-CZ" altLang="cs-CZ" sz="2000" dirty="0">
                <a:solidFill>
                  <a:srgbClr val="000000"/>
                </a:solidFill>
                <a:latin typeface="+mn-lt"/>
              </a:rPr>
              <a:t> indikuje účinnost kolony</a:t>
            </a:r>
          </a:p>
          <a:p>
            <a:pPr eaLnBrk="1" hangingPunct="1"/>
            <a:r>
              <a:rPr lang="cs-CZ" altLang="cs-CZ" sz="2000" dirty="0">
                <a:solidFill>
                  <a:srgbClr val="000000"/>
                </a:solidFill>
                <a:latin typeface="+mn-lt"/>
              </a:rPr>
              <a:t>Šířka píku závisí na: </a:t>
            </a:r>
            <a:r>
              <a:rPr lang="en-US" altLang="cs-CZ" sz="2000" dirty="0">
                <a:solidFill>
                  <a:srgbClr val="000000"/>
                </a:solidFill>
                <a:latin typeface="+mn-lt"/>
              </a:rPr>
              <a:t> </a:t>
            </a:r>
            <a:r>
              <a:rPr lang="cs-CZ" altLang="cs-CZ" sz="2000" dirty="0">
                <a:solidFill>
                  <a:srgbClr val="000000"/>
                </a:solidFill>
                <a:latin typeface="+mn-lt"/>
              </a:rPr>
              <a:t>délce kolony, průtoku, velikosti částic</a:t>
            </a:r>
          </a:p>
          <a:p>
            <a:pPr eaLnBrk="1" hangingPunct="1"/>
            <a:r>
              <a:rPr lang="cs-CZ" altLang="cs-CZ" sz="2000" dirty="0">
                <a:solidFill>
                  <a:srgbClr val="000000"/>
                </a:solidFill>
                <a:latin typeface="+mn-lt"/>
              </a:rPr>
              <a:t>Výrazné </a:t>
            </a:r>
            <a:r>
              <a:rPr lang="en-US" altLang="cs-CZ" sz="2000" dirty="0">
                <a:solidFill>
                  <a:srgbClr val="663300"/>
                </a:solidFill>
                <a:latin typeface="+mn-lt"/>
                <a:hlinkClick r:id="rId7"/>
              </a:rPr>
              <a:t>Peak broadening</a:t>
            </a:r>
            <a:r>
              <a:rPr lang="cs-CZ" altLang="cs-CZ" sz="2000" dirty="0">
                <a:solidFill>
                  <a:srgbClr val="663300"/>
                </a:solidFill>
                <a:latin typeface="+mn-lt"/>
                <a:hlinkClick r:id="rId7"/>
              </a:rPr>
              <a:t>:</a:t>
            </a:r>
            <a:r>
              <a:rPr lang="en-US" altLang="cs-CZ" sz="2000" dirty="0">
                <a:solidFill>
                  <a:srgbClr val="000000"/>
                </a:solidFill>
                <a:latin typeface="+mn-lt"/>
              </a:rPr>
              <a:t> </a:t>
            </a:r>
            <a:r>
              <a:rPr lang="cs-CZ" altLang="cs-CZ" sz="2000" dirty="0">
                <a:solidFill>
                  <a:srgbClr val="000000"/>
                </a:solidFill>
                <a:latin typeface="+mn-lt"/>
              </a:rPr>
              <a:t> objem průtokové cely větší než </a:t>
            </a:r>
            <a:r>
              <a:rPr lang="en-US" altLang="cs-CZ" sz="2000" dirty="0">
                <a:solidFill>
                  <a:srgbClr val="000000"/>
                </a:solidFill>
                <a:latin typeface="+mn-lt"/>
              </a:rPr>
              <a:t>1/10 </a:t>
            </a:r>
            <a:r>
              <a:rPr lang="cs-CZ" altLang="cs-CZ" sz="2000" dirty="0">
                <a:solidFill>
                  <a:srgbClr val="000000"/>
                </a:solidFill>
                <a:latin typeface="+mn-lt"/>
              </a:rPr>
              <a:t>objemu píku nebo při nevhodné geometrii cely</a:t>
            </a:r>
          </a:p>
          <a:p>
            <a:pPr eaLnBrk="1" hangingPunct="1"/>
            <a:r>
              <a:rPr lang="cs-CZ" altLang="cs-CZ" sz="2000" dirty="0">
                <a:solidFill>
                  <a:srgbClr val="000000"/>
                </a:solidFill>
                <a:latin typeface="+mn-lt"/>
              </a:rPr>
              <a:t>Plocha píku je úměrná množství nastříknuté látky </a:t>
            </a:r>
          </a:p>
          <a:p>
            <a:pPr eaLnBrk="1" hangingPunct="1"/>
            <a:r>
              <a:rPr lang="en-US" altLang="cs-CZ" sz="2000" dirty="0">
                <a:solidFill>
                  <a:srgbClr val="000000"/>
                </a:solidFill>
                <a:latin typeface="+mn-lt"/>
              </a:rPr>
              <a:t>peak broadening </a:t>
            </a:r>
            <a:r>
              <a:rPr lang="cs-CZ" altLang="cs-CZ" sz="2000" dirty="0">
                <a:solidFill>
                  <a:srgbClr val="000000"/>
                </a:solidFill>
                <a:latin typeface="+mn-lt"/>
              </a:rPr>
              <a:t>snižuje výšku píku, může negativně ovlivnit rozlišení</a:t>
            </a:r>
          </a:p>
          <a:p>
            <a:pPr eaLnBrk="1" hangingPunct="1"/>
            <a:endParaRPr lang="cs-CZ" altLang="cs-CZ" sz="2000" dirty="0">
              <a:solidFill>
                <a:srgbClr val="000000"/>
              </a:solidFill>
              <a:latin typeface="+mn-lt"/>
            </a:endParaRPr>
          </a:p>
          <a:p>
            <a:pPr eaLnBrk="1" hangingPunct="1"/>
            <a:r>
              <a:rPr lang="cs-CZ" altLang="cs-CZ" sz="2000" dirty="0">
                <a:latin typeface="+mn-lt"/>
              </a:rPr>
              <a:t>Potlačení driftu způsobeného průtokem, teplotou …</a:t>
            </a:r>
          </a:p>
          <a:p>
            <a:pPr eaLnBrk="1" hangingPunct="1"/>
            <a:r>
              <a:rPr lang="en-US" altLang="cs-CZ" sz="2000" dirty="0">
                <a:latin typeface="+mn-lt"/>
              </a:rPr>
              <a:t>Modern</a:t>
            </a:r>
            <a:r>
              <a:rPr lang="cs-CZ" altLang="cs-CZ" sz="2000" dirty="0">
                <a:latin typeface="+mn-lt"/>
              </a:rPr>
              <a:t>í</a:t>
            </a:r>
            <a:r>
              <a:rPr lang="en-US" altLang="cs-CZ" sz="2000" dirty="0">
                <a:latin typeface="+mn-lt"/>
              </a:rPr>
              <a:t> LC </a:t>
            </a:r>
            <a:r>
              <a:rPr lang="cs-CZ" altLang="cs-CZ" sz="2000" dirty="0">
                <a:latin typeface="+mn-lt"/>
              </a:rPr>
              <a:t>– vysoké rozlišení v krátkém čase</a:t>
            </a:r>
          </a:p>
          <a:p>
            <a:pPr eaLnBrk="1" hangingPunct="1"/>
            <a:r>
              <a:rPr lang="cs-CZ" altLang="cs-CZ" sz="2000" dirty="0">
                <a:solidFill>
                  <a:srgbClr val="000000"/>
                </a:solidFill>
                <a:latin typeface="+mn-lt"/>
              </a:rPr>
              <a:t>Počet teoretických pater</a:t>
            </a:r>
            <a:endParaRPr lang="cs-CZ" altLang="cs-CZ" sz="2000" dirty="0">
              <a:latin typeface="+mn-lt"/>
            </a:endParaRPr>
          </a:p>
          <a:p>
            <a:pPr eaLnBrk="1" hangingPunct="1"/>
            <a:endParaRPr lang="cs-CZ" altLang="cs-CZ" sz="1200" dirty="0">
              <a:solidFill>
                <a:srgbClr val="000000"/>
              </a:solidFill>
              <a:latin typeface="Verdana" panose="020B0604030504040204" pitchFamily="34" charset="0"/>
            </a:endParaRPr>
          </a:p>
        </p:txBody>
      </p:sp>
      <p:pic>
        <p:nvPicPr>
          <p:cNvPr id="2458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5963" y="4562475"/>
            <a:ext cx="3348037"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Nadpis 7"/>
          <p:cNvSpPr>
            <a:spLocks noGrp="1"/>
          </p:cNvSpPr>
          <p:nvPr>
            <p:ph type="title"/>
          </p:nvPr>
        </p:nvSpPr>
        <p:spPr>
          <a:xfrm>
            <a:off x="533203" y="375621"/>
            <a:ext cx="8318500" cy="646113"/>
          </a:xfrm>
        </p:spPr>
        <p:txBody>
          <a:bodyPr>
            <a:normAutofit fontScale="90000"/>
          </a:bodyPr>
          <a:lstStyle/>
          <a:p>
            <a:pPr eaLnBrk="1" hangingPunct="1">
              <a:defRPr/>
            </a:pPr>
            <a:r>
              <a:rPr lang="en-US" dirty="0">
                <a:solidFill>
                  <a:srgbClr val="000000"/>
                </a:solidFill>
                <a:cs typeface="Times New Roman" pitchFamily="18" charset="0"/>
              </a:rPr>
              <a:t>Band broadening (</a:t>
            </a:r>
            <a:r>
              <a:rPr dirty="0" err="1">
                <a:solidFill>
                  <a:srgbClr val="000000"/>
                </a:solidFill>
                <a:cs typeface="Times New Roman" pitchFamily="18" charset="0"/>
              </a:rPr>
              <a:t>účinnost</a:t>
            </a:r>
            <a:r>
              <a:rPr dirty="0">
                <a:solidFill>
                  <a:srgbClr val="000000"/>
                </a:solidFill>
                <a:cs typeface="Times New Roman" pitchFamily="18" charset="0"/>
              </a:rPr>
              <a:t> </a:t>
            </a:r>
            <a:r>
              <a:rPr dirty="0" err="1">
                <a:solidFill>
                  <a:srgbClr val="000000"/>
                </a:solidFill>
                <a:cs typeface="Times New Roman" pitchFamily="18" charset="0"/>
              </a:rPr>
              <a:t>kolony</a:t>
            </a:r>
            <a:r>
              <a:rPr lang="en-US" dirty="0">
                <a:solidFill>
                  <a:srgbClr val="000000"/>
                </a:solidFill>
                <a:cs typeface="Times New Roman" pitchFamily="18" charset="0"/>
              </a:rPr>
              <a:t>) </a:t>
            </a:r>
            <a:endParaRPr lang="en-GB" dirty="0"/>
          </a:p>
        </p:txBody>
      </p:sp>
    </p:spTree>
    <p:extLst>
      <p:ext uri="{BB962C8B-B14F-4D97-AF65-F5344CB8AC3E}">
        <p14:creationId xmlns:p14="http://schemas.microsoft.com/office/powerpoint/2010/main" val="136453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http://hplc.chem.shu.edu./HPLC/Adsorbents/efc_dpw.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067300" y="3914775"/>
            <a:ext cx="40767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ChangeArrowheads="1"/>
          </p:cNvSpPr>
          <p:nvPr/>
        </p:nvSpPr>
        <p:spPr bwMode="auto">
          <a:xfrm>
            <a:off x="331715" y="1192914"/>
            <a:ext cx="848901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dirty="0">
                <a:solidFill>
                  <a:srgbClr val="000000"/>
                </a:solidFill>
                <a:latin typeface="+mn-lt"/>
              </a:rPr>
              <a:t>Velikost částic je rozměr určený jejich geometrií</a:t>
            </a:r>
          </a:p>
          <a:p>
            <a:pPr eaLnBrk="1" hangingPunct="1"/>
            <a:r>
              <a:rPr lang="cs-CZ" altLang="cs-CZ" sz="2000" dirty="0">
                <a:solidFill>
                  <a:srgbClr val="000000"/>
                </a:solidFill>
                <a:latin typeface="+mn-lt"/>
              </a:rPr>
              <a:t> - u sférických částic je to jejich průměr</a:t>
            </a:r>
          </a:p>
          <a:p>
            <a:pPr eaLnBrk="1" hangingPunct="1">
              <a:buFontTx/>
              <a:buChar char="-"/>
            </a:pPr>
            <a:r>
              <a:rPr lang="cs-CZ" altLang="cs-CZ" sz="2000" dirty="0">
                <a:solidFill>
                  <a:srgbClr val="000000"/>
                </a:solidFill>
                <a:latin typeface="+mn-lt"/>
              </a:rPr>
              <a:t>  nepravidelný tvar částic průměr ekvivalentní sférické částici o stejném objemu </a:t>
            </a:r>
          </a:p>
          <a:p>
            <a:pPr eaLnBrk="1" hangingPunct="1"/>
            <a:r>
              <a:rPr lang="cs-CZ" altLang="cs-CZ" sz="2000" i="1" dirty="0">
                <a:solidFill>
                  <a:srgbClr val="000000"/>
                </a:solidFill>
                <a:latin typeface="+mn-lt"/>
              </a:rPr>
              <a:t>P</a:t>
            </a:r>
            <a:r>
              <a:rPr lang="en-US" altLang="cs-CZ" sz="2000" i="1" dirty="0">
                <a:solidFill>
                  <a:srgbClr val="000000"/>
                </a:solidFill>
                <a:latin typeface="+mn-lt"/>
              </a:rPr>
              <a:t>article size distribution</a:t>
            </a:r>
            <a:r>
              <a:rPr lang="cs-CZ" altLang="cs-CZ" sz="2000" i="1" dirty="0">
                <a:solidFill>
                  <a:srgbClr val="000000"/>
                </a:solidFill>
                <a:latin typeface="+mn-lt"/>
              </a:rPr>
              <a:t>     </a:t>
            </a:r>
            <a:r>
              <a:rPr lang="en-US" altLang="cs-CZ" sz="2000" i="1" dirty="0">
                <a:solidFill>
                  <a:srgbClr val="000000"/>
                </a:solidFill>
                <a:latin typeface="+mn-lt"/>
              </a:rPr>
              <a:t>Particle diameter </a:t>
            </a:r>
            <a:endParaRPr lang="cs-CZ" altLang="cs-CZ" sz="2000" i="1" dirty="0">
              <a:solidFill>
                <a:srgbClr val="000000"/>
              </a:solidFill>
              <a:latin typeface="+mn-lt"/>
            </a:endParaRPr>
          </a:p>
          <a:p>
            <a:pPr eaLnBrk="1" hangingPunct="1"/>
            <a:r>
              <a:rPr lang="en-US" altLang="cs-CZ" sz="2000" dirty="0">
                <a:solidFill>
                  <a:srgbClr val="000000"/>
                </a:solidFill>
                <a:latin typeface="+mn-lt"/>
              </a:rPr>
              <a:t>HPLC </a:t>
            </a:r>
            <a:r>
              <a:rPr lang="cs-CZ" altLang="cs-CZ" sz="2000" dirty="0">
                <a:solidFill>
                  <a:srgbClr val="000000"/>
                </a:solidFill>
                <a:latin typeface="+mn-lt"/>
              </a:rPr>
              <a:t>menší velikost částic – jednotná velikost náplně, účinnější kolona</a:t>
            </a:r>
          </a:p>
          <a:p>
            <a:pPr eaLnBrk="1" hangingPunct="1"/>
            <a:r>
              <a:rPr lang="cs-CZ" altLang="cs-CZ" sz="2000" dirty="0">
                <a:solidFill>
                  <a:srgbClr val="000000"/>
                </a:solidFill>
                <a:latin typeface="+mn-lt"/>
              </a:rPr>
              <a:t>         větší částice – vliv na účinnost kolony</a:t>
            </a:r>
          </a:p>
          <a:p>
            <a:pPr eaLnBrk="1" hangingPunct="1"/>
            <a:r>
              <a:rPr lang="cs-CZ" altLang="cs-CZ" sz="2000" dirty="0">
                <a:solidFill>
                  <a:srgbClr val="000000"/>
                </a:solidFill>
                <a:latin typeface="+mn-lt"/>
              </a:rPr>
              <a:t>Velmi malé částice menší než </a:t>
            </a:r>
            <a:r>
              <a:rPr lang="en-US" altLang="cs-CZ" sz="2000" dirty="0">
                <a:solidFill>
                  <a:srgbClr val="000000"/>
                </a:solidFill>
                <a:latin typeface="+mn-lt"/>
              </a:rPr>
              <a:t>1 µm</a:t>
            </a:r>
            <a:r>
              <a:rPr lang="cs-CZ" altLang="cs-CZ" sz="2000" dirty="0">
                <a:solidFill>
                  <a:srgbClr val="000000"/>
                </a:solidFill>
                <a:latin typeface="+mn-lt"/>
              </a:rPr>
              <a:t> – ucpávání frity kolony, zvyšování tlaku na hlavě kolny</a:t>
            </a:r>
          </a:p>
          <a:p>
            <a:pPr eaLnBrk="1" hangingPunct="1"/>
            <a:endParaRPr lang="cs-CZ" altLang="cs-CZ" sz="2000" dirty="0">
              <a:solidFill>
                <a:srgbClr val="000000"/>
              </a:solidFill>
              <a:latin typeface="+mn-lt"/>
            </a:endParaRPr>
          </a:p>
          <a:p>
            <a:pPr eaLnBrk="1" hangingPunct="1"/>
            <a:endParaRPr lang="cs-CZ" altLang="cs-CZ" sz="2000" dirty="0">
              <a:solidFill>
                <a:srgbClr val="000000"/>
              </a:solidFill>
              <a:latin typeface="+mn-lt"/>
            </a:endParaRPr>
          </a:p>
          <a:p>
            <a:pPr eaLnBrk="1" hangingPunct="1"/>
            <a:endParaRPr lang="cs-CZ" altLang="cs-CZ" sz="2000" dirty="0">
              <a:solidFill>
                <a:srgbClr val="000000"/>
              </a:solidFill>
              <a:latin typeface="+mn-lt"/>
            </a:endParaRPr>
          </a:p>
          <a:p>
            <a:pPr eaLnBrk="1" hangingPunct="1"/>
            <a:endParaRPr lang="cs-CZ" altLang="cs-CZ" sz="2000" dirty="0">
              <a:solidFill>
                <a:srgbClr val="000000"/>
              </a:solidFill>
              <a:latin typeface="+mn-lt"/>
            </a:endParaRPr>
          </a:p>
          <a:p>
            <a:pPr eaLnBrk="1" hangingPunct="1"/>
            <a:r>
              <a:rPr lang="cs-CZ" altLang="cs-CZ" sz="2000" dirty="0">
                <a:solidFill>
                  <a:srgbClr val="000000"/>
                </a:solidFill>
                <a:latin typeface="+mn-lt"/>
              </a:rPr>
              <a:t>Vliv velikosti částic na účinnost kolony:</a:t>
            </a:r>
          </a:p>
          <a:p>
            <a:pPr eaLnBrk="1" hangingPunct="1"/>
            <a:endParaRPr lang="cs-CZ" altLang="cs-CZ" sz="2000" dirty="0">
              <a:solidFill>
                <a:srgbClr val="000000"/>
              </a:solidFill>
              <a:latin typeface="+mn-lt"/>
            </a:endParaRPr>
          </a:p>
          <a:p>
            <a:pPr eaLnBrk="1" hangingPunct="1"/>
            <a:r>
              <a:rPr lang="en-US" altLang="cs-CZ" sz="2000" dirty="0">
                <a:solidFill>
                  <a:srgbClr val="000000"/>
                </a:solidFill>
                <a:latin typeface="+mn-lt"/>
              </a:rPr>
              <a:t>Van </a:t>
            </a:r>
            <a:r>
              <a:rPr lang="en-US" altLang="cs-CZ" sz="2000" dirty="0" err="1">
                <a:solidFill>
                  <a:srgbClr val="000000"/>
                </a:solidFill>
                <a:latin typeface="+mn-lt"/>
              </a:rPr>
              <a:t>Deemter</a:t>
            </a:r>
            <a:r>
              <a:rPr lang="cs-CZ" altLang="cs-CZ" sz="2000" dirty="0">
                <a:solidFill>
                  <a:srgbClr val="000000"/>
                </a:solidFill>
                <a:latin typeface="+mn-lt"/>
              </a:rPr>
              <a:t>ova</a:t>
            </a:r>
            <a:r>
              <a:rPr lang="en-US" altLang="cs-CZ" sz="2000" dirty="0">
                <a:solidFill>
                  <a:srgbClr val="000000"/>
                </a:solidFill>
                <a:latin typeface="+mn-lt"/>
              </a:rPr>
              <a:t> </a:t>
            </a:r>
            <a:r>
              <a:rPr lang="cs-CZ" altLang="cs-CZ" sz="2000" dirty="0">
                <a:solidFill>
                  <a:srgbClr val="000000"/>
                </a:solidFill>
                <a:latin typeface="+mn-lt"/>
              </a:rPr>
              <a:t>křivka</a:t>
            </a:r>
          </a:p>
          <a:p>
            <a:pPr eaLnBrk="1" hangingPunct="1"/>
            <a:endParaRPr lang="en-US" altLang="cs-CZ" sz="2000" dirty="0">
              <a:solidFill>
                <a:srgbClr val="000000"/>
              </a:solidFill>
              <a:latin typeface="+mn-lt"/>
            </a:endParaRPr>
          </a:p>
          <a:p>
            <a:pPr>
              <a:spcBef>
                <a:spcPct val="50000"/>
              </a:spcBef>
            </a:pPr>
            <a:endParaRPr lang="en-US" altLang="cs-CZ" sz="2000" dirty="0">
              <a:latin typeface="+mn-lt"/>
            </a:endParaRPr>
          </a:p>
        </p:txBody>
      </p:sp>
      <p:sp>
        <p:nvSpPr>
          <p:cNvPr id="5" name="Nadpis 4"/>
          <p:cNvSpPr>
            <a:spLocks noGrp="1"/>
          </p:cNvSpPr>
          <p:nvPr>
            <p:ph type="title"/>
          </p:nvPr>
        </p:nvSpPr>
        <p:spPr>
          <a:xfrm>
            <a:off x="635120" y="453726"/>
            <a:ext cx="8318500" cy="646113"/>
          </a:xfrm>
        </p:spPr>
        <p:txBody>
          <a:bodyPr>
            <a:normAutofit fontScale="90000"/>
          </a:bodyPr>
          <a:lstStyle/>
          <a:p>
            <a:pPr eaLnBrk="1" hangingPunct="1">
              <a:defRPr/>
            </a:pPr>
            <a:r>
              <a:rPr dirty="0" err="1">
                <a:cs typeface="Times New Roman" pitchFamily="18" charset="0"/>
              </a:rPr>
              <a:t>Velikost</a:t>
            </a:r>
            <a:r>
              <a:rPr dirty="0">
                <a:cs typeface="Times New Roman" pitchFamily="18" charset="0"/>
              </a:rPr>
              <a:t> a </a:t>
            </a:r>
            <a:r>
              <a:rPr dirty="0" err="1">
                <a:cs typeface="Times New Roman" pitchFamily="18" charset="0"/>
              </a:rPr>
              <a:t>distribuce</a:t>
            </a:r>
            <a:r>
              <a:rPr dirty="0">
                <a:cs typeface="Times New Roman" pitchFamily="18" charset="0"/>
              </a:rPr>
              <a:t> </a:t>
            </a:r>
            <a:r>
              <a:rPr dirty="0" err="1">
                <a:cs typeface="Times New Roman" pitchFamily="18" charset="0"/>
              </a:rPr>
              <a:t>částic</a:t>
            </a:r>
            <a:endParaRPr lang="en-GB" dirty="0"/>
          </a:p>
        </p:txBody>
      </p:sp>
    </p:spTree>
    <p:extLst>
      <p:ext uri="{BB962C8B-B14F-4D97-AF65-F5344CB8AC3E}">
        <p14:creationId xmlns:p14="http://schemas.microsoft.com/office/powerpoint/2010/main" val="1074630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25187" y="399183"/>
            <a:ext cx="8318500" cy="1292225"/>
          </a:xfrm>
          <a:solidFill>
            <a:srgbClr val="FFFFFF"/>
          </a:solidFill>
        </p:spPr>
        <p:txBody>
          <a:bodyPr rtlCol="0" anchor="t"/>
          <a:lstStyle/>
          <a:p>
            <a:pPr eaLnBrk="1" hangingPunct="1">
              <a:defRPr/>
            </a:pPr>
            <a:r>
              <a:rPr sz="3900" b="0" dirty="0" err="1">
                <a:latin typeface="Arial" panose="020B0604020202020204" pitchFamily="34" charset="0"/>
                <a:cs typeface="Arial" panose="020B0604020202020204" pitchFamily="34" charset="0"/>
              </a:rPr>
              <a:t>Kombinace</a:t>
            </a:r>
            <a:r>
              <a:rPr sz="3900" b="0" dirty="0">
                <a:latin typeface="Arial" panose="020B0604020202020204" pitchFamily="34" charset="0"/>
                <a:cs typeface="Arial" panose="020B0604020202020204" pitchFamily="34" charset="0"/>
              </a:rPr>
              <a:t> </a:t>
            </a:r>
            <a:r>
              <a:rPr sz="3900" b="0" dirty="0" err="1">
                <a:latin typeface="Arial" panose="020B0604020202020204" pitchFamily="34" charset="0"/>
                <a:cs typeface="Arial" panose="020B0604020202020204" pitchFamily="34" charset="0"/>
              </a:rPr>
              <a:t>chromatografických</a:t>
            </a:r>
            <a:r>
              <a:rPr sz="3900" b="0" dirty="0">
                <a:latin typeface="Arial" panose="020B0604020202020204" pitchFamily="34" charset="0"/>
                <a:cs typeface="Arial" panose="020B0604020202020204" pitchFamily="34" charset="0"/>
              </a:rPr>
              <a:t> a </a:t>
            </a:r>
            <a:r>
              <a:rPr sz="3900" b="0" dirty="0" err="1">
                <a:latin typeface="Arial" panose="020B0604020202020204" pitchFamily="34" charset="0"/>
                <a:cs typeface="Arial" panose="020B0604020202020204" pitchFamily="34" charset="0"/>
              </a:rPr>
              <a:t>spektrálních</a:t>
            </a:r>
            <a:r>
              <a:rPr sz="3900" b="0" dirty="0">
                <a:latin typeface="Arial" panose="020B0604020202020204" pitchFamily="34" charset="0"/>
                <a:cs typeface="Arial" panose="020B0604020202020204" pitchFamily="34" charset="0"/>
              </a:rPr>
              <a:t> </a:t>
            </a:r>
            <a:r>
              <a:rPr sz="3900" b="0" dirty="0" err="1">
                <a:latin typeface="Arial" panose="020B0604020202020204" pitchFamily="34" charset="0"/>
                <a:cs typeface="Arial" panose="020B0604020202020204" pitchFamily="34" charset="0"/>
              </a:rPr>
              <a:t>metod</a:t>
            </a:r>
            <a:endParaRPr sz="3900" b="0" dirty="0">
              <a:latin typeface="Arial" panose="020B0604020202020204" pitchFamily="34" charset="0"/>
              <a:cs typeface="Arial" panose="020B0604020202020204" pitchFamily="34" charset="0"/>
            </a:endParaRPr>
          </a:p>
        </p:txBody>
      </p:sp>
      <p:sp>
        <p:nvSpPr>
          <p:cNvPr id="26627" name="Rectangle 3"/>
          <p:cNvSpPr>
            <a:spLocks noGrp="1" noChangeArrowheads="1"/>
          </p:cNvSpPr>
          <p:nvPr>
            <p:ph type="body" idx="1"/>
          </p:nvPr>
        </p:nvSpPr>
        <p:spPr>
          <a:xfrm>
            <a:off x="457200" y="1590675"/>
            <a:ext cx="8229600" cy="4929188"/>
          </a:xfrm>
          <a:solidFill>
            <a:srgbClr val="FFFFFF"/>
          </a:solidFill>
        </p:spPr>
        <p:txBody>
          <a:bodyPr/>
          <a:lstStyle/>
          <a:p>
            <a:pPr marL="469900" indent="-469900" eaLnBrk="1" hangingPunct="1">
              <a:lnSpc>
                <a:spcPct val="80000"/>
              </a:lnSpc>
              <a:buFontTx/>
              <a:buNone/>
            </a:pPr>
            <a:endParaRPr lang="cs-CZ" altLang="cs-CZ" sz="2400" b="1" dirty="0"/>
          </a:p>
          <a:p>
            <a:pPr marL="469900" indent="-469900" eaLnBrk="1" hangingPunct="1">
              <a:lnSpc>
                <a:spcPct val="80000"/>
              </a:lnSpc>
              <a:buFontTx/>
              <a:buNone/>
            </a:pPr>
            <a:r>
              <a:rPr lang="cs-CZ" altLang="cs-CZ" sz="2400" b="1" dirty="0"/>
              <a:t>Spektrální metody</a:t>
            </a:r>
            <a:r>
              <a:rPr lang="cs-CZ" altLang="cs-CZ" sz="2400" dirty="0"/>
              <a:t> - </a:t>
            </a:r>
            <a:r>
              <a:rPr lang="cs-CZ" altLang="cs-CZ" sz="2400" b="1" dirty="0"/>
              <a:t>identifikace </a:t>
            </a:r>
            <a:r>
              <a:rPr lang="cs-CZ" altLang="cs-CZ" sz="2400" dirty="0"/>
              <a:t>látek</a:t>
            </a:r>
            <a:endParaRPr lang="cs-CZ" altLang="cs-CZ" sz="2400" b="1" dirty="0"/>
          </a:p>
          <a:p>
            <a:pPr marL="469900" indent="-469900" eaLnBrk="1" hangingPunct="1">
              <a:lnSpc>
                <a:spcPct val="80000"/>
              </a:lnSpc>
              <a:buFontTx/>
              <a:buNone/>
            </a:pPr>
            <a:r>
              <a:rPr lang="cs-CZ" altLang="cs-CZ" sz="2400" b="1" dirty="0"/>
              <a:t>Chromatografické metody</a:t>
            </a:r>
            <a:r>
              <a:rPr lang="cs-CZ" altLang="cs-CZ" sz="2400" dirty="0"/>
              <a:t> -  </a:t>
            </a:r>
            <a:r>
              <a:rPr lang="cs-CZ" altLang="cs-CZ" sz="2400" b="1" dirty="0"/>
              <a:t>separace</a:t>
            </a:r>
            <a:r>
              <a:rPr lang="cs-CZ" altLang="cs-CZ" sz="2400" dirty="0"/>
              <a:t> složitých směsí</a:t>
            </a:r>
            <a:endParaRPr lang="cs-CZ" altLang="cs-CZ" sz="2400" b="1" dirty="0"/>
          </a:p>
          <a:p>
            <a:pPr marL="469900" indent="-469900" eaLnBrk="1" hangingPunct="1">
              <a:lnSpc>
                <a:spcPct val="80000"/>
              </a:lnSpc>
              <a:buFontTx/>
              <a:buNone/>
            </a:pPr>
            <a:r>
              <a:rPr lang="cs-CZ" altLang="cs-CZ" sz="2400" b="1" dirty="0"/>
              <a:t>"on-line" spojení</a:t>
            </a:r>
            <a:r>
              <a:rPr lang="cs-CZ" altLang="cs-CZ" sz="2400" dirty="0"/>
              <a:t> chromatografu se spektrometrem = spektrální informace o separovaných látkách</a:t>
            </a:r>
          </a:p>
          <a:p>
            <a:pPr marL="469900" indent="-469900" eaLnBrk="1" hangingPunct="1">
              <a:lnSpc>
                <a:spcPct val="80000"/>
              </a:lnSpc>
              <a:buFontTx/>
              <a:buNone/>
            </a:pPr>
            <a:r>
              <a:rPr lang="cs-CZ" altLang="cs-CZ" sz="2400" dirty="0"/>
              <a:t>- </a:t>
            </a:r>
            <a:r>
              <a:rPr lang="cs-CZ" altLang="cs-CZ" sz="2400" dirty="0" smtClean="0"/>
              <a:t>vyhodnocení </a:t>
            </a:r>
            <a:r>
              <a:rPr lang="cs-CZ" altLang="cs-CZ" sz="2400" dirty="0"/>
              <a:t>dat o velkém objemu</a:t>
            </a:r>
          </a:p>
          <a:p>
            <a:pPr marL="469900" indent="-469900" eaLnBrk="1" hangingPunct="1">
              <a:lnSpc>
                <a:spcPct val="80000"/>
              </a:lnSpc>
              <a:buFontTx/>
              <a:buNone/>
            </a:pPr>
            <a:r>
              <a:rPr lang="cs-CZ" altLang="cs-CZ" sz="2400" dirty="0"/>
              <a:t>- </a:t>
            </a:r>
            <a:r>
              <a:rPr lang="cs-CZ" altLang="cs-CZ" sz="2400" b="1" dirty="0"/>
              <a:t>citlivost</a:t>
            </a:r>
            <a:r>
              <a:rPr lang="cs-CZ" altLang="cs-CZ" sz="2400" dirty="0"/>
              <a:t> spektrálního přístroje závisí na rozměrech a účinnosti chromatografické kolony (měření IČ a NMR spekter přístroje s Fourierovou transformací - zvýšení citlivost detekce)</a:t>
            </a:r>
          </a:p>
          <a:p>
            <a:pPr marL="469900" indent="-469900" eaLnBrk="1" hangingPunct="1">
              <a:lnSpc>
                <a:spcPct val="80000"/>
              </a:lnSpc>
              <a:buFontTx/>
              <a:buNone/>
            </a:pPr>
            <a:r>
              <a:rPr lang="cs-CZ" altLang="cs-CZ" sz="2400" dirty="0"/>
              <a:t>- požadavek kompatibility chromatografické mobilní fáze s danou spektrální metodou</a:t>
            </a:r>
          </a:p>
        </p:txBody>
      </p:sp>
    </p:spTree>
    <p:extLst>
      <p:ext uri="{BB962C8B-B14F-4D97-AF65-F5344CB8AC3E}">
        <p14:creationId xmlns:p14="http://schemas.microsoft.com/office/powerpoint/2010/main" val="4126524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AutoShape 1026"/>
          <p:cNvSpPr>
            <a:spLocks noChangeArrowheads="1"/>
          </p:cNvSpPr>
          <p:nvPr/>
        </p:nvSpPr>
        <p:spPr bwMode="auto">
          <a:xfrm rot="5400000">
            <a:off x="6123781" y="573882"/>
            <a:ext cx="1793875" cy="3205162"/>
          </a:xfrm>
          <a:prstGeom prst="rightArrowCallout">
            <a:avLst>
              <a:gd name="adj1" fmla="val 46950"/>
              <a:gd name="adj2" fmla="val 50243"/>
              <a:gd name="adj3" fmla="val 17449"/>
              <a:gd name="adj4" fmla="val 46005"/>
            </a:avLst>
          </a:prstGeom>
          <a:gradFill rotWithShape="0">
            <a:gsLst>
              <a:gs pos="0">
                <a:srgbClr val="FF0000">
                  <a:gamma/>
                  <a:shade val="46275"/>
                  <a:invGamma/>
                </a:srgbClr>
              </a:gs>
              <a:gs pos="100000">
                <a:srgbClr val="FF0000"/>
              </a:gs>
            </a:gsLst>
            <a:lin ang="5400000" scaled="1"/>
          </a:gradFill>
          <a:ln w="9525">
            <a:noFill/>
            <a:miter lim="800000"/>
            <a:headEnd/>
            <a:tailEnd/>
          </a:ln>
          <a:effectLst>
            <a:outerShdw dist="45791" dir="3378596" algn="ctr" rotWithShape="0">
              <a:schemeClr val="tx1"/>
            </a:outerShdw>
          </a:effectLst>
        </p:spPr>
        <p:txBody>
          <a:bodyPr wrap="none" anchor="ctr"/>
          <a:lstStyle/>
          <a:p>
            <a:pPr eaLnBrk="1" fontAlgn="auto" hangingPunct="1">
              <a:spcBef>
                <a:spcPts val="0"/>
              </a:spcBef>
              <a:spcAft>
                <a:spcPts val="0"/>
              </a:spcAft>
              <a:defRPr/>
            </a:pPr>
            <a:endParaRPr lang="en-GB">
              <a:latin typeface="+mn-lt"/>
              <a:cs typeface="+mn-cs"/>
            </a:endParaRPr>
          </a:p>
        </p:txBody>
      </p:sp>
      <p:sp>
        <p:nvSpPr>
          <p:cNvPr id="27651" name="Rectangle 1027"/>
          <p:cNvSpPr>
            <a:spLocks noChangeArrowheads="1"/>
          </p:cNvSpPr>
          <p:nvPr/>
        </p:nvSpPr>
        <p:spPr bwMode="auto">
          <a:xfrm>
            <a:off x="5502275" y="1320800"/>
            <a:ext cx="3213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10000"/>
              </a:spcBef>
            </a:pPr>
            <a:r>
              <a:rPr lang="cs-CZ" altLang="cs-CZ">
                <a:solidFill>
                  <a:schemeClr val="bg1"/>
                </a:solidFill>
                <a:latin typeface="Humanst521 CE" pitchFamily="34" charset="0"/>
              </a:rPr>
              <a:t>Hmotnostně selektivní</a:t>
            </a:r>
          </a:p>
          <a:p>
            <a:pPr algn="ctr" eaLnBrk="1" hangingPunct="1">
              <a:lnSpc>
                <a:spcPct val="90000"/>
              </a:lnSpc>
              <a:spcBef>
                <a:spcPct val="10000"/>
              </a:spcBef>
            </a:pPr>
            <a:r>
              <a:rPr lang="cs-CZ" altLang="cs-CZ">
                <a:solidFill>
                  <a:schemeClr val="bg1"/>
                </a:solidFill>
                <a:latin typeface="Humanst521 CE" pitchFamily="34" charset="0"/>
              </a:rPr>
              <a:t>detektory</a:t>
            </a:r>
          </a:p>
        </p:txBody>
      </p:sp>
      <p:sp>
        <p:nvSpPr>
          <p:cNvPr id="501764" name="AutoShape 1028"/>
          <p:cNvSpPr>
            <a:spLocks noChangeArrowheads="1"/>
          </p:cNvSpPr>
          <p:nvPr/>
        </p:nvSpPr>
        <p:spPr bwMode="auto">
          <a:xfrm rot="5400000">
            <a:off x="2003425" y="574675"/>
            <a:ext cx="1793875" cy="3203575"/>
          </a:xfrm>
          <a:prstGeom prst="rightArrowCallout">
            <a:avLst>
              <a:gd name="adj1" fmla="val 46950"/>
              <a:gd name="adj2" fmla="val 50243"/>
              <a:gd name="adj3" fmla="val 17449"/>
              <a:gd name="adj4" fmla="val 46005"/>
            </a:avLst>
          </a:prstGeom>
          <a:gradFill rotWithShape="0">
            <a:gsLst>
              <a:gs pos="0">
                <a:srgbClr val="00CC99">
                  <a:gamma/>
                  <a:shade val="46275"/>
                  <a:invGamma/>
                </a:srgbClr>
              </a:gs>
              <a:gs pos="100000">
                <a:srgbClr val="00CC99"/>
              </a:gs>
            </a:gsLst>
            <a:lin ang="5400000" scaled="1"/>
          </a:gradFill>
          <a:ln w="9525">
            <a:noFill/>
            <a:miter lim="800000"/>
            <a:headEnd/>
            <a:tailEnd/>
          </a:ln>
          <a:effectLst>
            <a:outerShdw dist="45791" dir="3378596" algn="ctr" rotWithShape="0">
              <a:schemeClr val="tx1"/>
            </a:outerShdw>
          </a:effectLst>
        </p:spPr>
        <p:txBody>
          <a:bodyPr wrap="none" anchor="ctr"/>
          <a:lstStyle/>
          <a:p>
            <a:pPr eaLnBrk="1" fontAlgn="auto" hangingPunct="1">
              <a:spcBef>
                <a:spcPts val="0"/>
              </a:spcBef>
              <a:spcAft>
                <a:spcPts val="0"/>
              </a:spcAft>
              <a:defRPr/>
            </a:pPr>
            <a:endParaRPr lang="en-GB">
              <a:latin typeface="+mn-lt"/>
              <a:cs typeface="+mn-cs"/>
            </a:endParaRPr>
          </a:p>
        </p:txBody>
      </p:sp>
      <p:sp>
        <p:nvSpPr>
          <p:cNvPr id="27653" name="Rectangle 1029"/>
          <p:cNvSpPr>
            <a:spLocks noChangeArrowheads="1"/>
          </p:cNvSpPr>
          <p:nvPr/>
        </p:nvSpPr>
        <p:spPr bwMode="auto">
          <a:xfrm>
            <a:off x="1309688" y="1295400"/>
            <a:ext cx="31416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10000"/>
              </a:spcBef>
            </a:pPr>
            <a:r>
              <a:rPr lang="cs-CZ" altLang="cs-CZ">
                <a:solidFill>
                  <a:schemeClr val="bg1"/>
                </a:solidFill>
                <a:latin typeface="Humanst521 CE" pitchFamily="34" charset="0"/>
              </a:rPr>
              <a:t>Konvenční</a:t>
            </a:r>
          </a:p>
          <a:p>
            <a:pPr algn="ctr" eaLnBrk="1" hangingPunct="1">
              <a:lnSpc>
                <a:spcPct val="90000"/>
              </a:lnSpc>
              <a:spcBef>
                <a:spcPct val="10000"/>
              </a:spcBef>
            </a:pPr>
            <a:r>
              <a:rPr lang="cs-CZ" altLang="cs-CZ">
                <a:solidFill>
                  <a:schemeClr val="bg1"/>
                </a:solidFill>
                <a:latin typeface="Humanst521 CE" pitchFamily="34" charset="0"/>
              </a:rPr>
              <a:t>detektory</a:t>
            </a:r>
          </a:p>
        </p:txBody>
      </p:sp>
      <p:sp>
        <p:nvSpPr>
          <p:cNvPr id="27654" name="Rectangle 1035"/>
          <p:cNvSpPr>
            <a:spLocks noChangeArrowheads="1"/>
          </p:cNvSpPr>
          <p:nvPr/>
        </p:nvSpPr>
        <p:spPr bwMode="auto">
          <a:xfrm>
            <a:off x="5362575" y="37465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cs-CZ" altLang="cs-CZ">
                <a:latin typeface="Humanst521 CE" pitchFamily="34" charset="0"/>
              </a:rPr>
              <a:t>Iontová past (IT)</a:t>
            </a:r>
          </a:p>
        </p:txBody>
      </p:sp>
      <p:sp>
        <p:nvSpPr>
          <p:cNvPr id="27655" name="Rectangle 1036"/>
          <p:cNvSpPr>
            <a:spLocks noChangeArrowheads="1"/>
          </p:cNvSpPr>
          <p:nvPr/>
        </p:nvSpPr>
        <p:spPr bwMode="auto">
          <a:xfrm>
            <a:off x="5362575" y="42799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Kvadrupól (Q)</a:t>
            </a:r>
          </a:p>
        </p:txBody>
      </p:sp>
      <p:sp>
        <p:nvSpPr>
          <p:cNvPr id="27656" name="Rectangle 1037"/>
          <p:cNvSpPr>
            <a:spLocks noChangeArrowheads="1"/>
          </p:cNvSpPr>
          <p:nvPr/>
        </p:nvSpPr>
        <p:spPr bwMode="auto">
          <a:xfrm>
            <a:off x="5362575" y="48133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Průletový analyzátor TOF</a:t>
            </a:r>
          </a:p>
        </p:txBody>
      </p:sp>
      <p:sp>
        <p:nvSpPr>
          <p:cNvPr id="27657" name="Rectangle 1038"/>
          <p:cNvSpPr>
            <a:spLocks noChangeArrowheads="1"/>
          </p:cNvSpPr>
          <p:nvPr/>
        </p:nvSpPr>
        <p:spPr bwMode="auto">
          <a:xfrm>
            <a:off x="5362575" y="53467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i="1">
                <a:latin typeface="Humanst521 CE" pitchFamily="34" charset="0"/>
              </a:rPr>
              <a:t>Hybridy:</a:t>
            </a:r>
            <a:r>
              <a:rPr lang="cs-CZ" altLang="cs-CZ">
                <a:latin typeface="Humanst521 CE" pitchFamily="34" charset="0"/>
              </a:rPr>
              <a:t> QqQ, TOF</a:t>
            </a:r>
            <a:r>
              <a:rPr lang="en-US" altLang="cs-CZ">
                <a:latin typeface="Humanst521 CE" pitchFamily="34" charset="0"/>
              </a:rPr>
              <a:t>/TOF, Q/TOF</a:t>
            </a:r>
            <a:endParaRPr lang="cs-CZ" altLang="cs-CZ">
              <a:latin typeface="Humanst521 CE" pitchFamily="34" charset="0"/>
            </a:endParaRPr>
          </a:p>
        </p:txBody>
      </p:sp>
      <p:sp>
        <p:nvSpPr>
          <p:cNvPr id="27658" name="Rectangle 1040"/>
          <p:cNvSpPr>
            <a:spLocks noChangeArrowheads="1"/>
          </p:cNvSpPr>
          <p:nvPr/>
        </p:nvSpPr>
        <p:spPr bwMode="auto">
          <a:xfrm>
            <a:off x="192088" y="3797300"/>
            <a:ext cx="4991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Absorpční fotometrický detektor</a:t>
            </a:r>
          </a:p>
          <a:p>
            <a:pPr algn="ctr" eaLnBrk="1" hangingPunct="1">
              <a:lnSpc>
                <a:spcPct val="90000"/>
              </a:lnSpc>
              <a:spcBef>
                <a:spcPct val="20000"/>
              </a:spcBef>
            </a:pPr>
            <a:r>
              <a:rPr lang="cs-CZ" altLang="cs-CZ">
                <a:latin typeface="Humanst521 CE" pitchFamily="34" charset="0"/>
              </a:rPr>
              <a:t>Fluorimetrický (fluorescenční) detektor</a:t>
            </a:r>
          </a:p>
          <a:p>
            <a:pPr algn="ctr" eaLnBrk="1" hangingPunct="1">
              <a:lnSpc>
                <a:spcPct val="90000"/>
              </a:lnSpc>
              <a:spcBef>
                <a:spcPct val="20000"/>
              </a:spcBef>
            </a:pPr>
            <a:r>
              <a:rPr lang="cs-CZ" altLang="cs-CZ">
                <a:latin typeface="Humanst521 CE" pitchFamily="34" charset="0"/>
              </a:rPr>
              <a:t>Refraktometrický detektor</a:t>
            </a:r>
          </a:p>
          <a:p>
            <a:pPr algn="ctr" eaLnBrk="1" hangingPunct="1">
              <a:lnSpc>
                <a:spcPct val="90000"/>
              </a:lnSpc>
              <a:spcBef>
                <a:spcPct val="20000"/>
              </a:spcBef>
            </a:pPr>
            <a:r>
              <a:rPr lang="cs-CZ" altLang="cs-CZ">
                <a:latin typeface="Humanst521 CE" pitchFamily="34" charset="0"/>
              </a:rPr>
              <a:t>Amperometrický detektor</a:t>
            </a:r>
          </a:p>
          <a:p>
            <a:pPr algn="ctr" eaLnBrk="1" hangingPunct="1">
              <a:lnSpc>
                <a:spcPct val="90000"/>
              </a:lnSpc>
              <a:spcBef>
                <a:spcPct val="20000"/>
              </a:spcBef>
            </a:pPr>
            <a:r>
              <a:rPr lang="cs-CZ" altLang="cs-CZ">
                <a:latin typeface="Humanst521 CE" pitchFamily="34" charset="0"/>
              </a:rPr>
              <a:t>Vodivostní detektor</a:t>
            </a:r>
          </a:p>
          <a:p>
            <a:pPr algn="ctr" eaLnBrk="1" hangingPunct="1">
              <a:lnSpc>
                <a:spcPct val="90000"/>
              </a:lnSpc>
              <a:spcBef>
                <a:spcPct val="20000"/>
              </a:spcBef>
            </a:pPr>
            <a:r>
              <a:rPr lang="cs-CZ" altLang="cs-CZ">
                <a:latin typeface="Humanst521 CE" pitchFamily="34" charset="0"/>
              </a:rPr>
              <a:t>Detektor s diodovým polem (DAD)</a:t>
            </a:r>
          </a:p>
          <a:p>
            <a:pPr algn="ctr" eaLnBrk="1" hangingPunct="1">
              <a:lnSpc>
                <a:spcPct val="90000"/>
              </a:lnSpc>
              <a:spcBef>
                <a:spcPct val="20000"/>
              </a:spcBef>
            </a:pPr>
            <a:endParaRPr lang="cs-CZ" altLang="cs-CZ">
              <a:latin typeface="Humanst521 CE" pitchFamily="34" charset="0"/>
            </a:endParaRPr>
          </a:p>
        </p:txBody>
      </p:sp>
      <p:sp>
        <p:nvSpPr>
          <p:cNvPr id="12" name="Nadpis 11"/>
          <p:cNvSpPr>
            <a:spLocks noGrp="1"/>
          </p:cNvSpPr>
          <p:nvPr>
            <p:ph type="title"/>
          </p:nvPr>
        </p:nvSpPr>
        <p:spPr>
          <a:xfrm>
            <a:off x="396875" y="333375"/>
            <a:ext cx="8318500" cy="646113"/>
          </a:xfrm>
        </p:spPr>
        <p:txBody>
          <a:bodyPr rtlCol="0">
            <a:normAutofit fontScale="90000"/>
          </a:bodyPr>
          <a:lstStyle/>
          <a:p>
            <a:pPr eaLnBrk="1" hangingPunct="1">
              <a:defRPr/>
            </a:pPr>
            <a:r>
              <a:t> Detektory v LC</a:t>
            </a:r>
            <a:endParaRPr lang="en-GB"/>
          </a:p>
        </p:txBody>
      </p:sp>
    </p:spTree>
    <p:extLst>
      <p:ext uri="{BB962C8B-B14F-4D97-AF65-F5344CB8AC3E}">
        <p14:creationId xmlns:p14="http://schemas.microsoft.com/office/powerpoint/2010/main" val="23499098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64428" y="2009954"/>
            <a:ext cx="7772400" cy="1228177"/>
          </a:xfrm>
          <a:solidFill>
            <a:srgbClr val="FFFFFF"/>
          </a:solidFill>
        </p:spPr>
        <p:txBody>
          <a:bodyPr rtlCol="0"/>
          <a:lstStyle/>
          <a:p>
            <a:pPr eaLnBrk="1" fontAlgn="auto" hangingPunct="1">
              <a:spcAft>
                <a:spcPts val="0"/>
              </a:spcAft>
              <a:defRPr/>
            </a:pPr>
            <a:r>
              <a:rPr sz="6600" dirty="0"/>
              <a:t>Detektory v HPLC</a:t>
            </a:r>
          </a:p>
        </p:txBody>
      </p:sp>
      <p:sp>
        <p:nvSpPr>
          <p:cNvPr id="3" name="Podnadpis 2"/>
          <p:cNvSpPr>
            <a:spLocks noGrp="1"/>
          </p:cNvSpPr>
          <p:nvPr>
            <p:ph type="subTitle" idx="1"/>
          </p:nvPr>
        </p:nvSpPr>
        <p:spPr/>
        <p:txBody>
          <a:bodyPr/>
          <a:lstStyle/>
          <a:p>
            <a:endParaRPr lang="en-US"/>
          </a:p>
        </p:txBody>
      </p:sp>
      <p:pic>
        <p:nvPicPr>
          <p:cNvPr id="133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3600" y="3877932"/>
            <a:ext cx="4684712"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6812" y="5749077"/>
            <a:ext cx="407828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691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240" y="410593"/>
            <a:ext cx="8318500" cy="646113"/>
          </a:xfrm>
          <a:solidFill>
            <a:srgbClr val="FFFFFF"/>
          </a:solidFill>
        </p:spPr>
        <p:txBody>
          <a:bodyPr rtlCol="0" anchor="t">
            <a:normAutofit fontScale="90000"/>
          </a:bodyPr>
          <a:lstStyle/>
          <a:p>
            <a:pPr eaLnBrk="1" hangingPunct="1">
              <a:defRPr/>
            </a:pPr>
            <a:r>
              <a:rPr dirty="0" err="1"/>
              <a:t>Nejběžnější</a:t>
            </a:r>
            <a:r>
              <a:rPr dirty="0"/>
              <a:t> HPLC </a:t>
            </a:r>
            <a:r>
              <a:rPr dirty="0" err="1"/>
              <a:t>detektory</a:t>
            </a:r>
            <a:endParaRPr dirty="0"/>
          </a:p>
        </p:txBody>
      </p:sp>
      <p:sp>
        <p:nvSpPr>
          <p:cNvPr id="28675" name="Rectangle 3"/>
          <p:cNvSpPr>
            <a:spLocks noGrp="1" noChangeArrowheads="1"/>
          </p:cNvSpPr>
          <p:nvPr>
            <p:ph type="body" idx="1"/>
          </p:nvPr>
        </p:nvSpPr>
        <p:spPr>
          <a:xfrm>
            <a:off x="457200" y="1196975"/>
            <a:ext cx="8229600" cy="4929188"/>
          </a:xfrm>
          <a:solidFill>
            <a:srgbClr val="FFFFFF"/>
          </a:solidFill>
        </p:spPr>
        <p:txBody>
          <a:bodyPr/>
          <a:lstStyle/>
          <a:p>
            <a:pPr marL="93663" indent="712788" eaLnBrk="1" hangingPunct="1">
              <a:lnSpc>
                <a:spcPct val="90000"/>
              </a:lnSpc>
            </a:pPr>
            <a:r>
              <a:rPr lang="en-US" altLang="cs-CZ" sz="2800"/>
              <a:t>Refractive index</a:t>
            </a:r>
            <a:endParaRPr lang="cs-CZ" altLang="cs-CZ" sz="2800"/>
          </a:p>
          <a:p>
            <a:pPr marL="93663" indent="712788" eaLnBrk="1" hangingPunct="1">
              <a:lnSpc>
                <a:spcPct val="90000"/>
              </a:lnSpc>
            </a:pPr>
            <a:r>
              <a:rPr lang="en-US" altLang="cs-CZ" sz="2800"/>
              <a:t>UV/Vis</a:t>
            </a:r>
            <a:endParaRPr lang="cs-CZ" altLang="cs-CZ" sz="2800"/>
          </a:p>
          <a:p>
            <a:pPr marL="93663" indent="712788" eaLnBrk="1" hangingPunct="1">
              <a:lnSpc>
                <a:spcPct val="90000"/>
              </a:lnSpc>
              <a:buFontTx/>
              <a:buNone/>
            </a:pPr>
            <a:r>
              <a:rPr lang="cs-CZ" altLang="cs-CZ" sz="2800"/>
              <a:t>    </a:t>
            </a:r>
            <a:r>
              <a:rPr lang="en-US" altLang="cs-CZ" sz="2800"/>
              <a:t>Fixed wavelength</a:t>
            </a:r>
            <a:endParaRPr lang="cs-CZ" altLang="cs-CZ" sz="2800"/>
          </a:p>
          <a:p>
            <a:pPr marL="93663" indent="712788" eaLnBrk="1" hangingPunct="1">
              <a:lnSpc>
                <a:spcPct val="90000"/>
              </a:lnSpc>
              <a:buFontTx/>
              <a:buNone/>
            </a:pPr>
            <a:r>
              <a:rPr lang="cs-CZ" altLang="cs-CZ" sz="2800"/>
              <a:t>    </a:t>
            </a:r>
            <a:r>
              <a:rPr lang="en-US" altLang="cs-CZ" sz="2800"/>
              <a:t>Variable wavelength</a:t>
            </a:r>
            <a:endParaRPr lang="cs-CZ" altLang="cs-CZ" sz="2800"/>
          </a:p>
          <a:p>
            <a:pPr marL="93663" indent="712788" eaLnBrk="1" hangingPunct="1">
              <a:lnSpc>
                <a:spcPct val="90000"/>
              </a:lnSpc>
              <a:buFontTx/>
              <a:buNone/>
            </a:pPr>
            <a:r>
              <a:rPr lang="cs-CZ" altLang="cs-CZ" sz="2800"/>
              <a:t>    </a:t>
            </a:r>
            <a:r>
              <a:rPr lang="en-US" altLang="cs-CZ" sz="2800"/>
              <a:t>Diode array</a:t>
            </a:r>
            <a:endParaRPr lang="cs-CZ" altLang="cs-CZ" sz="2800"/>
          </a:p>
          <a:p>
            <a:pPr marL="93663" indent="712788" eaLnBrk="1" hangingPunct="1">
              <a:lnSpc>
                <a:spcPct val="90000"/>
              </a:lnSpc>
            </a:pPr>
            <a:r>
              <a:rPr lang="en-US" altLang="cs-CZ" sz="2800"/>
              <a:t>Fluorescence </a:t>
            </a:r>
            <a:endParaRPr lang="cs-CZ" altLang="cs-CZ" sz="2800"/>
          </a:p>
          <a:p>
            <a:pPr marL="93663" indent="712788" eaLnBrk="1" hangingPunct="1">
              <a:lnSpc>
                <a:spcPct val="90000"/>
              </a:lnSpc>
            </a:pPr>
            <a:r>
              <a:rPr lang="en-US" altLang="cs-CZ" sz="2800"/>
              <a:t>Conductivity</a:t>
            </a:r>
            <a:r>
              <a:rPr lang="cs-CZ" altLang="cs-CZ" sz="2800"/>
              <a:t> </a:t>
            </a:r>
          </a:p>
          <a:p>
            <a:pPr marL="93663" indent="712788" eaLnBrk="1" hangingPunct="1">
              <a:lnSpc>
                <a:spcPct val="90000"/>
              </a:lnSpc>
            </a:pPr>
            <a:r>
              <a:rPr lang="en-US" altLang="cs-CZ" sz="2800"/>
              <a:t>Mass-spectrometric (LC/MS)</a:t>
            </a:r>
            <a:endParaRPr lang="cs-CZ" altLang="cs-CZ" sz="2800"/>
          </a:p>
          <a:p>
            <a:pPr marL="93663" indent="712788" eaLnBrk="1" hangingPunct="1">
              <a:lnSpc>
                <a:spcPct val="90000"/>
              </a:lnSpc>
            </a:pPr>
            <a:r>
              <a:rPr lang="en-US" altLang="cs-CZ" sz="2800"/>
              <a:t>Evaporative light scattering</a:t>
            </a:r>
            <a:r>
              <a:rPr lang="cs-CZ" altLang="cs-CZ" sz="2800"/>
              <a:t> ELSD</a:t>
            </a:r>
          </a:p>
        </p:txBody>
      </p:sp>
    </p:spTree>
    <p:extLst>
      <p:ext uri="{BB962C8B-B14F-4D97-AF65-F5344CB8AC3E}">
        <p14:creationId xmlns:p14="http://schemas.microsoft.com/office/powerpoint/2010/main" val="2715865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83361" y="419220"/>
            <a:ext cx="8318500" cy="646113"/>
          </a:xfrm>
          <a:solidFill>
            <a:srgbClr val="FFFFFF"/>
          </a:solidFill>
        </p:spPr>
        <p:txBody>
          <a:bodyPr rtlCol="0" anchor="t">
            <a:normAutofit fontScale="90000"/>
          </a:bodyPr>
          <a:lstStyle/>
          <a:p>
            <a:pPr eaLnBrk="1" hangingPunct="1">
              <a:defRPr/>
            </a:pPr>
            <a:r>
              <a:rPr dirty="0" err="1"/>
              <a:t>Typy</a:t>
            </a:r>
            <a:r>
              <a:rPr dirty="0"/>
              <a:t> </a:t>
            </a:r>
            <a:r>
              <a:rPr dirty="0" err="1"/>
              <a:t>detektorů</a:t>
            </a:r>
            <a:endParaRPr dirty="0"/>
          </a:p>
        </p:txBody>
      </p:sp>
      <p:sp>
        <p:nvSpPr>
          <p:cNvPr id="29699" name="Rectangle 3"/>
          <p:cNvSpPr>
            <a:spLocks noGrp="1" noChangeArrowheads="1"/>
          </p:cNvSpPr>
          <p:nvPr>
            <p:ph type="body" idx="1"/>
          </p:nvPr>
        </p:nvSpPr>
        <p:spPr>
          <a:xfrm>
            <a:off x="434975" y="1196975"/>
            <a:ext cx="8397875" cy="5480916"/>
          </a:xfrm>
          <a:solidFill>
            <a:srgbClr val="FFFFFF"/>
          </a:solidFill>
        </p:spPr>
        <p:txBody>
          <a:bodyPr>
            <a:normAutofit/>
          </a:bodyPr>
          <a:lstStyle/>
          <a:p>
            <a:pPr marL="469900" indent="-469900" eaLnBrk="1" hangingPunct="1">
              <a:lnSpc>
                <a:spcPct val="80000"/>
              </a:lnSpc>
              <a:buFontTx/>
              <a:buNone/>
            </a:pPr>
            <a:r>
              <a:rPr lang="cs-CZ" altLang="cs-CZ" sz="1800" dirty="0"/>
              <a:t>UV – </a:t>
            </a:r>
            <a:r>
              <a:rPr lang="cs-CZ" altLang="cs-CZ" sz="1800" dirty="0" err="1"/>
              <a:t>Ultraviolet</a:t>
            </a:r>
            <a:r>
              <a:rPr lang="cs-CZ" altLang="cs-CZ" sz="1800" dirty="0"/>
              <a:t> </a:t>
            </a:r>
            <a:r>
              <a:rPr lang="cs-CZ" altLang="cs-CZ" sz="1800" dirty="0" err="1"/>
              <a:t>light</a:t>
            </a:r>
            <a:r>
              <a:rPr lang="cs-CZ" altLang="cs-CZ" sz="1800" dirty="0"/>
              <a:t> </a:t>
            </a:r>
          </a:p>
          <a:p>
            <a:pPr marL="908050" lvl="1" indent="-436563" eaLnBrk="1" hangingPunct="1">
              <a:lnSpc>
                <a:spcPct val="80000"/>
              </a:lnSpc>
              <a:buFontTx/>
              <a:buNone/>
            </a:pPr>
            <a:r>
              <a:rPr lang="cs-CZ" altLang="cs-CZ" sz="1800" dirty="0" err="1"/>
              <a:t>PhotoDiode</a:t>
            </a:r>
            <a:r>
              <a:rPr lang="cs-CZ" altLang="cs-CZ" sz="1800" dirty="0"/>
              <a:t> - </a:t>
            </a:r>
            <a:r>
              <a:rPr lang="cs-CZ" altLang="cs-CZ" sz="1800" dirty="0" err="1"/>
              <a:t>Differential</a:t>
            </a:r>
            <a:r>
              <a:rPr lang="cs-CZ" altLang="cs-CZ" sz="1800" dirty="0"/>
              <a:t> </a:t>
            </a:r>
            <a:r>
              <a:rPr lang="cs-CZ" altLang="cs-CZ" sz="1800" dirty="0" err="1"/>
              <a:t>Light</a:t>
            </a:r>
            <a:r>
              <a:rPr lang="cs-CZ" altLang="cs-CZ" sz="1800" dirty="0"/>
              <a:t> Output</a:t>
            </a:r>
          </a:p>
          <a:p>
            <a:pPr marL="469900" indent="-469900" eaLnBrk="1" hangingPunct="1">
              <a:lnSpc>
                <a:spcPct val="80000"/>
              </a:lnSpc>
              <a:buFontTx/>
              <a:buNone/>
            </a:pPr>
            <a:r>
              <a:rPr lang="cs-CZ" altLang="cs-CZ" sz="1800" dirty="0"/>
              <a:t>RI – </a:t>
            </a:r>
            <a:r>
              <a:rPr lang="cs-CZ" altLang="cs-CZ" sz="1800" dirty="0" err="1"/>
              <a:t>Refractive</a:t>
            </a:r>
            <a:r>
              <a:rPr lang="cs-CZ" altLang="cs-CZ" sz="1800" dirty="0"/>
              <a:t> Index </a:t>
            </a:r>
          </a:p>
          <a:p>
            <a:pPr marL="908050" lvl="1" indent="-436563" eaLnBrk="1" hangingPunct="1">
              <a:lnSpc>
                <a:spcPct val="80000"/>
              </a:lnSpc>
              <a:buFontTx/>
              <a:buNone/>
            </a:pPr>
            <a:r>
              <a:rPr lang="cs-CZ" altLang="cs-CZ" sz="1800" dirty="0"/>
              <a:t>Universal analyte </a:t>
            </a:r>
            <a:r>
              <a:rPr lang="cs-CZ" altLang="cs-CZ" sz="1800" dirty="0" err="1"/>
              <a:t>detector</a:t>
            </a:r>
            <a:r>
              <a:rPr lang="cs-CZ" altLang="cs-CZ" sz="1800" dirty="0"/>
              <a:t> </a:t>
            </a:r>
            <a:endParaRPr lang="en-GB" altLang="cs-CZ" sz="1800" dirty="0"/>
          </a:p>
          <a:p>
            <a:pPr marL="908050" lvl="1" indent="-436563" eaLnBrk="1" hangingPunct="1">
              <a:lnSpc>
                <a:spcPct val="80000"/>
              </a:lnSpc>
              <a:buFontTx/>
              <a:buNone/>
            </a:pPr>
            <a:r>
              <a:rPr lang="cs-CZ" altLang="cs-CZ" sz="1800" dirty="0" err="1"/>
              <a:t>Solvent</a:t>
            </a:r>
            <a:r>
              <a:rPr lang="cs-CZ" altLang="cs-CZ" sz="1800" dirty="0"/>
              <a:t> </a:t>
            </a:r>
            <a:r>
              <a:rPr lang="cs-CZ" altLang="cs-CZ" sz="1800" dirty="0" err="1"/>
              <a:t>must</a:t>
            </a:r>
            <a:r>
              <a:rPr lang="cs-CZ" altLang="cs-CZ" sz="1800" dirty="0"/>
              <a:t> </a:t>
            </a:r>
            <a:r>
              <a:rPr lang="cs-CZ" altLang="cs-CZ" sz="1800" dirty="0" err="1"/>
              <a:t>remain</a:t>
            </a:r>
            <a:r>
              <a:rPr lang="cs-CZ" altLang="cs-CZ" sz="1800" dirty="0"/>
              <a:t> </a:t>
            </a:r>
            <a:r>
              <a:rPr lang="cs-CZ" altLang="cs-CZ" sz="1800" dirty="0" err="1"/>
              <a:t>the</a:t>
            </a:r>
            <a:r>
              <a:rPr lang="cs-CZ" altLang="cs-CZ" sz="1800" dirty="0"/>
              <a:t> </a:t>
            </a:r>
            <a:r>
              <a:rPr lang="cs-CZ" altLang="cs-CZ" sz="1800" dirty="0" err="1"/>
              <a:t>same</a:t>
            </a:r>
            <a:r>
              <a:rPr lang="cs-CZ" altLang="cs-CZ" sz="1800" dirty="0"/>
              <a:t> </a:t>
            </a:r>
            <a:r>
              <a:rPr lang="cs-CZ" altLang="cs-CZ" sz="1800" dirty="0" err="1"/>
              <a:t>throughout</a:t>
            </a:r>
            <a:r>
              <a:rPr lang="cs-CZ" altLang="cs-CZ" sz="1800" dirty="0"/>
              <a:t> </a:t>
            </a:r>
            <a:r>
              <a:rPr lang="cs-CZ" altLang="cs-CZ" sz="1800" dirty="0" err="1"/>
              <a:t>separation</a:t>
            </a:r>
            <a:r>
              <a:rPr lang="cs-CZ" altLang="cs-CZ" sz="1800" dirty="0"/>
              <a:t> </a:t>
            </a:r>
            <a:endParaRPr lang="en-GB" altLang="cs-CZ" sz="1800" dirty="0"/>
          </a:p>
          <a:p>
            <a:pPr marL="908050" lvl="1" indent="-436563" eaLnBrk="1" hangingPunct="1">
              <a:lnSpc>
                <a:spcPct val="80000"/>
              </a:lnSpc>
              <a:buFontTx/>
              <a:buNone/>
            </a:pPr>
            <a:r>
              <a:rPr lang="cs-CZ" altLang="cs-CZ" sz="1800" dirty="0"/>
              <a:t>VERY </a:t>
            </a:r>
            <a:r>
              <a:rPr lang="cs-CZ" altLang="cs-CZ" sz="1800" dirty="0" err="1"/>
              <a:t>temperature</a:t>
            </a:r>
            <a:r>
              <a:rPr lang="cs-CZ" altLang="cs-CZ" sz="1800" dirty="0"/>
              <a:t> sensitive </a:t>
            </a:r>
            <a:endParaRPr lang="en-GB" altLang="cs-CZ" sz="1800" dirty="0"/>
          </a:p>
          <a:p>
            <a:pPr marL="908050" lvl="1" indent="-436563" eaLnBrk="1" hangingPunct="1">
              <a:lnSpc>
                <a:spcPct val="80000"/>
              </a:lnSpc>
              <a:buFontTx/>
              <a:buNone/>
            </a:pPr>
            <a:r>
              <a:rPr lang="cs-CZ" altLang="cs-CZ" sz="1800" dirty="0" err="1"/>
              <a:t>Difficult</a:t>
            </a:r>
            <a:r>
              <a:rPr lang="cs-CZ" altLang="cs-CZ" sz="1800" dirty="0"/>
              <a:t> to </a:t>
            </a:r>
            <a:r>
              <a:rPr lang="cs-CZ" altLang="cs-CZ" sz="1800" dirty="0" err="1"/>
              <a:t>stabilize</a:t>
            </a:r>
            <a:r>
              <a:rPr lang="cs-CZ" altLang="cs-CZ" sz="1800" dirty="0"/>
              <a:t> </a:t>
            </a:r>
            <a:r>
              <a:rPr lang="cs-CZ" altLang="cs-CZ" sz="1800" dirty="0" err="1"/>
              <a:t>baseline</a:t>
            </a:r>
            <a:endParaRPr lang="cs-CZ" altLang="cs-CZ" sz="1800" dirty="0"/>
          </a:p>
          <a:p>
            <a:pPr marL="469900" indent="-469900" eaLnBrk="1" hangingPunct="1">
              <a:lnSpc>
                <a:spcPct val="80000"/>
              </a:lnSpc>
              <a:buFontTx/>
              <a:buNone/>
            </a:pPr>
            <a:r>
              <a:rPr lang="cs-CZ" altLang="cs-CZ" sz="1800" dirty="0"/>
              <a:t>FD – Fluorescence </a:t>
            </a:r>
          </a:p>
          <a:p>
            <a:pPr marL="908050" lvl="1" indent="-436563" eaLnBrk="1" hangingPunct="1">
              <a:lnSpc>
                <a:spcPct val="80000"/>
              </a:lnSpc>
              <a:buFontTx/>
              <a:buNone/>
            </a:pPr>
            <a:r>
              <a:rPr lang="cs-CZ" altLang="cs-CZ" sz="1800" dirty="0" err="1"/>
              <a:t>Excitation</a:t>
            </a:r>
            <a:r>
              <a:rPr lang="cs-CZ" altLang="cs-CZ" sz="1800" dirty="0"/>
              <a:t> </a:t>
            </a:r>
            <a:r>
              <a:rPr lang="cs-CZ" altLang="cs-CZ" sz="1800" dirty="0" err="1"/>
              <a:t>wavelength</a:t>
            </a:r>
            <a:r>
              <a:rPr lang="cs-CZ" altLang="cs-CZ" sz="1800" dirty="0"/>
              <a:t> </a:t>
            </a:r>
            <a:r>
              <a:rPr lang="cs-CZ" altLang="cs-CZ" sz="1800" dirty="0" err="1"/>
              <a:t>generates</a:t>
            </a:r>
            <a:r>
              <a:rPr lang="cs-CZ" altLang="cs-CZ" sz="1800" dirty="0"/>
              <a:t> fluorescence </a:t>
            </a:r>
            <a:r>
              <a:rPr lang="cs-CZ" altLang="cs-CZ" sz="1800" dirty="0" err="1"/>
              <a:t>emission</a:t>
            </a:r>
            <a:r>
              <a:rPr lang="cs-CZ" altLang="cs-CZ" sz="1800" dirty="0"/>
              <a:t> </a:t>
            </a:r>
            <a:r>
              <a:rPr lang="cs-CZ" altLang="cs-CZ" sz="1800" dirty="0" err="1"/>
              <a:t>at</a:t>
            </a:r>
            <a:r>
              <a:rPr lang="cs-CZ" altLang="cs-CZ" sz="1800" dirty="0"/>
              <a:t> a </a:t>
            </a:r>
            <a:r>
              <a:rPr lang="cs-CZ" altLang="cs-CZ" sz="1800" dirty="0" err="1"/>
              <a:t>higher</a:t>
            </a:r>
            <a:r>
              <a:rPr lang="cs-CZ" altLang="cs-CZ" sz="1800" dirty="0"/>
              <a:t> </a:t>
            </a:r>
            <a:r>
              <a:rPr lang="cs-CZ" altLang="cs-CZ" sz="1800" dirty="0" err="1"/>
              <a:t>wavelength</a:t>
            </a:r>
            <a:r>
              <a:rPr lang="cs-CZ" altLang="cs-CZ" sz="1800" dirty="0"/>
              <a:t> </a:t>
            </a:r>
            <a:endParaRPr lang="en-GB" altLang="cs-CZ" sz="1800" dirty="0"/>
          </a:p>
          <a:p>
            <a:pPr marL="908050" lvl="1" indent="-436563" eaLnBrk="1" hangingPunct="1">
              <a:lnSpc>
                <a:spcPct val="80000"/>
              </a:lnSpc>
              <a:buFontTx/>
              <a:buNone/>
            </a:pPr>
            <a:r>
              <a:rPr lang="cs-CZ" altLang="cs-CZ" sz="1800" dirty="0" err="1"/>
              <a:t>Analytes</a:t>
            </a:r>
            <a:r>
              <a:rPr lang="cs-CZ" altLang="cs-CZ" sz="1800" dirty="0"/>
              <a:t> </a:t>
            </a:r>
            <a:r>
              <a:rPr lang="cs-CZ" altLang="cs-CZ" sz="1800" dirty="0" err="1"/>
              <a:t>must</a:t>
            </a:r>
            <a:r>
              <a:rPr lang="cs-CZ" altLang="cs-CZ" sz="1800" dirty="0"/>
              <a:t> </a:t>
            </a:r>
            <a:r>
              <a:rPr lang="cs-CZ" altLang="cs-CZ" sz="1800" dirty="0" err="1"/>
              <a:t>have</a:t>
            </a:r>
            <a:r>
              <a:rPr lang="cs-CZ" altLang="cs-CZ" sz="1800" dirty="0"/>
              <a:t> </a:t>
            </a:r>
            <a:r>
              <a:rPr lang="cs-CZ" altLang="cs-CZ" sz="1800" dirty="0" err="1"/>
              <a:t>fluorophore</a:t>
            </a:r>
            <a:r>
              <a:rPr lang="cs-CZ" altLang="cs-CZ" sz="1800" dirty="0"/>
              <a:t> </a:t>
            </a:r>
            <a:r>
              <a:rPr lang="cs-CZ" altLang="cs-CZ" sz="1800" dirty="0" err="1"/>
              <a:t>group</a:t>
            </a:r>
            <a:r>
              <a:rPr lang="cs-CZ" altLang="cs-CZ" sz="1800" dirty="0"/>
              <a:t> </a:t>
            </a:r>
          </a:p>
          <a:p>
            <a:pPr marL="908050" lvl="1" indent="-436563" eaLnBrk="1" hangingPunct="1">
              <a:lnSpc>
                <a:spcPct val="80000"/>
              </a:lnSpc>
              <a:buFontTx/>
              <a:buNone/>
            </a:pPr>
            <a:r>
              <a:rPr lang="cs-CZ" altLang="cs-CZ" sz="1800" dirty="0"/>
              <a:t>Very sensitive and </a:t>
            </a:r>
            <a:r>
              <a:rPr lang="cs-CZ" altLang="cs-CZ" sz="1800" dirty="0" err="1"/>
              <a:t>selective</a:t>
            </a:r>
            <a:r>
              <a:rPr lang="cs-CZ" altLang="cs-CZ" sz="1800" dirty="0"/>
              <a:t> </a:t>
            </a:r>
            <a:endParaRPr lang="en-GB" altLang="cs-CZ" sz="1800" dirty="0"/>
          </a:p>
          <a:p>
            <a:pPr marL="908050" lvl="1" indent="-436563" eaLnBrk="1" hangingPunct="1">
              <a:lnSpc>
                <a:spcPct val="80000"/>
              </a:lnSpc>
              <a:buFontTx/>
              <a:buNone/>
            </a:pPr>
            <a:r>
              <a:rPr lang="cs-CZ" altLang="cs-CZ" sz="1800" dirty="0" err="1"/>
              <a:t>Difficult</a:t>
            </a:r>
            <a:r>
              <a:rPr lang="cs-CZ" altLang="cs-CZ" sz="1800" dirty="0"/>
              <a:t> </a:t>
            </a:r>
            <a:r>
              <a:rPr lang="cs-CZ" altLang="cs-CZ" sz="1800" dirty="0" err="1"/>
              <a:t>methods</a:t>
            </a:r>
            <a:r>
              <a:rPr lang="cs-CZ" altLang="cs-CZ" sz="1800" dirty="0"/>
              <a:t> transfer </a:t>
            </a:r>
            <a:endParaRPr lang="en-GB" altLang="cs-CZ" sz="1800" dirty="0"/>
          </a:p>
          <a:p>
            <a:pPr marL="908050" lvl="1" indent="-436563" eaLnBrk="1" hangingPunct="1">
              <a:lnSpc>
                <a:spcPct val="80000"/>
              </a:lnSpc>
              <a:buFontTx/>
              <a:buNone/>
            </a:pPr>
            <a:r>
              <a:rPr lang="cs-CZ" altLang="cs-CZ" sz="1800" dirty="0" err="1"/>
              <a:t>Results</a:t>
            </a:r>
            <a:r>
              <a:rPr lang="cs-CZ" altLang="cs-CZ" sz="1800" dirty="0"/>
              <a:t> very </a:t>
            </a:r>
            <a:r>
              <a:rPr lang="cs-CZ" altLang="cs-CZ" sz="1800" dirty="0" err="1"/>
              <a:t>dependent</a:t>
            </a:r>
            <a:r>
              <a:rPr lang="cs-CZ" altLang="cs-CZ" sz="1800" dirty="0"/>
              <a:t> </a:t>
            </a:r>
            <a:r>
              <a:rPr lang="cs-CZ" altLang="cs-CZ" sz="1800" dirty="0" err="1"/>
              <a:t>upon</a:t>
            </a:r>
            <a:r>
              <a:rPr lang="cs-CZ" altLang="cs-CZ" sz="1800" dirty="0"/>
              <a:t> </a:t>
            </a:r>
            <a:r>
              <a:rPr lang="cs-CZ" altLang="cs-CZ" sz="1800" dirty="0" err="1"/>
              <a:t>separation</a:t>
            </a:r>
            <a:r>
              <a:rPr lang="cs-CZ" altLang="cs-CZ" sz="1800" dirty="0"/>
              <a:t> </a:t>
            </a:r>
            <a:r>
              <a:rPr lang="cs-CZ" altLang="cs-CZ" sz="1800" dirty="0" err="1"/>
              <a:t>conditions</a:t>
            </a:r>
            <a:endParaRPr lang="cs-CZ" altLang="cs-CZ" sz="1800" dirty="0"/>
          </a:p>
          <a:p>
            <a:pPr marL="469900" indent="-469900" eaLnBrk="1" hangingPunct="1">
              <a:lnSpc>
                <a:spcPct val="80000"/>
              </a:lnSpc>
              <a:buFontTx/>
              <a:buNone/>
            </a:pPr>
            <a:r>
              <a:rPr lang="cs-CZ" altLang="cs-CZ" sz="1800" dirty="0"/>
              <a:t>MS – </a:t>
            </a:r>
            <a:r>
              <a:rPr lang="cs-CZ" altLang="cs-CZ" sz="1800" dirty="0" err="1"/>
              <a:t>Mass</a:t>
            </a:r>
            <a:r>
              <a:rPr lang="cs-CZ" altLang="cs-CZ" sz="1800" dirty="0"/>
              <a:t> </a:t>
            </a:r>
            <a:r>
              <a:rPr lang="cs-CZ" altLang="cs-CZ" sz="1800" dirty="0" err="1"/>
              <a:t>Spec</a:t>
            </a:r>
            <a:r>
              <a:rPr lang="cs-CZ" altLang="cs-CZ" sz="1800" dirty="0"/>
              <a:t> </a:t>
            </a:r>
          </a:p>
          <a:p>
            <a:pPr marL="908050" lvl="1" indent="-436563" eaLnBrk="1" hangingPunct="1">
              <a:lnSpc>
                <a:spcPct val="80000"/>
              </a:lnSpc>
              <a:buFontTx/>
              <a:buNone/>
            </a:pPr>
            <a:r>
              <a:rPr lang="cs-CZ" altLang="cs-CZ" sz="1800" dirty="0" err="1"/>
              <a:t>Mass</a:t>
            </a:r>
            <a:r>
              <a:rPr lang="cs-CZ" altLang="cs-CZ" sz="1800" dirty="0"/>
              <a:t> to </a:t>
            </a:r>
            <a:r>
              <a:rPr lang="cs-CZ" altLang="cs-CZ" sz="1800" dirty="0" err="1"/>
              <a:t>charge</a:t>
            </a:r>
            <a:r>
              <a:rPr lang="cs-CZ" altLang="cs-CZ" sz="1800" dirty="0"/>
              <a:t> ratio (m/z) </a:t>
            </a:r>
            <a:endParaRPr lang="en-GB" altLang="cs-CZ" sz="1800" dirty="0"/>
          </a:p>
          <a:p>
            <a:pPr marL="908050" lvl="1" indent="-436563" eaLnBrk="1" hangingPunct="1">
              <a:lnSpc>
                <a:spcPct val="80000"/>
              </a:lnSpc>
              <a:buFontTx/>
              <a:buNone/>
            </a:pPr>
            <a:r>
              <a:rPr lang="cs-CZ" altLang="cs-CZ" sz="1800" dirty="0" err="1"/>
              <a:t>Allows</a:t>
            </a:r>
            <a:r>
              <a:rPr lang="cs-CZ" altLang="cs-CZ" sz="1800" dirty="0"/>
              <a:t> </a:t>
            </a:r>
            <a:r>
              <a:rPr lang="cs-CZ" altLang="cs-CZ" sz="1800" dirty="0" err="1"/>
              <a:t>specific</a:t>
            </a:r>
            <a:r>
              <a:rPr lang="cs-CZ" altLang="cs-CZ" sz="1800" dirty="0"/>
              <a:t> </a:t>
            </a:r>
            <a:r>
              <a:rPr lang="cs-CZ" altLang="cs-CZ" sz="1800" dirty="0" err="1"/>
              <a:t>compound</a:t>
            </a:r>
            <a:r>
              <a:rPr lang="cs-CZ" altLang="cs-CZ" sz="1800" dirty="0"/>
              <a:t> ID </a:t>
            </a:r>
            <a:endParaRPr lang="en-GB" altLang="cs-CZ" sz="1800" dirty="0"/>
          </a:p>
          <a:p>
            <a:pPr marL="908050" lvl="1" indent="-436563" eaLnBrk="1" hangingPunct="1">
              <a:lnSpc>
                <a:spcPct val="80000"/>
              </a:lnSpc>
              <a:buFontTx/>
              <a:buNone/>
            </a:pPr>
            <a:r>
              <a:rPr lang="cs-CZ" altLang="cs-CZ" sz="1800" dirty="0" err="1"/>
              <a:t>Several</a:t>
            </a:r>
            <a:r>
              <a:rPr lang="cs-CZ" altLang="cs-CZ" sz="1800" dirty="0"/>
              <a:t> </a:t>
            </a:r>
            <a:r>
              <a:rPr lang="cs-CZ" altLang="cs-CZ" sz="1800" dirty="0" err="1"/>
              <a:t>types</a:t>
            </a:r>
            <a:r>
              <a:rPr lang="cs-CZ" altLang="cs-CZ" sz="1800" dirty="0"/>
              <a:t> </a:t>
            </a:r>
            <a:r>
              <a:rPr lang="cs-CZ" altLang="cs-CZ" sz="1800" dirty="0" err="1"/>
              <a:t>of</a:t>
            </a:r>
            <a:r>
              <a:rPr lang="cs-CZ" altLang="cs-CZ" sz="1800" dirty="0"/>
              <a:t> </a:t>
            </a:r>
            <a:r>
              <a:rPr lang="cs-CZ" altLang="cs-CZ" sz="1800" dirty="0" err="1"/>
              <a:t>ionization</a:t>
            </a:r>
            <a:r>
              <a:rPr lang="cs-CZ" altLang="cs-CZ" sz="1800" dirty="0"/>
              <a:t> </a:t>
            </a:r>
            <a:r>
              <a:rPr lang="cs-CZ" altLang="cs-CZ" sz="1800" dirty="0" err="1"/>
              <a:t>techniques</a:t>
            </a:r>
            <a:r>
              <a:rPr lang="cs-CZ" altLang="cs-CZ" sz="1800" dirty="0"/>
              <a:t> </a:t>
            </a:r>
          </a:p>
          <a:p>
            <a:pPr marL="1304925" lvl="2" indent="-395288" eaLnBrk="1" hangingPunct="1">
              <a:lnSpc>
                <a:spcPct val="80000"/>
              </a:lnSpc>
              <a:buSzTx/>
              <a:buFontTx/>
              <a:buNone/>
            </a:pPr>
            <a:r>
              <a:rPr lang="cs-CZ" altLang="cs-CZ" sz="1800" dirty="0" err="1"/>
              <a:t>electrospray</a:t>
            </a:r>
            <a:r>
              <a:rPr lang="cs-CZ" altLang="cs-CZ" sz="1800" dirty="0"/>
              <a:t>, </a:t>
            </a:r>
            <a:r>
              <a:rPr lang="cs-CZ" altLang="cs-CZ" sz="1800" dirty="0" err="1"/>
              <a:t>atmospheric</a:t>
            </a:r>
            <a:r>
              <a:rPr lang="cs-CZ" altLang="cs-CZ" sz="1800" dirty="0"/>
              <a:t> </a:t>
            </a:r>
            <a:r>
              <a:rPr lang="cs-CZ" altLang="cs-CZ" sz="1800" dirty="0" err="1"/>
              <a:t>pressure</a:t>
            </a:r>
            <a:r>
              <a:rPr lang="cs-CZ" altLang="cs-CZ" sz="1800" dirty="0"/>
              <a:t> </a:t>
            </a:r>
            <a:r>
              <a:rPr lang="cs-CZ" altLang="cs-CZ" sz="1800" dirty="0" err="1"/>
              <a:t>chemical</a:t>
            </a:r>
            <a:r>
              <a:rPr lang="cs-CZ" altLang="cs-CZ" sz="1800" dirty="0"/>
              <a:t> </a:t>
            </a:r>
            <a:r>
              <a:rPr lang="cs-CZ" altLang="cs-CZ" sz="1800" dirty="0" err="1"/>
              <a:t>ionization</a:t>
            </a:r>
            <a:r>
              <a:rPr lang="cs-CZ" altLang="cs-CZ" sz="1800" dirty="0"/>
              <a:t>, </a:t>
            </a:r>
            <a:r>
              <a:rPr lang="cs-CZ" altLang="cs-CZ" sz="1800" dirty="0" err="1"/>
              <a:t>electron</a:t>
            </a:r>
            <a:r>
              <a:rPr lang="cs-CZ" altLang="cs-CZ" sz="1800" dirty="0"/>
              <a:t> </a:t>
            </a:r>
            <a:r>
              <a:rPr lang="cs-CZ" altLang="cs-CZ" sz="1800" dirty="0" err="1"/>
              <a:t>impact</a:t>
            </a:r>
            <a:r>
              <a:rPr lang="cs-CZ" altLang="cs-CZ" sz="1800" dirty="0"/>
              <a:t> </a:t>
            </a:r>
          </a:p>
          <a:p>
            <a:pPr marL="469900" indent="-469900" eaLnBrk="1" hangingPunct="1">
              <a:lnSpc>
                <a:spcPct val="80000"/>
              </a:lnSpc>
              <a:buFontTx/>
              <a:buNone/>
            </a:pPr>
            <a:endParaRPr lang="cs-CZ" altLang="cs-CZ" sz="1600" dirty="0"/>
          </a:p>
        </p:txBody>
      </p:sp>
    </p:spTree>
    <p:extLst>
      <p:ext uri="{BB962C8B-B14F-4D97-AF65-F5344CB8AC3E}">
        <p14:creationId xmlns:p14="http://schemas.microsoft.com/office/powerpoint/2010/main" val="471106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14350" y="298450"/>
            <a:ext cx="8318500" cy="646113"/>
          </a:xfrm>
          <a:solidFill>
            <a:srgbClr val="FFFFFF"/>
          </a:solidFill>
        </p:spPr>
        <p:txBody>
          <a:bodyPr anchor="t">
            <a:normAutofit fontScale="90000"/>
          </a:bodyPr>
          <a:lstStyle/>
          <a:p>
            <a:pPr eaLnBrk="1" hangingPunct="1">
              <a:defRPr/>
            </a:pPr>
            <a:r>
              <a:t>Výběr detektoru</a:t>
            </a:r>
          </a:p>
        </p:txBody>
      </p:sp>
      <p:graphicFrame>
        <p:nvGraphicFramePr>
          <p:cNvPr id="561155" name="Group 3"/>
          <p:cNvGraphicFramePr>
            <a:graphicFrameLocks noGrp="1"/>
          </p:cNvGraphicFramePr>
          <p:nvPr>
            <p:ph idx="1"/>
          </p:nvPr>
        </p:nvGraphicFramePr>
        <p:xfrm>
          <a:off x="457200" y="1196975"/>
          <a:ext cx="8229601" cy="2779713"/>
        </p:xfrm>
        <a:graphic>
          <a:graphicData uri="http://schemas.openxmlformats.org/drawingml/2006/table">
            <a:tbl>
              <a:tblPr/>
              <a:tblGrid>
                <a:gridCol w="2175332">
                  <a:extLst>
                    <a:ext uri="{9D8B030D-6E8A-4147-A177-3AD203B41FA5}">
                      <a16:colId xmlns:a16="http://schemas.microsoft.com/office/drawing/2014/main" val="20000"/>
                    </a:ext>
                  </a:extLst>
                </a:gridCol>
                <a:gridCol w="1521737">
                  <a:extLst>
                    <a:ext uri="{9D8B030D-6E8A-4147-A177-3AD203B41FA5}">
                      <a16:colId xmlns:a16="http://schemas.microsoft.com/office/drawing/2014/main" val="20001"/>
                    </a:ext>
                  </a:extLst>
                </a:gridCol>
                <a:gridCol w="1669507">
                  <a:extLst>
                    <a:ext uri="{9D8B030D-6E8A-4147-A177-3AD203B41FA5}">
                      <a16:colId xmlns:a16="http://schemas.microsoft.com/office/drawing/2014/main" val="20002"/>
                    </a:ext>
                  </a:extLst>
                </a:gridCol>
                <a:gridCol w="1449273">
                  <a:extLst>
                    <a:ext uri="{9D8B030D-6E8A-4147-A177-3AD203B41FA5}">
                      <a16:colId xmlns:a16="http://schemas.microsoft.com/office/drawing/2014/main" val="20003"/>
                    </a:ext>
                  </a:extLst>
                </a:gridCol>
                <a:gridCol w="1413752">
                  <a:extLst>
                    <a:ext uri="{9D8B030D-6E8A-4147-A177-3AD203B41FA5}">
                      <a16:colId xmlns:a16="http://schemas.microsoft.com/office/drawing/2014/main" val="20004"/>
                    </a:ext>
                  </a:extLst>
                </a:gridCol>
              </a:tblGrid>
              <a:tr h="509646">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RI</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UV/VIS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Fluoresc.</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MS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560">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Response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Universal</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Selective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Selective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Selective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1542">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Sensitivity</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4 microgram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5 nanogram</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3 picogram</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 picogram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49">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Linear Range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10</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10</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10</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10</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07">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Flow Sensitive</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Yes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Yes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409">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rgbClr val="000000"/>
                          </a:solidFill>
                          <a:effectLst/>
                          <a:latin typeface="Humanst521 BT" pitchFamily="34" charset="0"/>
                          <a:cs typeface="Times New Roman" pitchFamily="18" charset="0"/>
                        </a:rPr>
                        <a:t>Temp. Sensitive </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Yes</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rgbClr val="000000"/>
                          </a:solidFill>
                          <a:effectLst/>
                          <a:latin typeface="Humanst521 BT" pitchFamily="34" charset="0"/>
                          <a:cs typeface="Times New Roman" pitchFamily="18" charset="0"/>
                        </a:rPr>
                        <a:t>No</a:t>
                      </a:r>
                      <a:endParaRPr kumimoji="0" lang="cs-CZ" sz="1700" b="0" i="0" u="none" strike="noStrike" cap="none" normalizeH="0" baseline="0">
                        <a:ln>
                          <a:noFill/>
                        </a:ln>
                        <a:solidFill>
                          <a:schemeClr val="tx1"/>
                        </a:solidFill>
                        <a:effectLst/>
                        <a:latin typeface="Arial" charset="0"/>
                      </a:endParaRPr>
                    </a:p>
                  </a:txBody>
                  <a:tcPr marL="81841" marR="81841"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0767" name="Rectangle 47"/>
          <p:cNvSpPr>
            <a:spLocks noChangeArrowheads="1"/>
          </p:cNvSpPr>
          <p:nvPr/>
        </p:nvSpPr>
        <p:spPr bwMode="auto">
          <a:xfrm>
            <a:off x="539750" y="5581650"/>
            <a:ext cx="820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cs-CZ">
              <a:latin typeface="Verdana" panose="020B0604030504040204" pitchFamily="34" charset="0"/>
            </a:endParaRPr>
          </a:p>
        </p:txBody>
      </p:sp>
    </p:spTree>
    <p:extLst>
      <p:ext uri="{BB962C8B-B14F-4D97-AF65-F5344CB8AC3E}">
        <p14:creationId xmlns:p14="http://schemas.microsoft.com/office/powerpoint/2010/main" val="3497126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14350" y="298450"/>
            <a:ext cx="8318500" cy="646113"/>
          </a:xfrm>
          <a:solidFill>
            <a:srgbClr val="FFFFFF"/>
          </a:solidFill>
        </p:spPr>
        <p:txBody>
          <a:bodyPr anchor="t"/>
          <a:lstStyle/>
          <a:p>
            <a:pPr eaLnBrk="1" hangingPunct="1">
              <a:defRPr/>
            </a:pPr>
            <a:r>
              <a:rPr sz="4000"/>
              <a:t>Druhy detektorů používané v LC</a:t>
            </a:r>
          </a:p>
        </p:txBody>
      </p:sp>
      <p:graphicFrame>
        <p:nvGraphicFramePr>
          <p:cNvPr id="565251" name="Group 3"/>
          <p:cNvGraphicFramePr>
            <a:graphicFrameLocks noGrp="1"/>
          </p:cNvGraphicFramePr>
          <p:nvPr>
            <p:ph idx="1"/>
          </p:nvPr>
        </p:nvGraphicFramePr>
        <p:xfrm>
          <a:off x="457200" y="1196975"/>
          <a:ext cx="8229600" cy="2500313"/>
        </p:xfrm>
        <a:graphic>
          <a:graphicData uri="http://schemas.openxmlformats.org/drawingml/2006/table">
            <a:tbl>
              <a:tblPr/>
              <a:tblGrid>
                <a:gridCol w="3248647">
                  <a:extLst>
                    <a:ext uri="{9D8B030D-6E8A-4147-A177-3AD203B41FA5}">
                      <a16:colId xmlns:a16="http://schemas.microsoft.com/office/drawing/2014/main" val="20000"/>
                    </a:ext>
                  </a:extLst>
                </a:gridCol>
                <a:gridCol w="2631621">
                  <a:extLst>
                    <a:ext uri="{9D8B030D-6E8A-4147-A177-3AD203B41FA5}">
                      <a16:colId xmlns:a16="http://schemas.microsoft.com/office/drawing/2014/main" val="20001"/>
                    </a:ext>
                  </a:extLst>
                </a:gridCol>
                <a:gridCol w="2349332">
                  <a:extLst>
                    <a:ext uri="{9D8B030D-6E8A-4147-A177-3AD203B41FA5}">
                      <a16:colId xmlns:a16="http://schemas.microsoft.com/office/drawing/2014/main" val="20002"/>
                    </a:ext>
                  </a:extLst>
                </a:gridCol>
              </a:tblGrid>
              <a:tr h="2603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Detektor</a:t>
                      </a:r>
                      <a:endParaRPr kumimoji="0" lang="cs-CZ" sz="1500" b="1"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selektivita</a:t>
                      </a:r>
                      <a:endParaRPr kumimoji="0" lang="cs-CZ" sz="1500" b="1"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a:ln>
                            <a:noFill/>
                          </a:ln>
                          <a:solidFill>
                            <a:schemeClr val="tx1"/>
                          </a:solidFill>
                          <a:effectLst/>
                          <a:latin typeface="Times New Roman" pitchFamily="18" charset="0"/>
                          <a:cs typeface="Times New Roman" pitchFamily="18" charset="0"/>
                        </a:rPr>
                        <a:t>citlivost</a:t>
                      </a:r>
                      <a:endParaRPr kumimoji="0" lang="cs-CZ" sz="1500" b="1"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368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Refraktometrický (RID)</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neselektivní univerzální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malá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spektrofotometrický (UV, UV/VIS)</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dosti 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813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fluorimetrický  (FLD)</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3388">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amperometrický</a:t>
                      </a: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(elektrochemický, ECD)</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03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vodivostní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neselektivní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3375">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hmotnostní spektrometr (MS)</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univerzální a velmi selektivní</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cs-CZ" sz="1500" b="0" i="0" u="none" strike="noStrike" cap="none" normalizeH="0" baseline="0">
                          <a:ln>
                            <a:noFill/>
                          </a:ln>
                          <a:solidFill>
                            <a:schemeClr val="tx1"/>
                          </a:solidFill>
                          <a:effectLst/>
                          <a:latin typeface="Times New Roman" pitchFamily="18" charset="0"/>
                          <a:cs typeface="Times New Roman" pitchFamily="18" charset="0"/>
                        </a:rPr>
                        <a:t>velmi vysoká</a:t>
                      </a:r>
                      <a:endParaRPr kumimoji="0" lang="cs-CZ" sz="1500" b="0" i="0" u="none" strike="noStrike" cap="none" normalizeH="0" baseline="0">
                        <a:ln>
                          <a:noFill/>
                        </a:ln>
                        <a:solidFill>
                          <a:schemeClr val="tx1"/>
                        </a:solidFill>
                        <a:effectLst/>
                        <a:latin typeface="Arial" charset="0"/>
                      </a:endParaRPr>
                    </a:p>
                  </a:txBody>
                  <a:tcPr marL="88852" marR="88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33829"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3859213"/>
            <a:ext cx="5413375"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71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350" y="298450"/>
            <a:ext cx="8318500" cy="646113"/>
          </a:xfrm>
        </p:spPr>
        <p:txBody>
          <a:bodyPr rtlCol="0">
            <a:normAutofit fontScale="90000"/>
          </a:bodyPr>
          <a:lstStyle/>
          <a:p>
            <a:pPr eaLnBrk="1" hangingPunct="1">
              <a:defRPr/>
            </a:pPr>
            <a:r>
              <a:t>HPLC detektory</a:t>
            </a:r>
          </a:p>
        </p:txBody>
      </p:sp>
      <p:graphicFrame>
        <p:nvGraphicFramePr>
          <p:cNvPr id="4" name="Tabulka 3"/>
          <p:cNvGraphicFramePr>
            <a:graphicFrameLocks noGrp="1"/>
          </p:cNvGraphicFramePr>
          <p:nvPr>
            <p:extLst>
              <p:ext uri="{D42A27DB-BD31-4B8C-83A1-F6EECF244321}">
                <p14:modId xmlns:p14="http://schemas.microsoft.com/office/powerpoint/2010/main" val="1416711616"/>
              </p:ext>
            </p:extLst>
          </p:nvPr>
        </p:nvGraphicFramePr>
        <p:xfrm>
          <a:off x="0" y="1228436"/>
          <a:ext cx="9144000" cy="5080291"/>
        </p:xfrm>
        <a:graphic>
          <a:graphicData uri="http://schemas.openxmlformats.org/drawingml/2006/table">
            <a:tbl>
              <a:tblPr/>
              <a:tblGrid>
                <a:gridCol w="880915">
                  <a:extLst>
                    <a:ext uri="{9D8B030D-6E8A-4147-A177-3AD203B41FA5}">
                      <a16:colId xmlns:a16="http://schemas.microsoft.com/office/drawing/2014/main" val="20000"/>
                    </a:ext>
                  </a:extLst>
                </a:gridCol>
                <a:gridCol w="1235051">
                  <a:extLst>
                    <a:ext uri="{9D8B030D-6E8A-4147-A177-3AD203B41FA5}">
                      <a16:colId xmlns:a16="http://schemas.microsoft.com/office/drawing/2014/main" val="20001"/>
                    </a:ext>
                  </a:extLst>
                </a:gridCol>
                <a:gridCol w="755702">
                  <a:extLst>
                    <a:ext uri="{9D8B030D-6E8A-4147-A177-3AD203B41FA5}">
                      <a16:colId xmlns:a16="http://schemas.microsoft.com/office/drawing/2014/main" val="20002"/>
                    </a:ext>
                  </a:extLst>
                </a:gridCol>
                <a:gridCol w="906843">
                  <a:extLst>
                    <a:ext uri="{9D8B030D-6E8A-4147-A177-3AD203B41FA5}">
                      <a16:colId xmlns:a16="http://schemas.microsoft.com/office/drawing/2014/main" val="20003"/>
                    </a:ext>
                  </a:extLst>
                </a:gridCol>
                <a:gridCol w="5365489">
                  <a:extLst>
                    <a:ext uri="{9D8B030D-6E8A-4147-A177-3AD203B41FA5}">
                      <a16:colId xmlns:a16="http://schemas.microsoft.com/office/drawing/2014/main" val="20004"/>
                    </a:ext>
                  </a:extLst>
                </a:gridCol>
              </a:tblGrid>
              <a:tr h="308702">
                <a:tc>
                  <a:txBody>
                    <a:bodyPr/>
                    <a:lstStyle/>
                    <a:p>
                      <a:pPr algn="l" fontAlgn="b"/>
                      <a:endParaRPr lang="cs-CZ" sz="1200" b="0" i="0" u="none" strike="noStrike" dirty="0">
                        <a:solidFill>
                          <a:srgbClr val="000000"/>
                        </a:solidFill>
                        <a:latin typeface="Calibri"/>
                      </a:endParaRPr>
                    </a:p>
                  </a:txBody>
                  <a:tcPr marL="6916" marR="6916" marT="6916" marB="0" anchor="b">
                    <a:lnL>
                      <a:noFill/>
                    </a:lnL>
                    <a:lnR>
                      <a:noFill/>
                    </a:lnR>
                    <a:lnT>
                      <a:noFill/>
                    </a:lnT>
                    <a:lnB w="19050" cap="flat" cmpd="sng" algn="ctr">
                      <a:solidFill>
                        <a:schemeClr val="bg1"/>
                      </a:solidFill>
                      <a:prstDash val="solid"/>
                      <a:round/>
                      <a:headEnd type="none" w="med" len="med"/>
                      <a:tailEnd type="none" w="med" len="med"/>
                    </a:lnB>
                  </a:tcPr>
                </a:tc>
                <a:tc>
                  <a:txBody>
                    <a:bodyPr/>
                    <a:lstStyle/>
                    <a:p>
                      <a:pPr algn="ctr" fontAlgn="b"/>
                      <a:r>
                        <a:rPr lang="cs-CZ" sz="1200" b="1" i="0" u="none" strike="noStrike" dirty="0" err="1">
                          <a:solidFill>
                            <a:srgbClr val="FFFFFF"/>
                          </a:solidFill>
                          <a:latin typeface="Calibri"/>
                        </a:rPr>
                        <a:t>Detector</a:t>
                      </a:r>
                      <a:endParaRPr lang="cs-CZ" sz="1200" b="1" i="0" u="none" strike="noStrike" dirty="0">
                        <a:solidFill>
                          <a:srgbClr val="FFFFFF"/>
                        </a:solidFill>
                        <a:latin typeface="Calibri"/>
                      </a:endParaRP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200" b="1" i="0" u="none" strike="noStrike" dirty="0" err="1">
                          <a:solidFill>
                            <a:srgbClr val="FFFFFF"/>
                          </a:solidFill>
                          <a:latin typeface="Calibri"/>
                        </a:rPr>
                        <a:t>Selectivity</a:t>
                      </a:r>
                      <a:endParaRPr lang="cs-CZ" sz="1200" b="1" i="0" u="none" strike="noStrike" dirty="0">
                        <a:solidFill>
                          <a:srgbClr val="FFFFFF"/>
                        </a:solidFill>
                        <a:latin typeface="Calibri"/>
                      </a:endParaRP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200" b="1" i="0" u="none" strike="noStrike" dirty="0">
                          <a:solidFill>
                            <a:srgbClr val="FFFFFF"/>
                          </a:solidFill>
                          <a:latin typeface="Calibri"/>
                        </a:rPr>
                        <a:t>Sensitivity</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200" b="1" i="0" u="none" strike="noStrike" dirty="0" err="1">
                          <a:solidFill>
                            <a:srgbClr val="FFFFFF"/>
                          </a:solidFill>
                          <a:latin typeface="Calibri"/>
                        </a:rPr>
                        <a:t>Merits</a:t>
                      </a:r>
                      <a:endParaRPr lang="cs-CZ" sz="1200" b="1" i="0" u="none" strike="noStrike" dirty="0">
                        <a:solidFill>
                          <a:srgbClr val="FFFFFF"/>
                        </a:solidFill>
                        <a:latin typeface="Calibri"/>
                      </a:endParaRP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58792">
                <a:tc rowSpan="5">
                  <a:txBody>
                    <a:bodyPr/>
                    <a:lstStyle/>
                    <a:p>
                      <a:pPr algn="ctr" rtl="0" fontAlgn="ctr"/>
                      <a:r>
                        <a:rPr lang="cs-CZ" sz="1200" b="1" i="0" u="none" strike="noStrike" dirty="0" err="1">
                          <a:solidFill>
                            <a:srgbClr val="FFFFFF"/>
                          </a:solidFill>
                          <a:latin typeface="Calibri"/>
                        </a:rPr>
                        <a:t>Optical</a:t>
                      </a:r>
                      <a:r>
                        <a:rPr lang="cs-CZ" sz="1200" b="1" i="0" u="none" strike="noStrike" dirty="0">
                          <a:solidFill>
                            <a:srgbClr val="FFFFFF"/>
                          </a:solidFill>
                          <a:latin typeface="Calibri"/>
                        </a:rPr>
                        <a:t> </a:t>
                      </a:r>
                      <a:r>
                        <a:rPr lang="cs-CZ" sz="1200" b="1" i="0" u="none" strike="noStrike" dirty="0" err="1">
                          <a:solidFill>
                            <a:srgbClr val="FFFFFF"/>
                          </a:solidFill>
                          <a:latin typeface="Calibri"/>
                        </a:rPr>
                        <a:t>detection</a:t>
                      </a:r>
                      <a:endParaRPr lang="cs-CZ" sz="1200" b="1" i="0" u="none" strike="noStrike" dirty="0">
                        <a:solidFill>
                          <a:srgbClr val="FFFFFF"/>
                        </a:solidFill>
                        <a:latin typeface="Calibri"/>
                      </a:endParaRPr>
                    </a:p>
                  </a:txBody>
                  <a:tcPr marL="6916" marR="6916" marT="6916"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algn="l" rtl="0" fontAlgn="ctr"/>
                      <a:r>
                        <a:rPr lang="cs-CZ" sz="1200" b="0" i="0" u="none" strike="noStrike" dirty="0">
                          <a:solidFill>
                            <a:srgbClr val="000000"/>
                          </a:solidFill>
                          <a:latin typeface="Calibri"/>
                        </a:rPr>
                        <a:t>UV/UV-VIS </a:t>
                      </a:r>
                      <a:r>
                        <a:rPr lang="cs-CZ" sz="1200" b="0" i="0" u="none" strike="noStrike" dirty="0" err="1">
                          <a:solidFill>
                            <a:srgbClr val="000000"/>
                          </a:solidFill>
                          <a:latin typeface="Calibri"/>
                        </a:rPr>
                        <a:t>detector</a:t>
                      </a:r>
                      <a:endParaRPr lang="cs-CZ" sz="1200" b="0" i="0" u="none" strike="noStrike" dirty="0">
                        <a:solidFill>
                          <a:srgbClr val="000000"/>
                        </a:solidFill>
                        <a:latin typeface="Calibri"/>
                      </a:endParaRP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200" b="0" i="0" u="none" strike="noStrike" dirty="0">
                          <a:solidFill>
                            <a:srgbClr val="000000"/>
                          </a:solidFill>
                          <a:latin typeface="Calibri"/>
                        </a:rPr>
                        <a:t>2</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200" b="0" i="0" u="none" strike="noStrike">
                          <a:solidFill>
                            <a:srgbClr val="000000"/>
                          </a:solidFill>
                          <a:latin typeface="Calibri"/>
                        </a:rPr>
                        <a:t>3</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l" rtl="0" fontAlgn="ctr"/>
                      <a:r>
                        <a:rPr lang="en-US" sz="1200" b="0" i="0" u="none" strike="noStrike">
                          <a:solidFill>
                            <a:srgbClr val="000000"/>
                          </a:solidFill>
                          <a:latin typeface="Calibri"/>
                        </a:rPr>
                        <a:t>A wide variety of substances can be detected that absorb light from 190 to 900 nm. Sensitivity depends strongly on the component.</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1"/>
                  </a:ext>
                </a:extLst>
              </a:tr>
              <a:tr h="608885">
                <a:tc vMerge="1">
                  <a:txBody>
                    <a:bodyPr/>
                    <a:lstStyle/>
                    <a:p>
                      <a:endParaRPr lang="cs-CZ"/>
                    </a:p>
                  </a:txBody>
                  <a:tcPr/>
                </a:tc>
                <a:tc>
                  <a:txBody>
                    <a:bodyPr/>
                    <a:lstStyle/>
                    <a:p>
                      <a:pPr algn="l" rtl="0" fontAlgn="ctr"/>
                      <a:r>
                        <a:rPr lang="cs-CZ" sz="1200" b="0" i="0" u="none" strike="noStrike">
                          <a:solidFill>
                            <a:srgbClr val="000000"/>
                          </a:solidFill>
                          <a:latin typeface="Calibri"/>
                        </a:rPr>
                        <a:t>Diode array detector (DAD, PDA)</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2</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3</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A wide variety of substances can be detected that absorb light from190 to 900 nm. Sensitivity depends strongly on the component. The spectrum can be confirmed for each component.</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2"/>
                  </a:ext>
                </a:extLst>
              </a:tr>
              <a:tr h="458792">
                <a:tc vMerge="1">
                  <a:txBody>
                    <a:bodyPr/>
                    <a:lstStyle/>
                    <a:p>
                      <a:endParaRPr lang="cs-CZ"/>
                    </a:p>
                  </a:txBody>
                  <a:tcPr/>
                </a:tc>
                <a:tc>
                  <a:txBody>
                    <a:bodyPr/>
                    <a:lstStyle/>
                    <a:p>
                      <a:pPr algn="l" rtl="0" fontAlgn="ctr"/>
                      <a:r>
                        <a:rPr lang="cs-CZ" sz="1200" b="0" i="0" u="none" strike="noStrike">
                          <a:solidFill>
                            <a:srgbClr val="000000"/>
                          </a:solidFill>
                          <a:latin typeface="Calibri"/>
                        </a:rPr>
                        <a:t>Fluorescence (FL) detector</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3</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4</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Components emitting fluorescence can be detected selectively with high sensitivity. This is often used for pre-column and post-column </a:t>
                      </a:r>
                      <a:r>
                        <a:rPr lang="en-US" sz="1200" b="0" i="0" u="none" strike="noStrike" dirty="0" err="1">
                          <a:solidFill>
                            <a:srgbClr val="000000"/>
                          </a:solidFill>
                          <a:latin typeface="Calibri"/>
                        </a:rPr>
                        <a:t>derivatization</a:t>
                      </a:r>
                      <a:r>
                        <a:rPr lang="en-US" sz="1200" b="0" i="0" u="none" strike="noStrike" dirty="0">
                          <a:solidFill>
                            <a:srgbClr val="000000"/>
                          </a:solidFill>
                          <a:latin typeface="Calibri"/>
                        </a:rPr>
                        <a:t>.</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3"/>
                  </a:ext>
                </a:extLst>
              </a:tr>
              <a:tr h="608885">
                <a:tc vMerge="1">
                  <a:txBody>
                    <a:bodyPr/>
                    <a:lstStyle/>
                    <a:p>
                      <a:endParaRPr lang="cs-CZ"/>
                    </a:p>
                  </a:txBody>
                  <a:tcPr/>
                </a:tc>
                <a:tc>
                  <a:txBody>
                    <a:bodyPr/>
                    <a:lstStyle/>
                    <a:p>
                      <a:pPr algn="l" rtl="0" fontAlgn="ctr"/>
                      <a:r>
                        <a:rPr lang="en-US" sz="1200" b="0" i="0" u="none" strike="noStrike">
                          <a:solidFill>
                            <a:srgbClr val="000000"/>
                          </a:solidFill>
                          <a:latin typeface="Calibri"/>
                        </a:rPr>
                        <a:t>Differential refractive index (RI) detector</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1</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1</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Any component that differs in refractive index from the </a:t>
                      </a:r>
                      <a:r>
                        <a:rPr lang="en-US" sz="1200" b="0" i="0" u="none" strike="noStrike" dirty="0" err="1">
                          <a:solidFill>
                            <a:srgbClr val="000000"/>
                          </a:solidFill>
                          <a:latin typeface="Calibri"/>
                        </a:rPr>
                        <a:t>eluate</a:t>
                      </a:r>
                      <a:r>
                        <a:rPr lang="en-US" sz="1200" b="0" i="0" u="none" strike="noStrike" dirty="0">
                          <a:solidFill>
                            <a:srgbClr val="000000"/>
                          </a:solidFill>
                          <a:latin typeface="Calibri"/>
                        </a:rPr>
                        <a:t> can be detected, despite its low sensitivity. Cannot be used to perform gradient analysis.</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4"/>
                  </a:ext>
                </a:extLst>
              </a:tr>
              <a:tr h="758977">
                <a:tc vMerge="1">
                  <a:txBody>
                    <a:bodyPr/>
                    <a:lstStyle/>
                    <a:p>
                      <a:endParaRPr lang="cs-CZ"/>
                    </a:p>
                  </a:txBody>
                  <a:tcPr/>
                </a:tc>
                <a:tc>
                  <a:txBody>
                    <a:bodyPr/>
                    <a:lstStyle/>
                    <a:p>
                      <a:pPr algn="l" rtl="0" fontAlgn="ctr"/>
                      <a:r>
                        <a:rPr lang="en-US" sz="1200" b="0" i="0" u="none" strike="noStrike">
                          <a:solidFill>
                            <a:srgbClr val="000000"/>
                          </a:solidFill>
                          <a:latin typeface="Calibri"/>
                        </a:rPr>
                        <a:t>Evaporative light scattering detector (ELSD)</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ctr" rtl="0" fontAlgn="ctr"/>
                      <a:r>
                        <a:rPr lang="cs-CZ" sz="1200" b="0" i="0" u="none" strike="noStrike">
                          <a:solidFill>
                            <a:srgbClr val="000000"/>
                          </a:solidFill>
                          <a:latin typeface="Calibri"/>
                        </a:rPr>
                        <a:t>1</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ctr" rtl="0" fontAlgn="ctr"/>
                      <a:r>
                        <a:rPr lang="cs-CZ" sz="1200" b="0" i="0" u="none" strike="noStrike">
                          <a:solidFill>
                            <a:srgbClr val="000000"/>
                          </a:solidFill>
                          <a:latin typeface="Calibri"/>
                        </a:rPr>
                        <a:t>2</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l" rtl="0" fontAlgn="ctr"/>
                      <a:r>
                        <a:rPr lang="en-US" sz="1200" b="0" i="0" u="none" strike="noStrike" dirty="0">
                          <a:solidFill>
                            <a:srgbClr val="000000"/>
                          </a:solidFill>
                          <a:latin typeface="Calibri"/>
                        </a:rPr>
                        <a:t>This detector atomizes the column </a:t>
                      </a:r>
                      <a:r>
                        <a:rPr lang="en-US" sz="1200" b="0" i="0" u="none" strike="noStrike" dirty="0" err="1">
                          <a:solidFill>
                            <a:srgbClr val="000000"/>
                          </a:solidFill>
                          <a:latin typeface="Calibri"/>
                        </a:rPr>
                        <a:t>eluate</a:t>
                      </a:r>
                      <a:r>
                        <a:rPr lang="en-US" sz="1200" b="0" i="0" u="none" strike="noStrike" dirty="0">
                          <a:solidFill>
                            <a:srgbClr val="000000"/>
                          </a:solidFill>
                          <a:latin typeface="Calibri"/>
                        </a:rPr>
                        <a:t>, and detects the scattered light of the resulting particulate components. Non-UV-absorbing components are detected with high sensitivity.</a:t>
                      </a:r>
                    </a:p>
                  </a:txBody>
                  <a:tcPr marL="6916" marR="6916" marT="6916"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402483">
                <a:tc rowSpan="3">
                  <a:txBody>
                    <a:bodyPr/>
                    <a:lstStyle/>
                    <a:p>
                      <a:pPr algn="ctr" rtl="0" fontAlgn="ctr"/>
                      <a:r>
                        <a:rPr lang="cs-CZ" sz="1200" b="1" i="0" u="none" strike="noStrike" dirty="0" err="1">
                          <a:solidFill>
                            <a:srgbClr val="FFFFFF"/>
                          </a:solidFill>
                          <a:latin typeface="Calibri"/>
                        </a:rPr>
                        <a:t>Electrical</a:t>
                      </a:r>
                      <a:r>
                        <a:rPr lang="cs-CZ" sz="1200" b="1" i="0" u="none" strike="noStrike" dirty="0">
                          <a:solidFill>
                            <a:srgbClr val="FFFFFF"/>
                          </a:solidFill>
                          <a:latin typeface="Calibri"/>
                        </a:rPr>
                        <a:t> </a:t>
                      </a:r>
                      <a:r>
                        <a:rPr lang="cs-CZ" sz="1200" b="1" i="0" u="none" strike="noStrike" dirty="0" err="1">
                          <a:solidFill>
                            <a:srgbClr val="FFFFFF"/>
                          </a:solidFill>
                          <a:latin typeface="Calibri"/>
                        </a:rPr>
                        <a:t>detection</a:t>
                      </a:r>
                      <a:endParaRPr lang="cs-CZ" sz="1200" b="1" i="0" u="none" strike="noStrike" dirty="0">
                        <a:solidFill>
                          <a:srgbClr val="FFFFFF"/>
                        </a:solidFill>
                        <a:latin typeface="Calibri"/>
                      </a:endParaRP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4F81BD"/>
                    </a:solidFill>
                  </a:tcPr>
                </a:tc>
                <a:tc>
                  <a:txBody>
                    <a:bodyPr/>
                    <a:lstStyle/>
                    <a:p>
                      <a:pPr algn="l" rtl="0" fontAlgn="ctr"/>
                      <a:r>
                        <a:rPr lang="cs-CZ" sz="1200" b="0" i="0" u="none" strike="noStrike" dirty="0" err="1">
                          <a:solidFill>
                            <a:srgbClr val="000000"/>
                          </a:solidFill>
                          <a:latin typeface="Calibri"/>
                        </a:rPr>
                        <a:t>Conductivity</a:t>
                      </a:r>
                      <a:r>
                        <a:rPr lang="cs-CZ" sz="1200" b="0" i="0" u="none" strike="noStrike" dirty="0">
                          <a:solidFill>
                            <a:srgbClr val="000000"/>
                          </a:solidFill>
                          <a:latin typeface="Calibri"/>
                        </a:rPr>
                        <a:t> </a:t>
                      </a:r>
                      <a:r>
                        <a:rPr lang="cs-CZ" sz="1200" b="0" i="0" u="none" strike="noStrike" dirty="0" err="1">
                          <a:solidFill>
                            <a:srgbClr val="000000"/>
                          </a:solidFill>
                          <a:latin typeface="Calibri"/>
                        </a:rPr>
                        <a:t>detector</a:t>
                      </a:r>
                      <a:r>
                        <a:rPr lang="cs-CZ" sz="1200" b="0" i="0" u="none" strike="noStrike" dirty="0">
                          <a:solidFill>
                            <a:srgbClr val="000000"/>
                          </a:solidFill>
                          <a:latin typeface="Calibri"/>
                        </a:rPr>
                        <a:t> (CD)</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200" b="0" i="0" u="none" strike="noStrike" dirty="0">
                          <a:solidFill>
                            <a:srgbClr val="000000"/>
                          </a:solidFill>
                          <a:latin typeface="Calibri"/>
                        </a:rPr>
                        <a:t>2</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200" b="0" i="0" u="none" strike="noStrike" dirty="0">
                          <a:solidFill>
                            <a:srgbClr val="000000"/>
                          </a:solidFill>
                          <a:latin typeface="Calibri"/>
                        </a:rPr>
                        <a:t>3</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l" rtl="0" fontAlgn="ctr"/>
                      <a:r>
                        <a:rPr lang="en-US" sz="1200" b="0" i="0" u="none" strike="noStrike" dirty="0">
                          <a:solidFill>
                            <a:srgbClr val="000000"/>
                          </a:solidFill>
                          <a:latin typeface="Calibri"/>
                        </a:rPr>
                        <a:t>Ionized components are detected. This detector is used mainly for ion chromatography.</a:t>
                      </a:r>
                    </a:p>
                  </a:txBody>
                  <a:tcPr marL="6916" marR="6916" marT="6916"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r h="565706">
                <a:tc vMerge="1">
                  <a:txBody>
                    <a:bodyPr/>
                    <a:lstStyle/>
                    <a:p>
                      <a:endParaRPr lang="cs-CZ"/>
                    </a:p>
                  </a:txBody>
                  <a:tcPr/>
                </a:tc>
                <a:tc>
                  <a:txBody>
                    <a:bodyPr/>
                    <a:lstStyle/>
                    <a:p>
                      <a:pPr algn="l" rtl="0" fontAlgn="ctr"/>
                      <a:r>
                        <a:rPr lang="cs-CZ" sz="1200" b="0" i="0" u="none" strike="noStrike" dirty="0" err="1">
                          <a:solidFill>
                            <a:srgbClr val="000000"/>
                          </a:solidFill>
                          <a:latin typeface="Calibri"/>
                        </a:rPr>
                        <a:t>Electrochemical</a:t>
                      </a:r>
                      <a:r>
                        <a:rPr lang="cs-CZ" sz="1200" b="0" i="0" u="none" strike="noStrike" dirty="0">
                          <a:solidFill>
                            <a:srgbClr val="000000"/>
                          </a:solidFill>
                          <a:latin typeface="Calibri"/>
                        </a:rPr>
                        <a:t> </a:t>
                      </a:r>
                      <a:r>
                        <a:rPr lang="cs-CZ" sz="1200" b="0" i="0" u="none" strike="noStrike" dirty="0" err="1">
                          <a:solidFill>
                            <a:srgbClr val="000000"/>
                          </a:solidFill>
                          <a:latin typeface="Calibri"/>
                        </a:rPr>
                        <a:t>detector</a:t>
                      </a:r>
                      <a:r>
                        <a:rPr lang="cs-CZ" sz="1200" b="0" i="0" u="none" strike="noStrike" dirty="0">
                          <a:solidFill>
                            <a:srgbClr val="000000"/>
                          </a:solidFill>
                          <a:latin typeface="Calibri"/>
                        </a:rPr>
                        <a:t> (ECD)</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3</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a:solidFill>
                            <a:srgbClr val="000000"/>
                          </a:solidFill>
                          <a:latin typeface="Calibri"/>
                        </a:rPr>
                        <a:t>4</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Electric currents are detected that are generated by electric oxidation-reduction reactions. Electrically active components are detected with high sensitivity.</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7"/>
                  </a:ext>
                </a:extLst>
              </a:tr>
              <a:tr h="909069">
                <a:tc vMerge="1">
                  <a:txBody>
                    <a:bodyPr/>
                    <a:lstStyle/>
                    <a:p>
                      <a:endParaRPr lang="cs-CZ"/>
                    </a:p>
                  </a:txBody>
                  <a:tcPr/>
                </a:tc>
                <a:tc>
                  <a:txBody>
                    <a:bodyPr/>
                    <a:lstStyle/>
                    <a:p>
                      <a:pPr algn="l" rtl="0" fontAlgn="ctr"/>
                      <a:r>
                        <a:rPr lang="pt-BR" sz="1200" b="0" i="0" u="none" strike="noStrike" dirty="0">
                          <a:solidFill>
                            <a:srgbClr val="000000"/>
                          </a:solidFill>
                          <a:latin typeface="Calibri"/>
                        </a:rPr>
                        <a:t>Corona® Charged Aerosol</a:t>
                      </a:r>
                      <a:r>
                        <a:rPr lang="cs-CZ" sz="1200" b="0" i="0" u="none" strike="noStrike" dirty="0">
                          <a:solidFill>
                            <a:srgbClr val="000000"/>
                          </a:solidFill>
                          <a:latin typeface="Calibri"/>
                        </a:rPr>
                        <a:t> </a:t>
                      </a:r>
                      <a:r>
                        <a:rPr lang="pt-BR" sz="1200" b="0" i="0" u="none" strike="noStrike" dirty="0">
                          <a:solidFill>
                            <a:srgbClr val="000000"/>
                          </a:solidFill>
                          <a:latin typeface="Calibri"/>
                        </a:rPr>
                        <a:t> Detector® (Corona® CAD®)</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1</a:t>
                      </a:r>
                    </a:p>
                  </a:txBody>
                  <a:tcPr marL="6916" marR="6916" marT="6916" marB="0" anchor="ctr">
                    <a:lnL>
                      <a:noFill/>
                    </a:lnL>
                    <a:lnR>
                      <a:noFill/>
                    </a:lnR>
                    <a:lnT>
                      <a:noFill/>
                    </a:lnT>
                    <a:lnB>
                      <a:noFill/>
                    </a:lnB>
                    <a:solidFill>
                      <a:srgbClr val="DBE5F1"/>
                    </a:solidFill>
                  </a:tcPr>
                </a:tc>
                <a:tc>
                  <a:txBody>
                    <a:bodyPr/>
                    <a:lstStyle/>
                    <a:p>
                      <a:pPr algn="ctr" rtl="0" fontAlgn="ctr"/>
                      <a:r>
                        <a:rPr lang="cs-CZ" sz="1200" b="0" i="0" u="none" strike="noStrike" dirty="0">
                          <a:solidFill>
                            <a:srgbClr val="000000"/>
                          </a:solidFill>
                          <a:latin typeface="Calibri"/>
                        </a:rPr>
                        <a:t>3</a:t>
                      </a:r>
                    </a:p>
                  </a:txBody>
                  <a:tcPr marL="6916" marR="6916" marT="6916" marB="0" anchor="ctr">
                    <a:lnL>
                      <a:noFill/>
                    </a:lnL>
                    <a:lnR>
                      <a:noFill/>
                    </a:lnR>
                    <a:lnT>
                      <a:noFill/>
                    </a:lnT>
                    <a:lnB>
                      <a:noFill/>
                    </a:lnB>
                    <a:solidFill>
                      <a:srgbClr val="DBE5F1"/>
                    </a:solidFill>
                  </a:tcPr>
                </a:tc>
                <a:tc>
                  <a:txBody>
                    <a:bodyPr/>
                    <a:lstStyle/>
                    <a:p>
                      <a:pPr algn="l" rtl="0" fontAlgn="ctr"/>
                      <a:r>
                        <a:rPr lang="en-US" sz="1200" b="0" i="0" u="none" strike="noStrike" dirty="0">
                          <a:solidFill>
                            <a:srgbClr val="000000"/>
                          </a:solidFill>
                          <a:latin typeface="Calibri"/>
                        </a:rPr>
                        <a:t>This detector atomizes the column </a:t>
                      </a:r>
                      <a:r>
                        <a:rPr lang="en-US" sz="1200" b="0" i="0" u="none" strike="noStrike" dirty="0" err="1">
                          <a:solidFill>
                            <a:srgbClr val="000000"/>
                          </a:solidFill>
                          <a:latin typeface="Calibri"/>
                        </a:rPr>
                        <a:t>eluate</a:t>
                      </a:r>
                      <a:r>
                        <a:rPr lang="en-US" sz="1200" b="0" i="0" u="none" strike="noStrike" dirty="0">
                          <a:solidFill>
                            <a:srgbClr val="000000"/>
                          </a:solidFill>
                          <a:latin typeface="Calibri"/>
                        </a:rPr>
                        <a:t> and electrically detects the resulting particulate components treated with corona discharge. UV-</a:t>
                      </a:r>
                      <a:r>
                        <a:rPr lang="en-US" sz="1200" b="0" i="0" u="none" strike="noStrike" dirty="0" err="1">
                          <a:solidFill>
                            <a:srgbClr val="000000"/>
                          </a:solidFill>
                          <a:latin typeface="Calibri"/>
                        </a:rPr>
                        <a:t>nonabsorbing</a:t>
                      </a:r>
                      <a:r>
                        <a:rPr lang="en-US" sz="1200" b="0" i="0" u="none" strike="noStrike" dirty="0">
                          <a:solidFill>
                            <a:srgbClr val="000000"/>
                          </a:solidFill>
                          <a:latin typeface="Calibri"/>
                        </a:rPr>
                        <a:t> components can be detected with sensitivity higher than that of ELSD.</a:t>
                      </a:r>
                    </a:p>
                  </a:txBody>
                  <a:tcPr marL="6916" marR="6916" marT="6916" marB="0" anchor="ctr">
                    <a:lnL>
                      <a:noFill/>
                    </a:lnL>
                    <a:lnR>
                      <a:noFill/>
                    </a:lnR>
                    <a:lnT>
                      <a:noFill/>
                    </a:lnT>
                    <a:lnB>
                      <a:noFill/>
                    </a:lnB>
                    <a:solidFill>
                      <a:srgbClr val="DBE5F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4615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350" y="298450"/>
            <a:ext cx="8318500" cy="646113"/>
          </a:xfrm>
        </p:spPr>
        <p:txBody>
          <a:bodyPr rtlCol="0">
            <a:normAutofit fontScale="90000"/>
          </a:bodyPr>
          <a:lstStyle/>
          <a:p>
            <a:pPr eaLnBrk="1" hangingPunct="1">
              <a:defRPr/>
            </a:pPr>
            <a:r>
              <a:t>HPLC detektory</a:t>
            </a:r>
          </a:p>
        </p:txBody>
      </p:sp>
      <p:pic>
        <p:nvPicPr>
          <p:cNvPr id="327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887413"/>
            <a:ext cx="8640763"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72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Další LC detektory</a:t>
            </a:r>
            <a:endParaRPr lang="en-US" dirty="0"/>
          </a:p>
        </p:txBody>
      </p:sp>
      <p:sp>
        <p:nvSpPr>
          <p:cNvPr id="35842" name="Rectangle 2"/>
          <p:cNvSpPr>
            <a:spLocks noGrp="1" noChangeArrowheads="1"/>
          </p:cNvSpPr>
          <p:nvPr>
            <p:ph idx="1"/>
          </p:nvPr>
        </p:nvSpPr>
        <p:spPr>
          <a:xfrm>
            <a:off x="490626" y="1408914"/>
            <a:ext cx="8270801" cy="5296686"/>
          </a:xfrm>
          <a:solidFill>
            <a:srgbClr val="FFFFFF"/>
          </a:solidFill>
        </p:spPr>
        <p:txBody>
          <a:bodyPr>
            <a:normAutofit fontScale="92500" lnSpcReduction="20000"/>
          </a:bodyPr>
          <a:lstStyle/>
          <a:p>
            <a:pPr marL="469900" indent="-469900" eaLnBrk="1" hangingPunct="1">
              <a:lnSpc>
                <a:spcPct val="120000"/>
              </a:lnSpc>
              <a:spcBef>
                <a:spcPts val="0"/>
              </a:spcBef>
              <a:buFontTx/>
              <a:buNone/>
            </a:pPr>
            <a:r>
              <a:rPr lang="cs-CZ" altLang="cs-CZ" sz="1800" b="1" dirty="0"/>
              <a:t>LC/AAS</a:t>
            </a:r>
            <a:r>
              <a:rPr lang="cs-CZ" altLang="cs-CZ" sz="1800" dirty="0"/>
              <a:t> </a:t>
            </a:r>
            <a:r>
              <a:rPr lang="cs-CZ" altLang="cs-CZ" sz="1800" b="1" dirty="0"/>
              <a:t>(atomová absorpční spektrometrie)</a:t>
            </a:r>
            <a:endParaRPr lang="cs-CZ" altLang="cs-CZ" sz="1800" dirty="0"/>
          </a:p>
          <a:p>
            <a:pPr marL="469900" indent="-469900" eaLnBrk="1" hangingPunct="1">
              <a:lnSpc>
                <a:spcPct val="120000"/>
              </a:lnSpc>
              <a:spcBef>
                <a:spcPts val="0"/>
              </a:spcBef>
              <a:buFontTx/>
              <a:buNone/>
            </a:pPr>
            <a:r>
              <a:rPr lang="cs-CZ" altLang="cs-CZ" sz="1800" dirty="0"/>
              <a:t>selektivní stanovení organokovových látek</a:t>
            </a:r>
          </a:p>
          <a:p>
            <a:pPr marL="469900" indent="-469900" eaLnBrk="1" hangingPunct="1">
              <a:lnSpc>
                <a:spcPct val="120000"/>
              </a:lnSpc>
              <a:spcBef>
                <a:spcPts val="0"/>
              </a:spcBef>
              <a:buFontTx/>
              <a:buNone/>
            </a:pPr>
            <a:r>
              <a:rPr lang="cs-CZ" altLang="cs-CZ" sz="1800" dirty="0"/>
              <a:t>atomy v absorpčním prostředí absorbují monochromatické záření z UV-VIS oblasti</a:t>
            </a:r>
          </a:p>
          <a:p>
            <a:pPr marL="469900" indent="-469900" eaLnBrk="1" hangingPunct="1">
              <a:lnSpc>
                <a:spcPct val="120000"/>
              </a:lnSpc>
              <a:spcBef>
                <a:spcPts val="0"/>
              </a:spcBef>
              <a:buFontTx/>
              <a:buNone/>
            </a:pPr>
            <a:r>
              <a:rPr lang="cs-CZ" altLang="cs-CZ" sz="1800" dirty="0"/>
              <a:t>- přechod některého valenčního atomu ze základního do excitovaného stavu, vlnová délka je charakteristická pro určitý prvek </a:t>
            </a:r>
          </a:p>
          <a:p>
            <a:pPr marL="469900" indent="-469900" eaLnBrk="1" hangingPunct="1">
              <a:lnSpc>
                <a:spcPct val="120000"/>
              </a:lnSpc>
              <a:spcBef>
                <a:spcPts val="0"/>
              </a:spcBef>
              <a:buFontTx/>
              <a:buNone/>
            </a:pPr>
            <a:r>
              <a:rPr lang="cs-CZ" altLang="cs-CZ" sz="1800" dirty="0"/>
              <a:t>Atomizační a  absorpční prostředí = používá plamen</a:t>
            </a:r>
          </a:p>
          <a:p>
            <a:pPr marL="469900" indent="-469900" eaLnBrk="1" hangingPunct="1">
              <a:lnSpc>
                <a:spcPct val="120000"/>
              </a:lnSpc>
              <a:spcBef>
                <a:spcPts val="0"/>
              </a:spcBef>
              <a:buFontTx/>
              <a:buNone/>
            </a:pPr>
            <a:r>
              <a:rPr lang="cs-CZ" altLang="cs-CZ" sz="1800" dirty="0"/>
              <a:t>citlivost nízká - separace a selektivní stanovení léčiv na bázi </a:t>
            </a:r>
            <a:r>
              <a:rPr lang="cs-CZ" altLang="cs-CZ" sz="1800" dirty="0" err="1"/>
              <a:t>organortuťnatých</a:t>
            </a:r>
            <a:r>
              <a:rPr lang="cs-CZ" altLang="cs-CZ" sz="1800" dirty="0"/>
              <a:t> sloučenin, sloučenin </a:t>
            </a:r>
            <a:r>
              <a:rPr lang="cs-CZ" altLang="cs-CZ" sz="1800" dirty="0" err="1"/>
              <a:t>tetraalkylolova</a:t>
            </a:r>
            <a:endParaRPr lang="cs-CZ" altLang="cs-CZ" sz="1800" dirty="0"/>
          </a:p>
          <a:p>
            <a:pPr marL="469900" indent="-469900" eaLnBrk="1" hangingPunct="1">
              <a:lnSpc>
                <a:spcPct val="120000"/>
              </a:lnSpc>
              <a:spcBef>
                <a:spcPts val="0"/>
              </a:spcBef>
              <a:buFontTx/>
              <a:buNone/>
            </a:pPr>
            <a:endParaRPr lang="cs-CZ" altLang="cs-CZ" sz="1800" b="1" dirty="0"/>
          </a:p>
          <a:p>
            <a:pPr marL="469900" indent="-469900" eaLnBrk="1" hangingPunct="1">
              <a:lnSpc>
                <a:spcPct val="120000"/>
              </a:lnSpc>
              <a:spcBef>
                <a:spcPts val="0"/>
              </a:spcBef>
              <a:buFontTx/>
              <a:buNone/>
            </a:pPr>
            <a:r>
              <a:rPr lang="cs-CZ" altLang="cs-CZ" sz="1800" b="1" dirty="0"/>
              <a:t>LC/NMR (NMR spektrometrie)</a:t>
            </a:r>
            <a:endParaRPr lang="cs-CZ" altLang="cs-CZ" sz="1800" dirty="0"/>
          </a:p>
          <a:p>
            <a:pPr marL="469900" indent="-469900" eaLnBrk="1" hangingPunct="1">
              <a:lnSpc>
                <a:spcPct val="120000"/>
              </a:lnSpc>
              <a:spcBef>
                <a:spcPts val="0"/>
              </a:spcBef>
              <a:buFontTx/>
              <a:buNone/>
            </a:pPr>
            <a:r>
              <a:rPr lang="cs-CZ" altLang="cs-CZ" sz="1800" dirty="0"/>
              <a:t>strukturní analýza organických látek</a:t>
            </a:r>
          </a:p>
          <a:p>
            <a:pPr marL="469900" indent="-469900" eaLnBrk="1" hangingPunct="1">
              <a:lnSpc>
                <a:spcPct val="120000"/>
              </a:lnSpc>
              <a:spcBef>
                <a:spcPts val="0"/>
              </a:spcBef>
              <a:buFontTx/>
              <a:buNone/>
            </a:pPr>
            <a:r>
              <a:rPr lang="cs-CZ" altLang="cs-CZ" sz="1800" dirty="0"/>
              <a:t>nízká citlivost (zvýšení využitím pulsní NMR spektrometrie  s Fourierovou transformací a akumulací spekter)</a:t>
            </a:r>
            <a:endParaRPr lang="cs-CZ" altLang="cs-CZ" sz="1800" b="1" dirty="0"/>
          </a:p>
          <a:p>
            <a:pPr marL="469900" indent="-469900" eaLnBrk="1" hangingPunct="1">
              <a:lnSpc>
                <a:spcPct val="120000"/>
              </a:lnSpc>
              <a:spcBef>
                <a:spcPts val="0"/>
              </a:spcBef>
              <a:buFontTx/>
              <a:buNone/>
            </a:pPr>
            <a:r>
              <a:rPr lang="cs-CZ" altLang="cs-CZ" sz="1800" b="1" dirty="0"/>
              <a:t>problém</a:t>
            </a:r>
            <a:r>
              <a:rPr lang="cs-CZ" altLang="cs-CZ" sz="1800" dirty="0"/>
              <a:t> interference složek mobilní fáze - použití </a:t>
            </a:r>
            <a:r>
              <a:rPr lang="cs-CZ" altLang="cs-CZ" sz="1800" dirty="0" err="1"/>
              <a:t>perdeuterovaných</a:t>
            </a:r>
            <a:r>
              <a:rPr lang="cs-CZ" altLang="cs-CZ" sz="1800" dirty="0"/>
              <a:t> rozpouštědel (drahá)</a:t>
            </a:r>
          </a:p>
          <a:p>
            <a:pPr marL="469900" indent="-469900" eaLnBrk="1" hangingPunct="1">
              <a:lnSpc>
                <a:spcPct val="120000"/>
              </a:lnSpc>
              <a:spcBef>
                <a:spcPts val="0"/>
              </a:spcBef>
              <a:buFontTx/>
              <a:buNone/>
            </a:pPr>
            <a:r>
              <a:rPr lang="cs-CZ" altLang="cs-CZ" sz="1800" dirty="0"/>
              <a:t>použití </a:t>
            </a:r>
            <a:r>
              <a:rPr lang="cs-CZ" altLang="cs-CZ" sz="1800" dirty="0" err="1"/>
              <a:t>mikrokolonek</a:t>
            </a:r>
            <a:r>
              <a:rPr lang="cs-CZ" altLang="cs-CZ" sz="1800" dirty="0"/>
              <a:t> spotřeba rozpouštědel nižší - objem měrné cely velmi malý</a:t>
            </a:r>
          </a:p>
          <a:p>
            <a:pPr marL="469900" indent="-469900" eaLnBrk="1" hangingPunct="1">
              <a:lnSpc>
                <a:spcPct val="120000"/>
              </a:lnSpc>
              <a:spcBef>
                <a:spcPts val="0"/>
              </a:spcBef>
              <a:buFontTx/>
              <a:buNone/>
            </a:pPr>
            <a:endParaRPr lang="cs-CZ" altLang="cs-CZ" sz="1800" dirty="0"/>
          </a:p>
          <a:p>
            <a:pPr marL="469900" indent="-469900" eaLnBrk="1" hangingPunct="1">
              <a:lnSpc>
                <a:spcPct val="120000"/>
              </a:lnSpc>
              <a:spcBef>
                <a:spcPts val="0"/>
              </a:spcBef>
              <a:buFontTx/>
              <a:buNone/>
            </a:pPr>
            <a:r>
              <a:rPr lang="cs-CZ" altLang="cs-CZ" sz="1800" b="1" dirty="0"/>
              <a:t>LC s elektrochemickou detekcí</a:t>
            </a:r>
            <a:r>
              <a:rPr lang="cs-CZ" altLang="cs-CZ" sz="1800" dirty="0"/>
              <a:t> (</a:t>
            </a:r>
            <a:r>
              <a:rPr lang="cs-CZ" altLang="cs-CZ" sz="1800" dirty="0" err="1"/>
              <a:t>voltagramy</a:t>
            </a:r>
            <a:r>
              <a:rPr lang="cs-CZ" altLang="cs-CZ" sz="1800" dirty="0"/>
              <a:t> separované látky)</a:t>
            </a:r>
            <a:endParaRPr lang="cs-CZ" altLang="cs-CZ" sz="1800" b="1" dirty="0"/>
          </a:p>
          <a:p>
            <a:pPr marL="469900" indent="-469900" eaLnBrk="1" hangingPunct="1">
              <a:lnSpc>
                <a:spcPct val="120000"/>
              </a:lnSpc>
              <a:spcBef>
                <a:spcPts val="0"/>
              </a:spcBef>
              <a:buFontTx/>
              <a:buNone/>
            </a:pPr>
            <a:r>
              <a:rPr lang="cs-CZ" altLang="cs-CZ" sz="1800" b="1" dirty="0"/>
              <a:t>Citlivost</a:t>
            </a:r>
            <a:r>
              <a:rPr lang="cs-CZ" altLang="cs-CZ" sz="1800" dirty="0"/>
              <a:t> vyšší než u UV detektoru</a:t>
            </a:r>
            <a:endParaRPr lang="cs-CZ" altLang="cs-CZ" sz="1800" b="1" dirty="0"/>
          </a:p>
          <a:p>
            <a:pPr marL="469900" indent="-469900" eaLnBrk="1" hangingPunct="1">
              <a:lnSpc>
                <a:spcPct val="120000"/>
              </a:lnSpc>
              <a:spcBef>
                <a:spcPts val="0"/>
              </a:spcBef>
              <a:buFontTx/>
              <a:buNone/>
            </a:pPr>
            <a:r>
              <a:rPr lang="cs-CZ" altLang="cs-CZ" sz="1800" b="1" dirty="0"/>
              <a:t>Použitelnost</a:t>
            </a:r>
            <a:r>
              <a:rPr lang="cs-CZ" altLang="cs-CZ" sz="1800" dirty="0"/>
              <a:t> omezena, </a:t>
            </a:r>
            <a:r>
              <a:rPr lang="cs-CZ" altLang="cs-CZ" sz="1800" dirty="0" smtClean="0"/>
              <a:t>látky </a:t>
            </a:r>
            <a:r>
              <a:rPr lang="cs-CZ" altLang="cs-CZ" sz="1800" dirty="0"/>
              <a:t>které  se dají elektrochemicky oxidovat nebo redukovat</a:t>
            </a:r>
          </a:p>
        </p:txBody>
      </p:sp>
    </p:spTree>
    <p:extLst>
      <p:ext uri="{BB962C8B-B14F-4D97-AF65-F5344CB8AC3E}">
        <p14:creationId xmlns:p14="http://schemas.microsoft.com/office/powerpoint/2010/main" val="3682793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35120" y="384714"/>
            <a:ext cx="8318500" cy="646113"/>
          </a:xfrm>
          <a:solidFill>
            <a:srgbClr val="FFFFFF"/>
          </a:solidFill>
        </p:spPr>
        <p:txBody>
          <a:bodyPr anchor="t">
            <a:normAutofit fontScale="90000"/>
          </a:bodyPr>
          <a:lstStyle/>
          <a:p>
            <a:pPr eaLnBrk="1" hangingPunct="1">
              <a:defRPr/>
            </a:pPr>
            <a:r>
              <a:rPr dirty="0" err="1"/>
              <a:t>R</a:t>
            </a:r>
            <a:r>
              <a:rPr lang="en-US" dirty="0" err="1"/>
              <a:t>efraktometrický</a:t>
            </a:r>
            <a:r>
              <a:rPr lang="en-US" dirty="0"/>
              <a:t> </a:t>
            </a:r>
            <a:r>
              <a:rPr lang="en-US" dirty="0" err="1"/>
              <a:t>detektor</a:t>
            </a:r>
            <a:r>
              <a:rPr lang="en-US" dirty="0"/>
              <a:t> </a:t>
            </a:r>
            <a:r>
              <a:rPr dirty="0"/>
              <a:t>(RI</a:t>
            </a:r>
            <a:r>
              <a:rPr lang="cs-CZ" dirty="0"/>
              <a:t>D</a:t>
            </a:r>
            <a:r>
              <a:rPr dirty="0"/>
              <a:t>)</a:t>
            </a:r>
          </a:p>
        </p:txBody>
      </p:sp>
      <p:sp>
        <p:nvSpPr>
          <p:cNvPr id="36867" name="Rectangle 3"/>
          <p:cNvSpPr>
            <a:spLocks noGrp="1" noChangeArrowheads="1"/>
          </p:cNvSpPr>
          <p:nvPr>
            <p:ph idx="1"/>
          </p:nvPr>
        </p:nvSpPr>
        <p:spPr>
          <a:xfrm>
            <a:off x="457200" y="1196975"/>
            <a:ext cx="8229600" cy="5480916"/>
          </a:xfrm>
          <a:solidFill>
            <a:srgbClr val="FFFFFF"/>
          </a:solidFill>
        </p:spPr>
        <p:txBody>
          <a:bodyPr>
            <a:noAutofit/>
          </a:bodyPr>
          <a:lstStyle/>
          <a:p>
            <a:pPr marL="0" indent="0" eaLnBrk="1" hangingPunct="1">
              <a:lnSpc>
                <a:spcPct val="100000"/>
              </a:lnSpc>
              <a:spcBef>
                <a:spcPts val="0"/>
              </a:spcBef>
              <a:buNone/>
            </a:pPr>
            <a:r>
              <a:rPr lang="cs-CZ" altLang="cs-CZ" sz="1800" dirty="0"/>
              <a:t>Měření změny refrakčního indexu -  rozdíl vzorek x MF</a:t>
            </a:r>
          </a:p>
          <a:p>
            <a:pPr marL="0" indent="0" eaLnBrk="1" hangingPunct="1">
              <a:lnSpc>
                <a:spcPct val="100000"/>
              </a:lnSpc>
              <a:spcBef>
                <a:spcPts val="0"/>
              </a:spcBef>
              <a:buNone/>
            </a:pPr>
            <a:r>
              <a:rPr lang="cs-CZ" altLang="cs-CZ" sz="1800" dirty="0"/>
              <a:t>Diferenciační měření - světlo prochází dvěma celami – měrná x </a:t>
            </a:r>
            <a:r>
              <a:rPr lang="cs-CZ" altLang="cs-CZ" sz="1800" dirty="0" err="1"/>
              <a:t>referentní</a:t>
            </a:r>
            <a:r>
              <a:rPr lang="cs-CZ" altLang="cs-CZ" sz="1800" dirty="0"/>
              <a:t> </a:t>
            </a:r>
          </a:p>
          <a:p>
            <a:pPr marL="0" indent="0" eaLnBrk="1" hangingPunct="1">
              <a:lnSpc>
                <a:spcPct val="100000"/>
              </a:lnSpc>
              <a:spcBef>
                <a:spcPts val="0"/>
              </a:spcBef>
              <a:buNone/>
            </a:pPr>
            <a:r>
              <a:rPr lang="cs-CZ" altLang="cs-CZ" sz="1800" dirty="0"/>
              <a:t>Nutno kalibrovat při změně MF  </a:t>
            </a:r>
          </a:p>
          <a:p>
            <a:pPr marL="0" indent="0" eaLnBrk="1" hangingPunct="1">
              <a:lnSpc>
                <a:spcPct val="100000"/>
              </a:lnSpc>
              <a:spcBef>
                <a:spcPts val="0"/>
              </a:spcBef>
              <a:buNone/>
            </a:pPr>
            <a:r>
              <a:rPr lang="cs-CZ" altLang="cs-CZ" sz="1800" b="1" dirty="0"/>
              <a:t>ne gradientová eluce </a:t>
            </a:r>
            <a:r>
              <a:rPr lang="cs-CZ" altLang="cs-CZ" sz="1800" dirty="0"/>
              <a:t>– složení MF se mění v průběhu analýzy </a:t>
            </a:r>
          </a:p>
          <a:p>
            <a:pPr marL="0" indent="0" eaLnBrk="1" hangingPunct="1">
              <a:lnSpc>
                <a:spcPct val="100000"/>
              </a:lnSpc>
              <a:spcBef>
                <a:spcPts val="0"/>
              </a:spcBef>
              <a:buNone/>
            </a:pPr>
            <a:r>
              <a:rPr lang="cs-CZ" altLang="cs-CZ" sz="1800" dirty="0"/>
              <a:t>Využití dvou průtokových cel – vzorek x samotná MF</a:t>
            </a:r>
          </a:p>
          <a:p>
            <a:pPr marL="0" indent="0" eaLnBrk="1" hangingPunct="1">
              <a:lnSpc>
                <a:spcPct val="100000"/>
              </a:lnSpc>
              <a:spcBef>
                <a:spcPts val="0"/>
              </a:spcBef>
              <a:buNone/>
            </a:pPr>
            <a:r>
              <a:rPr lang="cs-CZ" altLang="cs-CZ" sz="1800" b="1" dirty="0" err="1"/>
              <a:t>Deflexní</a:t>
            </a:r>
            <a:r>
              <a:rPr lang="cs-CZ" altLang="cs-CZ" sz="1800" b="1" dirty="0"/>
              <a:t> detektor  - </a:t>
            </a:r>
            <a:r>
              <a:rPr lang="cs-CZ" altLang="cs-CZ" sz="1800" dirty="0"/>
              <a:t>výchylka paprsku světla pokud prochází vzorek – změna úhlu</a:t>
            </a:r>
          </a:p>
          <a:p>
            <a:pPr marL="0" indent="0">
              <a:lnSpc>
                <a:spcPct val="100000"/>
              </a:lnSpc>
              <a:spcBef>
                <a:spcPts val="0"/>
              </a:spcBef>
              <a:buNone/>
            </a:pPr>
            <a:endParaRPr lang="cs-CZ" altLang="cs-CZ" sz="1800" b="1" dirty="0"/>
          </a:p>
          <a:p>
            <a:pPr marL="0" indent="0">
              <a:lnSpc>
                <a:spcPct val="100000"/>
              </a:lnSpc>
              <a:spcBef>
                <a:spcPts val="0"/>
              </a:spcBef>
              <a:buNone/>
            </a:pPr>
            <a:r>
              <a:rPr lang="cs-CZ" altLang="cs-CZ" sz="1800" b="1" dirty="0"/>
              <a:t>Výhody</a:t>
            </a:r>
          </a:p>
          <a:p>
            <a:pPr marL="0" indent="0" eaLnBrk="1" hangingPunct="1">
              <a:lnSpc>
                <a:spcPct val="100000"/>
              </a:lnSpc>
              <a:spcBef>
                <a:spcPts val="0"/>
              </a:spcBef>
              <a:buNone/>
            </a:pPr>
            <a:r>
              <a:rPr lang="cs-CZ" altLang="cs-CZ" sz="1800" dirty="0"/>
              <a:t>Univerzální odezva</a:t>
            </a:r>
          </a:p>
          <a:p>
            <a:pPr marL="0" indent="0" eaLnBrk="1" hangingPunct="1">
              <a:lnSpc>
                <a:spcPct val="100000"/>
              </a:lnSpc>
              <a:spcBef>
                <a:spcPts val="0"/>
              </a:spcBef>
              <a:buNone/>
            </a:pPr>
            <a:r>
              <a:rPr lang="cs-CZ" altLang="cs-CZ" sz="1800" dirty="0"/>
              <a:t>Malá citlivost k nečistotám a vzduchovým bublinám v cele </a:t>
            </a:r>
          </a:p>
          <a:p>
            <a:pPr marL="0" indent="0" eaLnBrk="1" hangingPunct="1">
              <a:lnSpc>
                <a:spcPct val="100000"/>
              </a:lnSpc>
              <a:spcBef>
                <a:spcPts val="0"/>
              </a:spcBef>
              <a:buNone/>
            </a:pPr>
            <a:r>
              <a:rPr lang="cs-CZ" altLang="cs-CZ" sz="1800" dirty="0"/>
              <a:t>Schopnost měřit v rozsahu refrakčního indexu 1.000 - 1.750 RI (jednoduchá a snadno </a:t>
            </a:r>
            <a:r>
              <a:rPr lang="cs-CZ" altLang="cs-CZ" sz="1800" dirty="0" err="1"/>
              <a:t>balancovatelná</a:t>
            </a:r>
            <a:r>
              <a:rPr lang="cs-CZ" altLang="cs-CZ" sz="1800" dirty="0"/>
              <a:t> cela)</a:t>
            </a:r>
          </a:p>
          <a:p>
            <a:pPr marL="0" indent="0">
              <a:lnSpc>
                <a:spcPct val="100000"/>
              </a:lnSpc>
              <a:spcBef>
                <a:spcPts val="0"/>
              </a:spcBef>
              <a:buNone/>
            </a:pPr>
            <a:endParaRPr lang="cs-CZ" altLang="cs-CZ" sz="1800" b="1" dirty="0"/>
          </a:p>
          <a:p>
            <a:pPr marL="0" indent="0">
              <a:lnSpc>
                <a:spcPct val="100000"/>
              </a:lnSpc>
              <a:spcBef>
                <a:spcPts val="0"/>
              </a:spcBef>
              <a:buNone/>
            </a:pPr>
            <a:r>
              <a:rPr lang="cs-CZ" altLang="cs-CZ" sz="1800" b="1" dirty="0"/>
              <a:t>Nevýhody </a:t>
            </a:r>
          </a:p>
          <a:p>
            <a:pPr marL="0" indent="0" eaLnBrk="1" hangingPunct="1">
              <a:lnSpc>
                <a:spcPct val="100000"/>
              </a:lnSpc>
              <a:spcBef>
                <a:spcPts val="0"/>
              </a:spcBef>
              <a:buNone/>
            </a:pPr>
            <a:r>
              <a:rPr lang="cs-CZ" altLang="cs-CZ" sz="1800" dirty="0"/>
              <a:t>LOD - 10 </a:t>
            </a:r>
            <a:r>
              <a:rPr lang="cs-CZ" altLang="cs-CZ" sz="1800" dirty="0" err="1"/>
              <a:t>ng</a:t>
            </a:r>
            <a:r>
              <a:rPr lang="cs-CZ" altLang="cs-CZ" sz="1800" dirty="0"/>
              <a:t>  - </a:t>
            </a:r>
            <a:r>
              <a:rPr lang="cs-CZ" altLang="cs-CZ" sz="1800" b="1" dirty="0">
                <a:solidFill>
                  <a:srgbClr val="FF0000"/>
                </a:solidFill>
              </a:rPr>
              <a:t>málo citlivý</a:t>
            </a:r>
          </a:p>
          <a:p>
            <a:pPr marL="0" indent="0" eaLnBrk="1" hangingPunct="1">
              <a:lnSpc>
                <a:spcPct val="100000"/>
              </a:lnSpc>
              <a:spcBef>
                <a:spcPts val="0"/>
              </a:spcBef>
              <a:buNone/>
            </a:pPr>
            <a:r>
              <a:rPr lang="cs-CZ" altLang="cs-CZ" sz="1800" b="1" dirty="0">
                <a:solidFill>
                  <a:srgbClr val="FF0000"/>
                </a:solidFill>
              </a:rPr>
              <a:t>Citlivý ke změnám teploty a tlaku a průtoku</a:t>
            </a:r>
          </a:p>
          <a:p>
            <a:pPr marL="0" indent="0">
              <a:lnSpc>
                <a:spcPct val="100000"/>
              </a:lnSpc>
              <a:spcBef>
                <a:spcPts val="0"/>
              </a:spcBef>
              <a:buNone/>
            </a:pPr>
            <a:r>
              <a:rPr lang="cs-CZ" altLang="cs-CZ" sz="1800" dirty="0"/>
              <a:t>Aplikace: stanovení sacharidů</a:t>
            </a:r>
          </a:p>
        </p:txBody>
      </p:sp>
    </p:spTree>
    <p:extLst>
      <p:ext uri="{BB962C8B-B14F-4D97-AF65-F5344CB8AC3E}">
        <p14:creationId xmlns:p14="http://schemas.microsoft.com/office/powerpoint/2010/main" val="2473853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838" y="4014788"/>
            <a:ext cx="4995862"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595745" y="406723"/>
            <a:ext cx="8318500" cy="646112"/>
          </a:xfrm>
        </p:spPr>
        <p:txBody>
          <a:bodyPr rtlCol="0">
            <a:normAutofit fontScale="90000"/>
          </a:bodyPr>
          <a:lstStyle/>
          <a:p>
            <a:pPr>
              <a:defRPr/>
            </a:pPr>
            <a:r>
              <a:rPr lang="en-GB" dirty="0"/>
              <a:t>Refractive index detectors</a:t>
            </a:r>
          </a:p>
        </p:txBody>
      </p:sp>
      <p:sp>
        <p:nvSpPr>
          <p:cNvPr id="37892" name="Zástupný symbol pro obsah 2"/>
          <p:cNvSpPr>
            <a:spLocks noGrp="1"/>
          </p:cNvSpPr>
          <p:nvPr>
            <p:ph idx="1"/>
          </p:nvPr>
        </p:nvSpPr>
        <p:spPr>
          <a:xfrm>
            <a:off x="457200" y="1196975"/>
            <a:ext cx="8229600" cy="2663825"/>
          </a:xfrm>
        </p:spPr>
        <p:txBody>
          <a:bodyPr>
            <a:normAutofit/>
          </a:bodyPr>
          <a:lstStyle/>
          <a:p>
            <a:pPr eaLnBrk="1" hangingPunct="1"/>
            <a:r>
              <a:rPr lang="en-GB" altLang="cs-CZ" sz="2000" dirty="0" err="1"/>
              <a:t>Approx</a:t>
            </a:r>
            <a:r>
              <a:rPr lang="en-GB" altLang="cs-CZ" sz="2000" dirty="0"/>
              <a:t> 1000× less sensitive than UV detectors.</a:t>
            </a:r>
          </a:p>
          <a:p>
            <a:pPr eaLnBrk="1" hangingPunct="1"/>
            <a:r>
              <a:rPr lang="en-GB" altLang="cs-CZ" sz="2000" dirty="0"/>
              <a:t>Incompatible with gradient elution, sensitive on temperature. </a:t>
            </a:r>
          </a:p>
          <a:p>
            <a:pPr eaLnBrk="1" hangingPunct="1"/>
            <a:r>
              <a:rPr lang="en-GB" altLang="cs-CZ" sz="2000" dirty="0"/>
              <a:t>Detection based on the refraction of light in solution.</a:t>
            </a:r>
          </a:p>
          <a:p>
            <a:pPr eaLnBrk="1" hangingPunct="1"/>
            <a:r>
              <a:rPr lang="en-GB" altLang="cs-CZ" sz="2000" dirty="0"/>
              <a:t>Two types of construction – </a:t>
            </a:r>
            <a:r>
              <a:rPr lang="en-GB" altLang="cs-CZ" sz="2000" i="1" dirty="0"/>
              <a:t>Deflection refractometer </a:t>
            </a:r>
            <a:r>
              <a:rPr lang="en-GB" altLang="cs-CZ" sz="2000" dirty="0"/>
              <a:t>and </a:t>
            </a:r>
            <a:r>
              <a:rPr lang="en-GB" altLang="cs-CZ" sz="2000" i="1" dirty="0"/>
              <a:t>Interferometer.</a:t>
            </a:r>
          </a:p>
          <a:p>
            <a:pPr eaLnBrk="1" hangingPunct="1">
              <a:buFont typeface="Wingdings" pitchFamily="2" charset="2"/>
              <a:buNone/>
            </a:pPr>
            <a:endParaRPr lang="en-GB" altLang="cs-CZ" sz="2000" dirty="0"/>
          </a:p>
          <a:p>
            <a:pPr eaLnBrk="1" hangingPunct="1">
              <a:buFont typeface="Wingdings" pitchFamily="2" charset="2"/>
              <a:buNone/>
            </a:pPr>
            <a:r>
              <a:rPr lang="en-GB" altLang="cs-CZ" sz="2000" b="1" dirty="0"/>
              <a:t>Deflection refractometer</a:t>
            </a:r>
            <a:r>
              <a:rPr lang="en-GB" altLang="cs-CZ" sz="2000" dirty="0"/>
              <a:t>:</a:t>
            </a:r>
          </a:p>
        </p:txBody>
      </p:sp>
      <p:sp>
        <p:nvSpPr>
          <p:cNvPr id="6" name="TextovéPole 5"/>
          <p:cNvSpPr txBox="1"/>
          <p:nvPr/>
        </p:nvSpPr>
        <p:spPr>
          <a:xfrm>
            <a:off x="5580112" y="4149080"/>
            <a:ext cx="3456384" cy="206210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266700" indent="-266700" eaLnBrk="1" fontAlgn="auto" hangingPunct="1">
              <a:spcBef>
                <a:spcPts val="0"/>
              </a:spcBef>
              <a:spcAft>
                <a:spcPts val="0"/>
              </a:spcAft>
              <a:buClr>
                <a:srgbClr val="FF0000"/>
              </a:buClr>
              <a:buSzPct val="115000"/>
              <a:buFont typeface="Wingdings" pitchFamily="2" charset="2"/>
              <a:buChar char="§"/>
              <a:defRPr/>
            </a:pPr>
            <a:r>
              <a:rPr lang="en-GB" sz="1600"/>
              <a:t>When pure mobile phase is in measuring cell, the zero-glass is adjusted to direct the light on to the photodiode.</a:t>
            </a:r>
          </a:p>
          <a:p>
            <a:pPr marL="266700" indent="-266700" eaLnBrk="1" fontAlgn="auto" hangingPunct="1">
              <a:spcBef>
                <a:spcPts val="0"/>
              </a:spcBef>
              <a:spcAft>
                <a:spcPts val="0"/>
              </a:spcAft>
              <a:buClr>
                <a:srgbClr val="FF0000"/>
              </a:buClr>
              <a:buSzPct val="115000"/>
              <a:buFont typeface="Wingdings" pitchFamily="2" charset="2"/>
              <a:buChar char="§"/>
              <a:defRPr/>
            </a:pPr>
            <a:r>
              <a:rPr lang="en-GB" sz="1600"/>
              <a:t>Change of refrafctive index in measuring cell deflect the light beam and it decreases resistivity of the photodiode</a:t>
            </a:r>
          </a:p>
        </p:txBody>
      </p:sp>
    </p:spTree>
    <p:extLst>
      <p:ext uri="{BB962C8B-B14F-4D97-AF65-F5344CB8AC3E}">
        <p14:creationId xmlns:p14="http://schemas.microsoft.com/office/powerpoint/2010/main" val="3530040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cstate="print"/>
          <a:srcRect/>
          <a:stretch>
            <a:fillRect/>
          </a:stretch>
        </p:blipFill>
        <p:spPr bwMode="auto">
          <a:xfrm>
            <a:off x="797643" y="4082472"/>
            <a:ext cx="7548714" cy="2271855"/>
          </a:xfrm>
          <a:prstGeom prst="rect">
            <a:avLst/>
          </a:prstGeom>
          <a:noFill/>
          <a:ln w="9525">
            <a:noFill/>
            <a:miter lim="800000"/>
            <a:headEnd/>
            <a:tailEnd/>
          </a:ln>
        </p:spPr>
      </p:pic>
      <p:sp>
        <p:nvSpPr>
          <p:cNvPr id="2" name="Nadpis 1"/>
          <p:cNvSpPr>
            <a:spLocks noGrp="1"/>
          </p:cNvSpPr>
          <p:nvPr>
            <p:ph type="title"/>
          </p:nvPr>
        </p:nvSpPr>
        <p:spPr/>
        <p:txBody>
          <a:bodyPr/>
          <a:lstStyle/>
          <a:p>
            <a:r>
              <a:rPr lang="en-GB" dirty="0"/>
              <a:t>Refractive index detectors</a:t>
            </a:r>
          </a:p>
        </p:txBody>
      </p:sp>
      <p:sp>
        <p:nvSpPr>
          <p:cNvPr id="4" name="Zástupný symbol pro obsah 2"/>
          <p:cNvSpPr>
            <a:spLocks noGrp="1"/>
          </p:cNvSpPr>
          <p:nvPr>
            <p:ph idx="1"/>
          </p:nvPr>
        </p:nvSpPr>
        <p:spPr>
          <a:xfrm>
            <a:off x="457200" y="1330036"/>
            <a:ext cx="8229600" cy="3501125"/>
          </a:xfrm>
        </p:spPr>
        <p:txBody>
          <a:bodyPr>
            <a:normAutofit/>
          </a:bodyPr>
          <a:lstStyle/>
          <a:p>
            <a:pPr>
              <a:lnSpc>
                <a:spcPct val="100000"/>
              </a:lnSpc>
              <a:spcBef>
                <a:spcPts val="0"/>
              </a:spcBef>
              <a:buNone/>
            </a:pPr>
            <a:r>
              <a:rPr lang="en-GB" sz="2000" b="1" dirty="0"/>
              <a:t>Interferometer:</a:t>
            </a:r>
          </a:p>
          <a:p>
            <a:pPr>
              <a:lnSpc>
                <a:spcPct val="100000"/>
              </a:lnSpc>
              <a:spcBef>
                <a:spcPts val="0"/>
              </a:spcBef>
            </a:pPr>
            <a:r>
              <a:rPr lang="en-GB" sz="2000" dirty="0"/>
              <a:t>10× more sensitive than the deflection </a:t>
            </a:r>
            <a:r>
              <a:rPr lang="en-GB" sz="2000" dirty="0" err="1"/>
              <a:t>refractometer</a:t>
            </a:r>
            <a:r>
              <a:rPr lang="en-GB" sz="2000" dirty="0"/>
              <a:t>.</a:t>
            </a:r>
          </a:p>
          <a:p>
            <a:pPr>
              <a:lnSpc>
                <a:spcPct val="100000"/>
              </a:lnSpc>
              <a:spcBef>
                <a:spcPts val="0"/>
              </a:spcBef>
            </a:pPr>
            <a:r>
              <a:rPr lang="en-GB" sz="2000" dirty="0"/>
              <a:t>The light passes  through beam splitter and is divided into two beams of equal intensity, one passes through reference cell and the second through measuring cell. Two beams are superimposed in a second beam splitter.</a:t>
            </a:r>
          </a:p>
          <a:p>
            <a:pPr>
              <a:lnSpc>
                <a:spcPct val="100000"/>
              </a:lnSpc>
              <a:spcBef>
                <a:spcPts val="0"/>
              </a:spcBef>
            </a:pPr>
            <a:r>
              <a:rPr lang="en-GB" sz="2000" dirty="0"/>
              <a:t>If refractive index in measuring cell is changed, the beams are not moving in the same velocity and are partly extinguished in the second beam splitter. </a:t>
            </a:r>
          </a:p>
          <a:p>
            <a:endParaRPr lang="en-GB" sz="2000" dirty="0"/>
          </a:p>
        </p:txBody>
      </p:sp>
    </p:spTree>
    <p:extLst>
      <p:ext uri="{BB962C8B-B14F-4D97-AF65-F5344CB8AC3E}">
        <p14:creationId xmlns:p14="http://schemas.microsoft.com/office/powerpoint/2010/main" val="407026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48856" y="384715"/>
            <a:ext cx="8318500" cy="646113"/>
          </a:xfrm>
          <a:solidFill>
            <a:srgbClr val="FFFFFF"/>
          </a:solidFill>
        </p:spPr>
        <p:txBody>
          <a:bodyPr rtlCol="0" anchor="t">
            <a:normAutofit fontScale="90000"/>
          </a:bodyPr>
          <a:lstStyle/>
          <a:p>
            <a:pPr eaLnBrk="1" hangingPunct="1">
              <a:defRPr/>
            </a:pPr>
            <a:r>
              <a:rPr dirty="0"/>
              <a:t>HPLC </a:t>
            </a:r>
            <a:r>
              <a:rPr dirty="0" err="1"/>
              <a:t>detektory</a:t>
            </a:r>
            <a:endParaRPr lang="en-US" dirty="0"/>
          </a:p>
        </p:txBody>
      </p:sp>
      <p:sp>
        <p:nvSpPr>
          <p:cNvPr id="14339" name="Rectangle 3"/>
          <p:cNvSpPr>
            <a:spLocks noGrp="1" noChangeArrowheads="1"/>
          </p:cNvSpPr>
          <p:nvPr>
            <p:ph type="body" idx="1"/>
          </p:nvPr>
        </p:nvSpPr>
        <p:spPr>
          <a:xfrm>
            <a:off x="457200" y="1341438"/>
            <a:ext cx="8229600" cy="4784725"/>
          </a:xfrm>
          <a:solidFill>
            <a:srgbClr val="FFFFFF"/>
          </a:solidFill>
        </p:spPr>
        <p:txBody>
          <a:bodyPr/>
          <a:lstStyle/>
          <a:p>
            <a:pPr marL="469900" indent="-469900" eaLnBrk="1" hangingPunct="1">
              <a:lnSpc>
                <a:spcPct val="80000"/>
              </a:lnSpc>
              <a:buFontTx/>
              <a:buNone/>
            </a:pPr>
            <a:r>
              <a:rPr lang="cs-CZ" altLang="cs-CZ" sz="2000" dirty="0"/>
              <a:t>Detektory vybavené průtokovou </a:t>
            </a:r>
            <a:r>
              <a:rPr lang="cs-CZ" altLang="cs-CZ" sz="2000" dirty="0" smtClean="0"/>
              <a:t>celou</a:t>
            </a:r>
            <a:endParaRPr lang="cs-CZ" altLang="cs-CZ" sz="2000" i="1" dirty="0"/>
          </a:p>
          <a:p>
            <a:pPr marL="469900" indent="-469900" eaLnBrk="1" hangingPunct="1">
              <a:lnSpc>
                <a:spcPct val="80000"/>
              </a:lnSpc>
              <a:buFontTx/>
              <a:buNone/>
            </a:pPr>
            <a:r>
              <a:rPr lang="cs-CZ" altLang="cs-CZ" sz="2000" dirty="0"/>
              <a:t>Současné detektory - široký dynamický rozsah dovolující analytické i preparativní stanovení za použití stejné instrumentace</a:t>
            </a:r>
          </a:p>
          <a:p>
            <a:pPr marL="469900" indent="-469900" eaLnBrk="1" hangingPunct="1">
              <a:lnSpc>
                <a:spcPct val="80000"/>
              </a:lnSpc>
              <a:buFontTx/>
              <a:buNone/>
            </a:pPr>
            <a:r>
              <a:rPr lang="cs-CZ" altLang="cs-CZ" sz="2000" dirty="0"/>
              <a:t>Vysoká citlivost – stanovení nanogramů analyzované látky, při stopové analýze až </a:t>
            </a:r>
            <a:r>
              <a:rPr lang="cs-CZ" altLang="cs-CZ" sz="2000" dirty="0" err="1" smtClean="0"/>
              <a:t>pg</a:t>
            </a:r>
            <a:endParaRPr lang="cs-CZ" altLang="cs-CZ" sz="2000" dirty="0"/>
          </a:p>
          <a:p>
            <a:pPr marL="469900" indent="-469900" eaLnBrk="1" hangingPunct="1">
              <a:lnSpc>
                <a:spcPct val="80000"/>
              </a:lnSpc>
              <a:buFontTx/>
              <a:buNone/>
            </a:pPr>
            <a:endParaRPr lang="cs-CZ" altLang="cs-CZ" sz="2000" dirty="0"/>
          </a:p>
          <a:p>
            <a:pPr marL="469900" indent="-469900" eaLnBrk="1" hangingPunct="1">
              <a:lnSpc>
                <a:spcPct val="80000"/>
              </a:lnSpc>
              <a:buFontTx/>
              <a:buNone/>
            </a:pPr>
            <a:r>
              <a:rPr lang="cs-CZ" altLang="cs-CZ" sz="2000" dirty="0"/>
              <a:t>Flexibilní – použití různých MF a různých módů</a:t>
            </a:r>
          </a:p>
          <a:p>
            <a:pPr marL="469900" indent="-469900" eaLnBrk="1" hangingPunct="1">
              <a:lnSpc>
                <a:spcPct val="80000"/>
              </a:lnSpc>
              <a:buFontTx/>
              <a:buNone/>
            </a:pPr>
            <a:endParaRPr lang="cs-CZ" altLang="cs-CZ" sz="2000" dirty="0"/>
          </a:p>
          <a:p>
            <a:pPr marL="469900" indent="-469900" eaLnBrk="1" hangingPunct="1">
              <a:lnSpc>
                <a:spcPct val="80000"/>
              </a:lnSpc>
              <a:buFontTx/>
              <a:buNone/>
            </a:pPr>
            <a:r>
              <a:rPr lang="cs-CZ" altLang="cs-CZ" sz="2000" dirty="0" smtClean="0"/>
              <a:t>MS </a:t>
            </a:r>
            <a:r>
              <a:rPr lang="cs-CZ" altLang="cs-CZ" sz="2000" dirty="0"/>
              <a:t>jako on-line LC detektor – citlivý, selektivní, univerzální x drahý </a:t>
            </a:r>
          </a:p>
        </p:txBody>
      </p:sp>
    </p:spTree>
    <p:extLst>
      <p:ext uri="{BB962C8B-B14F-4D97-AF65-F5344CB8AC3E}">
        <p14:creationId xmlns:p14="http://schemas.microsoft.com/office/powerpoint/2010/main" val="2519609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57482" y="370681"/>
            <a:ext cx="8318500" cy="646113"/>
          </a:xfrm>
          <a:solidFill>
            <a:srgbClr val="FFFFFF"/>
          </a:solidFill>
        </p:spPr>
        <p:txBody>
          <a:bodyPr anchor="t">
            <a:normAutofit fontScale="90000"/>
          </a:bodyPr>
          <a:lstStyle/>
          <a:p>
            <a:pPr eaLnBrk="1" hangingPunct="1">
              <a:defRPr/>
            </a:pPr>
            <a:r>
              <a:rPr dirty="0" err="1"/>
              <a:t>Spektrofotometrické</a:t>
            </a:r>
            <a:r>
              <a:rPr dirty="0"/>
              <a:t> </a:t>
            </a:r>
            <a:r>
              <a:rPr dirty="0" err="1"/>
              <a:t>detektory</a:t>
            </a:r>
            <a:r>
              <a:rPr dirty="0"/>
              <a:t> </a:t>
            </a:r>
          </a:p>
        </p:txBody>
      </p:sp>
      <p:graphicFrame>
        <p:nvGraphicFramePr>
          <p:cNvPr id="581636" name="Group 4"/>
          <p:cNvGraphicFramePr>
            <a:graphicFrameLocks noGrp="1"/>
          </p:cNvGraphicFramePr>
          <p:nvPr>
            <p:ph idx="1"/>
            <p:extLst>
              <p:ext uri="{D42A27DB-BD31-4B8C-83A1-F6EECF244321}">
                <p14:modId xmlns:p14="http://schemas.microsoft.com/office/powerpoint/2010/main" val="2381815770"/>
              </p:ext>
            </p:extLst>
          </p:nvPr>
        </p:nvGraphicFramePr>
        <p:xfrm>
          <a:off x="471055" y="1237673"/>
          <a:ext cx="8215745" cy="1759528"/>
        </p:xfrm>
        <a:graphic>
          <a:graphicData uri="http://schemas.openxmlformats.org/drawingml/2006/table">
            <a:tbl>
              <a:tblPr/>
              <a:tblGrid>
                <a:gridCol w="3762301">
                  <a:extLst>
                    <a:ext uri="{9D8B030D-6E8A-4147-A177-3AD203B41FA5}">
                      <a16:colId xmlns:a16="http://schemas.microsoft.com/office/drawing/2014/main" val="20000"/>
                    </a:ext>
                  </a:extLst>
                </a:gridCol>
                <a:gridCol w="4453444">
                  <a:extLst>
                    <a:ext uri="{9D8B030D-6E8A-4147-A177-3AD203B41FA5}">
                      <a16:colId xmlns:a16="http://schemas.microsoft.com/office/drawing/2014/main" val="20001"/>
                    </a:ext>
                  </a:extLst>
                </a:gridCol>
              </a:tblGrid>
              <a:tr h="410152">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Times New Roman" pitchFamily="18" charset="0"/>
                          <a:cs typeface="Arial" charset="0"/>
                        </a:rPr>
                        <a:t>infrared (IR)</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2,500 - 50,000 nm</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263">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near infrared</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800 - 2,500 nm</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85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visible</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Times New Roman" pitchFamily="18" charset="0"/>
                          <a:cs typeface="Arial" charset="0"/>
                        </a:rPr>
                        <a:t>400 - 800 nm</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9263">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Times New Roman" pitchFamily="18" charset="0"/>
                          <a:cs typeface="Arial" charset="0"/>
                        </a:rPr>
                        <a:t>ultraviolet (UV)</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Times New Roman" pitchFamily="18" charset="0"/>
                          <a:cs typeface="Arial" charset="0"/>
                        </a:rPr>
                        <a:t>190 - 400 nm</a:t>
                      </a:r>
                      <a:endParaRPr kumimoji="0" lang="en-US" sz="1800" b="0" i="0" u="none" strike="noStrike" cap="none" normalizeH="0" baseline="0" dirty="0">
                        <a:ln>
                          <a:noFill/>
                        </a:ln>
                        <a:solidFill>
                          <a:schemeClr val="tx1"/>
                        </a:solidFill>
                        <a:effectLst/>
                        <a:latin typeface="Arial" charset="0"/>
                        <a:ea typeface="Times New Roman" pitchFamily="18" charset="0"/>
                        <a:cs typeface="Arial" charset="0"/>
                      </a:endParaRPr>
                    </a:p>
                  </a:txBody>
                  <a:tcPr marL="154809" marR="15480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2004" name="Rectangle 3"/>
          <p:cNvSpPr>
            <a:spLocks noGrp="1" noChangeArrowheads="1"/>
          </p:cNvSpPr>
          <p:nvPr>
            <p:ph type="body" sz="half" idx="4294967295"/>
          </p:nvPr>
        </p:nvSpPr>
        <p:spPr>
          <a:xfrm>
            <a:off x="787977" y="3146498"/>
            <a:ext cx="8181975" cy="4267200"/>
          </a:xfrm>
          <a:solidFill>
            <a:srgbClr val="FFFFFF"/>
          </a:solidFill>
        </p:spPr>
        <p:txBody>
          <a:bodyPr/>
          <a:lstStyle/>
          <a:p>
            <a:pPr marL="469900" indent="-469900" eaLnBrk="1" hangingPunct="1"/>
            <a:r>
              <a:rPr lang="cs-CZ" altLang="cs-CZ" sz="2800" dirty="0"/>
              <a:t>V  ultrafialové oblasti UV</a:t>
            </a:r>
          </a:p>
          <a:p>
            <a:pPr marL="469900" indent="-469900" eaLnBrk="1" hangingPunct="1"/>
            <a:r>
              <a:rPr lang="cs-CZ" altLang="cs-CZ" sz="2800" dirty="0"/>
              <a:t>Ve viditelné oblasti VID (VIS)</a:t>
            </a:r>
          </a:p>
          <a:p>
            <a:pPr marL="469900" indent="-469900" eaLnBrk="1" hangingPunct="1"/>
            <a:r>
              <a:rPr lang="cs-CZ" altLang="cs-CZ" sz="2800" dirty="0" err="1"/>
              <a:t>Diode</a:t>
            </a:r>
            <a:r>
              <a:rPr lang="cs-CZ" altLang="cs-CZ" sz="2800" dirty="0"/>
              <a:t> </a:t>
            </a:r>
            <a:r>
              <a:rPr lang="cs-CZ" altLang="cs-CZ" sz="2800" dirty="0" err="1"/>
              <a:t>array</a:t>
            </a:r>
            <a:r>
              <a:rPr lang="cs-CZ" altLang="cs-CZ" sz="2800" dirty="0"/>
              <a:t> detektor DAD (UV/VIS)</a:t>
            </a:r>
          </a:p>
          <a:p>
            <a:pPr marL="469900" indent="-469900" eaLnBrk="1" hangingPunct="1"/>
            <a:r>
              <a:rPr lang="cs-CZ" altLang="cs-CZ" sz="2800" dirty="0"/>
              <a:t>V blízké infračervené oblasti NIR</a:t>
            </a:r>
          </a:p>
          <a:p>
            <a:pPr marL="469900" indent="-469900" eaLnBrk="1" hangingPunct="1"/>
            <a:r>
              <a:rPr lang="cs-CZ" altLang="cs-CZ" sz="2800" dirty="0"/>
              <a:t>V infračervené oblasti IČ (IR)</a:t>
            </a:r>
          </a:p>
          <a:p>
            <a:pPr marL="469900" indent="-469900" eaLnBrk="1" hangingPunct="1"/>
            <a:endParaRPr lang="cs-CZ" altLang="cs-CZ" sz="2800" dirty="0"/>
          </a:p>
        </p:txBody>
      </p:sp>
    </p:spTree>
    <p:extLst>
      <p:ext uri="{BB962C8B-B14F-4D97-AF65-F5344CB8AC3E}">
        <p14:creationId xmlns:p14="http://schemas.microsoft.com/office/powerpoint/2010/main" val="2739611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MSp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83" y="981075"/>
            <a:ext cx="9186083" cy="453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765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5950" y="400050"/>
            <a:ext cx="8318500" cy="1322388"/>
          </a:xfrm>
          <a:solidFill>
            <a:srgbClr val="FFFFFF"/>
          </a:solidFill>
        </p:spPr>
        <p:txBody>
          <a:bodyPr rtlCol="0" anchor="t"/>
          <a:lstStyle/>
          <a:p>
            <a:pPr eaLnBrk="1" hangingPunct="1">
              <a:defRPr/>
            </a:pPr>
            <a:r>
              <a:rPr sz="4000" dirty="0"/>
              <a:t>LC/UV-VIS </a:t>
            </a:r>
            <a:r>
              <a:rPr sz="4000" dirty="0" err="1"/>
              <a:t>spektrometrie</a:t>
            </a:r>
            <a:endParaRPr sz="4000" dirty="0"/>
          </a:p>
        </p:txBody>
      </p:sp>
      <p:sp>
        <p:nvSpPr>
          <p:cNvPr id="45059" name="Rectangle 3"/>
          <p:cNvSpPr>
            <a:spLocks noGrp="1" noChangeArrowheads="1"/>
          </p:cNvSpPr>
          <p:nvPr>
            <p:ph type="body" idx="1"/>
          </p:nvPr>
        </p:nvSpPr>
        <p:spPr>
          <a:xfrm>
            <a:off x="489526" y="1265382"/>
            <a:ext cx="8540173" cy="4426254"/>
          </a:xfrm>
          <a:solidFill>
            <a:srgbClr val="FFFFFF"/>
          </a:solidFill>
        </p:spPr>
        <p:txBody>
          <a:bodyPr>
            <a:noAutofit/>
          </a:bodyPr>
          <a:lstStyle/>
          <a:p>
            <a:pPr marL="469900" indent="-469900" eaLnBrk="1" hangingPunct="1">
              <a:lnSpc>
                <a:spcPct val="80000"/>
              </a:lnSpc>
              <a:buFontTx/>
              <a:buNone/>
            </a:pPr>
            <a:r>
              <a:rPr lang="cs-CZ" altLang="cs-CZ" sz="1800" dirty="0"/>
              <a:t>Nejrozšířenější, nejlevnější, omezené možnosti identifikace látek, programovatelná volba vlnové délky.</a:t>
            </a:r>
          </a:p>
          <a:p>
            <a:pPr marL="469900" indent="-469900" eaLnBrk="1" hangingPunct="1">
              <a:lnSpc>
                <a:spcPct val="80000"/>
              </a:lnSpc>
              <a:buFontTx/>
              <a:buNone/>
            </a:pPr>
            <a:r>
              <a:rPr lang="cs-CZ" altLang="cs-CZ" sz="1800" dirty="0"/>
              <a:t>- </a:t>
            </a:r>
            <a:r>
              <a:rPr lang="cs-CZ" altLang="cs-CZ" sz="1800" b="1" dirty="0" err="1"/>
              <a:t>Dvoupaprskový</a:t>
            </a:r>
            <a:r>
              <a:rPr lang="cs-CZ" altLang="cs-CZ" sz="1800" b="1" dirty="0"/>
              <a:t> spektrofotometrický detektoru s monochromátorem</a:t>
            </a:r>
            <a:endParaRPr lang="cs-CZ" altLang="cs-CZ" sz="1800" dirty="0"/>
          </a:p>
          <a:p>
            <a:pPr marL="469900" indent="-469900" eaLnBrk="1" hangingPunct="1">
              <a:lnSpc>
                <a:spcPct val="80000"/>
              </a:lnSpc>
              <a:buFontTx/>
              <a:buNone/>
            </a:pPr>
            <a:r>
              <a:rPr lang="cs-CZ" altLang="cs-CZ" sz="1800" dirty="0"/>
              <a:t>snímání celého spektrogramu </a:t>
            </a:r>
          </a:p>
          <a:p>
            <a:pPr marL="469900" indent="-469900" eaLnBrk="1" hangingPunct="1">
              <a:lnSpc>
                <a:spcPct val="80000"/>
              </a:lnSpc>
              <a:buFontTx/>
              <a:buNone/>
            </a:pPr>
            <a:r>
              <a:rPr lang="cs-CZ" altLang="cs-CZ" sz="1800" dirty="0"/>
              <a:t>- "stop-</a:t>
            </a:r>
            <a:r>
              <a:rPr lang="cs-CZ" altLang="cs-CZ" sz="1800" dirty="0" err="1"/>
              <a:t>flow</a:t>
            </a:r>
            <a:r>
              <a:rPr lang="cs-CZ" altLang="cs-CZ" sz="1800" dirty="0"/>
              <a:t>" technika </a:t>
            </a:r>
          </a:p>
          <a:p>
            <a:pPr marL="469900" indent="-469900" eaLnBrk="1" hangingPunct="1">
              <a:lnSpc>
                <a:spcPct val="80000"/>
              </a:lnSpc>
              <a:buFontTx/>
              <a:buNone/>
            </a:pPr>
            <a:r>
              <a:rPr lang="cs-CZ" altLang="cs-CZ" sz="1800" dirty="0"/>
              <a:t>vysoká rychlost skenování (otáčení dispersní mřížky vůči výstupní štěrbině monochromátoru)</a:t>
            </a:r>
          </a:p>
          <a:p>
            <a:pPr marL="469900" indent="-469900" eaLnBrk="1" hangingPunct="1">
              <a:lnSpc>
                <a:spcPct val="80000"/>
              </a:lnSpc>
              <a:buFontTx/>
              <a:buNone/>
            </a:pPr>
            <a:r>
              <a:rPr lang="cs-CZ" altLang="cs-CZ" sz="1800" dirty="0"/>
              <a:t>- </a:t>
            </a:r>
            <a:r>
              <a:rPr lang="cs-CZ" altLang="cs-CZ" sz="1800" b="1" dirty="0"/>
              <a:t>Detektoru s fotodiodovým polem (</a:t>
            </a:r>
            <a:r>
              <a:rPr lang="cs-CZ" altLang="cs-CZ" sz="1800" b="1" dirty="0" err="1"/>
              <a:t>diode-array</a:t>
            </a:r>
            <a:r>
              <a:rPr lang="cs-CZ" altLang="cs-CZ" sz="1800" b="1" dirty="0"/>
              <a:t>  DAD)</a:t>
            </a:r>
            <a:endParaRPr lang="cs-CZ" altLang="cs-CZ" sz="1800" dirty="0"/>
          </a:p>
          <a:p>
            <a:pPr marL="469900" indent="-469900" eaLnBrk="1" hangingPunct="1">
              <a:lnSpc>
                <a:spcPct val="80000"/>
              </a:lnSpc>
              <a:buFontTx/>
              <a:buNone/>
            </a:pPr>
            <a:r>
              <a:rPr lang="cs-CZ" altLang="cs-CZ" sz="1800" dirty="0"/>
              <a:t>nemá monochromátor, záření dopadá  na diodové pole, každá fotodioda je nastavena na určitou vlnovou délku záření v použitém rozsahu (většinou 190 - 600 (900) </a:t>
            </a:r>
            <a:r>
              <a:rPr lang="cs-CZ" altLang="cs-CZ" sz="1800" dirty="0" err="1"/>
              <a:t>nm</a:t>
            </a:r>
            <a:r>
              <a:rPr lang="cs-CZ" altLang="cs-CZ" sz="1800" dirty="0"/>
              <a:t>). Lze zaznamenat celé spektrum látky, vysoká rychlost snímání spektra, možnost volby periody snímání spekter, možnost sdružovat signály několika fotodiod a optimalizovat spektrální rozlišení a poměr signálu k šumu, určující meze detekce</a:t>
            </a:r>
          </a:p>
          <a:p>
            <a:pPr marL="469900" indent="-469900" eaLnBrk="1" hangingPunct="1">
              <a:lnSpc>
                <a:spcPct val="80000"/>
              </a:lnSpc>
              <a:buFontTx/>
              <a:buNone/>
            </a:pPr>
            <a:r>
              <a:rPr lang="cs-CZ" altLang="cs-CZ" sz="1800" dirty="0"/>
              <a:t>- možnost identifikace látek</a:t>
            </a:r>
          </a:p>
          <a:p>
            <a:pPr marL="469900" indent="-469900" eaLnBrk="1" hangingPunct="1">
              <a:lnSpc>
                <a:spcPct val="80000"/>
              </a:lnSpc>
              <a:buFontTx/>
              <a:buNone/>
            </a:pPr>
            <a:r>
              <a:rPr lang="cs-CZ" altLang="cs-CZ" sz="1800" dirty="0"/>
              <a:t>- porovnání spektrogramů s knihovnou spekter</a:t>
            </a:r>
          </a:p>
          <a:p>
            <a:pPr marL="469900" indent="-469900" eaLnBrk="1" hangingPunct="1">
              <a:lnSpc>
                <a:spcPct val="80000"/>
              </a:lnSpc>
              <a:buFontTx/>
              <a:buNone/>
            </a:pPr>
            <a:r>
              <a:rPr lang="cs-CZ" altLang="cs-CZ" sz="1800" dirty="0"/>
              <a:t>- identifikace poměrů absorbance při různých vlnových délkách</a:t>
            </a:r>
          </a:p>
          <a:p>
            <a:pPr marL="469900" indent="-469900" eaLnBrk="1" hangingPunct="1">
              <a:lnSpc>
                <a:spcPct val="80000"/>
              </a:lnSpc>
              <a:buFontTx/>
              <a:buNone/>
            </a:pPr>
            <a:r>
              <a:rPr lang="cs-CZ" altLang="cs-CZ" sz="1800" dirty="0"/>
              <a:t>- ověření "čistoty chromatografických </a:t>
            </a:r>
            <a:r>
              <a:rPr lang="cs-CZ" altLang="cs-CZ" sz="1800" dirty="0" err="1"/>
              <a:t>píků</a:t>
            </a:r>
            <a:r>
              <a:rPr lang="cs-CZ" altLang="cs-CZ" sz="1800" dirty="0"/>
              <a:t>, </a:t>
            </a:r>
            <a:r>
              <a:rPr lang="cs-CZ" altLang="cs-CZ" sz="1800" dirty="0" err="1"/>
              <a:t>koeluce</a:t>
            </a:r>
            <a:r>
              <a:rPr lang="cs-CZ" altLang="cs-CZ" sz="1800" dirty="0"/>
              <a:t> dvou nebo více látek v jednom píku</a:t>
            </a:r>
          </a:p>
        </p:txBody>
      </p:sp>
    </p:spTree>
    <p:extLst>
      <p:ext uri="{BB962C8B-B14F-4D97-AF65-F5344CB8AC3E}">
        <p14:creationId xmlns:p14="http://schemas.microsoft.com/office/powerpoint/2010/main" val="2522911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6838" name="Group 86"/>
          <p:cNvGraphicFramePr>
            <a:graphicFrameLocks noGrp="1"/>
          </p:cNvGraphicFramePr>
          <p:nvPr>
            <p:extLst>
              <p:ext uri="{D42A27DB-BD31-4B8C-83A1-F6EECF244321}">
                <p14:modId xmlns:p14="http://schemas.microsoft.com/office/powerpoint/2010/main" val="2866932825"/>
              </p:ext>
            </p:extLst>
          </p:nvPr>
        </p:nvGraphicFramePr>
        <p:xfrm>
          <a:off x="766619" y="1055399"/>
          <a:ext cx="7036233" cy="5535816"/>
        </p:xfrm>
        <a:graphic>
          <a:graphicData uri="http://schemas.openxmlformats.org/drawingml/2006/table">
            <a:tbl>
              <a:tblPr/>
              <a:tblGrid>
                <a:gridCol w="1513892">
                  <a:extLst>
                    <a:ext uri="{9D8B030D-6E8A-4147-A177-3AD203B41FA5}">
                      <a16:colId xmlns:a16="http://schemas.microsoft.com/office/drawing/2014/main" val="20000"/>
                    </a:ext>
                  </a:extLst>
                </a:gridCol>
                <a:gridCol w="1609389">
                  <a:extLst>
                    <a:ext uri="{9D8B030D-6E8A-4147-A177-3AD203B41FA5}">
                      <a16:colId xmlns:a16="http://schemas.microsoft.com/office/drawing/2014/main" val="20001"/>
                    </a:ext>
                  </a:extLst>
                </a:gridCol>
                <a:gridCol w="1904673">
                  <a:extLst>
                    <a:ext uri="{9D8B030D-6E8A-4147-A177-3AD203B41FA5}">
                      <a16:colId xmlns:a16="http://schemas.microsoft.com/office/drawing/2014/main" val="20002"/>
                    </a:ext>
                  </a:extLst>
                </a:gridCol>
                <a:gridCol w="2008279">
                  <a:extLst>
                    <a:ext uri="{9D8B030D-6E8A-4147-A177-3AD203B41FA5}">
                      <a16:colId xmlns:a16="http://schemas.microsoft.com/office/drawing/2014/main" val="20003"/>
                    </a:ext>
                  </a:extLst>
                </a:gridCol>
              </a:tblGrid>
              <a:tr h="5759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ea typeface="Times New Roman" pitchFamily="18" charset="0"/>
                          <a:cs typeface="Arial" charset="0"/>
                        </a:rPr>
                        <a:t>Name</a:t>
                      </a:r>
                      <a:endParaRPr kumimoji="0" lang="en-US" sz="1500" b="0" i="0" u="none" strike="noStrike" cap="none" normalizeH="0" baseline="0" dirty="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Chromophore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Wavelength [nm]</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Molar extinction, </a:t>
                      </a:r>
                      <a:r>
                        <a:rPr kumimoji="0" lang="en-US" sz="1500" b="1" i="0" u="none" strike="noStrike" cap="none" normalizeH="0" baseline="0">
                          <a:ln>
                            <a:noFill/>
                          </a:ln>
                          <a:solidFill>
                            <a:srgbClr val="000000"/>
                          </a:solidFill>
                          <a:effectLst/>
                          <a:latin typeface="Symbol" pitchFamily="18" charset="2"/>
                          <a:ea typeface="Times New Roman" pitchFamily="18" charset="0"/>
                          <a:cs typeface="Arial" charset="0"/>
                        </a:rPr>
                        <a:t>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acetylide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-C=C</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175-180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6,000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Aldehyde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-CHO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210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1,500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amine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-NH</a:t>
                      </a:r>
                      <a:r>
                        <a:rPr kumimoji="0" lang="en-US" sz="1500" b="0" i="0" u="none" strike="noStrike" cap="none" normalizeH="0" baseline="-30000">
                          <a:ln>
                            <a:noFill/>
                          </a:ln>
                          <a:solidFill>
                            <a:srgbClr val="000000"/>
                          </a:solidFill>
                          <a:effectLst/>
                          <a:latin typeface="Arial" charset="0"/>
                          <a:ea typeface="Times New Roman" pitchFamily="18" charset="0"/>
                          <a:cs typeface="Arial" charset="0"/>
                        </a:rPr>
                        <a:t>2</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195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2,800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azo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-N=N-</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285-400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3-25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bromide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-Br</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208</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300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16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carboxyl</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-COOH</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200-210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50 - 70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disulphide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-S-S-</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194</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5,500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ester</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-COOR</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205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50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ether</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185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1,000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ketone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&gt;C=O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195</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1,000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nitrate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-ONO</a:t>
                      </a:r>
                      <a:r>
                        <a:rPr kumimoji="0" lang="en-US" sz="1500" b="0" i="0" u="none" strike="noStrike" cap="none" normalizeH="0" baseline="-30000">
                          <a:ln>
                            <a:noFill/>
                          </a:ln>
                          <a:solidFill>
                            <a:srgbClr val="000000"/>
                          </a:solidFill>
                          <a:effectLst/>
                          <a:latin typeface="Arial" charset="0"/>
                          <a:ea typeface="Times New Roman" pitchFamily="18" charset="0"/>
                          <a:cs typeface="Arial" charset="0"/>
                        </a:rPr>
                        <a:t>2</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270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12</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nitrile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-C=N</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160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nitrite</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-ONO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220 - 230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1000-2000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6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nitro</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-NO</a:t>
                      </a:r>
                      <a:r>
                        <a:rPr kumimoji="0" lang="en-US" sz="1500" b="0" i="0" u="none" strike="noStrike" cap="none" normalizeH="0" baseline="-30000">
                          <a:ln>
                            <a:noFill/>
                          </a:ln>
                          <a:solidFill>
                            <a:srgbClr val="000000"/>
                          </a:solidFill>
                          <a:effectLst/>
                          <a:latin typeface="Arial" charset="0"/>
                          <a:ea typeface="Times New Roman" pitchFamily="18" charset="0"/>
                          <a:cs typeface="Arial" charset="0"/>
                        </a:rPr>
                        <a:t>2</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charset="0"/>
                          <a:ea typeface="Times New Roman" pitchFamily="18" charset="0"/>
                          <a:cs typeface="Arial" charset="0"/>
                        </a:rPr>
                        <a:t>210</a:t>
                      </a:r>
                      <a:endParaRPr kumimoji="0" lang="en-US" sz="1500" b="0" i="0" u="none" strike="noStrike" cap="none" normalizeH="0" baseline="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ea typeface="Times New Roman" pitchFamily="18" charset="0"/>
                          <a:cs typeface="Arial" charset="0"/>
                        </a:rPr>
                        <a:t>strong</a:t>
                      </a:r>
                      <a:endParaRPr kumimoji="0" lang="en-US" sz="1500" b="0" i="0" u="none" strike="noStrike" cap="none" normalizeH="0" baseline="0" dirty="0">
                        <a:ln>
                          <a:noFill/>
                        </a:ln>
                        <a:solidFill>
                          <a:schemeClr val="tx1"/>
                        </a:solidFill>
                        <a:effectLst/>
                        <a:latin typeface="Arial" charset="0"/>
                        <a:ea typeface="Times New Roman" pitchFamily="18" charset="0"/>
                        <a:cs typeface="Arial" charset="0"/>
                      </a:endParaRPr>
                    </a:p>
                  </a:txBody>
                  <a:tcPr marL="81276" marR="81276"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47189" name="Rectangle 85"/>
          <p:cNvSpPr>
            <a:spLocks noChangeArrowheads="1"/>
          </p:cNvSpPr>
          <p:nvPr/>
        </p:nvSpPr>
        <p:spPr bwMode="auto">
          <a:xfrm>
            <a:off x="0" y="53625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cs-CZ">
              <a:latin typeface="Calibri" panose="020F0502020204030204" pitchFamily="34" charset="0"/>
            </a:endParaRPr>
          </a:p>
        </p:txBody>
      </p:sp>
      <p:sp>
        <p:nvSpPr>
          <p:cNvPr id="5" name="Nadpis 4"/>
          <p:cNvSpPr>
            <a:spLocks noGrp="1"/>
          </p:cNvSpPr>
          <p:nvPr>
            <p:ph type="title"/>
          </p:nvPr>
        </p:nvSpPr>
        <p:spPr>
          <a:xfrm>
            <a:off x="579005" y="409286"/>
            <a:ext cx="8318500" cy="646113"/>
          </a:xfrm>
        </p:spPr>
        <p:txBody>
          <a:bodyPr>
            <a:normAutofit fontScale="90000"/>
          </a:bodyPr>
          <a:lstStyle/>
          <a:p>
            <a:pPr eaLnBrk="1" hangingPunct="1">
              <a:defRPr/>
            </a:pPr>
            <a:r>
              <a:rPr lang="cs-CZ" dirty="0"/>
              <a:t>UV chromofor</a:t>
            </a:r>
            <a:endParaRPr lang="en-GB" dirty="0"/>
          </a:p>
        </p:txBody>
      </p:sp>
    </p:spTree>
    <p:extLst>
      <p:ext uri="{BB962C8B-B14F-4D97-AF65-F5344CB8AC3E}">
        <p14:creationId xmlns:p14="http://schemas.microsoft.com/office/powerpoint/2010/main" val="1009413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49287" y="470963"/>
            <a:ext cx="8318500" cy="646113"/>
          </a:xfrm>
          <a:solidFill>
            <a:srgbClr val="FFFFFF"/>
          </a:solidFill>
        </p:spPr>
        <p:txBody>
          <a:bodyPr anchor="t">
            <a:normAutofit fontScale="90000"/>
          </a:bodyPr>
          <a:lstStyle/>
          <a:p>
            <a:pPr eaLnBrk="1" hangingPunct="1">
              <a:defRPr/>
            </a:pPr>
            <a:r>
              <a:rPr dirty="0"/>
              <a:t>UV – VIS </a:t>
            </a:r>
            <a:r>
              <a:rPr dirty="0" err="1"/>
              <a:t>detektor</a:t>
            </a:r>
            <a:endParaRPr dirty="0"/>
          </a:p>
        </p:txBody>
      </p:sp>
      <p:sp>
        <p:nvSpPr>
          <p:cNvPr id="46083" name="Rectangle 3"/>
          <p:cNvSpPr>
            <a:spLocks noChangeArrowheads="1"/>
          </p:cNvSpPr>
          <p:nvPr/>
        </p:nvSpPr>
        <p:spPr bwMode="auto">
          <a:xfrm>
            <a:off x="466725" y="1557338"/>
            <a:ext cx="8208963"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Fixní vlnová délka – </a:t>
            </a:r>
            <a:r>
              <a:rPr lang="cs-CZ" altLang="cs-CZ" dirty="0" err="1">
                <a:latin typeface="Verdana" panose="020B0604030504040204" pitchFamily="34" charset="0"/>
              </a:rPr>
              <a:t>Hg</a:t>
            </a:r>
            <a:r>
              <a:rPr lang="cs-CZ" altLang="cs-CZ" dirty="0">
                <a:latin typeface="Verdana" panose="020B0604030504040204" pitchFamily="34" charset="0"/>
              </a:rPr>
              <a:t> lampa 254 </a:t>
            </a:r>
            <a:r>
              <a:rPr lang="cs-CZ" altLang="cs-CZ" dirty="0" err="1">
                <a:latin typeface="Verdana" panose="020B0604030504040204" pitchFamily="34" charset="0"/>
              </a:rPr>
              <a:t>nm</a:t>
            </a:r>
            <a:endParaRPr lang="cs-CZ" altLang="cs-CZ" dirty="0">
              <a:latin typeface="Verdana" panose="020B0604030504040204" pitchFamily="34" charset="0"/>
            </a:endParaRPr>
          </a:p>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Nastavitelná vlnová délka – monochromátory a filtry</a:t>
            </a:r>
          </a:p>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Omezení rozpouštědlem UV </a:t>
            </a:r>
            <a:r>
              <a:rPr lang="cs-CZ" altLang="cs-CZ" dirty="0" err="1">
                <a:latin typeface="Verdana" panose="020B0604030504040204" pitchFamily="34" charset="0"/>
              </a:rPr>
              <a:t>cutoff</a:t>
            </a:r>
            <a:endParaRPr lang="cs-CZ" altLang="cs-CZ" dirty="0">
              <a:latin typeface="Verdana" panose="020B0604030504040204" pitchFamily="34" charset="0"/>
            </a:endParaRPr>
          </a:p>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Optimalizace podmínek UV detekce: práce při vlnové délce absorpčního maxima analyzované látky</a:t>
            </a:r>
          </a:p>
          <a:p>
            <a:pPr eaLnBrk="1" hangingPunct="1">
              <a:spcBef>
                <a:spcPct val="20000"/>
              </a:spcBef>
              <a:buClr>
                <a:schemeClr val="accent2"/>
              </a:buClr>
              <a:buFont typeface="Wingdings" panose="05000000000000000000" pitchFamily="2" charset="2"/>
              <a:buChar char="o"/>
            </a:pPr>
            <a:r>
              <a:rPr lang="cs-CZ" altLang="cs-CZ" dirty="0">
                <a:latin typeface="Verdana" panose="020B0604030504040204" pitchFamily="34" charset="0"/>
              </a:rPr>
              <a:t>Možnost použití gradientové eluce</a:t>
            </a:r>
          </a:p>
        </p:txBody>
      </p:sp>
      <p:sp>
        <p:nvSpPr>
          <p:cNvPr id="46084" name="Rectangle 4"/>
          <p:cNvSpPr>
            <a:spLocks noChangeArrowheads="1"/>
          </p:cNvSpPr>
          <p:nvPr/>
        </p:nvSpPr>
        <p:spPr bwMode="auto">
          <a:xfrm>
            <a:off x="369456" y="4084316"/>
            <a:ext cx="8699932" cy="13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152352" bIns="3808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b="1" dirty="0">
                <a:solidFill>
                  <a:srgbClr val="000000"/>
                </a:solidFill>
                <a:cs typeface="Times New Roman" panose="02020603050405020304" pitchFamily="18" charset="0"/>
              </a:rPr>
              <a:t>Absorbance</a:t>
            </a:r>
            <a:r>
              <a:rPr lang="en-US" altLang="cs-CZ" dirty="0">
                <a:solidFill>
                  <a:srgbClr val="000000"/>
                </a:solidFill>
                <a:cs typeface="Times New Roman" panose="02020603050405020304" pitchFamily="18" charset="0"/>
              </a:rPr>
              <a:t> je </a:t>
            </a:r>
            <a:r>
              <a:rPr lang="en-US" altLang="cs-CZ" dirty="0" err="1">
                <a:solidFill>
                  <a:srgbClr val="000000"/>
                </a:solidFill>
                <a:cs typeface="Times New Roman" panose="02020603050405020304" pitchFamily="18" charset="0"/>
              </a:rPr>
              <a:t>logaritmus</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poměru</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intenzit</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dopadajícího</a:t>
            </a:r>
            <a:r>
              <a:rPr lang="en-US" altLang="cs-CZ" dirty="0">
                <a:solidFill>
                  <a:srgbClr val="000000"/>
                </a:solidFill>
                <a:cs typeface="Times New Roman" panose="02020603050405020304" pitchFamily="18" charset="0"/>
              </a:rPr>
              <a:t> (</a:t>
            </a:r>
            <a:r>
              <a:rPr lang="en-US" altLang="cs-CZ" i="1" dirty="0">
                <a:solidFill>
                  <a:srgbClr val="000000"/>
                </a:solidFill>
                <a:cs typeface="Times New Roman" panose="02020603050405020304" pitchFamily="18" charset="0"/>
              </a:rPr>
              <a:t>I</a:t>
            </a:r>
            <a:r>
              <a:rPr lang="en-US" altLang="cs-CZ" i="1" baseline="-30000" dirty="0">
                <a:solidFill>
                  <a:srgbClr val="000000"/>
                </a:solidFill>
                <a:cs typeface="Times New Roman" panose="02020603050405020304" pitchFamily="18" charset="0"/>
              </a:rPr>
              <a:t>o</a:t>
            </a:r>
            <a:r>
              <a:rPr lang="en-US" altLang="cs-CZ" dirty="0">
                <a:solidFill>
                  <a:srgbClr val="000000"/>
                </a:solidFill>
                <a:cs typeface="Times New Roman" panose="02020603050405020304" pitchFamily="18" charset="0"/>
              </a:rPr>
              <a:t>) a </a:t>
            </a:r>
            <a:r>
              <a:rPr lang="en-US" altLang="cs-CZ" dirty="0" err="1">
                <a:solidFill>
                  <a:srgbClr val="000000"/>
                </a:solidFill>
                <a:cs typeface="Times New Roman" panose="02020603050405020304" pitchFamily="18" charset="0"/>
              </a:rPr>
              <a:t>odraženého</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světla</a:t>
            </a:r>
            <a:r>
              <a:rPr lang="en-US" altLang="cs-CZ" dirty="0">
                <a:solidFill>
                  <a:srgbClr val="000000"/>
                </a:solidFill>
                <a:cs typeface="Times New Roman" panose="02020603050405020304" pitchFamily="18" charset="0"/>
              </a:rPr>
              <a:t>  (</a:t>
            </a:r>
            <a:r>
              <a:rPr lang="en-US" altLang="cs-CZ" i="1" dirty="0">
                <a:solidFill>
                  <a:srgbClr val="000000"/>
                </a:solidFill>
                <a:cs typeface="Times New Roman" panose="02020603050405020304" pitchFamily="18" charset="0"/>
              </a:rPr>
              <a:t>I</a:t>
            </a:r>
            <a:r>
              <a:rPr lang="en-US" altLang="cs-CZ" dirty="0">
                <a:solidFill>
                  <a:srgbClr val="000000"/>
                </a:solidFill>
                <a:cs typeface="Times New Roman" panose="02020603050405020304" pitchFamily="18" charset="0"/>
              </a:rPr>
              <a:t>)</a:t>
            </a:r>
          </a:p>
          <a:p>
            <a:r>
              <a:rPr lang="en-US" altLang="cs-CZ" dirty="0">
                <a:solidFill>
                  <a:srgbClr val="000000"/>
                </a:solidFill>
                <a:cs typeface="Times New Roman" panose="02020603050405020304" pitchFamily="18" charset="0"/>
              </a:rPr>
              <a:t>Lambert</a:t>
            </a:r>
            <a:r>
              <a:rPr lang="cs-CZ" altLang="cs-CZ" dirty="0">
                <a:solidFill>
                  <a:srgbClr val="000000"/>
                </a:solidFill>
                <a:cs typeface="Times New Roman" panose="02020603050405020304" pitchFamily="18" charset="0"/>
              </a:rPr>
              <a:t>-</a:t>
            </a:r>
            <a:r>
              <a:rPr lang="en-US" altLang="cs-CZ" dirty="0">
                <a:solidFill>
                  <a:srgbClr val="000000"/>
                </a:solidFill>
                <a:cs typeface="Times New Roman" panose="02020603050405020304" pitchFamily="18" charset="0"/>
              </a:rPr>
              <a:t>Beer </a:t>
            </a:r>
            <a:r>
              <a:rPr lang="cs-CZ" altLang="cs-CZ" dirty="0">
                <a:solidFill>
                  <a:srgbClr val="000000"/>
                </a:solidFill>
                <a:cs typeface="Times New Roman" panose="02020603050405020304" pitchFamily="18" charset="0"/>
              </a:rPr>
              <a:t>zákon </a:t>
            </a:r>
          </a:p>
          <a:p>
            <a:r>
              <a:rPr lang="en-US" altLang="cs-CZ" dirty="0">
                <a:solidFill>
                  <a:srgbClr val="000000"/>
                </a:solidFill>
                <a:cs typeface="Times New Roman" panose="02020603050405020304" pitchFamily="18" charset="0"/>
              </a:rPr>
              <a:t>(</a:t>
            </a:r>
            <a:r>
              <a:rPr lang="en-US" altLang="cs-CZ" dirty="0" err="1">
                <a:solidFill>
                  <a:srgbClr val="000000"/>
                </a:solidFill>
                <a:cs typeface="Times New Roman" panose="02020603050405020304" pitchFamily="18" charset="0"/>
              </a:rPr>
              <a:t>mol</a:t>
            </a:r>
            <a:r>
              <a:rPr lang="cs-CZ" altLang="cs-CZ" dirty="0" err="1">
                <a:solidFill>
                  <a:srgbClr val="000000"/>
                </a:solidFill>
                <a:cs typeface="Times New Roman" panose="02020603050405020304" pitchFamily="18" charset="0"/>
              </a:rPr>
              <a:t>ární</a:t>
            </a:r>
            <a:r>
              <a:rPr lang="en-US" altLang="cs-CZ"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extin</a:t>
            </a:r>
            <a:r>
              <a:rPr lang="cs-CZ" altLang="cs-CZ" dirty="0" err="1">
                <a:solidFill>
                  <a:srgbClr val="000000"/>
                </a:solidFill>
                <a:cs typeface="Times New Roman" panose="02020603050405020304" pitchFamily="18" charset="0"/>
              </a:rPr>
              <a:t>kční</a:t>
            </a:r>
            <a:r>
              <a:rPr lang="cs-CZ" altLang="cs-CZ" dirty="0">
                <a:solidFill>
                  <a:srgbClr val="000000"/>
                </a:solidFill>
                <a:cs typeface="Times New Roman" panose="02020603050405020304" pitchFamily="18" charset="0"/>
              </a:rPr>
              <a:t> koeficient</a:t>
            </a:r>
            <a:r>
              <a:rPr lang="en-US" altLang="cs-CZ" dirty="0">
                <a:solidFill>
                  <a:srgbClr val="000000"/>
                </a:solidFill>
                <a:cs typeface="Times New Roman" panose="02020603050405020304" pitchFamily="18" charset="0"/>
              </a:rPr>
              <a:t> </a:t>
            </a:r>
            <a:r>
              <a:rPr lang="en-US" altLang="cs-CZ" i="1" dirty="0">
                <a:solidFill>
                  <a:srgbClr val="000000"/>
                </a:solidFill>
                <a:cs typeface="Times New Roman" panose="02020603050405020304" pitchFamily="18" charset="0"/>
              </a:rPr>
              <a:t>e</a:t>
            </a:r>
            <a:r>
              <a:rPr lang="cs-CZ" altLang="cs-CZ" i="1" dirty="0">
                <a:solidFill>
                  <a:srgbClr val="000000"/>
                </a:solidFill>
                <a:cs typeface="Times New Roman" panose="02020603050405020304" pitchFamily="18" charset="0"/>
              </a:rPr>
              <a:t>, </a:t>
            </a:r>
            <a:r>
              <a:rPr lang="cs-CZ" altLang="cs-CZ" dirty="0">
                <a:solidFill>
                  <a:srgbClr val="000000"/>
                </a:solidFill>
                <a:cs typeface="Times New Roman" panose="02020603050405020304" pitchFamily="18" charset="0"/>
              </a:rPr>
              <a:t>tloušťka cely</a:t>
            </a:r>
            <a:r>
              <a:rPr lang="en-US" altLang="cs-CZ" dirty="0">
                <a:solidFill>
                  <a:srgbClr val="000000"/>
                </a:solidFill>
                <a:cs typeface="Times New Roman" panose="02020603050405020304" pitchFamily="18" charset="0"/>
              </a:rPr>
              <a:t> </a:t>
            </a:r>
            <a:r>
              <a:rPr lang="en-US" altLang="cs-CZ" i="1" dirty="0">
                <a:solidFill>
                  <a:srgbClr val="000000"/>
                </a:solidFill>
                <a:cs typeface="Times New Roman" panose="02020603050405020304" pitchFamily="18" charset="0"/>
              </a:rPr>
              <a:t>b</a:t>
            </a:r>
            <a:r>
              <a:rPr lang="cs-CZ" altLang="cs-CZ" i="1" dirty="0">
                <a:solidFill>
                  <a:srgbClr val="000000"/>
                </a:solidFill>
                <a:cs typeface="Times New Roman" panose="02020603050405020304" pitchFamily="18" charset="0"/>
              </a:rPr>
              <a:t>, </a:t>
            </a:r>
            <a:r>
              <a:rPr lang="en-US" altLang="cs-CZ" dirty="0" err="1">
                <a:solidFill>
                  <a:srgbClr val="000000"/>
                </a:solidFill>
                <a:cs typeface="Times New Roman" panose="02020603050405020304" pitchFamily="18" charset="0"/>
              </a:rPr>
              <a:t>mol</a:t>
            </a:r>
            <a:r>
              <a:rPr lang="cs-CZ" altLang="cs-CZ" dirty="0" err="1">
                <a:solidFill>
                  <a:srgbClr val="000000"/>
                </a:solidFill>
                <a:cs typeface="Times New Roman" panose="02020603050405020304" pitchFamily="18" charset="0"/>
              </a:rPr>
              <a:t>ární</a:t>
            </a:r>
            <a:r>
              <a:rPr lang="cs-CZ" altLang="cs-CZ" dirty="0">
                <a:solidFill>
                  <a:srgbClr val="000000"/>
                </a:solidFill>
                <a:cs typeface="Times New Roman" panose="02020603050405020304" pitchFamily="18" charset="0"/>
              </a:rPr>
              <a:t> koncentrace analyzované látky </a:t>
            </a:r>
            <a:r>
              <a:rPr lang="en-US" altLang="cs-CZ" i="1" dirty="0">
                <a:solidFill>
                  <a:srgbClr val="000000"/>
                </a:solidFill>
                <a:cs typeface="Times New Roman" panose="02020603050405020304" pitchFamily="18" charset="0"/>
              </a:rPr>
              <a:t>c</a:t>
            </a:r>
            <a:r>
              <a:rPr lang="en-US" altLang="cs-CZ" dirty="0">
                <a:solidFill>
                  <a:srgbClr val="000000"/>
                </a:solidFill>
                <a:cs typeface="Times New Roman" panose="02020603050405020304" pitchFamily="18" charset="0"/>
              </a:rPr>
              <a:t>) </a:t>
            </a:r>
          </a:p>
        </p:txBody>
      </p:sp>
      <p:pic>
        <p:nvPicPr>
          <p:cNvPr id="46085" name="Picture 5" descr="http://hplc.chem.shu.edu./HPLC/Detectors/lbert_eq.gif"/>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013985" y="5650303"/>
            <a:ext cx="2853416" cy="89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86657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25" y="1358612"/>
            <a:ext cx="7272338"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ChangeArrowheads="1"/>
          </p:cNvSpPr>
          <p:nvPr/>
        </p:nvSpPr>
        <p:spPr bwMode="auto">
          <a:xfrm>
            <a:off x="107950" y="304800"/>
            <a:ext cx="928846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cs-CZ" altLang="cs-CZ" sz="2000" dirty="0">
              <a:solidFill>
                <a:schemeClr val="tx2"/>
              </a:solidFill>
              <a:latin typeface="Humanst521 BT" pitchFamily="34" charset="0"/>
            </a:endParaRPr>
          </a:p>
        </p:txBody>
      </p:sp>
      <p:sp>
        <p:nvSpPr>
          <p:cNvPr id="4" name="Nadpis 3"/>
          <p:cNvSpPr>
            <a:spLocks noGrp="1"/>
          </p:cNvSpPr>
          <p:nvPr>
            <p:ph type="title"/>
          </p:nvPr>
        </p:nvSpPr>
        <p:spPr>
          <a:xfrm>
            <a:off x="717550" y="712499"/>
            <a:ext cx="8318500" cy="646113"/>
          </a:xfrm>
        </p:spPr>
        <p:txBody>
          <a:bodyPr>
            <a:normAutofit fontScale="90000"/>
          </a:bodyPr>
          <a:lstStyle/>
          <a:p>
            <a:pPr>
              <a:defRPr/>
            </a:pPr>
            <a:r>
              <a:rPr lang="cs-CZ" altLang="cs-CZ" dirty="0"/>
              <a:t>UV </a:t>
            </a:r>
            <a:r>
              <a:rPr lang="cs-CZ" altLang="cs-CZ" dirty="0" err="1"/>
              <a:t>cutoff</a:t>
            </a:r>
            <a:r>
              <a:rPr lang="cs-CZ" altLang="cs-CZ" dirty="0"/>
              <a:t> rozpouštědel</a:t>
            </a:r>
            <a:r>
              <a:rPr lang="cs-CZ" altLang="cs-CZ" dirty="0">
                <a:solidFill>
                  <a:schemeClr val="tx2"/>
                </a:solidFill>
                <a:latin typeface="Humanst521 BT" pitchFamily="34" charset="0"/>
              </a:rPr>
              <a:t/>
            </a:r>
            <a:br>
              <a:rPr lang="cs-CZ" altLang="cs-CZ" dirty="0">
                <a:solidFill>
                  <a:schemeClr val="tx2"/>
                </a:solidFill>
                <a:latin typeface="Humanst521 BT" pitchFamily="34" charset="0"/>
              </a:rPr>
            </a:br>
            <a:endParaRPr lang="en-GB" dirty="0"/>
          </a:p>
        </p:txBody>
      </p:sp>
    </p:spTree>
    <p:extLst>
      <p:ext uri="{BB962C8B-B14F-4D97-AF65-F5344CB8AC3E}">
        <p14:creationId xmlns:p14="http://schemas.microsoft.com/office/powerpoint/2010/main" val="3352840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9768" y="377824"/>
            <a:ext cx="8318500" cy="646113"/>
          </a:xfrm>
        </p:spPr>
        <p:txBody>
          <a:bodyPr rtlCol="0">
            <a:normAutofit fontScale="90000"/>
          </a:bodyPr>
          <a:lstStyle/>
          <a:p>
            <a:pPr eaLnBrk="1" hangingPunct="1">
              <a:defRPr/>
            </a:pPr>
            <a:r>
              <a:rPr dirty="0"/>
              <a:t>HPLC System</a:t>
            </a:r>
          </a:p>
        </p:txBody>
      </p:sp>
      <p:sp>
        <p:nvSpPr>
          <p:cNvPr id="44035" name="Zástupný symbol pro obsah 2"/>
          <p:cNvSpPr>
            <a:spLocks noGrp="1"/>
          </p:cNvSpPr>
          <p:nvPr>
            <p:ph idx="1"/>
          </p:nvPr>
        </p:nvSpPr>
        <p:spPr>
          <a:xfrm>
            <a:off x="457200" y="1196975"/>
            <a:ext cx="8229600" cy="5111750"/>
          </a:xfrm>
        </p:spPr>
        <p:txBody>
          <a:bodyPr/>
          <a:lstStyle/>
          <a:p>
            <a:pPr eaLnBrk="1" hangingPunct="1">
              <a:buFont typeface="Wingdings" pitchFamily="2" charset="2"/>
              <a:buNone/>
            </a:pPr>
            <a:r>
              <a:rPr lang="en-GB" altLang="cs-CZ" sz="2400" b="1"/>
              <a:t>Detection – UV/VIS </a:t>
            </a:r>
          </a:p>
          <a:p>
            <a:pPr eaLnBrk="1" hangingPunct="1"/>
            <a:r>
              <a:rPr lang="en-GB" altLang="cs-CZ" sz="2400"/>
              <a:t>The most common detection technique HPLC detector.</a:t>
            </a:r>
          </a:p>
          <a:p>
            <a:pPr eaLnBrk="1" hangingPunct="1"/>
            <a:r>
              <a:rPr lang="en-GB" altLang="cs-CZ" sz="2400"/>
              <a:t>Detection of bromine, iodine, sulphur, carbonyl group, nitro group, conjugated double bonds, aromatic ring…etc.</a:t>
            </a:r>
          </a:p>
          <a:p>
            <a:pPr eaLnBrk="1" hangingPunct="1"/>
            <a:endParaRPr lang="en-GB" altLang="cs-CZ" sz="2400"/>
          </a:p>
          <a:p>
            <a:pPr eaLnBrk="1" hangingPunct="1"/>
            <a:r>
              <a:rPr lang="en-GB" altLang="cs-CZ" sz="2400"/>
              <a:t>UV/VIS detector:</a:t>
            </a:r>
          </a:p>
          <a:p>
            <a:pPr eaLnBrk="1" hangingPunct="1"/>
            <a:endParaRPr lang="en-GB" altLang="cs-CZ" sz="2400"/>
          </a:p>
        </p:txBody>
      </p:sp>
      <p:pic>
        <p:nvPicPr>
          <p:cNvPr id="4403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3773488"/>
            <a:ext cx="551021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033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28650" y="404281"/>
            <a:ext cx="8270800" cy="900148"/>
          </a:xfrm>
          <a:solidFill>
            <a:srgbClr val="FFFFFF"/>
          </a:solidFill>
          <a:ln>
            <a:noFill/>
            <a:miter lim="800000"/>
            <a:headEnd/>
            <a:tailEnd/>
          </a:ln>
        </p:spPr>
        <p:txBody>
          <a:bodyPr anchor="t">
            <a:normAutofit/>
          </a:bodyPr>
          <a:lstStyle/>
          <a:p>
            <a:pPr eaLnBrk="1" hangingPunct="1"/>
            <a:r>
              <a:rPr lang="cs-CZ" altLang="cs-CZ" sz="4000" dirty="0"/>
              <a:t>UV/VIS detektor</a:t>
            </a:r>
          </a:p>
        </p:txBody>
      </p:sp>
      <p:pic>
        <p:nvPicPr>
          <p:cNvPr id="50183" name="Picture 7"/>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862641" y="1187479"/>
            <a:ext cx="6669087" cy="4689475"/>
          </a:xfrm>
          <a:noFill/>
        </p:spPr>
      </p:pic>
      <p:sp>
        <p:nvSpPr>
          <p:cNvPr id="50181" name="Rectangle 5"/>
          <p:cNvSpPr>
            <a:spLocks noChangeArrowheads="1"/>
          </p:cNvSpPr>
          <p:nvPr/>
        </p:nvSpPr>
        <p:spPr bwMode="auto">
          <a:xfrm>
            <a:off x="959486" y="5839402"/>
            <a:ext cx="72561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dirty="0">
                <a:solidFill>
                  <a:schemeClr val="tx2"/>
                </a:solidFill>
                <a:latin typeface="Verdana" panose="020B0604030504040204" pitchFamily="34" charset="0"/>
              </a:rPr>
              <a:t>Proměnná vlnová délka:</a:t>
            </a:r>
          </a:p>
          <a:p>
            <a:pPr eaLnBrk="1" hangingPunct="1"/>
            <a:r>
              <a:rPr lang="cs-CZ" altLang="cs-CZ" b="1" dirty="0">
                <a:latin typeface="Verdana" panose="020B0604030504040204" pitchFamily="34" charset="0"/>
              </a:rPr>
              <a:t>lepší citlivost pro  sledované látky – výběr selektivní λ</a:t>
            </a:r>
          </a:p>
          <a:p>
            <a:pPr eaLnBrk="1" hangingPunct="1"/>
            <a:endParaRPr lang="cs-CZ" altLang="cs-CZ" dirty="0">
              <a:latin typeface="Verdana" panose="020B0604030504040204" pitchFamily="34" charset="0"/>
            </a:endParaRPr>
          </a:p>
          <a:p>
            <a:pPr eaLnBrk="1" hangingPunct="1"/>
            <a:endParaRPr lang="cs-CZ" altLang="cs-CZ" dirty="0">
              <a:solidFill>
                <a:schemeClr val="tx2"/>
              </a:solidFill>
              <a:latin typeface="Verdana" panose="020B0604030504040204" pitchFamily="34" charset="0"/>
            </a:endParaRPr>
          </a:p>
        </p:txBody>
      </p:sp>
      <p:sp>
        <p:nvSpPr>
          <p:cNvPr id="50182" name="Rectangle 6"/>
          <p:cNvSpPr>
            <a:spLocks noChangeArrowheads="1"/>
          </p:cNvSpPr>
          <p:nvPr/>
        </p:nvSpPr>
        <p:spPr bwMode="auto">
          <a:xfrm>
            <a:off x="5795963" y="3429000"/>
            <a:ext cx="287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sz="1200">
              <a:solidFill>
                <a:schemeClr val="tx2"/>
              </a:solidFill>
              <a:latin typeface="Verdana" panose="020B0604030504040204" pitchFamily="34" charset="0"/>
            </a:endParaRPr>
          </a:p>
          <a:p>
            <a:pPr eaLnBrk="1" hangingPunct="1"/>
            <a:endParaRPr lang="en-US" altLang="cs-CZ" sz="1200">
              <a:solidFill>
                <a:schemeClr val="accent2"/>
              </a:solidFill>
              <a:latin typeface="Verdana" panose="020B0604030504040204" pitchFamily="34" charset="0"/>
            </a:endParaRPr>
          </a:p>
        </p:txBody>
      </p:sp>
    </p:spTree>
    <p:extLst>
      <p:ext uri="{BB962C8B-B14F-4D97-AF65-F5344CB8AC3E}">
        <p14:creationId xmlns:p14="http://schemas.microsoft.com/office/powerpoint/2010/main" val="222378834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78295" y="449979"/>
            <a:ext cx="8318500" cy="646113"/>
          </a:xfrm>
          <a:solidFill>
            <a:srgbClr val="FFFFFF"/>
          </a:solidFill>
        </p:spPr>
        <p:txBody>
          <a:bodyPr anchor="t">
            <a:normAutofit fontScale="90000"/>
          </a:bodyPr>
          <a:lstStyle/>
          <a:p>
            <a:pPr eaLnBrk="1" hangingPunct="1">
              <a:defRPr/>
            </a:pPr>
            <a:r>
              <a:rPr sz="3800" dirty="0">
                <a:latin typeface="Arial" panose="020B0604020202020204" pitchFamily="34" charset="0"/>
                <a:cs typeface="Arial" panose="020B0604020202020204" pitchFamily="34" charset="0"/>
              </a:rPr>
              <a:t>Diode array </a:t>
            </a:r>
            <a:r>
              <a:rPr sz="3800" dirty="0" err="1">
                <a:latin typeface="Arial" panose="020B0604020202020204" pitchFamily="34" charset="0"/>
                <a:cs typeface="Arial" panose="020B0604020202020204" pitchFamily="34" charset="0"/>
              </a:rPr>
              <a:t>detektor</a:t>
            </a:r>
            <a:r>
              <a:rPr sz="3800" dirty="0">
                <a:latin typeface="Arial" panose="020B0604020202020204" pitchFamily="34" charset="0"/>
                <a:cs typeface="Arial" panose="020B0604020202020204" pitchFamily="34" charset="0"/>
              </a:rPr>
              <a:t> DAD</a:t>
            </a:r>
            <a:br>
              <a:rPr sz="3800" dirty="0">
                <a:latin typeface="Arial" panose="020B0604020202020204" pitchFamily="34" charset="0"/>
                <a:cs typeface="Arial" panose="020B0604020202020204" pitchFamily="34" charset="0"/>
              </a:rPr>
            </a:br>
            <a:r>
              <a:rPr sz="3000" dirty="0">
                <a:latin typeface="Arial" panose="020B0604020202020204" pitchFamily="34" charset="0"/>
                <a:cs typeface="Arial" panose="020B0604020202020204" pitchFamily="34" charset="0"/>
              </a:rPr>
              <a:t>UV/VIS </a:t>
            </a:r>
            <a:r>
              <a:rPr sz="3000" dirty="0" err="1">
                <a:latin typeface="Arial" panose="020B0604020202020204" pitchFamily="34" charset="0"/>
                <a:cs typeface="Arial" panose="020B0604020202020204" pitchFamily="34" charset="0"/>
              </a:rPr>
              <a:t>detektor</a:t>
            </a:r>
            <a:r>
              <a:rPr sz="3000" dirty="0">
                <a:latin typeface="Arial" panose="020B0604020202020204" pitchFamily="34" charset="0"/>
                <a:cs typeface="Arial" panose="020B0604020202020204" pitchFamily="34" charset="0"/>
              </a:rPr>
              <a:t> s </a:t>
            </a:r>
            <a:r>
              <a:rPr sz="3000" dirty="0" err="1">
                <a:latin typeface="Arial" panose="020B0604020202020204" pitchFamily="34" charset="0"/>
                <a:cs typeface="Arial" panose="020B0604020202020204" pitchFamily="34" charset="0"/>
              </a:rPr>
              <a:t>diodovým</a:t>
            </a:r>
            <a:r>
              <a:rPr sz="3000" dirty="0">
                <a:latin typeface="Arial" panose="020B0604020202020204" pitchFamily="34" charset="0"/>
                <a:cs typeface="Arial" panose="020B0604020202020204" pitchFamily="34" charset="0"/>
              </a:rPr>
              <a:t> </a:t>
            </a:r>
            <a:r>
              <a:rPr sz="3000" dirty="0" err="1">
                <a:latin typeface="Arial" panose="020B0604020202020204" pitchFamily="34" charset="0"/>
                <a:cs typeface="Arial" panose="020B0604020202020204" pitchFamily="34" charset="0"/>
              </a:rPr>
              <a:t>polem</a:t>
            </a:r>
            <a:endParaRPr sz="3000" dirty="0">
              <a:latin typeface="Arial" panose="020B0604020202020204" pitchFamily="34" charset="0"/>
              <a:cs typeface="Arial" panose="020B0604020202020204" pitchFamily="34" charset="0"/>
            </a:endParaRPr>
          </a:p>
        </p:txBody>
      </p:sp>
      <p:sp>
        <p:nvSpPr>
          <p:cNvPr id="83971" name="Rectangle 3"/>
          <p:cNvSpPr>
            <a:spLocks noChangeArrowheads="1"/>
          </p:cNvSpPr>
          <p:nvPr/>
        </p:nvSpPr>
        <p:spPr bwMode="auto">
          <a:xfrm>
            <a:off x="678295" y="1555928"/>
            <a:ext cx="8280400" cy="4401205"/>
          </a:xfrm>
          <a:prstGeom prst="rect">
            <a:avLst/>
          </a:prstGeom>
          <a:noFill/>
          <a:ln w="9525">
            <a:noFill/>
            <a:miter lim="800000"/>
            <a:headEnd/>
            <a:tailEnd/>
          </a:ln>
        </p:spPr>
        <p:txBody>
          <a:bodyPr anchor="ctr">
            <a:spAutoFit/>
          </a:bodyPr>
          <a:lstStyle/>
          <a:p>
            <a:pPr eaLnBrk="1" hangingPunct="1">
              <a:defRPr/>
            </a:pPr>
            <a:r>
              <a:rPr lang="cs-CZ" altLang="cs-CZ" sz="2000" b="1" dirty="0"/>
              <a:t>Celé </a:t>
            </a:r>
            <a:r>
              <a:rPr lang="cs-CZ" altLang="cs-CZ" sz="2000" b="1" dirty="0" err="1"/>
              <a:t>absorbční</a:t>
            </a:r>
            <a:r>
              <a:rPr lang="cs-CZ" altLang="cs-CZ" sz="2000" b="1" dirty="0"/>
              <a:t> spektrum  </a:t>
            </a:r>
            <a:r>
              <a:rPr lang="cs-CZ" altLang="cs-CZ" sz="2000" dirty="0"/>
              <a:t>při průchodu píku celou </a:t>
            </a:r>
          </a:p>
          <a:p>
            <a:pPr eaLnBrk="1" hangingPunct="1">
              <a:defRPr/>
            </a:pPr>
            <a:r>
              <a:rPr lang="cs-CZ" altLang="cs-CZ" sz="2000" dirty="0"/>
              <a:t>Další dimenze – kvalitativní informace</a:t>
            </a:r>
          </a:p>
          <a:p>
            <a:pPr eaLnBrk="1" hangingPunct="1">
              <a:defRPr/>
            </a:pPr>
            <a:r>
              <a:rPr lang="cs-CZ" altLang="cs-CZ" sz="2000" dirty="0"/>
              <a:t>Výhody:</a:t>
            </a:r>
          </a:p>
          <a:p>
            <a:pPr eaLnBrk="1" hangingPunct="1">
              <a:defRPr/>
            </a:pPr>
            <a:r>
              <a:rPr lang="cs-CZ" altLang="cs-CZ" sz="2000" dirty="0"/>
              <a:t>Výběr </a:t>
            </a:r>
            <a:r>
              <a:rPr lang="cs-CZ" altLang="cs-CZ" sz="2000" dirty="0" smtClean="0"/>
              <a:t>vhodné </a:t>
            </a:r>
            <a:r>
              <a:rPr lang="cs-CZ" altLang="cs-CZ" sz="2000" dirty="0"/>
              <a:t>λ k analýze – nejvyšší citlivost</a:t>
            </a:r>
          </a:p>
          <a:p>
            <a:pPr eaLnBrk="1" hangingPunct="1">
              <a:defRPr/>
            </a:pPr>
            <a:r>
              <a:rPr lang="cs-CZ" altLang="cs-CZ" sz="2000" dirty="0"/>
              <a:t>Určení čistoty píku – poměr absorbancí při několika λ  </a:t>
            </a:r>
          </a:p>
          <a:p>
            <a:pPr eaLnBrk="1" hangingPunct="1">
              <a:defRPr/>
            </a:pPr>
            <a:r>
              <a:rPr lang="cs-CZ" altLang="cs-CZ" sz="2000" dirty="0"/>
              <a:t>                                           jedna látka x více</a:t>
            </a:r>
          </a:p>
          <a:p>
            <a:pPr eaLnBrk="1" hangingPunct="1">
              <a:defRPr/>
            </a:pPr>
            <a:endParaRPr lang="cs-CZ" altLang="cs-CZ" sz="2000" dirty="0"/>
          </a:p>
          <a:p>
            <a:pPr marL="182563" indent="-182563" eaLnBrk="1" hangingPunct="1">
              <a:buFont typeface="Arial" pitchFamily="34" charset="0"/>
              <a:buChar char="•"/>
              <a:defRPr/>
            </a:pPr>
            <a:r>
              <a:rPr lang="cs-CZ" altLang="cs-CZ" sz="2000" dirty="0"/>
              <a:t>Celé spektrum světla prochází celou, rozptyl na disperzní mřížce</a:t>
            </a:r>
          </a:p>
          <a:p>
            <a:pPr marL="182563" indent="-182563" eaLnBrk="1" hangingPunct="1">
              <a:buFont typeface="Arial" pitchFamily="34" charset="0"/>
              <a:buChar char="•"/>
              <a:defRPr/>
            </a:pPr>
            <a:r>
              <a:rPr lang="cs-CZ" altLang="cs-CZ" sz="2000" dirty="0"/>
              <a:t>Dispergované světlo je měřeno fotosensitivními diodami</a:t>
            </a:r>
          </a:p>
          <a:p>
            <a:pPr marL="182563" indent="-182563" eaLnBrk="1" hangingPunct="1">
              <a:buFont typeface="Arial" pitchFamily="34" charset="0"/>
              <a:buChar char="•"/>
              <a:defRPr/>
            </a:pPr>
            <a:r>
              <a:rPr lang="cs-CZ" altLang="cs-CZ" sz="2000" dirty="0"/>
              <a:t>Řada diod je skenována mikroprocesorem a výsledek je opět sumarizován  - spektrum (absorbance/čas/odezva) </a:t>
            </a:r>
          </a:p>
          <a:p>
            <a:pPr marL="182563" indent="-182563" eaLnBrk="1" hangingPunct="1">
              <a:buFont typeface="Arial" pitchFamily="34" charset="0"/>
              <a:buChar char="•"/>
              <a:defRPr/>
            </a:pPr>
            <a:r>
              <a:rPr lang="cs-CZ" altLang="cs-CZ" sz="2000" dirty="0" err="1"/>
              <a:t>Peak</a:t>
            </a:r>
            <a:r>
              <a:rPr lang="cs-CZ" altLang="cs-CZ" sz="2000" dirty="0"/>
              <a:t> </a:t>
            </a:r>
            <a:r>
              <a:rPr lang="cs-CZ" altLang="cs-CZ" sz="2000" dirty="0" err="1"/>
              <a:t>purity</a:t>
            </a:r>
            <a:r>
              <a:rPr lang="cs-CZ" altLang="cs-CZ" sz="2000" dirty="0"/>
              <a:t> – konverze spektrálních dat do vektorů – matematické srovnání spekter – úhel čistoty – práh čistoty</a:t>
            </a:r>
          </a:p>
          <a:p>
            <a:pPr marL="182563" indent="-182563" eaLnBrk="1" hangingPunct="1">
              <a:buFont typeface="Arial" pitchFamily="34" charset="0"/>
              <a:buChar char="•"/>
              <a:defRPr/>
            </a:pPr>
            <a:r>
              <a:rPr lang="cs-CZ" altLang="cs-CZ" sz="2000" dirty="0"/>
              <a:t>Spektrální </a:t>
            </a:r>
            <a:r>
              <a:rPr lang="cs-CZ" altLang="cs-CZ" sz="2000" dirty="0" err="1"/>
              <a:t>dekonvoluce</a:t>
            </a:r>
            <a:r>
              <a:rPr lang="cs-CZ" altLang="cs-CZ" sz="2000" dirty="0"/>
              <a:t> – při </a:t>
            </a:r>
            <a:r>
              <a:rPr lang="cs-CZ" altLang="cs-CZ" sz="2000" dirty="0" err="1"/>
              <a:t>koeluci</a:t>
            </a:r>
            <a:r>
              <a:rPr lang="cs-CZ" altLang="cs-CZ" sz="2000" dirty="0"/>
              <a:t> dvou </a:t>
            </a:r>
            <a:r>
              <a:rPr lang="cs-CZ" altLang="cs-CZ" sz="2000" dirty="0" err="1"/>
              <a:t>píků</a:t>
            </a:r>
            <a:endParaRPr lang="cs-CZ" altLang="cs-CZ" sz="2000" dirty="0"/>
          </a:p>
        </p:txBody>
      </p:sp>
    </p:spTree>
    <p:extLst>
      <p:ext uri="{BB962C8B-B14F-4D97-AF65-F5344CB8AC3E}">
        <p14:creationId xmlns:p14="http://schemas.microsoft.com/office/powerpoint/2010/main" val="5556243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55" y="1987551"/>
            <a:ext cx="5314845" cy="395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569768" y="406399"/>
            <a:ext cx="8318500" cy="646113"/>
          </a:xfrm>
        </p:spPr>
        <p:txBody>
          <a:bodyPr rtlCol="0">
            <a:normAutofit fontScale="90000"/>
          </a:bodyPr>
          <a:lstStyle/>
          <a:p>
            <a:pPr eaLnBrk="1" hangingPunct="1">
              <a:defRPr/>
            </a:pPr>
            <a:r>
              <a:rPr lang="en-GB" altLang="cs-CZ" dirty="0" err="1"/>
              <a:t>Diod</a:t>
            </a:r>
            <a:r>
              <a:rPr lang="cs-CZ" altLang="cs-CZ" dirty="0"/>
              <a:t>e</a:t>
            </a:r>
            <a:r>
              <a:rPr lang="en-GB" altLang="cs-CZ" dirty="0"/>
              <a:t> array detector (DAD)</a:t>
            </a:r>
          </a:p>
        </p:txBody>
      </p:sp>
      <p:sp>
        <p:nvSpPr>
          <p:cNvPr id="52228" name="Zástupný symbol pro obsah 2"/>
          <p:cNvSpPr>
            <a:spLocks noGrp="1"/>
          </p:cNvSpPr>
          <p:nvPr>
            <p:ph idx="1"/>
          </p:nvPr>
        </p:nvSpPr>
        <p:spPr>
          <a:xfrm>
            <a:off x="457200" y="1196975"/>
            <a:ext cx="8229600" cy="646113"/>
          </a:xfrm>
        </p:spPr>
        <p:txBody>
          <a:bodyPr/>
          <a:lstStyle/>
          <a:p>
            <a:pPr eaLnBrk="1" hangingPunct="1"/>
            <a:r>
              <a:rPr lang="en-GB" altLang="cs-CZ" sz="2000" dirty="0"/>
              <a:t>UV/VIS, full absorption spectrum</a:t>
            </a:r>
            <a:r>
              <a:rPr lang="cs-CZ" altLang="cs-CZ" sz="2000" dirty="0"/>
              <a:t> (190 – 800 </a:t>
            </a:r>
            <a:r>
              <a:rPr lang="cs-CZ" altLang="cs-CZ" sz="2000" dirty="0" err="1"/>
              <a:t>nm</a:t>
            </a:r>
            <a:r>
              <a:rPr lang="cs-CZ" altLang="cs-CZ" sz="2000" dirty="0"/>
              <a:t>)</a:t>
            </a:r>
            <a:r>
              <a:rPr lang="en-GB" altLang="cs-CZ" sz="2000" dirty="0"/>
              <a:t>.</a:t>
            </a:r>
          </a:p>
          <a:p>
            <a:pPr eaLnBrk="1" hangingPunct="1"/>
            <a:endParaRPr lang="en-GB" altLang="cs-CZ" sz="2400" dirty="0"/>
          </a:p>
        </p:txBody>
      </p:sp>
      <p:pic>
        <p:nvPicPr>
          <p:cNvPr id="52229" name="Obrázek 7" descr="dad5_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545" y="2964729"/>
            <a:ext cx="392430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12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35120" y="393340"/>
            <a:ext cx="8318500" cy="646113"/>
          </a:xfrm>
          <a:solidFill>
            <a:srgbClr val="FFFFFF"/>
          </a:solidFill>
        </p:spPr>
        <p:txBody>
          <a:bodyPr rtlCol="0" anchor="t">
            <a:normAutofit fontScale="90000"/>
          </a:bodyPr>
          <a:lstStyle/>
          <a:p>
            <a:pPr eaLnBrk="1" hangingPunct="1">
              <a:defRPr/>
            </a:pPr>
            <a:r>
              <a:rPr dirty="0" err="1">
                <a:latin typeface="+mn-lt"/>
              </a:rPr>
              <a:t>Detektory</a:t>
            </a:r>
            <a:r>
              <a:rPr dirty="0">
                <a:latin typeface="+mn-lt"/>
              </a:rPr>
              <a:t> v </a:t>
            </a:r>
            <a:r>
              <a:rPr dirty="0" smtClean="0">
                <a:latin typeface="+mn-lt"/>
              </a:rPr>
              <a:t>HPLC</a:t>
            </a:r>
            <a:r>
              <a:rPr lang="cs-CZ" dirty="0" smtClean="0">
                <a:latin typeface="+mn-lt"/>
              </a:rPr>
              <a:t> - citlivost</a:t>
            </a:r>
            <a:endParaRPr dirty="0">
              <a:latin typeface="+mn-lt"/>
            </a:endParaRPr>
          </a:p>
        </p:txBody>
      </p:sp>
      <p:sp>
        <p:nvSpPr>
          <p:cNvPr id="15363" name="Rectangle 3"/>
          <p:cNvSpPr>
            <a:spLocks noGrp="1" noChangeArrowheads="1"/>
          </p:cNvSpPr>
          <p:nvPr>
            <p:ph type="body" idx="1"/>
          </p:nvPr>
        </p:nvSpPr>
        <p:spPr>
          <a:xfrm>
            <a:off x="457200" y="1196975"/>
            <a:ext cx="8229600" cy="4929188"/>
          </a:xfrm>
          <a:solidFill>
            <a:srgbClr val="FFFFFF"/>
          </a:solidFill>
        </p:spPr>
        <p:txBody>
          <a:bodyPr>
            <a:noAutofit/>
          </a:bodyPr>
          <a:lstStyle/>
          <a:p>
            <a:pPr marL="469900" indent="-469900" eaLnBrk="1" hangingPunct="1">
              <a:lnSpc>
                <a:spcPct val="80000"/>
              </a:lnSpc>
              <a:buFontTx/>
              <a:buNone/>
            </a:pPr>
            <a:r>
              <a:rPr lang="cs-CZ" altLang="cs-CZ" sz="2000" dirty="0" err="1" smtClean="0"/>
              <a:t>Uiniverzální</a:t>
            </a:r>
            <a:r>
              <a:rPr lang="cs-CZ" altLang="cs-CZ" sz="2000" dirty="0" smtClean="0"/>
              <a:t> </a:t>
            </a:r>
            <a:r>
              <a:rPr lang="cs-CZ" altLang="cs-CZ" sz="2000" dirty="0"/>
              <a:t>(refraktometrický) detektor - nízká citlivost</a:t>
            </a:r>
          </a:p>
          <a:p>
            <a:pPr marL="469900" indent="-469900" eaLnBrk="1" hangingPunct="1">
              <a:lnSpc>
                <a:spcPct val="80000"/>
              </a:lnSpc>
              <a:buFontTx/>
              <a:buNone/>
            </a:pPr>
            <a:r>
              <a:rPr lang="cs-CZ" altLang="cs-CZ" sz="2000" dirty="0"/>
              <a:t>Selektivní detektory - citlivost vyšší</a:t>
            </a:r>
          </a:p>
          <a:p>
            <a:pPr marL="469900" indent="-469900" eaLnBrk="1" hangingPunct="1">
              <a:lnSpc>
                <a:spcPct val="80000"/>
              </a:lnSpc>
              <a:buFontTx/>
              <a:buNone/>
            </a:pPr>
            <a:r>
              <a:rPr lang="cs-CZ" altLang="cs-CZ" sz="2000" b="1" dirty="0"/>
              <a:t>Zvýšení citlivosti a snížení meze detekce</a:t>
            </a:r>
            <a:r>
              <a:rPr lang="cs-CZ" altLang="cs-CZ" sz="2000" dirty="0"/>
              <a:t> -  prodloužení optické dráhy měrné cely detektoru či zlepšením elektronické konstrukce (potlačení šumu)</a:t>
            </a:r>
          </a:p>
          <a:p>
            <a:pPr marL="469900" indent="-469900" eaLnBrk="1" hangingPunct="1">
              <a:lnSpc>
                <a:spcPct val="80000"/>
              </a:lnSpc>
              <a:buFontTx/>
              <a:buNone/>
            </a:pPr>
            <a:r>
              <a:rPr lang="cs-CZ" altLang="cs-CZ" sz="2000" dirty="0"/>
              <a:t>Optimalizace podmínek detekce (UV detekce při </a:t>
            </a:r>
            <a:r>
              <a:rPr lang="cs-CZ" altLang="cs-CZ" sz="2000" dirty="0">
                <a:sym typeface="Symbol" panose="05050102010706020507" pitchFamily="18" charset="2"/>
              </a:rPr>
              <a:t></a:t>
            </a:r>
            <a:r>
              <a:rPr lang="cs-CZ" altLang="cs-CZ" sz="2000" dirty="0"/>
              <a:t> absorpčních maxim analyzovaných látek) </a:t>
            </a:r>
          </a:p>
          <a:p>
            <a:pPr marL="469900" indent="-469900" eaLnBrk="1" hangingPunct="1">
              <a:lnSpc>
                <a:spcPct val="80000"/>
              </a:lnSpc>
              <a:buFontTx/>
              <a:buNone/>
            </a:pPr>
            <a:r>
              <a:rPr lang="cs-CZ" altLang="cs-CZ" sz="2000" dirty="0"/>
              <a:t>průběžně měří analytický signál (index lomu, absorbanci, emisi záření, el. proud, vodivost, proud iontů…) v průtočné cele</a:t>
            </a:r>
          </a:p>
          <a:p>
            <a:pPr marL="469900" indent="-469900" eaLnBrk="1" hangingPunct="1">
              <a:lnSpc>
                <a:spcPct val="80000"/>
              </a:lnSpc>
              <a:buFontTx/>
              <a:buNone/>
            </a:pPr>
            <a:r>
              <a:rPr lang="cs-CZ" altLang="cs-CZ" sz="2000" dirty="0"/>
              <a:t>Další možnost detekce: </a:t>
            </a:r>
            <a:endParaRPr lang="cs-CZ" altLang="cs-CZ" sz="2000" i="1" dirty="0"/>
          </a:p>
          <a:p>
            <a:pPr marL="469900" indent="-469900" eaLnBrk="1" hangingPunct="1">
              <a:lnSpc>
                <a:spcPct val="80000"/>
              </a:lnSpc>
              <a:buFontTx/>
              <a:buNone/>
            </a:pPr>
            <a:r>
              <a:rPr lang="cs-CZ" altLang="cs-CZ" sz="2000" i="1" dirty="0" err="1"/>
              <a:t>derivatizace</a:t>
            </a:r>
            <a:r>
              <a:rPr lang="cs-CZ" altLang="cs-CZ" sz="2000" dirty="0"/>
              <a:t> tj. chemická konverze analytu na derivát s vhodnými spektrálními nebo elektrochemickými vlastnostmi; může být </a:t>
            </a:r>
            <a:r>
              <a:rPr lang="cs-CZ" altLang="cs-CZ" sz="2000" u="sng" dirty="0" err="1"/>
              <a:t>předkolonová</a:t>
            </a:r>
            <a:r>
              <a:rPr lang="cs-CZ" altLang="cs-CZ" sz="2000" dirty="0"/>
              <a:t> nebo </a:t>
            </a:r>
            <a:r>
              <a:rPr lang="cs-CZ" altLang="cs-CZ" sz="2000" u="sng" dirty="0" err="1"/>
              <a:t>pokolonová</a:t>
            </a:r>
            <a:endParaRPr lang="cs-CZ" altLang="cs-CZ" sz="2000" u="sng" dirty="0"/>
          </a:p>
          <a:p>
            <a:pPr marL="469900" indent="-469900" eaLnBrk="1" hangingPunct="1">
              <a:lnSpc>
                <a:spcPct val="80000"/>
              </a:lnSpc>
              <a:buFontTx/>
              <a:buNone/>
            </a:pPr>
            <a:r>
              <a:rPr lang="cs-CZ" altLang="cs-CZ" sz="2000" u="sng" dirty="0"/>
              <a:t>Sběrač frakcí</a:t>
            </a:r>
          </a:p>
          <a:p>
            <a:pPr marL="469900" indent="-469900" eaLnBrk="1" hangingPunct="1">
              <a:lnSpc>
                <a:spcPct val="80000"/>
              </a:lnSpc>
              <a:buFontTx/>
              <a:buNone/>
            </a:pPr>
            <a:r>
              <a:rPr lang="cs-CZ" altLang="cs-CZ" sz="2000" dirty="0"/>
              <a:t>na konci chrom. aparatury, která je určena k preparativním účelům</a:t>
            </a:r>
          </a:p>
          <a:p>
            <a:pPr marL="469900" indent="-469900" eaLnBrk="1" hangingPunct="1">
              <a:lnSpc>
                <a:spcPct val="80000"/>
              </a:lnSpc>
              <a:buFontTx/>
              <a:buNone/>
            </a:pPr>
            <a:endParaRPr lang="cs-CZ" altLang="cs-CZ" sz="2000" dirty="0"/>
          </a:p>
        </p:txBody>
      </p:sp>
    </p:spTree>
    <p:extLst>
      <p:ext uri="{BB962C8B-B14F-4D97-AF65-F5344CB8AC3E}">
        <p14:creationId xmlns:p14="http://schemas.microsoft.com/office/powerpoint/2010/main" val="2733323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408738"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ChangeArrowheads="1"/>
          </p:cNvSpPr>
          <p:nvPr/>
        </p:nvSpPr>
        <p:spPr bwMode="auto">
          <a:xfrm>
            <a:off x="2199975" y="310551"/>
            <a:ext cx="785018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000" dirty="0">
                <a:latin typeface="+mn-lt"/>
              </a:rPr>
              <a:t>Typický DAD výstup – třírozměrný záznam 3D plot </a:t>
            </a:r>
            <a:br>
              <a:rPr lang="cs-CZ" altLang="cs-CZ" sz="2000" dirty="0">
                <a:latin typeface="+mn-lt"/>
              </a:rPr>
            </a:br>
            <a:r>
              <a:rPr lang="cs-CZ" altLang="cs-CZ" sz="2000" dirty="0">
                <a:latin typeface="+mn-lt"/>
              </a:rPr>
              <a:t> - absorbance x vlnová délka x čas</a:t>
            </a:r>
          </a:p>
        </p:txBody>
      </p:sp>
      <p:pic>
        <p:nvPicPr>
          <p:cNvPr id="553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663" y="3508375"/>
            <a:ext cx="4859337"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a:extLst>
              <a:ext uri="{FF2B5EF4-FFF2-40B4-BE49-F238E27FC236}">
                <a16:creationId xmlns:a16="http://schemas.microsoft.com/office/drawing/2014/main" id="{DB4FE642-7C16-457B-80B6-7014903DE5E4}"/>
              </a:ext>
            </a:extLst>
          </p:cNvPr>
          <p:cNvPicPr>
            <a:picLocks noChangeAspect="1"/>
          </p:cNvPicPr>
          <p:nvPr/>
        </p:nvPicPr>
        <p:blipFill>
          <a:blip r:embed="rId5"/>
          <a:stretch>
            <a:fillRect/>
          </a:stretch>
        </p:blipFill>
        <p:spPr>
          <a:xfrm>
            <a:off x="-1" y="3543318"/>
            <a:ext cx="4405745" cy="3326228"/>
          </a:xfrm>
          <a:prstGeom prst="rect">
            <a:avLst/>
          </a:prstGeom>
        </p:spPr>
      </p:pic>
    </p:spTree>
    <p:extLst>
      <p:ext uri="{BB962C8B-B14F-4D97-AF65-F5344CB8AC3E}">
        <p14:creationId xmlns:p14="http://schemas.microsoft.com/office/powerpoint/2010/main" val="1486340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6715" y="436995"/>
            <a:ext cx="8318500" cy="1016000"/>
          </a:xfrm>
          <a:solidFill>
            <a:srgbClr val="FFFFFF"/>
          </a:solidFill>
        </p:spPr>
        <p:txBody>
          <a:bodyPr rtlCol="0" anchor="t"/>
          <a:lstStyle/>
          <a:p>
            <a:pPr eaLnBrk="1" hangingPunct="1">
              <a:defRPr/>
            </a:pPr>
            <a:r>
              <a:rPr sz="3000" dirty="0"/>
              <a:t>DAD 16 PAH </a:t>
            </a:r>
            <a:r>
              <a:rPr sz="3000" dirty="0" err="1"/>
              <a:t>spektr</a:t>
            </a:r>
            <a:r>
              <a:rPr lang="cs-CZ" sz="3000" dirty="0"/>
              <a:t>um - </a:t>
            </a:r>
            <a:r>
              <a:rPr sz="3000" dirty="0" err="1"/>
              <a:t>identifikace</a:t>
            </a:r>
            <a:r>
              <a:rPr sz="3000" dirty="0"/>
              <a:t> </a:t>
            </a:r>
            <a:r>
              <a:rPr sz="3000" dirty="0" err="1"/>
              <a:t>sloučenin</a:t>
            </a:r>
            <a:endParaRPr lang="en-US" sz="3000" dirty="0"/>
          </a:p>
        </p:txBody>
      </p:sp>
      <p:pic>
        <p:nvPicPr>
          <p:cNvPr id="56323" name="Picture 3"/>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856035" y="960582"/>
            <a:ext cx="7069200" cy="5897418"/>
          </a:xfrm>
          <a:noFill/>
        </p:spPr>
      </p:pic>
    </p:spTree>
    <p:extLst>
      <p:ext uri="{BB962C8B-B14F-4D97-AF65-F5344CB8AC3E}">
        <p14:creationId xmlns:p14="http://schemas.microsoft.com/office/powerpoint/2010/main" val="2305650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8804" y="3167657"/>
            <a:ext cx="3976687"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550863" y="427137"/>
            <a:ext cx="8318500" cy="646113"/>
          </a:xfrm>
        </p:spPr>
        <p:txBody>
          <a:bodyPr rtlCol="0">
            <a:normAutofit fontScale="90000"/>
          </a:bodyPr>
          <a:lstStyle/>
          <a:p>
            <a:pPr eaLnBrk="1" hangingPunct="1">
              <a:defRPr/>
            </a:pPr>
            <a:r>
              <a:rPr dirty="0" err="1"/>
              <a:t>Fluorescenční</a:t>
            </a:r>
            <a:r>
              <a:rPr dirty="0"/>
              <a:t> </a:t>
            </a:r>
            <a:r>
              <a:rPr dirty="0" err="1"/>
              <a:t>detektor</a:t>
            </a:r>
            <a:r>
              <a:rPr dirty="0"/>
              <a:t> FLD</a:t>
            </a:r>
            <a:endParaRPr lang="en-GB" dirty="0"/>
          </a:p>
        </p:txBody>
      </p:sp>
      <p:sp>
        <p:nvSpPr>
          <p:cNvPr id="57348" name="Zástupný symbol pro obsah 2"/>
          <p:cNvSpPr>
            <a:spLocks noGrp="1"/>
          </p:cNvSpPr>
          <p:nvPr>
            <p:ph idx="1"/>
          </p:nvPr>
        </p:nvSpPr>
        <p:spPr>
          <a:xfrm>
            <a:off x="438727" y="1455593"/>
            <a:ext cx="7735455" cy="4700588"/>
          </a:xfrm>
        </p:spPr>
        <p:txBody>
          <a:bodyPr/>
          <a:lstStyle/>
          <a:p>
            <a:pPr algn="just" eaLnBrk="1" hangingPunct="1">
              <a:buFont typeface="Wingdings" pitchFamily="2" charset="2"/>
              <a:buNone/>
            </a:pPr>
            <a:r>
              <a:rPr lang="en-GB" altLang="cs-CZ" sz="2000" b="1" dirty="0"/>
              <a:t>Detection – Fluorescence detector</a:t>
            </a:r>
          </a:p>
          <a:p>
            <a:pPr algn="just" eaLnBrk="1" hangingPunct="1"/>
            <a:r>
              <a:rPr lang="en-GB" altLang="cs-CZ" sz="2000" i="1" dirty="0"/>
              <a:t>Fluorescence is the emission of light by a substance that has absorbed light or other electromagnetic radiation of a different wavelength. In most cases, emitted light has a longer wavelength, and therefore lower energy, than the absorbed radiation.</a:t>
            </a:r>
          </a:p>
          <a:p>
            <a:pPr eaLnBrk="1" hangingPunct="1"/>
            <a:r>
              <a:rPr lang="en-GB" altLang="cs-CZ" sz="2000" dirty="0" err="1"/>
              <a:t>Approx</a:t>
            </a:r>
            <a:r>
              <a:rPr lang="en-GB" altLang="cs-CZ" sz="2000" dirty="0"/>
              <a:t> 1000× MORE sensitive than UV detectors.</a:t>
            </a:r>
          </a:p>
          <a:p>
            <a:pPr eaLnBrk="1" hangingPunct="1"/>
            <a:r>
              <a:rPr lang="en-GB" altLang="cs-CZ" sz="2000" dirty="0"/>
              <a:t>Very specific and selective.</a:t>
            </a:r>
          </a:p>
          <a:p>
            <a:pPr eaLnBrk="1" hangingPunct="1"/>
            <a:r>
              <a:rPr lang="en-GB" altLang="cs-CZ" sz="2000" dirty="0" err="1" smtClean="0"/>
              <a:t>Compoun</a:t>
            </a:r>
            <a:r>
              <a:rPr lang="cs-CZ" altLang="cs-CZ" sz="2000" dirty="0" smtClean="0"/>
              <a:t>d</a:t>
            </a:r>
            <a:r>
              <a:rPr lang="en-GB" altLang="cs-CZ" sz="2000" dirty="0" smtClean="0"/>
              <a:t>s </a:t>
            </a:r>
            <a:r>
              <a:rPr lang="en-GB" altLang="cs-CZ" sz="2000" dirty="0"/>
              <a:t>without fluorescence could be derivatized.</a:t>
            </a:r>
          </a:p>
          <a:p>
            <a:pPr algn="just" eaLnBrk="1" hangingPunct="1">
              <a:buFont typeface="Wingdings" pitchFamily="2" charset="2"/>
              <a:buNone/>
            </a:pPr>
            <a:endParaRPr lang="en-GB" altLang="cs-CZ" sz="2000" dirty="0"/>
          </a:p>
          <a:p>
            <a:pPr algn="just" eaLnBrk="1" hangingPunct="1">
              <a:buFont typeface="Wingdings" pitchFamily="2" charset="2"/>
              <a:buNone/>
            </a:pPr>
            <a:endParaRPr lang="en-GB" altLang="cs-CZ" sz="2000" dirty="0"/>
          </a:p>
        </p:txBody>
      </p:sp>
      <p:sp>
        <p:nvSpPr>
          <p:cNvPr id="7" name="TextovéPole 6"/>
          <p:cNvSpPr txBox="1"/>
          <p:nvPr/>
        </p:nvSpPr>
        <p:spPr>
          <a:xfrm>
            <a:off x="514540" y="4944070"/>
            <a:ext cx="3697420" cy="107721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fontAlgn="auto" hangingPunct="1">
              <a:spcBef>
                <a:spcPts val="0"/>
              </a:spcBef>
              <a:spcAft>
                <a:spcPts val="0"/>
              </a:spcAft>
              <a:defRPr/>
            </a:pPr>
            <a:r>
              <a:rPr lang="en-GB" sz="1600" b="1"/>
              <a:t>Light of the suitable wavelenght is passed through the cell and the longer wavelenght radiation emitted is detected in right-angled direction.</a:t>
            </a:r>
          </a:p>
        </p:txBody>
      </p:sp>
    </p:spTree>
    <p:extLst>
      <p:ext uri="{BB962C8B-B14F-4D97-AF65-F5344CB8AC3E}">
        <p14:creationId xmlns:p14="http://schemas.microsoft.com/office/powerpoint/2010/main" val="3654204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dirty="0"/>
              <a:t>Fluorescenční spektrometrie</a:t>
            </a:r>
            <a:endParaRPr lang="en-US" dirty="0"/>
          </a:p>
        </p:txBody>
      </p:sp>
      <p:sp>
        <p:nvSpPr>
          <p:cNvPr id="34818" name="Rectangle 2"/>
          <p:cNvSpPr>
            <a:spLocks noGrp="1" noChangeArrowheads="1"/>
          </p:cNvSpPr>
          <p:nvPr>
            <p:ph idx="1"/>
          </p:nvPr>
        </p:nvSpPr>
        <p:spPr>
          <a:xfrm>
            <a:off x="320682" y="1265275"/>
            <a:ext cx="8502635" cy="5231179"/>
          </a:xfrm>
          <a:solidFill>
            <a:srgbClr val="FFFFFF"/>
          </a:solidFill>
        </p:spPr>
        <p:txBody>
          <a:bodyPr>
            <a:normAutofit/>
          </a:bodyPr>
          <a:lstStyle/>
          <a:p>
            <a:pPr marL="469900" indent="-469900" eaLnBrk="1" hangingPunct="1">
              <a:lnSpc>
                <a:spcPct val="110000"/>
              </a:lnSpc>
              <a:spcBef>
                <a:spcPts val="0"/>
              </a:spcBef>
              <a:buFontTx/>
              <a:buNone/>
            </a:pPr>
            <a:r>
              <a:rPr lang="cs-CZ" altLang="cs-CZ" sz="2000" dirty="0"/>
              <a:t>Citlivost </a:t>
            </a:r>
            <a:r>
              <a:rPr lang="cs-CZ" altLang="cs-CZ" sz="2000" dirty="0" err="1"/>
              <a:t>fluorimetrického</a:t>
            </a:r>
            <a:r>
              <a:rPr lang="cs-CZ" altLang="cs-CZ" sz="2000" dirty="0"/>
              <a:t> detektoru je řádově vyšší než u UV </a:t>
            </a:r>
          </a:p>
          <a:p>
            <a:pPr marL="469900" indent="-469900" eaLnBrk="1" hangingPunct="1">
              <a:lnSpc>
                <a:spcPct val="110000"/>
              </a:lnSpc>
              <a:spcBef>
                <a:spcPts val="0"/>
              </a:spcBef>
              <a:buFontTx/>
              <a:buNone/>
            </a:pPr>
            <a:r>
              <a:rPr lang="cs-CZ" altLang="cs-CZ" sz="2000" dirty="0"/>
              <a:t>Použitelnost - látky, které fluoreskují</a:t>
            </a:r>
          </a:p>
          <a:p>
            <a:pPr marL="469900" indent="-469900" eaLnBrk="1" hangingPunct="1">
              <a:lnSpc>
                <a:spcPct val="110000"/>
              </a:lnSpc>
              <a:spcBef>
                <a:spcPts val="0"/>
              </a:spcBef>
              <a:buFontTx/>
              <a:buNone/>
            </a:pPr>
            <a:r>
              <a:rPr lang="cs-CZ" altLang="cs-CZ" sz="2000" dirty="0"/>
              <a:t>Látky vykazujících </a:t>
            </a:r>
            <a:r>
              <a:rPr lang="cs-CZ" altLang="cs-CZ" sz="2000" b="1" dirty="0"/>
              <a:t>přirozenou fluorescenci</a:t>
            </a:r>
            <a:r>
              <a:rPr lang="cs-CZ" altLang="cs-CZ" sz="2000" dirty="0"/>
              <a:t> (pouze PAH, aflatoxiny, některé léčiva a přírodní látky)</a:t>
            </a:r>
          </a:p>
          <a:p>
            <a:pPr marL="469900" indent="-469900" eaLnBrk="1" hangingPunct="1">
              <a:lnSpc>
                <a:spcPct val="110000"/>
              </a:lnSpc>
              <a:spcBef>
                <a:spcPts val="0"/>
              </a:spcBef>
              <a:buFontTx/>
              <a:buNone/>
            </a:pPr>
            <a:r>
              <a:rPr lang="cs-CZ" altLang="cs-CZ" sz="2000" dirty="0"/>
              <a:t>Měření fluorescence  vhodných</a:t>
            </a:r>
            <a:r>
              <a:rPr lang="cs-CZ" altLang="cs-CZ" sz="2000" b="1" dirty="0"/>
              <a:t> derivátů</a:t>
            </a:r>
            <a:r>
              <a:rPr lang="cs-CZ" altLang="cs-CZ" sz="2000" dirty="0"/>
              <a:t>, připravených před či </a:t>
            </a:r>
            <a:r>
              <a:rPr lang="cs-CZ" altLang="cs-CZ" sz="2000" dirty="0" err="1"/>
              <a:t>pokolonovou</a:t>
            </a:r>
            <a:r>
              <a:rPr lang="cs-CZ" altLang="cs-CZ" sz="2000" dirty="0"/>
              <a:t> </a:t>
            </a:r>
            <a:r>
              <a:rPr lang="cs-CZ" altLang="cs-CZ" sz="2000" dirty="0" err="1"/>
              <a:t>derivatizací</a:t>
            </a:r>
            <a:r>
              <a:rPr lang="cs-CZ" altLang="cs-CZ" sz="2000" dirty="0"/>
              <a:t> (</a:t>
            </a:r>
            <a:r>
              <a:rPr lang="cs-CZ" altLang="cs-CZ" sz="2000" dirty="0" err="1"/>
              <a:t>deriv</a:t>
            </a:r>
            <a:r>
              <a:rPr lang="cs-CZ" altLang="cs-CZ" sz="2000" dirty="0"/>
              <a:t>. aminokyselin s </a:t>
            </a:r>
            <a:r>
              <a:rPr lang="cs-CZ" altLang="cs-CZ" sz="2000" dirty="0" err="1"/>
              <a:t>dansylchloridem</a:t>
            </a:r>
            <a:r>
              <a:rPr lang="cs-CZ" altLang="cs-CZ" sz="2000" dirty="0"/>
              <a:t>, </a:t>
            </a:r>
            <a:r>
              <a:rPr lang="cs-CZ" altLang="cs-CZ" sz="2000" dirty="0" err="1"/>
              <a:t>ortoftaldialdhydem</a:t>
            </a:r>
            <a:r>
              <a:rPr lang="cs-CZ" altLang="cs-CZ" sz="2000" dirty="0"/>
              <a:t> nebo s </a:t>
            </a:r>
            <a:r>
              <a:rPr lang="cs-CZ" altLang="cs-CZ" sz="2000" dirty="0" err="1"/>
              <a:t>fluoreskaminem</a:t>
            </a:r>
            <a:r>
              <a:rPr lang="cs-CZ" altLang="cs-CZ" sz="2000" dirty="0"/>
              <a:t>) </a:t>
            </a:r>
            <a:endParaRPr lang="cs-CZ" altLang="cs-CZ" sz="2000" b="1" dirty="0"/>
          </a:p>
          <a:p>
            <a:pPr marL="469900" indent="-469900" eaLnBrk="1" hangingPunct="1">
              <a:lnSpc>
                <a:spcPct val="110000"/>
              </a:lnSpc>
              <a:spcBef>
                <a:spcPts val="0"/>
              </a:spcBef>
              <a:buFontTx/>
              <a:buNone/>
            </a:pPr>
            <a:r>
              <a:rPr lang="cs-CZ" altLang="cs-CZ" sz="2000" b="1" dirty="0"/>
              <a:t>emisní (fluorescenční) spektrum</a:t>
            </a:r>
            <a:r>
              <a:rPr lang="cs-CZ" altLang="cs-CZ" sz="2000" dirty="0"/>
              <a:t> při vlnové délce budícího záření  a </a:t>
            </a:r>
            <a:r>
              <a:rPr lang="cs-CZ" altLang="cs-CZ" sz="2000" b="1" dirty="0"/>
              <a:t>spektrum excitační</a:t>
            </a:r>
            <a:r>
              <a:rPr lang="cs-CZ" altLang="cs-CZ" sz="2000" dirty="0"/>
              <a:t> - odezva detektoru (intenzita fluorescence) </a:t>
            </a:r>
          </a:p>
          <a:p>
            <a:pPr marL="469900" indent="-469900" eaLnBrk="1" hangingPunct="1">
              <a:lnSpc>
                <a:spcPct val="110000"/>
              </a:lnSpc>
              <a:spcBef>
                <a:spcPts val="0"/>
              </a:spcBef>
              <a:buFontTx/>
              <a:buNone/>
            </a:pPr>
            <a:r>
              <a:rPr lang="cs-CZ" altLang="cs-CZ" sz="2000" dirty="0"/>
              <a:t>Fluorescenční spektrum - charakterizace a identifikace látky. Nastavení vlnové délky excitačního a emisního záření poskytující největší odezvu detektoru, tj. největší intenzitu fluorescence a největší citlivost měření</a:t>
            </a:r>
          </a:p>
          <a:p>
            <a:pPr marL="469900" indent="-469900" eaLnBrk="1" hangingPunct="1">
              <a:lnSpc>
                <a:spcPct val="110000"/>
              </a:lnSpc>
              <a:spcBef>
                <a:spcPts val="0"/>
              </a:spcBef>
              <a:buFontTx/>
              <a:buNone/>
            </a:pPr>
            <a:r>
              <a:rPr lang="cs-CZ" altLang="cs-CZ" sz="2000" b="1" dirty="0"/>
              <a:t>zlepšení poměru signálu k šumu</a:t>
            </a:r>
            <a:r>
              <a:rPr lang="cs-CZ" altLang="cs-CZ" sz="2000" dirty="0"/>
              <a:t> - počítačové zpracování dat (potlačení šumu vyhlazením nebo Fourierovou transformací, sdružování signálů z několika kanálů…)</a:t>
            </a:r>
          </a:p>
        </p:txBody>
      </p:sp>
    </p:spTree>
    <p:extLst>
      <p:ext uri="{BB962C8B-B14F-4D97-AF65-F5344CB8AC3E}">
        <p14:creationId xmlns:p14="http://schemas.microsoft.com/office/powerpoint/2010/main" val="3259385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79005" y="501650"/>
            <a:ext cx="8318500" cy="615950"/>
          </a:xfrm>
          <a:solidFill>
            <a:srgbClr val="FFFFFF"/>
          </a:solidFill>
        </p:spPr>
        <p:txBody>
          <a:bodyPr anchor="t"/>
          <a:lstStyle/>
          <a:p>
            <a:pPr eaLnBrk="1" hangingPunct="1">
              <a:defRPr/>
            </a:pPr>
            <a:r>
              <a:rPr sz="3400" dirty="0" err="1">
                <a:latin typeface="Arial" panose="020B0604020202020204" pitchFamily="34" charset="0"/>
                <a:cs typeface="Arial" panose="020B0604020202020204" pitchFamily="34" charset="0"/>
              </a:rPr>
              <a:t>F</a:t>
            </a:r>
            <a:r>
              <a:rPr lang="en-US" sz="3400" dirty="0" err="1">
                <a:latin typeface="Arial" panose="020B0604020202020204" pitchFamily="34" charset="0"/>
                <a:cs typeface="Arial" panose="020B0604020202020204" pitchFamily="34" charset="0"/>
              </a:rPr>
              <a:t>luorescenční</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det</a:t>
            </a:r>
            <a:r>
              <a:rPr sz="3400" dirty="0" err="1">
                <a:latin typeface="Arial" panose="020B0604020202020204" pitchFamily="34" charset="0"/>
                <a:cs typeface="Arial" panose="020B0604020202020204" pitchFamily="34" charset="0"/>
              </a:rPr>
              <a:t>ektor</a:t>
            </a:r>
            <a:r>
              <a:rPr sz="3400" dirty="0">
                <a:latin typeface="Arial" panose="020B0604020202020204" pitchFamily="34" charset="0"/>
                <a:cs typeface="Arial" panose="020B0604020202020204" pitchFamily="34" charset="0"/>
              </a:rPr>
              <a:t> FLD</a:t>
            </a:r>
          </a:p>
        </p:txBody>
      </p:sp>
      <p:pic>
        <p:nvPicPr>
          <p:cNvPr id="5837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489434" y="2355947"/>
            <a:ext cx="5654566" cy="2881072"/>
          </a:xfrm>
          <a:noFill/>
        </p:spPr>
      </p:pic>
      <p:sp>
        <p:nvSpPr>
          <p:cNvPr id="60421" name="Rectangle 4"/>
          <p:cNvSpPr>
            <a:spLocks noChangeArrowheads="1"/>
          </p:cNvSpPr>
          <p:nvPr/>
        </p:nvSpPr>
        <p:spPr bwMode="auto">
          <a:xfrm>
            <a:off x="323850" y="1215935"/>
            <a:ext cx="5619750" cy="2684462"/>
          </a:xfrm>
          <a:prstGeom prst="rect">
            <a:avLst/>
          </a:prstGeom>
          <a:noFill/>
          <a:ln>
            <a:noFill/>
          </a:ln>
          <a:extLst/>
        </p:spPr>
        <p:txBody>
          <a:bodyPr/>
          <a:lstStyle/>
          <a:p>
            <a:pPr marL="469900" indent="-469900" eaLnBrk="1" hangingPunct="1">
              <a:spcBef>
                <a:spcPct val="20000"/>
              </a:spcBef>
              <a:defRPr/>
            </a:pPr>
            <a:r>
              <a:rPr lang="cs-CZ" sz="2000" dirty="0"/>
              <a:t>Fluorescence (3 stadia)</a:t>
            </a:r>
          </a:p>
          <a:p>
            <a:pPr marL="180975" indent="-180975" eaLnBrk="1" hangingPunct="1">
              <a:spcBef>
                <a:spcPct val="20000"/>
              </a:spcBef>
              <a:buFont typeface="+mj-lt"/>
              <a:buAutoNum type="arabicPeriod"/>
              <a:defRPr/>
            </a:pPr>
            <a:r>
              <a:rPr lang="cs-CZ" sz="2000" dirty="0"/>
              <a:t> Excitace (absorpcí množství záření o vhodné </a:t>
            </a:r>
            <a:r>
              <a:rPr lang="el-GR" sz="2000" dirty="0"/>
              <a:t>λ</a:t>
            </a:r>
            <a:r>
              <a:rPr lang="cs-CZ" sz="2000" dirty="0"/>
              <a:t>)</a:t>
            </a:r>
          </a:p>
          <a:p>
            <a:pPr marL="180975" indent="-180975" eaLnBrk="1" hangingPunct="1">
              <a:spcBef>
                <a:spcPct val="20000"/>
              </a:spcBef>
              <a:buFont typeface="+mj-lt"/>
              <a:buAutoNum type="arabicPeriod"/>
              <a:defRPr/>
            </a:pPr>
            <a:r>
              <a:rPr lang="cs-CZ" sz="2000" dirty="0"/>
              <a:t> Excitovaný stav (velmi krátký čas – 10</a:t>
            </a:r>
            <a:r>
              <a:rPr lang="cs-CZ" sz="2000" baseline="30000" dirty="0"/>
              <a:t>-9</a:t>
            </a:r>
            <a:r>
              <a:rPr lang="cs-CZ" sz="2000" dirty="0"/>
              <a:t> sec</a:t>
            </a:r>
          </a:p>
          <a:p>
            <a:pPr marL="180975" indent="-180975" eaLnBrk="1" hangingPunct="1">
              <a:spcBef>
                <a:spcPct val="20000"/>
              </a:spcBef>
              <a:buFont typeface="+mj-lt"/>
              <a:buAutoNum type="arabicPeriod"/>
              <a:defRPr/>
            </a:pPr>
            <a:r>
              <a:rPr lang="cs-CZ" sz="2000" dirty="0"/>
              <a:t> Emise</a:t>
            </a:r>
          </a:p>
          <a:p>
            <a:pPr marL="469900" indent="-469900" eaLnBrk="1" hangingPunct="1">
              <a:spcBef>
                <a:spcPct val="20000"/>
              </a:spcBef>
              <a:defRPr/>
            </a:pPr>
            <a:endParaRPr lang="cs-CZ" sz="2000" dirty="0"/>
          </a:p>
          <a:p>
            <a:pPr marL="469900" indent="-469900" eaLnBrk="1" hangingPunct="1">
              <a:spcBef>
                <a:spcPct val="20000"/>
              </a:spcBef>
              <a:defRPr/>
            </a:pPr>
            <a:endParaRPr lang="cs-CZ" sz="2000" dirty="0"/>
          </a:p>
          <a:p>
            <a:pPr marL="469900" indent="-469900" eaLnBrk="1" hangingPunct="1">
              <a:spcBef>
                <a:spcPct val="20000"/>
              </a:spcBef>
              <a:defRPr/>
            </a:pPr>
            <a:endParaRPr lang="cs-CZ" sz="2000" dirty="0"/>
          </a:p>
          <a:p>
            <a:pPr marL="469900" indent="-469900" eaLnBrk="1" hangingPunct="1">
              <a:spcBef>
                <a:spcPct val="20000"/>
              </a:spcBef>
              <a:defRPr/>
            </a:pPr>
            <a:r>
              <a:rPr lang="cs-CZ" sz="2000" dirty="0"/>
              <a:t>Excitační zdroj (fluorescence indukovaná laserem)</a:t>
            </a:r>
          </a:p>
          <a:p>
            <a:pPr marL="469900" indent="-469900" eaLnBrk="1" hangingPunct="1">
              <a:spcBef>
                <a:spcPct val="20000"/>
              </a:spcBef>
              <a:defRPr/>
            </a:pPr>
            <a:r>
              <a:rPr lang="cs-CZ" sz="2000" dirty="0"/>
              <a:t>Selekce excitační vlnové délky (filtr, monochromátor)</a:t>
            </a:r>
          </a:p>
          <a:p>
            <a:pPr marL="469900" indent="-469900" eaLnBrk="1" hangingPunct="1">
              <a:spcBef>
                <a:spcPct val="20000"/>
              </a:spcBef>
              <a:defRPr/>
            </a:pPr>
            <a:r>
              <a:rPr lang="cs-CZ" sz="2000" dirty="0"/>
              <a:t>Průtoková cela</a:t>
            </a:r>
          </a:p>
          <a:p>
            <a:pPr marL="469900" indent="-469900" eaLnBrk="1" hangingPunct="1">
              <a:spcBef>
                <a:spcPct val="20000"/>
              </a:spcBef>
              <a:defRPr/>
            </a:pPr>
            <a:r>
              <a:rPr lang="cs-CZ" sz="2000" dirty="0"/>
              <a:t>Emisní sběrač</a:t>
            </a:r>
          </a:p>
          <a:p>
            <a:pPr marL="469900" indent="-469900" eaLnBrk="1" hangingPunct="1">
              <a:spcBef>
                <a:spcPct val="20000"/>
              </a:spcBef>
              <a:defRPr/>
            </a:pPr>
            <a:r>
              <a:rPr lang="cs-CZ" sz="2000" dirty="0"/>
              <a:t>Optimalizace parametrů detekce</a:t>
            </a:r>
          </a:p>
          <a:p>
            <a:pPr marL="469900" indent="-469900" eaLnBrk="1" hangingPunct="1">
              <a:spcBef>
                <a:spcPct val="20000"/>
              </a:spcBef>
              <a:defRPr/>
            </a:pPr>
            <a:r>
              <a:rPr lang="cs-CZ" sz="2000" dirty="0"/>
              <a:t>Vysoká citlivost</a:t>
            </a:r>
          </a:p>
          <a:p>
            <a:pPr marL="469900" indent="-469900" eaLnBrk="1" hangingPunct="1">
              <a:spcBef>
                <a:spcPct val="20000"/>
              </a:spcBef>
              <a:defRPr/>
            </a:pPr>
            <a:endParaRPr lang="cs-CZ" dirty="0"/>
          </a:p>
        </p:txBody>
      </p:sp>
    </p:spTree>
    <p:extLst>
      <p:ext uri="{BB962C8B-B14F-4D97-AF65-F5344CB8AC3E}">
        <p14:creationId xmlns:p14="http://schemas.microsoft.com/office/powerpoint/2010/main" val="4257680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69768" y="423862"/>
            <a:ext cx="8318500" cy="615950"/>
          </a:xfrm>
          <a:solidFill>
            <a:srgbClr val="FFFFFF"/>
          </a:solidFill>
        </p:spPr>
        <p:txBody>
          <a:bodyPr rtlCol="0" anchor="t"/>
          <a:lstStyle/>
          <a:p>
            <a:pPr eaLnBrk="1" hangingPunct="1">
              <a:defRPr/>
            </a:pPr>
            <a:r>
              <a:rPr sz="3400" dirty="0" err="1">
                <a:latin typeface="Arial" panose="020B0604020202020204" pitchFamily="34" charset="0"/>
                <a:cs typeface="Arial" panose="020B0604020202020204" pitchFamily="34" charset="0"/>
              </a:rPr>
              <a:t>Parametry</a:t>
            </a:r>
            <a:r>
              <a:rPr sz="3400" dirty="0">
                <a:latin typeface="Arial" panose="020B0604020202020204" pitchFamily="34" charset="0"/>
                <a:cs typeface="Arial" panose="020B0604020202020204" pitchFamily="34" charset="0"/>
              </a:rPr>
              <a:t> DAD a FLD </a:t>
            </a:r>
            <a:r>
              <a:rPr sz="3400" dirty="0" err="1">
                <a:latin typeface="Arial" panose="020B0604020202020204" pitchFamily="34" charset="0"/>
                <a:cs typeface="Arial" panose="020B0604020202020204" pitchFamily="34" charset="0"/>
              </a:rPr>
              <a:t>stanovení</a:t>
            </a:r>
            <a:endParaRPr lang="en-US" sz="3400" dirty="0">
              <a:latin typeface="Arial" panose="020B0604020202020204" pitchFamily="34" charset="0"/>
              <a:cs typeface="Arial" panose="020B0604020202020204" pitchFamily="34" charset="0"/>
            </a:endParaRPr>
          </a:p>
        </p:txBody>
      </p:sp>
      <p:pic>
        <p:nvPicPr>
          <p:cNvPr id="60419" name="Picture 3"/>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457200" y="1196975"/>
            <a:ext cx="8229600" cy="4929188"/>
          </a:xfrm>
          <a:noFill/>
        </p:spPr>
      </p:pic>
    </p:spTree>
    <p:extLst>
      <p:ext uri="{BB962C8B-B14F-4D97-AF65-F5344CB8AC3E}">
        <p14:creationId xmlns:p14="http://schemas.microsoft.com/office/powerpoint/2010/main" val="1121146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80717" y="5246238"/>
            <a:ext cx="4248150" cy="554038"/>
          </a:xfrm>
          <a:solidFill>
            <a:srgbClr val="FFFFFF"/>
          </a:solidFill>
          <a:ln>
            <a:noFill/>
          </a:ln>
        </p:spPr>
        <p:txBody>
          <a:bodyPr rtlCol="0" anchor="t"/>
          <a:lstStyle/>
          <a:p>
            <a:pPr eaLnBrk="1" hangingPunct="1">
              <a:defRPr/>
            </a:pPr>
            <a:r>
              <a:rPr sz="3000" dirty="0"/>
              <a:t>DAD a FLD LODs</a:t>
            </a:r>
            <a:endParaRPr lang="en-US" sz="3000" dirty="0"/>
          </a:p>
        </p:txBody>
      </p:sp>
      <p:pic>
        <p:nvPicPr>
          <p:cNvPr id="61443" name="Picture 3"/>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4706938" y="4491038"/>
            <a:ext cx="4437062" cy="2366962"/>
          </a:xfrm>
          <a:noFill/>
        </p:spPr>
      </p:pic>
      <p:pic>
        <p:nvPicPr>
          <p:cNvPr id="61444" name="Picture 4"/>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0" y="0"/>
            <a:ext cx="7956550" cy="4456113"/>
          </a:xfrm>
          <a:noFill/>
        </p:spPr>
      </p:pic>
    </p:spTree>
    <p:extLst>
      <p:ext uri="{BB962C8B-B14F-4D97-AF65-F5344CB8AC3E}">
        <p14:creationId xmlns:p14="http://schemas.microsoft.com/office/powerpoint/2010/main" val="2525061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46941" y="1267712"/>
            <a:ext cx="8318500" cy="646113"/>
          </a:xfrm>
          <a:solidFill>
            <a:srgbClr val="FFFFFF"/>
          </a:solidFill>
        </p:spPr>
        <p:txBody>
          <a:bodyPr rtlCol="0" anchor="t">
            <a:noAutofit/>
          </a:bodyPr>
          <a:lstStyle/>
          <a:p>
            <a:pPr>
              <a:defRPr/>
            </a:pPr>
            <a:r>
              <a:rPr sz="2000" b="0" dirty="0" err="1">
                <a:latin typeface="+mn-lt"/>
              </a:rPr>
              <a:t>Amperometrická</a:t>
            </a:r>
            <a:r>
              <a:rPr sz="2000" b="0" dirty="0">
                <a:latin typeface="+mn-lt"/>
              </a:rPr>
              <a:t> </a:t>
            </a:r>
            <a:r>
              <a:rPr sz="2000" b="0" dirty="0" err="1">
                <a:latin typeface="+mn-lt"/>
              </a:rPr>
              <a:t>odezva</a:t>
            </a:r>
            <a:r>
              <a:rPr sz="2000" b="0" dirty="0">
                <a:latin typeface="+mn-lt"/>
              </a:rPr>
              <a:t> </a:t>
            </a:r>
            <a:r>
              <a:rPr sz="2000" b="0" dirty="0" err="1">
                <a:latin typeface="+mn-lt"/>
              </a:rPr>
              <a:t>analytu</a:t>
            </a:r>
            <a:r>
              <a:rPr sz="2000" b="0" dirty="0">
                <a:latin typeface="+mn-lt"/>
              </a:rPr>
              <a:t> </a:t>
            </a:r>
            <a:r>
              <a:rPr sz="2000" b="0" dirty="0" err="1">
                <a:latin typeface="+mn-lt"/>
              </a:rPr>
              <a:t>na</a:t>
            </a:r>
            <a:r>
              <a:rPr sz="2000" b="0" dirty="0">
                <a:latin typeface="+mn-lt"/>
              </a:rPr>
              <a:t> </a:t>
            </a:r>
            <a:r>
              <a:rPr sz="2000" b="0" dirty="0" err="1">
                <a:latin typeface="+mn-lt"/>
              </a:rPr>
              <a:t>elektrodě</a:t>
            </a:r>
            <a:r>
              <a:rPr sz="2000" b="0" dirty="0">
                <a:latin typeface="+mn-lt"/>
              </a:rPr>
              <a:t> – </a:t>
            </a:r>
            <a:r>
              <a:rPr sz="2000" b="0" dirty="0" err="1">
                <a:latin typeface="+mn-lt"/>
              </a:rPr>
              <a:t>většinou</a:t>
            </a:r>
            <a:r>
              <a:rPr sz="2000" b="0" dirty="0">
                <a:latin typeface="+mn-lt"/>
              </a:rPr>
              <a:t> za </a:t>
            </a:r>
            <a:r>
              <a:rPr sz="2000" b="0" dirty="0" err="1">
                <a:latin typeface="+mn-lt"/>
              </a:rPr>
              <a:t>konstantního</a:t>
            </a:r>
            <a:r>
              <a:rPr sz="2000" b="0" dirty="0">
                <a:latin typeface="+mn-lt"/>
              </a:rPr>
              <a:t> </a:t>
            </a:r>
            <a:r>
              <a:rPr sz="2000" b="0" dirty="0" err="1">
                <a:latin typeface="+mn-lt"/>
              </a:rPr>
              <a:t>potenciálu</a:t>
            </a:r>
            <a:r>
              <a:rPr sz="2000" b="0" dirty="0">
                <a:latin typeface="+mn-lt"/>
              </a:rPr>
              <a:t/>
            </a:r>
            <a:br>
              <a:rPr sz="2000" b="0" dirty="0">
                <a:latin typeface="+mn-lt"/>
              </a:rPr>
            </a:br>
            <a:r>
              <a:rPr sz="2000" b="0" dirty="0">
                <a:latin typeface="+mn-lt"/>
              </a:rPr>
              <a:t/>
            </a:r>
            <a:br>
              <a:rPr sz="2000" b="0" dirty="0">
                <a:latin typeface="+mn-lt"/>
              </a:rPr>
            </a:br>
            <a:r>
              <a:rPr lang="cs-CZ" sz="2000" b="0" dirty="0">
                <a:latin typeface="+mn-lt"/>
              </a:rPr>
              <a:t>E</a:t>
            </a:r>
            <a:r>
              <a:rPr sz="2000" b="0" dirty="0" err="1">
                <a:latin typeface="+mn-lt"/>
              </a:rPr>
              <a:t>lektroaktivní</a:t>
            </a:r>
            <a:r>
              <a:rPr lang="cs-CZ" sz="2000" b="0" dirty="0">
                <a:latin typeface="+mn-lt"/>
              </a:rPr>
              <a:t> sloučeniny </a:t>
            </a:r>
            <a:r>
              <a:rPr sz="2000" b="0" dirty="0">
                <a:latin typeface="+mn-lt"/>
              </a:rPr>
              <a:t> – </a:t>
            </a:r>
            <a:r>
              <a:rPr sz="2000" b="0" dirty="0" err="1">
                <a:latin typeface="+mn-lt"/>
              </a:rPr>
              <a:t>vysoká</a:t>
            </a:r>
            <a:r>
              <a:rPr sz="2000" b="0" dirty="0">
                <a:latin typeface="+mn-lt"/>
              </a:rPr>
              <a:t> </a:t>
            </a:r>
            <a:r>
              <a:rPr sz="2000" b="0" dirty="0" err="1">
                <a:latin typeface="+mn-lt"/>
              </a:rPr>
              <a:t>citlivost</a:t>
            </a:r>
            <a:r>
              <a:rPr sz="2000" b="0" dirty="0">
                <a:latin typeface="+mn-lt"/>
              </a:rPr>
              <a:t> </a:t>
            </a:r>
            <a:r>
              <a:rPr sz="2000" b="0" dirty="0" err="1">
                <a:latin typeface="+mn-lt"/>
              </a:rPr>
              <a:t>odezvy</a:t>
            </a:r>
            <a:r>
              <a:rPr sz="2000" b="0" dirty="0">
                <a:latin typeface="+mn-lt"/>
              </a:rPr>
              <a:t> </a:t>
            </a:r>
            <a:r>
              <a:rPr lang="cs-CZ" sz="2000" b="0" dirty="0">
                <a:latin typeface="+mn-lt"/>
              </a:rPr>
              <a:t/>
            </a:r>
            <a:br>
              <a:rPr lang="cs-CZ" sz="2000" b="0" dirty="0">
                <a:latin typeface="+mn-lt"/>
              </a:rPr>
            </a:br>
            <a:r>
              <a:rPr sz="2000" b="0" dirty="0" err="1">
                <a:latin typeface="+mn-lt"/>
              </a:rPr>
              <a:t>Analyty</a:t>
            </a:r>
            <a:r>
              <a:rPr sz="2000" b="0" dirty="0">
                <a:latin typeface="+mn-lt"/>
              </a:rPr>
              <a:t> </a:t>
            </a:r>
            <a:r>
              <a:rPr sz="2000" b="0" dirty="0" err="1">
                <a:latin typeface="+mn-lt"/>
              </a:rPr>
              <a:t>oxidovány</a:t>
            </a:r>
            <a:r>
              <a:rPr sz="2000" b="0" dirty="0">
                <a:latin typeface="+mn-lt"/>
              </a:rPr>
              <a:t> </a:t>
            </a:r>
            <a:r>
              <a:rPr sz="2000" b="0" dirty="0" err="1">
                <a:latin typeface="+mn-lt"/>
              </a:rPr>
              <a:t>nebo</a:t>
            </a:r>
            <a:r>
              <a:rPr sz="2000" b="0" dirty="0">
                <a:latin typeface="+mn-lt"/>
              </a:rPr>
              <a:t> </a:t>
            </a:r>
            <a:r>
              <a:rPr sz="2000" b="0" dirty="0" err="1">
                <a:latin typeface="+mn-lt"/>
              </a:rPr>
              <a:t>redukovány</a:t>
            </a:r>
            <a:r>
              <a:rPr sz="2000" b="0" dirty="0">
                <a:latin typeface="+mn-lt"/>
              </a:rPr>
              <a:t> </a:t>
            </a:r>
            <a:r>
              <a:rPr sz="2000" b="0" dirty="0" err="1">
                <a:latin typeface="+mn-lt"/>
              </a:rPr>
              <a:t>na</a:t>
            </a:r>
            <a:r>
              <a:rPr sz="2000" b="0" dirty="0">
                <a:latin typeface="+mn-lt"/>
              </a:rPr>
              <a:t> </a:t>
            </a:r>
            <a:r>
              <a:rPr sz="2000" b="0" dirty="0" err="1">
                <a:latin typeface="+mn-lt"/>
              </a:rPr>
              <a:t>elektrodě</a:t>
            </a:r>
            <a:r>
              <a:rPr lang="cs-CZ" sz="2000" b="0" dirty="0">
                <a:latin typeface="+mn-lt"/>
              </a:rPr>
              <a:t> (rozsah oxidačního nebo redukčního potenciálu) </a:t>
            </a:r>
            <a:br>
              <a:rPr lang="cs-CZ" sz="2000" b="0" dirty="0">
                <a:latin typeface="+mn-lt"/>
              </a:rPr>
            </a:br>
            <a:r>
              <a:rPr sz="2000" b="0" dirty="0" err="1">
                <a:latin typeface="+mn-lt"/>
              </a:rPr>
              <a:t>Stanovení</a:t>
            </a:r>
            <a:r>
              <a:rPr sz="2000" b="0" dirty="0">
                <a:latin typeface="+mn-lt"/>
              </a:rPr>
              <a:t> </a:t>
            </a:r>
            <a:r>
              <a:rPr lang="cs-CZ" sz="2000" b="0" dirty="0">
                <a:latin typeface="+mn-lt"/>
              </a:rPr>
              <a:t>mnoha </a:t>
            </a:r>
            <a:r>
              <a:rPr sz="2000" b="0" dirty="0" err="1">
                <a:latin typeface="+mn-lt"/>
              </a:rPr>
              <a:t>funkčních</a:t>
            </a:r>
            <a:r>
              <a:rPr sz="2000" b="0" dirty="0">
                <a:latin typeface="+mn-lt"/>
              </a:rPr>
              <a:t> </a:t>
            </a:r>
            <a:r>
              <a:rPr sz="2000" b="0" dirty="0" err="1">
                <a:latin typeface="+mn-lt"/>
              </a:rPr>
              <a:t>skupin</a:t>
            </a:r>
            <a:r>
              <a:rPr sz="2000" b="0" dirty="0">
                <a:latin typeface="+mn-lt"/>
              </a:rPr>
              <a:t>: </a:t>
            </a:r>
            <a:r>
              <a:rPr sz="2000" b="0" dirty="0" err="1">
                <a:latin typeface="+mn-lt"/>
              </a:rPr>
              <a:t>fenoly</a:t>
            </a:r>
            <a:r>
              <a:rPr sz="2000" b="0" dirty="0">
                <a:latin typeface="+mn-lt"/>
              </a:rPr>
              <a:t>, </a:t>
            </a:r>
            <a:r>
              <a:rPr sz="2000" b="0" dirty="0" err="1">
                <a:latin typeface="+mn-lt"/>
              </a:rPr>
              <a:t>aromatické</a:t>
            </a:r>
            <a:r>
              <a:rPr sz="2000" b="0" dirty="0">
                <a:latin typeface="+mn-lt"/>
              </a:rPr>
              <a:t> </a:t>
            </a:r>
            <a:r>
              <a:rPr sz="2000" b="0" dirty="0" err="1">
                <a:latin typeface="+mn-lt"/>
              </a:rPr>
              <a:t>aminy</a:t>
            </a:r>
            <a:r>
              <a:rPr sz="2000" b="0" dirty="0">
                <a:latin typeface="+mn-lt"/>
              </a:rPr>
              <a:t>, </a:t>
            </a:r>
            <a:r>
              <a:rPr sz="2000" b="0" dirty="0" err="1">
                <a:latin typeface="+mn-lt"/>
              </a:rPr>
              <a:t>peroxidy</a:t>
            </a:r>
            <a:r>
              <a:rPr sz="2000" b="0" dirty="0">
                <a:latin typeface="+mn-lt"/>
              </a:rPr>
              <a:t>, </a:t>
            </a:r>
            <a:r>
              <a:rPr sz="2000" b="0" dirty="0" err="1">
                <a:latin typeface="+mn-lt"/>
              </a:rPr>
              <a:t>merkaptany</a:t>
            </a:r>
            <a:r>
              <a:rPr sz="2000" b="0" dirty="0">
                <a:latin typeface="+mn-lt"/>
              </a:rPr>
              <a:t>, </a:t>
            </a:r>
            <a:r>
              <a:rPr sz="2000" b="0" dirty="0" err="1">
                <a:latin typeface="+mn-lt"/>
              </a:rPr>
              <a:t>ketony</a:t>
            </a:r>
            <a:r>
              <a:rPr sz="2000" b="0" dirty="0">
                <a:latin typeface="+mn-lt"/>
              </a:rPr>
              <a:t>, </a:t>
            </a:r>
            <a:r>
              <a:rPr sz="2000" b="0" dirty="0" err="1">
                <a:latin typeface="+mn-lt"/>
              </a:rPr>
              <a:t>aldehydy</a:t>
            </a:r>
            <a:r>
              <a:rPr sz="2000" b="0" dirty="0">
                <a:latin typeface="+mn-lt"/>
              </a:rPr>
              <a:t>, </a:t>
            </a:r>
            <a:r>
              <a:rPr sz="2000" b="0" dirty="0" err="1">
                <a:latin typeface="+mn-lt"/>
              </a:rPr>
              <a:t>konjugované</a:t>
            </a:r>
            <a:r>
              <a:rPr sz="2000" b="0" dirty="0">
                <a:latin typeface="+mn-lt"/>
              </a:rPr>
              <a:t> </a:t>
            </a:r>
            <a:r>
              <a:rPr sz="2000" b="0" dirty="0" err="1">
                <a:latin typeface="+mn-lt"/>
              </a:rPr>
              <a:t>nitrily</a:t>
            </a:r>
            <a:r>
              <a:rPr sz="2000" b="0" dirty="0">
                <a:latin typeface="+mn-lt"/>
              </a:rPr>
              <a:t>, </a:t>
            </a:r>
            <a:r>
              <a:rPr sz="2000" b="0" dirty="0" err="1">
                <a:latin typeface="+mn-lt"/>
              </a:rPr>
              <a:t>aromatické</a:t>
            </a:r>
            <a:r>
              <a:rPr sz="2000" b="0" dirty="0">
                <a:latin typeface="+mn-lt"/>
              </a:rPr>
              <a:t> </a:t>
            </a:r>
            <a:r>
              <a:rPr sz="2000" b="0" dirty="0" err="1">
                <a:latin typeface="+mn-lt"/>
              </a:rPr>
              <a:t>halogenované</a:t>
            </a:r>
            <a:r>
              <a:rPr sz="2000" b="0" dirty="0">
                <a:latin typeface="+mn-lt"/>
              </a:rPr>
              <a:t> </a:t>
            </a:r>
            <a:r>
              <a:rPr sz="2000" b="0" dirty="0" err="1">
                <a:latin typeface="+mn-lt"/>
              </a:rPr>
              <a:t>sloučeniny</a:t>
            </a:r>
            <a:r>
              <a:rPr sz="2000" b="0" dirty="0">
                <a:latin typeface="+mn-lt"/>
              </a:rPr>
              <a:t> ….</a:t>
            </a:r>
            <a:r>
              <a:rPr lang="cs-CZ" sz="2000" b="0" dirty="0">
                <a:latin typeface="+mn-lt"/>
              </a:rPr>
              <a:t/>
            </a:r>
            <a:br>
              <a:rPr lang="cs-CZ" sz="2000" b="0" dirty="0">
                <a:latin typeface="+mn-lt"/>
              </a:rPr>
            </a:br>
            <a:r>
              <a:rPr lang="pl-PL" sz="2000" b="0" dirty="0">
                <a:latin typeface="+mn-lt"/>
              </a:rPr>
              <a:t>Selektivní elektrody pro jednotlivé skupiny</a:t>
            </a:r>
            <a:endParaRPr sz="2000" b="0" dirty="0">
              <a:solidFill>
                <a:schemeClr val="accent2"/>
              </a:solidFill>
              <a:latin typeface="+mn-lt"/>
            </a:endParaRPr>
          </a:p>
        </p:txBody>
      </p:sp>
      <p:pic>
        <p:nvPicPr>
          <p:cNvPr id="62467" name="Picture 3" descr="electr_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772275" y="3549165"/>
            <a:ext cx="2371725" cy="2162175"/>
          </a:xfrm>
          <a:noFill/>
        </p:spPr>
      </p:pic>
      <p:pic>
        <p:nvPicPr>
          <p:cNvPr id="62468" name="Picture 5"/>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0" y="4211638"/>
            <a:ext cx="3600450" cy="2646362"/>
          </a:xfrm>
          <a:noFill/>
        </p:spPr>
      </p:pic>
      <p:sp>
        <p:nvSpPr>
          <p:cNvPr id="62469" name="Rectangle 4"/>
          <p:cNvSpPr>
            <a:spLocks noChangeArrowheads="1"/>
          </p:cNvSpPr>
          <p:nvPr/>
        </p:nvSpPr>
        <p:spPr bwMode="auto">
          <a:xfrm>
            <a:off x="571500" y="530119"/>
            <a:ext cx="8001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3800" dirty="0"/>
              <a:t>Elektrochemický detektor ECD</a:t>
            </a: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742186" y="4127215"/>
            <a:ext cx="3030089" cy="2815207"/>
          </a:xfrm>
          <a:prstGeom prst="rect">
            <a:avLst/>
          </a:prstGeom>
          <a:noFill/>
        </p:spPr>
      </p:pic>
    </p:spTree>
    <p:extLst>
      <p:ext uri="{BB962C8B-B14F-4D97-AF65-F5344CB8AC3E}">
        <p14:creationId xmlns:p14="http://schemas.microsoft.com/office/powerpoint/2010/main" val="24286164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83361" y="462352"/>
            <a:ext cx="8450263" cy="646113"/>
          </a:xfrm>
          <a:solidFill>
            <a:srgbClr val="FFFFFF"/>
          </a:solidFill>
        </p:spPr>
        <p:txBody>
          <a:bodyPr rtlCol="0" anchor="t">
            <a:normAutofit fontScale="90000"/>
          </a:bodyPr>
          <a:lstStyle/>
          <a:p>
            <a:pPr eaLnBrk="1" fontAlgn="auto" hangingPunct="1">
              <a:spcAft>
                <a:spcPts val="0"/>
              </a:spcAft>
              <a:defRPr/>
            </a:pPr>
            <a:r>
              <a:rPr sz="3800" dirty="0" err="1">
                <a:latin typeface="Arial" charset="0"/>
              </a:rPr>
              <a:t>Konduktometrický</a:t>
            </a:r>
            <a:r>
              <a:rPr sz="3800" dirty="0">
                <a:latin typeface="Arial" charset="0"/>
              </a:rPr>
              <a:t> (</a:t>
            </a:r>
            <a:r>
              <a:rPr sz="3800" dirty="0" err="1">
                <a:latin typeface="Arial" charset="0"/>
              </a:rPr>
              <a:t>vodivostní</a:t>
            </a:r>
            <a:r>
              <a:rPr sz="3800" dirty="0">
                <a:latin typeface="Arial" charset="0"/>
              </a:rPr>
              <a:t>) </a:t>
            </a:r>
            <a:r>
              <a:rPr sz="3800" dirty="0" err="1">
                <a:latin typeface="Arial" charset="0"/>
              </a:rPr>
              <a:t>detektor</a:t>
            </a:r>
            <a:endParaRPr sz="3800" dirty="0">
              <a:latin typeface="Arial" charset="0"/>
            </a:endParaRPr>
          </a:p>
        </p:txBody>
      </p:sp>
      <p:pic>
        <p:nvPicPr>
          <p:cNvPr id="6553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14350" y="4076700"/>
            <a:ext cx="3257550" cy="2085975"/>
          </a:xfrm>
          <a:noFill/>
        </p:spPr>
      </p:pic>
      <p:pic>
        <p:nvPicPr>
          <p:cNvPr id="65540" name="Picture 4" descr="conduc_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1341438"/>
            <a:ext cx="28082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5"/>
          <p:cNvSpPr>
            <a:spLocks noChangeArrowheads="1"/>
          </p:cNvSpPr>
          <p:nvPr/>
        </p:nvSpPr>
        <p:spPr bwMode="auto">
          <a:xfrm>
            <a:off x="4427538" y="3068638"/>
            <a:ext cx="38163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000" dirty="0">
                <a:latin typeface="+mn-lt"/>
              </a:rPr>
              <a:t>Vodivost je měřena kontinuálně přítomnost analytu – změna vodivost detektoru (2 elektrody)</a:t>
            </a:r>
            <a:br>
              <a:rPr lang="cs-CZ" altLang="cs-CZ" sz="2000" dirty="0">
                <a:latin typeface="+mn-lt"/>
              </a:rPr>
            </a:br>
            <a:r>
              <a:rPr lang="cs-CZ" altLang="cs-CZ" sz="2000" dirty="0">
                <a:latin typeface="+mn-lt"/>
              </a:rPr>
              <a:t>Lineární odezva v širokém rozsahu </a:t>
            </a:r>
            <a:br>
              <a:rPr lang="cs-CZ" altLang="cs-CZ" sz="2000" dirty="0">
                <a:latin typeface="+mn-lt"/>
              </a:rPr>
            </a:br>
            <a:r>
              <a:rPr lang="cs-CZ" altLang="cs-CZ" sz="2000" dirty="0">
                <a:latin typeface="+mn-lt"/>
              </a:rPr>
              <a:t/>
            </a:r>
            <a:br>
              <a:rPr lang="cs-CZ" altLang="cs-CZ" sz="2000" dirty="0">
                <a:latin typeface="+mn-lt"/>
              </a:rPr>
            </a:br>
            <a:r>
              <a:rPr lang="cs-CZ" altLang="cs-CZ" sz="2000" dirty="0" err="1">
                <a:latin typeface="+mn-lt"/>
              </a:rPr>
              <a:t>Isokratické</a:t>
            </a:r>
            <a:r>
              <a:rPr lang="cs-CZ" altLang="cs-CZ" sz="2000" dirty="0">
                <a:latin typeface="+mn-lt"/>
              </a:rPr>
              <a:t> eluce</a:t>
            </a:r>
            <a:br>
              <a:rPr lang="cs-CZ" altLang="cs-CZ" sz="2000" dirty="0">
                <a:latin typeface="+mn-lt"/>
              </a:rPr>
            </a:br>
            <a:r>
              <a:rPr lang="cs-CZ" altLang="cs-CZ" sz="2000" dirty="0">
                <a:latin typeface="+mn-lt"/>
              </a:rPr>
              <a:t/>
            </a:r>
            <a:br>
              <a:rPr lang="cs-CZ" altLang="cs-CZ" sz="2000" dirty="0">
                <a:latin typeface="+mn-lt"/>
              </a:rPr>
            </a:br>
            <a:r>
              <a:rPr lang="cs-CZ" altLang="cs-CZ" sz="2000" dirty="0">
                <a:latin typeface="+mn-lt"/>
              </a:rPr>
              <a:t>Citlivý  pro:</a:t>
            </a:r>
            <a:br>
              <a:rPr lang="cs-CZ" altLang="cs-CZ" sz="2000" dirty="0">
                <a:latin typeface="+mn-lt"/>
              </a:rPr>
            </a:br>
            <a:r>
              <a:rPr lang="cs-CZ" altLang="cs-CZ" sz="2000" dirty="0">
                <a:latin typeface="+mn-lt"/>
              </a:rPr>
              <a:t>fenoly, katecholaminy, </a:t>
            </a:r>
            <a:r>
              <a:rPr lang="cs-CZ" altLang="cs-CZ" sz="2000" dirty="0" err="1">
                <a:latin typeface="+mn-lt"/>
              </a:rPr>
              <a:t>nitrosaminy</a:t>
            </a:r>
            <a:r>
              <a:rPr lang="cs-CZ" altLang="cs-CZ" sz="2000" dirty="0">
                <a:latin typeface="+mn-lt"/>
              </a:rPr>
              <a:t>, organické kyseliny</a:t>
            </a:r>
            <a:br>
              <a:rPr lang="cs-CZ" altLang="cs-CZ" sz="2000" dirty="0">
                <a:latin typeface="+mn-lt"/>
              </a:rPr>
            </a:br>
            <a:r>
              <a:rPr lang="cs-CZ" altLang="cs-CZ" sz="2000" dirty="0">
                <a:latin typeface="+mn-lt"/>
              </a:rPr>
              <a:t>Využití:</a:t>
            </a:r>
            <a:br>
              <a:rPr lang="cs-CZ" altLang="cs-CZ" sz="2000" dirty="0">
                <a:latin typeface="+mn-lt"/>
              </a:rPr>
            </a:br>
            <a:r>
              <a:rPr lang="en-US" altLang="cs-CZ" sz="2000" dirty="0">
                <a:latin typeface="+mn-lt"/>
              </a:rPr>
              <a:t>ion</a:t>
            </a:r>
            <a:r>
              <a:rPr lang="cs-CZ" altLang="cs-CZ" sz="2000" dirty="0" err="1">
                <a:latin typeface="+mn-lt"/>
              </a:rPr>
              <a:t>toměničová</a:t>
            </a:r>
            <a:r>
              <a:rPr lang="cs-CZ" altLang="cs-CZ" sz="2000" dirty="0">
                <a:latin typeface="+mn-lt"/>
              </a:rPr>
              <a:t> chromatografie</a:t>
            </a:r>
            <a:br>
              <a:rPr lang="cs-CZ" altLang="cs-CZ" sz="2000" dirty="0">
                <a:latin typeface="+mn-lt"/>
              </a:rPr>
            </a:br>
            <a:r>
              <a:rPr lang="cs-CZ" altLang="cs-CZ" sz="2000" dirty="0">
                <a:latin typeface="+mn-lt"/>
              </a:rPr>
              <a:t>kapilární </a:t>
            </a:r>
            <a:r>
              <a:rPr lang="cs-CZ" altLang="cs-CZ" sz="2000" dirty="0" err="1">
                <a:latin typeface="+mn-lt"/>
              </a:rPr>
              <a:t>elektoforéza</a:t>
            </a:r>
            <a:r>
              <a:rPr lang="cs-CZ" altLang="cs-CZ" sz="2000" dirty="0">
                <a:latin typeface="+mn-lt"/>
              </a:rPr>
              <a:t/>
            </a:r>
            <a:br>
              <a:rPr lang="cs-CZ" altLang="cs-CZ" sz="2000" dirty="0">
                <a:latin typeface="+mn-lt"/>
              </a:rPr>
            </a:br>
            <a:r>
              <a:rPr lang="cs-CZ" altLang="cs-CZ" sz="2000" dirty="0">
                <a:latin typeface="+mn-lt"/>
              </a:rPr>
              <a:t>RP HPLC  x NP HPLC</a:t>
            </a:r>
            <a:br>
              <a:rPr lang="cs-CZ" altLang="cs-CZ" sz="2000" dirty="0">
                <a:latin typeface="+mn-lt"/>
              </a:rPr>
            </a:br>
            <a:endParaRPr lang="cs-CZ" altLang="cs-CZ" sz="2000" dirty="0">
              <a:latin typeface="+mn-lt"/>
            </a:endParaRPr>
          </a:p>
        </p:txBody>
      </p:sp>
    </p:spTree>
    <p:extLst>
      <p:ext uri="{BB962C8B-B14F-4D97-AF65-F5344CB8AC3E}">
        <p14:creationId xmlns:p14="http://schemas.microsoft.com/office/powerpoint/2010/main" val="347811557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14350" y="298450"/>
            <a:ext cx="8318500" cy="646113"/>
          </a:xfrm>
          <a:solidFill>
            <a:srgbClr val="FFFFFF"/>
          </a:solidFill>
          <a:ln>
            <a:solidFill>
              <a:srgbClr val="000000"/>
            </a:solidFill>
          </a:ln>
        </p:spPr>
        <p:txBody>
          <a:bodyPr rtlCol="0" anchor="t">
            <a:normAutofit fontScale="90000"/>
          </a:bodyPr>
          <a:lstStyle/>
          <a:p>
            <a:pPr eaLnBrk="1" hangingPunct="1">
              <a:defRPr/>
            </a:pPr>
            <a:endParaRPr lang="en-US"/>
          </a:p>
        </p:txBody>
      </p:sp>
      <p:pic>
        <p:nvPicPr>
          <p:cNvPr id="66563" name="Picture 3"/>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0" y="0"/>
            <a:ext cx="5076825" cy="3827463"/>
          </a:xfrm>
          <a:noFill/>
        </p:spPr>
      </p:pic>
      <p:pic>
        <p:nvPicPr>
          <p:cNvPr id="66564"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138613" y="3503613"/>
            <a:ext cx="5005387" cy="3375025"/>
          </a:xfrm>
          <a:noFill/>
        </p:spPr>
      </p:pic>
    </p:spTree>
    <p:extLst>
      <p:ext uri="{BB962C8B-B14F-4D97-AF65-F5344CB8AC3E}">
        <p14:creationId xmlns:p14="http://schemas.microsoft.com/office/powerpoint/2010/main" val="290102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Požadavky na ideální detektor</a:t>
            </a:r>
            <a:endParaRPr lang="en-US" dirty="0"/>
          </a:p>
        </p:txBody>
      </p:sp>
      <p:sp>
        <p:nvSpPr>
          <p:cNvPr id="3" name="Zástupný symbol pro obsah 2"/>
          <p:cNvSpPr>
            <a:spLocks noGrp="1"/>
          </p:cNvSpPr>
          <p:nvPr>
            <p:ph idx="1"/>
          </p:nvPr>
        </p:nvSpPr>
        <p:spPr>
          <a:xfrm>
            <a:off x="517585" y="1354347"/>
            <a:ext cx="8381865" cy="5227607"/>
          </a:xfrm>
        </p:spPr>
        <p:txBody>
          <a:bodyPr>
            <a:normAutofit fontScale="70000" lnSpcReduction="20000"/>
          </a:bodyPr>
          <a:lstStyle/>
          <a:p>
            <a:pPr marL="0" indent="0" fontAlgn="base">
              <a:buNone/>
            </a:pPr>
            <a:r>
              <a:rPr lang="cs-CZ" b="1" dirty="0">
                <a:solidFill>
                  <a:srgbClr val="FF0000"/>
                </a:solidFill>
              </a:rPr>
              <a:t>Univerzálnost  a Citlivost</a:t>
            </a:r>
            <a:endParaRPr lang="cs-CZ" dirty="0">
              <a:solidFill>
                <a:srgbClr val="FF0000"/>
              </a:solidFill>
            </a:endParaRPr>
          </a:p>
          <a:p>
            <a:pPr fontAlgn="base"/>
            <a:r>
              <a:rPr lang="cs-CZ" b="1" dirty="0"/>
              <a:t>Nízký drift</a:t>
            </a:r>
            <a:r>
              <a:rPr lang="cs-CZ" dirty="0"/>
              <a:t> </a:t>
            </a:r>
            <a:r>
              <a:rPr lang="cs-CZ" dirty="0" err="1"/>
              <a:t>baseliny</a:t>
            </a:r>
            <a:r>
              <a:rPr lang="cs-CZ" dirty="0"/>
              <a:t> a úroveň </a:t>
            </a:r>
            <a:r>
              <a:rPr lang="cs-CZ" b="1" dirty="0"/>
              <a:t>šumu</a:t>
            </a:r>
            <a:r>
              <a:rPr lang="cs-CZ" dirty="0"/>
              <a:t>   - rozhodující parametry</a:t>
            </a:r>
          </a:p>
          <a:p>
            <a:pPr fontAlgn="base"/>
            <a:r>
              <a:rPr lang="cs-CZ" dirty="0"/>
              <a:t>Vysoká </a:t>
            </a:r>
            <a:r>
              <a:rPr lang="cs-CZ" b="1" dirty="0"/>
              <a:t>citlivost </a:t>
            </a:r>
            <a:r>
              <a:rPr lang="cs-CZ" dirty="0"/>
              <a:t>– stanovení stopových koncentrací</a:t>
            </a:r>
            <a:r>
              <a:rPr lang="en-US" dirty="0"/>
              <a:t> </a:t>
            </a:r>
            <a:r>
              <a:rPr lang="cs-CZ" dirty="0"/>
              <a:t> úzké píky </a:t>
            </a:r>
          </a:p>
          <a:p>
            <a:pPr fontAlgn="base"/>
            <a:r>
              <a:rPr lang="cs-CZ" dirty="0"/>
              <a:t>Rychlá </a:t>
            </a:r>
            <a:r>
              <a:rPr lang="cs-CZ" b="1" dirty="0"/>
              <a:t>odezva !! </a:t>
            </a:r>
            <a:r>
              <a:rPr lang="cs-CZ" dirty="0"/>
              <a:t>– úzké píky  - body přes pík</a:t>
            </a:r>
          </a:p>
          <a:p>
            <a:pPr fontAlgn="base"/>
            <a:r>
              <a:rPr lang="cs-CZ" b="1" dirty="0"/>
              <a:t>Univerzálnost </a:t>
            </a:r>
            <a:r>
              <a:rPr lang="cs-CZ" dirty="0"/>
              <a:t>– stejná citlivost ke všem </a:t>
            </a:r>
            <a:r>
              <a:rPr lang="cs-CZ" dirty="0" err="1"/>
              <a:t>eluovaným</a:t>
            </a:r>
            <a:r>
              <a:rPr lang="cs-CZ" dirty="0"/>
              <a:t> </a:t>
            </a:r>
            <a:r>
              <a:rPr lang="cs-CZ" dirty="0" err="1"/>
              <a:t>píkům</a:t>
            </a:r>
            <a:r>
              <a:rPr lang="cs-CZ" dirty="0"/>
              <a:t> x </a:t>
            </a:r>
            <a:r>
              <a:rPr lang="cs-CZ" b="1" dirty="0"/>
              <a:t>selektivita</a:t>
            </a:r>
            <a:r>
              <a:rPr lang="en-US" dirty="0"/>
              <a:t> </a:t>
            </a:r>
            <a:r>
              <a:rPr lang="cs-CZ" dirty="0"/>
              <a:t>(zaznamenávají pouze analyty které jsou předmětem zájmu) </a:t>
            </a:r>
          </a:p>
          <a:p>
            <a:pPr fontAlgn="base"/>
            <a:r>
              <a:rPr lang="cs-CZ" dirty="0"/>
              <a:t>Široký </a:t>
            </a:r>
            <a:r>
              <a:rPr lang="cs-CZ" b="1" dirty="0"/>
              <a:t>dynamický lineární rozsah</a:t>
            </a:r>
            <a:r>
              <a:rPr lang="cs-CZ" dirty="0"/>
              <a:t> </a:t>
            </a:r>
            <a:r>
              <a:rPr lang="en-US" dirty="0"/>
              <a:t>(</a:t>
            </a:r>
            <a:r>
              <a:rPr lang="cs-CZ" dirty="0"/>
              <a:t>jednoduchost kvantifikace)</a:t>
            </a:r>
          </a:p>
          <a:p>
            <a:pPr fontAlgn="base"/>
            <a:r>
              <a:rPr lang="cs-CZ" dirty="0"/>
              <a:t>Malý </a:t>
            </a:r>
            <a:r>
              <a:rPr lang="cs-CZ" b="1" dirty="0"/>
              <a:t>mrtvý objem</a:t>
            </a:r>
            <a:r>
              <a:rPr lang="cs-CZ" dirty="0"/>
              <a:t> </a:t>
            </a:r>
            <a:r>
              <a:rPr lang="en-US" dirty="0"/>
              <a:t>(</a:t>
            </a:r>
            <a:r>
              <a:rPr lang="en-US" b="1" dirty="0"/>
              <a:t>minim</a:t>
            </a:r>
            <a:r>
              <a:rPr lang="cs-CZ" b="1" dirty="0" err="1"/>
              <a:t>ální</a:t>
            </a:r>
            <a:r>
              <a:rPr lang="en-US" b="1" dirty="0"/>
              <a:t> peak broadening</a:t>
            </a:r>
            <a:r>
              <a:rPr lang="en-US" dirty="0"/>
              <a:t>)</a:t>
            </a:r>
            <a:r>
              <a:rPr lang="cs-CZ" dirty="0"/>
              <a:t>, co nejmenší objem cely </a:t>
            </a:r>
            <a:r>
              <a:rPr lang="en-US" dirty="0"/>
              <a:t> </a:t>
            </a:r>
            <a:endParaRPr lang="cs-CZ" dirty="0"/>
          </a:p>
          <a:p>
            <a:pPr fontAlgn="base"/>
            <a:r>
              <a:rPr lang="cs-CZ" dirty="0" smtClean="0"/>
              <a:t>Rozdíly </a:t>
            </a:r>
            <a:r>
              <a:rPr lang="cs-CZ" dirty="0"/>
              <a:t>při změně rozpouštědla (gradient), průtokové  rychlosti a teploty co </a:t>
            </a:r>
            <a:r>
              <a:rPr lang="cs-CZ" dirty="0" smtClean="0"/>
              <a:t>nejmenší</a:t>
            </a:r>
          </a:p>
          <a:p>
            <a:pPr fontAlgn="base"/>
            <a:r>
              <a:rPr lang="cs-CZ" dirty="0" smtClean="0"/>
              <a:t>Provozní </a:t>
            </a:r>
            <a:r>
              <a:rPr lang="cs-CZ" dirty="0"/>
              <a:t>jednoduchost a spolehlivost</a:t>
            </a:r>
            <a:r>
              <a:rPr lang="en-US" dirty="0"/>
              <a:t> </a:t>
            </a:r>
            <a:endParaRPr lang="cs-CZ" dirty="0"/>
          </a:p>
          <a:p>
            <a:pPr fontAlgn="base"/>
            <a:r>
              <a:rPr lang="cs-CZ" dirty="0"/>
              <a:t>Optimalizace detekce pro různé látky </a:t>
            </a:r>
          </a:p>
          <a:p>
            <a:pPr fontAlgn="base"/>
            <a:r>
              <a:rPr lang="cs-CZ" dirty="0"/>
              <a:t>Nedestruktivní x destruktivní</a:t>
            </a:r>
          </a:p>
          <a:p>
            <a:pPr fontAlgn="base"/>
            <a:r>
              <a:rPr lang="cs-CZ" dirty="0"/>
              <a:t>Strukturní informace</a:t>
            </a:r>
          </a:p>
        </p:txBody>
      </p:sp>
    </p:spTree>
    <p:extLst>
      <p:ext uri="{BB962C8B-B14F-4D97-AF65-F5344CB8AC3E}">
        <p14:creationId xmlns:p14="http://schemas.microsoft.com/office/powerpoint/2010/main" val="940824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14350" y="298450"/>
            <a:ext cx="8318500" cy="1262063"/>
          </a:xfrm>
          <a:solidFill>
            <a:srgbClr val="FFFFFF"/>
          </a:solidFill>
        </p:spPr>
        <p:txBody>
          <a:bodyPr rtlCol="0" anchor="t"/>
          <a:lstStyle/>
          <a:p>
            <a:pPr eaLnBrk="1" hangingPunct="1">
              <a:defRPr/>
            </a:pPr>
            <a:r>
              <a:rPr lang="en-US" sz="3800" dirty="0">
                <a:latin typeface="Arial" charset="0"/>
              </a:rPr>
              <a:t>E</a:t>
            </a:r>
            <a:r>
              <a:rPr sz="3800" dirty="0">
                <a:latin typeface="Arial" charset="0"/>
              </a:rPr>
              <a:t>vaporative light scattering </a:t>
            </a:r>
            <a:r>
              <a:rPr sz="3800" dirty="0" err="1">
                <a:latin typeface="Arial" charset="0"/>
              </a:rPr>
              <a:t>dete</a:t>
            </a:r>
            <a:r>
              <a:rPr lang="cs-CZ" sz="3800" dirty="0">
                <a:latin typeface="Arial" charset="0"/>
              </a:rPr>
              <a:t>k</a:t>
            </a:r>
            <a:r>
              <a:rPr sz="3800" dirty="0">
                <a:latin typeface="Arial" charset="0"/>
              </a:rPr>
              <a:t>tor ELSD</a:t>
            </a:r>
          </a:p>
        </p:txBody>
      </p:sp>
      <p:sp>
        <p:nvSpPr>
          <p:cNvPr id="52227" name="Rectangle 3"/>
          <p:cNvSpPr>
            <a:spLocks noGrp="1" noChangeArrowheads="1"/>
          </p:cNvSpPr>
          <p:nvPr>
            <p:ph type="body" idx="1"/>
          </p:nvPr>
        </p:nvSpPr>
        <p:spPr>
          <a:xfrm>
            <a:off x="395288" y="1560513"/>
            <a:ext cx="8437562" cy="4929187"/>
          </a:xfrm>
          <a:solidFill>
            <a:srgbClr val="FFFFFF"/>
          </a:solidFill>
        </p:spPr>
        <p:txBody>
          <a:bodyPr rtlCol="0">
            <a:normAutofit/>
          </a:bodyPr>
          <a:lstStyle/>
          <a:p>
            <a:pPr marL="0" indent="0" eaLnBrk="1" fontAlgn="auto" hangingPunct="1">
              <a:lnSpc>
                <a:spcPct val="100000"/>
              </a:lnSpc>
              <a:spcBef>
                <a:spcPts val="600"/>
              </a:spcBef>
              <a:spcAft>
                <a:spcPts val="0"/>
              </a:spcAft>
              <a:buNone/>
              <a:defRPr/>
            </a:pPr>
            <a:r>
              <a:rPr lang="cs-CZ" sz="2200" dirty="0">
                <a:latin typeface="Arial" charset="0"/>
              </a:rPr>
              <a:t>Odezva pro analyty výrazně méně těkavé než mobilní fáze</a:t>
            </a:r>
          </a:p>
          <a:p>
            <a:pPr marL="0" indent="0">
              <a:lnSpc>
                <a:spcPct val="100000"/>
              </a:lnSpc>
              <a:spcBef>
                <a:spcPts val="600"/>
              </a:spcBef>
              <a:buNone/>
              <a:defRPr/>
            </a:pPr>
            <a:r>
              <a:rPr lang="cs-CZ" sz="2200" dirty="0">
                <a:latin typeface="Arial" charset="0"/>
              </a:rPr>
              <a:t>Neselektivní detekce netěkavých analytů</a:t>
            </a:r>
          </a:p>
          <a:p>
            <a:pPr marL="0" indent="0">
              <a:lnSpc>
                <a:spcPct val="100000"/>
              </a:lnSpc>
              <a:spcBef>
                <a:spcPts val="600"/>
              </a:spcBef>
              <a:buNone/>
              <a:defRPr/>
            </a:pPr>
            <a:r>
              <a:rPr lang="cs-CZ" sz="2200" dirty="0" err="1">
                <a:latin typeface="Arial" charset="0"/>
              </a:rPr>
              <a:t>Eluát</a:t>
            </a:r>
            <a:r>
              <a:rPr lang="cs-CZ" sz="2200" dirty="0">
                <a:latin typeface="Arial" charset="0"/>
              </a:rPr>
              <a:t> z kolony spojen přímo s </a:t>
            </a:r>
            <a:r>
              <a:rPr lang="cs-CZ" sz="2200" dirty="0" err="1">
                <a:latin typeface="Arial" charset="0"/>
              </a:rPr>
              <a:t>nebulizérem</a:t>
            </a:r>
            <a:r>
              <a:rPr lang="cs-CZ" sz="2200" dirty="0">
                <a:latin typeface="Arial" charset="0"/>
              </a:rPr>
              <a:t>, smíchán s parami </a:t>
            </a:r>
            <a:r>
              <a:rPr lang="cs-CZ" sz="2200" dirty="0" err="1">
                <a:latin typeface="Arial" charset="0"/>
              </a:rPr>
              <a:t>zmlžovacího</a:t>
            </a:r>
            <a:r>
              <a:rPr lang="cs-CZ" sz="2200" dirty="0">
                <a:latin typeface="Arial" charset="0"/>
              </a:rPr>
              <a:t> plynu (dusíku) za tvorby aerosolu (jednotná disperze kapiček) </a:t>
            </a:r>
          </a:p>
          <a:p>
            <a:pPr marL="0" indent="0" eaLnBrk="1" fontAlgn="auto" hangingPunct="1">
              <a:lnSpc>
                <a:spcPct val="100000"/>
              </a:lnSpc>
              <a:spcBef>
                <a:spcPts val="600"/>
              </a:spcBef>
              <a:spcAft>
                <a:spcPts val="0"/>
              </a:spcAft>
              <a:buNone/>
              <a:defRPr/>
            </a:pPr>
            <a:r>
              <a:rPr lang="cs-CZ" sz="2200" dirty="0">
                <a:latin typeface="Arial" charset="0"/>
              </a:rPr>
              <a:t>Rozpouštědlo MF se odpařuje a zůstávají drobné částice analytu. </a:t>
            </a:r>
          </a:p>
          <a:p>
            <a:pPr marL="0" indent="0" eaLnBrk="1" fontAlgn="auto" hangingPunct="1">
              <a:lnSpc>
                <a:spcPct val="100000"/>
              </a:lnSpc>
              <a:spcBef>
                <a:spcPts val="600"/>
              </a:spcBef>
              <a:spcAft>
                <a:spcPts val="0"/>
              </a:spcAft>
              <a:buNone/>
              <a:defRPr/>
            </a:pPr>
            <a:r>
              <a:rPr lang="cs-CZ" sz="2200" b="1" dirty="0">
                <a:latin typeface="Arial" charset="0"/>
              </a:rPr>
              <a:t>Odezva je úměrná hmotě analytu</a:t>
            </a:r>
          </a:p>
          <a:p>
            <a:pPr marL="0" indent="0" eaLnBrk="1" fontAlgn="auto" hangingPunct="1">
              <a:lnSpc>
                <a:spcPct val="100000"/>
              </a:lnSpc>
              <a:spcBef>
                <a:spcPts val="600"/>
              </a:spcBef>
              <a:spcAft>
                <a:spcPts val="0"/>
              </a:spcAft>
              <a:buNone/>
              <a:defRPr/>
            </a:pPr>
            <a:r>
              <a:rPr lang="cs-CZ" sz="2200" dirty="0">
                <a:latin typeface="Arial" charset="0"/>
              </a:rPr>
              <a:t>Rozprašování (</a:t>
            </a:r>
            <a:r>
              <a:rPr lang="cs-CZ" sz="2200" dirty="0" err="1">
                <a:latin typeface="Arial" charset="0"/>
              </a:rPr>
              <a:t>nebulizace</a:t>
            </a:r>
            <a:r>
              <a:rPr lang="cs-CZ" sz="2200" dirty="0">
                <a:latin typeface="Arial" charset="0"/>
              </a:rPr>
              <a:t>) výstupu z kolony (</a:t>
            </a:r>
            <a:r>
              <a:rPr lang="cs-CZ" sz="2200" dirty="0" err="1">
                <a:latin typeface="Arial" charset="0"/>
              </a:rPr>
              <a:t>eluátu</a:t>
            </a:r>
            <a:r>
              <a:rPr lang="cs-CZ" sz="2200" dirty="0">
                <a:latin typeface="Arial" charset="0"/>
              </a:rPr>
              <a:t>) na aerosol, odpaření rozpouštědla – malé kapičky, průchod paprskem laseru, detekce v </a:t>
            </a:r>
            <a:r>
              <a:rPr lang="cs-CZ" sz="2200" dirty="0" err="1">
                <a:latin typeface="Arial" charset="0"/>
              </a:rPr>
              <a:t>light</a:t>
            </a:r>
            <a:r>
              <a:rPr lang="cs-CZ" sz="2200" dirty="0">
                <a:latin typeface="Arial" charset="0"/>
              </a:rPr>
              <a:t> </a:t>
            </a:r>
            <a:r>
              <a:rPr lang="cs-CZ" sz="2200" dirty="0" err="1">
                <a:latin typeface="Arial" charset="0"/>
              </a:rPr>
              <a:t>scattering</a:t>
            </a:r>
            <a:r>
              <a:rPr lang="cs-CZ" sz="2200" dirty="0">
                <a:latin typeface="Arial" charset="0"/>
              </a:rPr>
              <a:t> cele pomocí fotodiody</a:t>
            </a:r>
          </a:p>
          <a:p>
            <a:pPr marL="0" indent="0" eaLnBrk="1" fontAlgn="auto" hangingPunct="1">
              <a:lnSpc>
                <a:spcPct val="100000"/>
              </a:lnSpc>
              <a:spcBef>
                <a:spcPts val="600"/>
              </a:spcBef>
              <a:spcAft>
                <a:spcPts val="0"/>
              </a:spcAft>
              <a:buNone/>
              <a:defRPr/>
            </a:pPr>
            <a:endParaRPr lang="cs-CZ" sz="2400" b="1" dirty="0"/>
          </a:p>
          <a:p>
            <a:pPr marL="0" indent="0" eaLnBrk="1" fontAlgn="auto" hangingPunct="1">
              <a:lnSpc>
                <a:spcPct val="100000"/>
              </a:lnSpc>
              <a:spcBef>
                <a:spcPts val="600"/>
              </a:spcBef>
              <a:spcAft>
                <a:spcPts val="0"/>
              </a:spcAft>
              <a:buNone/>
              <a:defRPr/>
            </a:pPr>
            <a:r>
              <a:rPr lang="cs-CZ" sz="2400" b="1" dirty="0"/>
              <a:t>Mobilní fáze musí být těkavá (i pufry a aditiva)</a:t>
            </a:r>
          </a:p>
        </p:txBody>
      </p:sp>
    </p:spTree>
    <p:extLst>
      <p:ext uri="{BB962C8B-B14F-4D97-AF65-F5344CB8AC3E}">
        <p14:creationId xmlns:p14="http://schemas.microsoft.com/office/powerpoint/2010/main" val="2517574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ELSD</a:t>
            </a:r>
          </a:p>
        </p:txBody>
      </p:sp>
      <p:pic>
        <p:nvPicPr>
          <p:cNvPr id="195586" name="Picture 2"/>
          <p:cNvPicPr>
            <a:picLocks noChangeAspect="1" noChangeArrowheads="1"/>
          </p:cNvPicPr>
          <p:nvPr/>
        </p:nvPicPr>
        <p:blipFill>
          <a:blip r:embed="rId2" cstate="print"/>
          <a:srcRect/>
          <a:stretch>
            <a:fillRect/>
          </a:stretch>
        </p:blipFill>
        <p:spPr bwMode="auto">
          <a:xfrm>
            <a:off x="5523346" y="938812"/>
            <a:ext cx="3376104" cy="5205447"/>
          </a:xfrm>
          <a:prstGeom prst="rect">
            <a:avLst/>
          </a:prstGeom>
          <a:noFill/>
          <a:ln w="9525">
            <a:noFill/>
            <a:miter lim="800000"/>
            <a:headEnd/>
            <a:tailEnd/>
          </a:ln>
        </p:spPr>
      </p:pic>
      <p:sp>
        <p:nvSpPr>
          <p:cNvPr id="5" name="Zástupný symbol pro obsah 2"/>
          <p:cNvSpPr txBox="1">
            <a:spLocks/>
          </p:cNvSpPr>
          <p:nvPr/>
        </p:nvSpPr>
        <p:spPr>
          <a:xfrm>
            <a:off x="456285" y="1819177"/>
            <a:ext cx="5266829" cy="4248471"/>
          </a:xfrm>
          <a:prstGeom prst="rect">
            <a:avLst/>
          </a:prstGeom>
        </p:spPr>
        <p:txBody>
          <a:bodyPr vert="horz" lIns="91440" tIns="45720" rIns="91440" bIns="45720" rtlCol="0">
            <a:normAutofit/>
          </a:bodyPr>
          <a:lstStyle/>
          <a:p>
            <a:pPr>
              <a:spcBef>
                <a:spcPts val="600"/>
              </a:spcBef>
              <a:defRPr/>
            </a:pPr>
            <a:r>
              <a:rPr lang="cs-CZ" sz="2000" dirty="0">
                <a:latin typeface="Arial" charset="0"/>
              </a:rPr>
              <a:t>Systém se skládá ze 3 částí: </a:t>
            </a:r>
          </a:p>
          <a:p>
            <a:pPr marL="342900" indent="-342900">
              <a:spcBef>
                <a:spcPts val="600"/>
              </a:spcBef>
              <a:buFont typeface="Arial" panose="020B0604020202020204" pitchFamily="34" charset="0"/>
              <a:buChar char="•"/>
              <a:defRPr/>
            </a:pPr>
            <a:r>
              <a:rPr lang="cs-CZ" sz="2000" dirty="0" err="1">
                <a:latin typeface="Arial" charset="0"/>
              </a:rPr>
              <a:t>Nebulizer</a:t>
            </a:r>
            <a:endParaRPr lang="cs-CZ" sz="2000" dirty="0">
              <a:latin typeface="Arial" charset="0"/>
            </a:endParaRPr>
          </a:p>
          <a:p>
            <a:pPr marL="342900" indent="-342900">
              <a:spcBef>
                <a:spcPts val="600"/>
              </a:spcBef>
              <a:buFont typeface="Arial" panose="020B0604020202020204" pitchFamily="34" charset="0"/>
              <a:buChar char="•"/>
              <a:defRPr/>
            </a:pPr>
            <a:r>
              <a:rPr lang="cs-CZ" sz="2000" dirty="0" err="1">
                <a:latin typeface="Arial" charset="0"/>
              </a:rPr>
              <a:t>Driftovací</a:t>
            </a:r>
            <a:r>
              <a:rPr lang="cs-CZ" sz="2000" dirty="0">
                <a:latin typeface="Arial" charset="0"/>
              </a:rPr>
              <a:t> trubice (trubice unášející částečky)</a:t>
            </a:r>
          </a:p>
          <a:p>
            <a:pPr marL="342900" indent="-342900">
              <a:spcBef>
                <a:spcPts val="600"/>
              </a:spcBef>
              <a:buFont typeface="Arial" panose="020B0604020202020204" pitchFamily="34" charset="0"/>
              <a:buChar char="•"/>
              <a:defRPr/>
            </a:pPr>
            <a:r>
              <a:rPr lang="cs-CZ" sz="2000" dirty="0" err="1">
                <a:latin typeface="Arial" charset="0"/>
              </a:rPr>
              <a:t>Light</a:t>
            </a:r>
            <a:r>
              <a:rPr lang="cs-CZ" sz="2000" dirty="0">
                <a:latin typeface="Arial" charset="0"/>
              </a:rPr>
              <a:t> </a:t>
            </a:r>
            <a:r>
              <a:rPr lang="cs-CZ" sz="2000" dirty="0" err="1">
                <a:latin typeface="Arial" charset="0"/>
              </a:rPr>
              <a:t>scattering</a:t>
            </a:r>
            <a:r>
              <a:rPr lang="cs-CZ" sz="2000" dirty="0">
                <a:latin typeface="Arial" charset="0"/>
              </a:rPr>
              <a:t> cela </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endParaRPr kumimoji="0" lang="en-GB" sz="20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01461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80950" y="487364"/>
            <a:ext cx="8318500" cy="646113"/>
          </a:xfrm>
          <a:solidFill>
            <a:srgbClr val="FFFFFF"/>
          </a:solidFill>
        </p:spPr>
        <p:txBody>
          <a:bodyPr rtlCol="0" anchor="t">
            <a:normAutofit/>
          </a:bodyPr>
          <a:lstStyle/>
          <a:p>
            <a:pPr eaLnBrk="1" fontAlgn="auto" hangingPunct="1">
              <a:spcAft>
                <a:spcPts val="0"/>
              </a:spcAft>
              <a:defRPr/>
            </a:pPr>
            <a:r>
              <a:rPr lang="en-GB" sz="4000" dirty="0"/>
              <a:t>Corona Charged Aerosol </a:t>
            </a:r>
            <a:r>
              <a:rPr lang="en-GB" sz="4000" dirty="0" err="1"/>
              <a:t>Detecto</a:t>
            </a:r>
            <a:r>
              <a:rPr sz="4000" dirty="0"/>
              <a:t>r</a:t>
            </a:r>
            <a:r>
              <a:rPr lang="en-GB" sz="4000" dirty="0"/>
              <a:t> (CAD)</a:t>
            </a:r>
          </a:p>
        </p:txBody>
      </p:sp>
      <p:sp>
        <p:nvSpPr>
          <p:cNvPr id="629763" name="Text Box 3"/>
          <p:cNvSpPr txBox="1">
            <a:spLocks noGrp="1" noChangeArrowheads="1"/>
          </p:cNvSpPr>
          <p:nvPr>
            <p:ph type="body" sz="half" idx="4294967295"/>
          </p:nvPr>
        </p:nvSpPr>
        <p:spPr>
          <a:xfrm>
            <a:off x="580950" y="1495206"/>
            <a:ext cx="9016870" cy="4525963"/>
          </a:xfrm>
        </p:spPr>
        <p:txBody>
          <a:bodyPr rtlCol="0">
            <a:normAutofit/>
          </a:bodyPr>
          <a:lstStyle/>
          <a:p>
            <a:pPr marL="112713" indent="-112713" eaLnBrk="1" fontAlgn="auto" hangingPunct="1">
              <a:spcAft>
                <a:spcPts val="0"/>
              </a:spcAft>
              <a:defRPr/>
            </a:pPr>
            <a:r>
              <a:rPr lang="en-GB" sz="2000" u="sng" dirty="0">
                <a:effectLst>
                  <a:outerShdw blurRad="38100" dist="38100" dir="2700000" algn="tl">
                    <a:srgbClr val="C0C0C0"/>
                  </a:outerShdw>
                </a:effectLst>
              </a:rPr>
              <a:t> Non</a:t>
            </a:r>
            <a:r>
              <a:rPr lang="cs-CZ" sz="2000" u="sng" dirty="0">
                <a:effectLst>
                  <a:outerShdw blurRad="38100" dist="38100" dir="2700000" algn="tl">
                    <a:srgbClr val="C0C0C0"/>
                  </a:outerShdw>
                </a:effectLst>
              </a:rPr>
              <a:t> </a:t>
            </a:r>
            <a:r>
              <a:rPr lang="en-GB" sz="2000" u="sng" dirty="0">
                <a:effectLst>
                  <a:outerShdw blurRad="38100" dist="38100" dir="2700000" algn="tl">
                    <a:srgbClr val="C0C0C0"/>
                  </a:outerShdw>
                </a:effectLst>
              </a:rPr>
              <a:t>selective universal HPLC detector</a:t>
            </a:r>
          </a:p>
          <a:p>
            <a:pPr marL="112713" indent="-112713" eaLnBrk="1" fontAlgn="auto" hangingPunct="1">
              <a:spcAft>
                <a:spcPts val="0"/>
              </a:spcAft>
              <a:defRPr/>
            </a:pPr>
            <a:r>
              <a:rPr lang="en-GB" sz="2000" dirty="0">
                <a:effectLst>
                  <a:outerShdw blurRad="38100" dist="38100" dir="2700000" algn="tl">
                    <a:srgbClr val="C0C0C0"/>
                  </a:outerShdw>
                </a:effectLst>
              </a:rPr>
              <a:t> Detection of non and semi volatile molecules</a:t>
            </a:r>
          </a:p>
          <a:p>
            <a:pPr marL="112713" indent="-112713" eaLnBrk="1" fontAlgn="auto" hangingPunct="1">
              <a:spcAft>
                <a:spcPts val="0"/>
              </a:spcAft>
              <a:defRPr/>
            </a:pPr>
            <a:r>
              <a:rPr lang="en-GB" sz="2000" dirty="0">
                <a:effectLst>
                  <a:outerShdw blurRad="38100" dist="38100" dir="2700000" algn="tl">
                    <a:srgbClr val="C0C0C0"/>
                  </a:outerShdw>
                </a:effectLst>
              </a:rPr>
              <a:t> Usable with gradient chromatography</a:t>
            </a:r>
          </a:p>
          <a:p>
            <a:pPr marL="112713" indent="-112713" eaLnBrk="1" fontAlgn="auto" hangingPunct="1">
              <a:spcAft>
                <a:spcPts val="0"/>
              </a:spcAft>
              <a:defRPr/>
            </a:pPr>
            <a:r>
              <a:rPr lang="en-GB" sz="2000" dirty="0">
                <a:effectLst>
                  <a:outerShdw blurRad="38100" dist="38100" dir="2700000" algn="tl">
                    <a:srgbClr val="C0C0C0"/>
                  </a:outerShdw>
                </a:effectLst>
              </a:rPr>
              <a:t> Consistent inter-</a:t>
            </a:r>
            <a:r>
              <a:rPr lang="en-GB" sz="2000" dirty="0" err="1">
                <a:effectLst>
                  <a:outerShdw blurRad="38100" dist="38100" dir="2700000" algn="tl">
                    <a:srgbClr val="C0C0C0"/>
                  </a:outerShdw>
                </a:effectLst>
              </a:rPr>
              <a:t>analyte</a:t>
            </a:r>
            <a:r>
              <a:rPr lang="en-GB" sz="2000" dirty="0">
                <a:effectLst>
                  <a:outerShdw blurRad="38100" dist="38100" dir="2700000" algn="tl">
                    <a:srgbClr val="C0C0C0"/>
                  </a:outerShdw>
                </a:effectLst>
              </a:rPr>
              <a:t> response independent</a:t>
            </a:r>
            <a:r>
              <a:rPr lang="cs-CZ" sz="2000" dirty="0">
                <a:effectLst>
                  <a:outerShdw blurRad="38100" dist="38100" dir="2700000" algn="tl">
                    <a:srgbClr val="C0C0C0"/>
                  </a:outerShdw>
                </a:effectLst>
              </a:rPr>
              <a:t> </a:t>
            </a:r>
            <a:r>
              <a:rPr lang="en-GB" sz="2000" dirty="0">
                <a:effectLst>
                  <a:outerShdw blurRad="38100" dist="38100" dir="2700000" algn="tl">
                    <a:srgbClr val="C0C0C0"/>
                  </a:outerShdw>
                </a:effectLst>
              </a:rPr>
              <a:t>of </a:t>
            </a:r>
            <a:r>
              <a:rPr lang="cs-CZ" sz="2000" dirty="0">
                <a:effectLst>
                  <a:outerShdw blurRad="38100" dist="38100" dir="2700000" algn="tl">
                    <a:srgbClr val="C0C0C0"/>
                  </a:outerShdw>
                </a:effectLst>
              </a:rPr>
              <a:t>   </a:t>
            </a:r>
            <a:r>
              <a:rPr lang="en-GB" sz="2000" dirty="0">
                <a:effectLst>
                  <a:outerShdw blurRad="38100" dist="38100" dir="2700000" algn="tl">
                    <a:srgbClr val="C0C0C0"/>
                  </a:outerShdw>
                </a:effectLst>
              </a:rPr>
              <a:t>chemical structure</a:t>
            </a:r>
          </a:p>
          <a:p>
            <a:pPr marL="112713" indent="-112713" eaLnBrk="1" fontAlgn="auto" hangingPunct="1">
              <a:spcAft>
                <a:spcPts val="0"/>
              </a:spcAft>
              <a:defRPr/>
            </a:pPr>
            <a:r>
              <a:rPr lang="en-GB" sz="2000" dirty="0">
                <a:effectLst>
                  <a:outerShdw blurRad="38100" dist="38100" dir="2700000" algn="tl">
                    <a:srgbClr val="C0C0C0"/>
                  </a:outerShdw>
                </a:effectLst>
              </a:rPr>
              <a:t> Linear range over 10</a:t>
            </a:r>
            <a:r>
              <a:rPr lang="en-GB" sz="2000" baseline="30000" dirty="0">
                <a:effectLst>
                  <a:outerShdw blurRad="38100" dist="38100" dir="2700000" algn="tl">
                    <a:srgbClr val="C0C0C0"/>
                  </a:outerShdw>
                </a:effectLst>
              </a:rPr>
              <a:t>4</a:t>
            </a:r>
          </a:p>
          <a:p>
            <a:pPr marL="112713" indent="-112713" eaLnBrk="1" fontAlgn="auto" hangingPunct="1">
              <a:spcAft>
                <a:spcPts val="0"/>
              </a:spcAft>
              <a:defRPr/>
            </a:pPr>
            <a:r>
              <a:rPr lang="en-GB" sz="2000" dirty="0">
                <a:effectLst>
                  <a:outerShdw blurRad="38100" dist="38100" dir="2700000" algn="tl">
                    <a:srgbClr val="C0C0C0"/>
                  </a:outerShdw>
                </a:effectLst>
              </a:rPr>
              <a:t> Good sensitivity (better than 0.1ppm)</a:t>
            </a:r>
            <a:endParaRPr lang="cs-CZ" sz="2000" dirty="0">
              <a:effectLst>
                <a:outerShdw blurRad="38100" dist="38100" dir="2700000" algn="tl">
                  <a:srgbClr val="C0C0C0"/>
                </a:outerShdw>
              </a:effectLst>
            </a:endParaRPr>
          </a:p>
          <a:p>
            <a:pPr marL="112713" indent="-112713">
              <a:defRPr/>
            </a:pPr>
            <a:r>
              <a:rPr lang="en-US" sz="2000" dirty="0">
                <a:effectLst>
                  <a:outerShdw blurRad="38100" dist="38100" dir="2700000" algn="tl">
                    <a:srgbClr val="C0C0C0"/>
                  </a:outerShdw>
                </a:effectLst>
              </a:rPr>
              <a:t>excellent reproducibility, typically less than 2 % RSD</a:t>
            </a:r>
          </a:p>
          <a:p>
            <a:pPr marL="112713" indent="-112713" eaLnBrk="1" fontAlgn="auto" hangingPunct="1">
              <a:spcAft>
                <a:spcPts val="0"/>
              </a:spcAft>
              <a:defRPr/>
            </a:pPr>
            <a:endParaRPr lang="en-GB" sz="2400" b="1" dirty="0">
              <a:effectLst>
                <a:outerShdw blurRad="38100" dist="38100" dir="2700000" algn="tl">
                  <a:srgbClr val="C0C0C0"/>
                </a:outerShdw>
              </a:effectLst>
            </a:endParaRPr>
          </a:p>
        </p:txBody>
      </p:sp>
      <p:pic>
        <p:nvPicPr>
          <p:cNvPr id="69639" name="Picture 7"/>
          <p:cNvPicPr>
            <a:picLocks noChangeAspect="1" noChangeArrowheads="1"/>
          </p:cNvPicPr>
          <p:nvPr/>
        </p:nvPicPr>
        <p:blipFill>
          <a:blip r:embed="rId3" cstate="print">
            <a:lum contrast="36000"/>
            <a:grayscl/>
            <a:biLevel thresh="50000"/>
            <a:extLst>
              <a:ext uri="{28A0092B-C50C-407E-A947-70E740481C1C}">
                <a14:useLocalDpi xmlns:a14="http://schemas.microsoft.com/office/drawing/2010/main" val="0"/>
              </a:ext>
            </a:extLst>
          </a:blip>
          <a:srcRect l="68648" t="25926" r="23509" b="64815"/>
          <a:stretch>
            <a:fillRect/>
          </a:stretch>
        </p:blipFill>
        <p:spPr bwMode="auto">
          <a:xfrm>
            <a:off x="8077200" y="1021558"/>
            <a:ext cx="10668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472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5950" y="483177"/>
            <a:ext cx="8318500" cy="646113"/>
          </a:xfrm>
          <a:solidFill>
            <a:srgbClr val="FFFFFF"/>
          </a:solidFill>
        </p:spPr>
        <p:txBody>
          <a:bodyPr rtlCol="0" anchor="t">
            <a:normAutofit fontScale="90000"/>
          </a:bodyPr>
          <a:lstStyle/>
          <a:p>
            <a:pPr eaLnBrk="1" hangingPunct="1">
              <a:defRPr/>
            </a:pPr>
            <a:r>
              <a:rPr lang="en-US" dirty="0"/>
              <a:t>The principle of CAD </a:t>
            </a:r>
            <a:endParaRPr dirty="0"/>
          </a:p>
        </p:txBody>
      </p:sp>
      <p:sp>
        <p:nvSpPr>
          <p:cNvPr id="70659" name="Rectangle 3"/>
          <p:cNvSpPr>
            <a:spLocks noGrp="1" noChangeArrowheads="1"/>
          </p:cNvSpPr>
          <p:nvPr>
            <p:ph type="body" idx="1"/>
          </p:nvPr>
        </p:nvSpPr>
        <p:spPr>
          <a:xfrm>
            <a:off x="355600" y="1305935"/>
            <a:ext cx="8229600" cy="5068888"/>
          </a:xfrm>
          <a:solidFill>
            <a:srgbClr val="FFFFFF"/>
          </a:solidFill>
        </p:spPr>
        <p:txBody>
          <a:bodyPr/>
          <a:lstStyle/>
          <a:p>
            <a:pPr eaLnBrk="1" hangingPunct="1">
              <a:lnSpc>
                <a:spcPct val="90000"/>
              </a:lnSpc>
            </a:pPr>
            <a:r>
              <a:rPr lang="en-US" altLang="cs-CZ" sz="2400" dirty="0"/>
              <a:t>evaporation of mobile phase like as in light-scattering  (ELSD) and  (LC/MS) detections</a:t>
            </a:r>
            <a:endParaRPr lang="cs-CZ" altLang="cs-CZ" sz="2400" dirty="0"/>
          </a:p>
          <a:p>
            <a:pPr eaLnBrk="1" hangingPunct="1">
              <a:lnSpc>
                <a:spcPct val="90000"/>
              </a:lnSpc>
            </a:pPr>
            <a:r>
              <a:rPr lang="en-US" altLang="cs-CZ" sz="2400" dirty="0"/>
              <a:t>The HPLC eluent is </a:t>
            </a:r>
            <a:r>
              <a:rPr lang="en-US" altLang="cs-CZ" sz="2400" dirty="0" err="1"/>
              <a:t>nebulised</a:t>
            </a:r>
            <a:r>
              <a:rPr lang="en-US" altLang="cs-CZ" sz="2400" dirty="0"/>
              <a:t> and dried to produce a stream of </a:t>
            </a:r>
            <a:r>
              <a:rPr lang="en-US" altLang="cs-CZ" sz="2400" dirty="0" err="1"/>
              <a:t>analyte</a:t>
            </a:r>
            <a:r>
              <a:rPr lang="en-US" altLang="cs-CZ" sz="2400" dirty="0"/>
              <a:t> particles which are charged by impacting with the positively charged stream of   nitrogen cation (N+), the amount of  electric charge is drawn off and  is measured by a sensitive electrometer</a:t>
            </a:r>
            <a:endParaRPr lang="cs-CZ" altLang="cs-CZ" sz="2400" dirty="0"/>
          </a:p>
          <a:p>
            <a:pPr eaLnBrk="1" hangingPunct="1">
              <a:lnSpc>
                <a:spcPct val="90000"/>
              </a:lnSpc>
            </a:pPr>
            <a:r>
              <a:rPr lang="en-US" altLang="cs-CZ" sz="2400" b="1" dirty="0"/>
              <a:t>Detection is based on the particle size  and mobility of the </a:t>
            </a:r>
            <a:r>
              <a:rPr lang="en-US" altLang="cs-CZ" sz="2400" b="1" dirty="0" err="1"/>
              <a:t>analyte</a:t>
            </a:r>
            <a:r>
              <a:rPr lang="en-US" altLang="cs-CZ" sz="2400" dirty="0"/>
              <a:t>, rather than on any physical property, so equal responses are generated for the same amounts of different molecules </a:t>
            </a:r>
            <a:endParaRPr lang="cs-CZ" altLang="cs-CZ" sz="2400" dirty="0"/>
          </a:p>
          <a:p>
            <a:r>
              <a:rPr lang="en-GB" altLang="cs-CZ" sz="2400" dirty="0">
                <a:latin typeface="Humanst521 BT" pitchFamily="34" charset="0"/>
              </a:rPr>
              <a:t>Broad applicability (high x low MW; neutral, nonpolar, polar compounds; acidic, basic, </a:t>
            </a:r>
            <a:r>
              <a:rPr lang="en-GB" altLang="cs-CZ" sz="2400" dirty="0" err="1">
                <a:latin typeface="Humanst521 BT" pitchFamily="34" charset="0"/>
              </a:rPr>
              <a:t>zwitterionic</a:t>
            </a:r>
            <a:r>
              <a:rPr lang="en-GB" altLang="cs-CZ" sz="2400" dirty="0">
                <a:latin typeface="Humanst521 BT" pitchFamily="34" charset="0"/>
              </a:rPr>
              <a:t> compounds)</a:t>
            </a:r>
          </a:p>
          <a:p>
            <a:pPr eaLnBrk="1" hangingPunct="1">
              <a:lnSpc>
                <a:spcPct val="90000"/>
              </a:lnSpc>
            </a:pPr>
            <a:endParaRPr lang="cs-CZ" altLang="cs-CZ" sz="2400" dirty="0"/>
          </a:p>
        </p:txBody>
      </p:sp>
    </p:spTree>
    <p:extLst>
      <p:ext uri="{BB962C8B-B14F-4D97-AF65-F5344CB8AC3E}">
        <p14:creationId xmlns:p14="http://schemas.microsoft.com/office/powerpoint/2010/main" val="3756897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techn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2238"/>
            <a:ext cx="9144000"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ChangeArrowheads="1"/>
          </p:cNvSpPr>
          <p:nvPr/>
        </p:nvSpPr>
        <p:spPr bwMode="auto">
          <a:xfrm>
            <a:off x="0" y="5410200"/>
            <a:ext cx="3178175" cy="1447800"/>
          </a:xfrm>
          <a:prstGeom prst="rect">
            <a:avLst/>
          </a:prstGeom>
          <a:solidFill>
            <a:srgbClr val="B1AC8C"/>
          </a:solidFill>
          <a:ln w="9525">
            <a:solidFill>
              <a:srgbClr val="666633"/>
            </a:solidFill>
            <a:miter lim="800000"/>
            <a:headEnd/>
            <a:tailEnd/>
          </a:ln>
        </p:spPr>
        <p:txBody>
          <a:bodyPr anchor="ctr"/>
          <a:lstStyle>
            <a:lvl1pPr marL="63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cs-CZ" sz="3200">
                <a:solidFill>
                  <a:srgbClr val="690065"/>
                </a:solidFill>
                <a:latin typeface="Humanst521 BT" pitchFamily="34" charset="0"/>
              </a:rPr>
              <a:t>Inside the </a:t>
            </a:r>
            <a:br>
              <a:rPr lang="en-US" altLang="cs-CZ" sz="3200">
                <a:solidFill>
                  <a:srgbClr val="690065"/>
                </a:solidFill>
                <a:latin typeface="Humanst521 BT" pitchFamily="34" charset="0"/>
              </a:rPr>
            </a:br>
            <a:r>
              <a:rPr lang="en-US" altLang="cs-CZ" sz="3200">
                <a:solidFill>
                  <a:srgbClr val="690065"/>
                </a:solidFill>
                <a:latin typeface="Humanst521 BT" pitchFamily="34" charset="0"/>
              </a:rPr>
              <a:t>Corona CAD </a:t>
            </a:r>
            <a:br>
              <a:rPr lang="en-US" altLang="cs-CZ" sz="3200">
                <a:solidFill>
                  <a:srgbClr val="690065"/>
                </a:solidFill>
                <a:latin typeface="Humanst521 BT" pitchFamily="34" charset="0"/>
              </a:rPr>
            </a:br>
            <a:r>
              <a:rPr lang="en-US" altLang="cs-CZ" sz="3200">
                <a:solidFill>
                  <a:srgbClr val="690065"/>
                </a:solidFill>
                <a:latin typeface="Humanst521 BT" pitchFamily="34" charset="0"/>
              </a:rPr>
              <a:t>Detector</a:t>
            </a:r>
          </a:p>
        </p:txBody>
      </p:sp>
      <p:sp>
        <p:nvSpPr>
          <p:cNvPr id="71684" name="Rectangle 4"/>
          <p:cNvSpPr>
            <a:spLocks noChangeArrowheads="1"/>
          </p:cNvSpPr>
          <p:nvPr/>
        </p:nvSpPr>
        <p:spPr bwMode="auto">
          <a:xfrm>
            <a:off x="0" y="219075"/>
            <a:ext cx="3924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3327"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a:solidFill>
                  <a:srgbClr val="FF6600"/>
                </a:solidFill>
                <a:latin typeface="Tahoma" panose="020B0604030504040204" pitchFamily="34" charset="0"/>
              </a:rPr>
              <a:t>  </a:t>
            </a:r>
            <a:r>
              <a:rPr lang="en-GB" altLang="cs-CZ">
                <a:solidFill>
                  <a:srgbClr val="FF6600"/>
                </a:solidFill>
                <a:latin typeface="Arial Black" panose="020B0A04020102020204" pitchFamily="34" charset="0"/>
              </a:rPr>
              <a:t>Corona CAD</a:t>
            </a:r>
            <a:endParaRPr lang="en-GB" altLang="cs-CZ" i="1">
              <a:solidFill>
                <a:srgbClr val="FF6600"/>
              </a:solidFill>
              <a:latin typeface="Arial Black" panose="020B0A04020102020204" pitchFamily="34" charset="0"/>
            </a:endParaRPr>
          </a:p>
        </p:txBody>
      </p:sp>
    </p:spTree>
    <p:extLst>
      <p:ext uri="{BB962C8B-B14F-4D97-AF65-F5344CB8AC3E}">
        <p14:creationId xmlns:p14="http://schemas.microsoft.com/office/powerpoint/2010/main" val="1314320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48856" y="384715"/>
            <a:ext cx="8318500" cy="646113"/>
          </a:xfrm>
          <a:solidFill>
            <a:srgbClr val="FFFFFF"/>
          </a:solidFill>
        </p:spPr>
        <p:txBody>
          <a:bodyPr rtlCol="0" anchor="t">
            <a:normAutofit fontScale="90000"/>
          </a:bodyPr>
          <a:lstStyle/>
          <a:p>
            <a:pPr>
              <a:defRPr/>
            </a:pPr>
            <a:r>
              <a:rPr lang="en-GB" dirty="0"/>
              <a:t>CAD</a:t>
            </a:r>
            <a:r>
              <a:rPr lang="cs-CZ" dirty="0"/>
              <a:t> a</a:t>
            </a:r>
            <a:r>
              <a:rPr lang="en-GB" dirty="0" err="1"/>
              <a:t>pplications</a:t>
            </a:r>
            <a:r>
              <a:rPr lang="en-GB" dirty="0"/>
              <a:t> </a:t>
            </a:r>
          </a:p>
        </p:txBody>
      </p:sp>
      <p:sp>
        <p:nvSpPr>
          <p:cNvPr id="74755" name="Rectangle 3"/>
          <p:cNvSpPr>
            <a:spLocks noGrp="1" noChangeArrowheads="1"/>
          </p:cNvSpPr>
          <p:nvPr>
            <p:ph type="body" idx="1"/>
          </p:nvPr>
        </p:nvSpPr>
        <p:spPr>
          <a:xfrm>
            <a:off x="457200" y="1196975"/>
            <a:ext cx="8229600" cy="4929188"/>
          </a:xfrm>
          <a:solidFill>
            <a:srgbClr val="FFFFFF"/>
          </a:solidFill>
        </p:spPr>
        <p:txBody>
          <a:bodyPr>
            <a:normAutofit lnSpcReduction="10000"/>
          </a:bodyPr>
          <a:lstStyle/>
          <a:p>
            <a:r>
              <a:rPr lang="en-GB" altLang="cs-CZ" sz="2800" b="1" dirty="0"/>
              <a:t>Non- or semi-volatile compounds</a:t>
            </a:r>
            <a:r>
              <a:rPr lang="en-GB" altLang="cs-CZ" sz="2800" dirty="0"/>
              <a:t>:  pharmaceutical compounds, carbohydrates, proteins, peptides, lipids, steroids, polymers</a:t>
            </a:r>
            <a:r>
              <a:rPr lang="cs-CZ" altLang="cs-CZ" sz="2800" dirty="0"/>
              <a:t>,</a:t>
            </a:r>
            <a:r>
              <a:rPr lang="en-GB" dirty="0"/>
              <a:t> and small molecules in the same analytical run</a:t>
            </a:r>
            <a:endParaRPr lang="en-GB" altLang="cs-CZ" sz="2800" dirty="0"/>
          </a:p>
          <a:p>
            <a:pPr marL="0" indent="0">
              <a:lnSpc>
                <a:spcPct val="80000"/>
              </a:lnSpc>
              <a:defRPr/>
            </a:pPr>
            <a:r>
              <a:rPr lang="en-GB" b="1" dirty="0"/>
              <a:t>pharmaceutical industry</a:t>
            </a:r>
            <a:r>
              <a:rPr lang="en-GB" dirty="0"/>
              <a:t> (drug discovery, quality control)</a:t>
            </a:r>
          </a:p>
          <a:p>
            <a:pPr marL="0" indent="0">
              <a:lnSpc>
                <a:spcPct val="80000"/>
              </a:lnSpc>
              <a:defRPr/>
            </a:pPr>
            <a:r>
              <a:rPr lang="en-GB" b="1" dirty="0"/>
              <a:t>life science</a:t>
            </a:r>
          </a:p>
          <a:p>
            <a:pPr marL="0" indent="0">
              <a:lnSpc>
                <a:spcPct val="80000"/>
              </a:lnSpc>
              <a:defRPr/>
            </a:pPr>
            <a:r>
              <a:rPr lang="en-GB" b="1" dirty="0"/>
              <a:t>industrial analytical markets</a:t>
            </a:r>
            <a:endParaRPr lang="cs-CZ" b="1" dirty="0"/>
          </a:p>
          <a:p>
            <a:pPr marL="0" indent="0">
              <a:lnSpc>
                <a:spcPct val="80000"/>
              </a:lnSpc>
              <a:defRPr/>
            </a:pPr>
            <a:r>
              <a:rPr lang="cs-CZ" b="1" dirty="0" err="1"/>
              <a:t>foods</a:t>
            </a:r>
            <a:r>
              <a:rPr lang="cs-CZ" b="1" dirty="0"/>
              <a:t> </a:t>
            </a:r>
            <a:r>
              <a:rPr lang="cs-CZ" dirty="0"/>
              <a:t>- stanovení cukrů, 10x citlivější než RID</a:t>
            </a:r>
            <a:endParaRPr lang="en-GB" dirty="0"/>
          </a:p>
          <a:p>
            <a:pPr marL="0" indent="0">
              <a:lnSpc>
                <a:spcPct val="80000"/>
              </a:lnSpc>
              <a:buNone/>
              <a:defRPr/>
            </a:pPr>
            <a:endParaRPr lang="en-GB" b="1" dirty="0"/>
          </a:p>
          <a:p>
            <a:pPr marL="0" indent="0">
              <a:lnSpc>
                <a:spcPct val="80000"/>
              </a:lnSpc>
              <a:buNone/>
              <a:defRPr/>
            </a:pPr>
            <a:r>
              <a:rPr lang="en-GB" b="1" dirty="0"/>
              <a:t>Indication of impurities</a:t>
            </a:r>
            <a:r>
              <a:rPr lang="en-GB" dirty="0"/>
              <a:t> in </a:t>
            </a:r>
            <a:r>
              <a:rPr lang="en-GB" dirty="0" err="1"/>
              <a:t>ana</a:t>
            </a:r>
            <a:r>
              <a:rPr lang="cs-CZ" dirty="0"/>
              <a:t>l</a:t>
            </a:r>
            <a:r>
              <a:rPr lang="en-GB" dirty="0" err="1"/>
              <a:t>ytical</a:t>
            </a:r>
            <a:r>
              <a:rPr lang="en-GB" dirty="0"/>
              <a:t> standards and pharmaceutical </a:t>
            </a:r>
            <a:r>
              <a:rPr lang="en-GB" dirty="0" err="1"/>
              <a:t>preparates</a:t>
            </a:r>
            <a:r>
              <a:rPr lang="en-GB" dirty="0"/>
              <a:t> </a:t>
            </a:r>
            <a:r>
              <a:rPr lang="cs-CZ" dirty="0"/>
              <a:t> - </a:t>
            </a:r>
            <a:r>
              <a:rPr lang="cs-CZ" b="1" dirty="0">
                <a:solidFill>
                  <a:srgbClr val="FF0000"/>
                </a:solidFill>
              </a:rPr>
              <a:t>Hlavní využití</a:t>
            </a:r>
            <a:endParaRPr lang="en-GB" b="1" dirty="0">
              <a:solidFill>
                <a:srgbClr val="FF0000"/>
              </a:solidFill>
            </a:endParaRPr>
          </a:p>
          <a:p>
            <a:pPr eaLnBrk="1" hangingPunct="1">
              <a:buFontTx/>
              <a:buNone/>
            </a:pPr>
            <a:endParaRPr lang="en-GB" altLang="cs-CZ" sz="2800" dirty="0"/>
          </a:p>
        </p:txBody>
      </p:sp>
    </p:spTree>
    <p:extLst>
      <p:ext uri="{BB962C8B-B14F-4D97-AF65-F5344CB8AC3E}">
        <p14:creationId xmlns:p14="http://schemas.microsoft.com/office/powerpoint/2010/main" val="1496051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AutoShape 2"/>
          <p:cNvSpPr>
            <a:spLocks noChangeArrowheads="1"/>
          </p:cNvSpPr>
          <p:nvPr/>
        </p:nvSpPr>
        <p:spPr bwMode="auto">
          <a:xfrm rot="5400000">
            <a:off x="6123781" y="573882"/>
            <a:ext cx="1793875" cy="3205162"/>
          </a:xfrm>
          <a:prstGeom prst="rightArrowCallout">
            <a:avLst>
              <a:gd name="adj1" fmla="val 46950"/>
              <a:gd name="adj2" fmla="val 50243"/>
              <a:gd name="adj3" fmla="val 17449"/>
              <a:gd name="adj4" fmla="val 46005"/>
            </a:avLst>
          </a:prstGeom>
          <a:gradFill rotWithShape="0">
            <a:gsLst>
              <a:gs pos="0">
                <a:srgbClr val="FF0000">
                  <a:gamma/>
                  <a:shade val="46275"/>
                  <a:invGamma/>
                </a:srgbClr>
              </a:gs>
              <a:gs pos="100000">
                <a:srgbClr val="FF0000"/>
              </a:gs>
            </a:gsLst>
            <a:lin ang="5400000" scaled="1"/>
          </a:gradFill>
          <a:ln w="9525">
            <a:noFill/>
            <a:miter lim="800000"/>
            <a:headEnd/>
            <a:tailEnd/>
          </a:ln>
          <a:effectLst>
            <a:outerShdw dist="45791" dir="3378596" algn="ctr" rotWithShape="0">
              <a:schemeClr val="tx1"/>
            </a:outerShdw>
          </a:effectLst>
        </p:spPr>
        <p:txBody>
          <a:bodyPr wrap="none" anchor="ctr"/>
          <a:lstStyle/>
          <a:p>
            <a:pPr eaLnBrk="1" fontAlgn="auto" hangingPunct="1">
              <a:spcBef>
                <a:spcPts val="0"/>
              </a:spcBef>
              <a:spcAft>
                <a:spcPts val="0"/>
              </a:spcAft>
              <a:defRPr/>
            </a:pPr>
            <a:endParaRPr lang="en-GB">
              <a:latin typeface="+mn-lt"/>
              <a:cs typeface="+mn-cs"/>
            </a:endParaRPr>
          </a:p>
        </p:txBody>
      </p:sp>
      <p:sp>
        <p:nvSpPr>
          <p:cNvPr id="77827" name="Rectangle 3"/>
          <p:cNvSpPr>
            <a:spLocks noChangeArrowheads="1"/>
          </p:cNvSpPr>
          <p:nvPr/>
        </p:nvSpPr>
        <p:spPr bwMode="auto">
          <a:xfrm>
            <a:off x="5502275" y="1320800"/>
            <a:ext cx="3213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10000"/>
              </a:spcBef>
            </a:pPr>
            <a:r>
              <a:rPr lang="cs-CZ" altLang="cs-CZ">
                <a:solidFill>
                  <a:schemeClr val="bg1"/>
                </a:solidFill>
                <a:latin typeface="Humanst521 CE" pitchFamily="34" charset="0"/>
              </a:rPr>
              <a:t>Hmotnostně selektivní</a:t>
            </a:r>
          </a:p>
          <a:p>
            <a:pPr algn="ctr" eaLnBrk="1" hangingPunct="1">
              <a:lnSpc>
                <a:spcPct val="90000"/>
              </a:lnSpc>
              <a:spcBef>
                <a:spcPct val="10000"/>
              </a:spcBef>
            </a:pPr>
            <a:r>
              <a:rPr lang="cs-CZ" altLang="cs-CZ">
                <a:solidFill>
                  <a:schemeClr val="bg1"/>
                </a:solidFill>
                <a:latin typeface="Humanst521 CE" pitchFamily="34" charset="0"/>
              </a:rPr>
              <a:t>detektory</a:t>
            </a:r>
          </a:p>
        </p:txBody>
      </p:sp>
      <p:sp>
        <p:nvSpPr>
          <p:cNvPr id="669700" name="AutoShape 4"/>
          <p:cNvSpPr>
            <a:spLocks noChangeArrowheads="1"/>
          </p:cNvSpPr>
          <p:nvPr/>
        </p:nvSpPr>
        <p:spPr bwMode="auto">
          <a:xfrm rot="5400000">
            <a:off x="2003425" y="574675"/>
            <a:ext cx="1793875" cy="3203575"/>
          </a:xfrm>
          <a:prstGeom prst="rightArrowCallout">
            <a:avLst>
              <a:gd name="adj1" fmla="val 46950"/>
              <a:gd name="adj2" fmla="val 50243"/>
              <a:gd name="adj3" fmla="val 17449"/>
              <a:gd name="adj4" fmla="val 46005"/>
            </a:avLst>
          </a:prstGeom>
          <a:gradFill rotWithShape="0">
            <a:gsLst>
              <a:gs pos="0">
                <a:srgbClr val="00CC99">
                  <a:gamma/>
                  <a:shade val="46275"/>
                  <a:invGamma/>
                </a:srgbClr>
              </a:gs>
              <a:gs pos="100000">
                <a:srgbClr val="00CC99"/>
              </a:gs>
            </a:gsLst>
            <a:lin ang="5400000" scaled="1"/>
          </a:gradFill>
          <a:ln w="9525">
            <a:noFill/>
            <a:miter lim="800000"/>
            <a:headEnd/>
            <a:tailEnd/>
          </a:ln>
          <a:effectLst>
            <a:outerShdw dist="45791" dir="3378596" algn="ctr" rotWithShape="0">
              <a:schemeClr val="tx1"/>
            </a:outerShdw>
          </a:effectLst>
        </p:spPr>
        <p:txBody>
          <a:bodyPr wrap="none" anchor="ctr"/>
          <a:lstStyle/>
          <a:p>
            <a:pPr eaLnBrk="1" fontAlgn="auto" hangingPunct="1">
              <a:spcBef>
                <a:spcPts val="0"/>
              </a:spcBef>
              <a:spcAft>
                <a:spcPts val="0"/>
              </a:spcAft>
              <a:defRPr/>
            </a:pPr>
            <a:endParaRPr lang="en-GB">
              <a:latin typeface="+mn-lt"/>
              <a:cs typeface="+mn-cs"/>
            </a:endParaRPr>
          </a:p>
        </p:txBody>
      </p:sp>
      <p:sp>
        <p:nvSpPr>
          <p:cNvPr id="77829" name="Rectangle 5"/>
          <p:cNvSpPr>
            <a:spLocks noChangeArrowheads="1"/>
          </p:cNvSpPr>
          <p:nvPr/>
        </p:nvSpPr>
        <p:spPr bwMode="auto">
          <a:xfrm>
            <a:off x="1309688" y="1295400"/>
            <a:ext cx="31416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10000"/>
              </a:spcBef>
            </a:pPr>
            <a:r>
              <a:rPr lang="cs-CZ" altLang="cs-CZ">
                <a:solidFill>
                  <a:schemeClr val="bg1"/>
                </a:solidFill>
                <a:latin typeface="Humanst521 CE" pitchFamily="34" charset="0"/>
              </a:rPr>
              <a:t>Konvenční</a:t>
            </a:r>
          </a:p>
          <a:p>
            <a:pPr algn="ctr" eaLnBrk="1" hangingPunct="1">
              <a:lnSpc>
                <a:spcPct val="90000"/>
              </a:lnSpc>
              <a:spcBef>
                <a:spcPct val="10000"/>
              </a:spcBef>
            </a:pPr>
            <a:r>
              <a:rPr lang="cs-CZ" altLang="cs-CZ">
                <a:solidFill>
                  <a:schemeClr val="bg1"/>
                </a:solidFill>
                <a:latin typeface="Humanst521 CE" pitchFamily="34" charset="0"/>
              </a:rPr>
              <a:t>detektory</a:t>
            </a:r>
          </a:p>
        </p:txBody>
      </p:sp>
      <p:sp>
        <p:nvSpPr>
          <p:cNvPr id="77830" name="Rectangle 6"/>
          <p:cNvSpPr>
            <a:spLocks noChangeArrowheads="1"/>
          </p:cNvSpPr>
          <p:nvPr/>
        </p:nvSpPr>
        <p:spPr bwMode="auto">
          <a:xfrm>
            <a:off x="5362575" y="37465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cs-CZ" altLang="cs-CZ">
                <a:latin typeface="Humanst521 CE" pitchFamily="34" charset="0"/>
              </a:rPr>
              <a:t>Iontová past (IT)</a:t>
            </a:r>
          </a:p>
        </p:txBody>
      </p:sp>
      <p:sp>
        <p:nvSpPr>
          <p:cNvPr id="77831" name="Rectangle 7"/>
          <p:cNvSpPr>
            <a:spLocks noChangeArrowheads="1"/>
          </p:cNvSpPr>
          <p:nvPr/>
        </p:nvSpPr>
        <p:spPr bwMode="auto">
          <a:xfrm>
            <a:off x="5362575" y="42799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Kvadrupól (Q)</a:t>
            </a:r>
          </a:p>
        </p:txBody>
      </p:sp>
      <p:sp>
        <p:nvSpPr>
          <p:cNvPr id="77832" name="Rectangle 8"/>
          <p:cNvSpPr>
            <a:spLocks noChangeArrowheads="1"/>
          </p:cNvSpPr>
          <p:nvPr/>
        </p:nvSpPr>
        <p:spPr bwMode="auto">
          <a:xfrm>
            <a:off x="5362575" y="48133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70000"/>
              </a:lnSpc>
            </a:pPr>
            <a:r>
              <a:rPr lang="cs-CZ" altLang="cs-CZ">
                <a:latin typeface="Humanst521 CE" pitchFamily="34" charset="0"/>
              </a:rPr>
              <a:t>TOF</a:t>
            </a:r>
          </a:p>
          <a:p>
            <a:pPr algn="ctr" eaLnBrk="1" hangingPunct="1">
              <a:lnSpc>
                <a:spcPct val="70000"/>
              </a:lnSpc>
            </a:pPr>
            <a:r>
              <a:rPr lang="cs-CZ" altLang="cs-CZ" sz="1600"/>
              <a:t>time of flight detector</a:t>
            </a:r>
            <a:r>
              <a:rPr lang="cs-CZ" altLang="cs-CZ">
                <a:latin typeface="Calibri" panose="020F0502020204030204" pitchFamily="34" charset="0"/>
              </a:rPr>
              <a:t> </a:t>
            </a:r>
          </a:p>
        </p:txBody>
      </p:sp>
      <p:sp>
        <p:nvSpPr>
          <p:cNvPr id="77833" name="Rectangle 9"/>
          <p:cNvSpPr>
            <a:spLocks noChangeArrowheads="1"/>
          </p:cNvSpPr>
          <p:nvPr/>
        </p:nvSpPr>
        <p:spPr bwMode="auto">
          <a:xfrm>
            <a:off x="5362575" y="53467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i="1">
                <a:latin typeface="Humanst521 CE" pitchFamily="34" charset="0"/>
              </a:rPr>
              <a:t>Hybridy:</a:t>
            </a:r>
            <a:r>
              <a:rPr lang="cs-CZ" altLang="cs-CZ">
                <a:latin typeface="Humanst521 CE" pitchFamily="34" charset="0"/>
              </a:rPr>
              <a:t> QqQ, TOF</a:t>
            </a:r>
            <a:r>
              <a:rPr lang="en-US" altLang="cs-CZ">
                <a:latin typeface="Humanst521 CE" pitchFamily="34" charset="0"/>
              </a:rPr>
              <a:t>/TOF, Q/TOF</a:t>
            </a:r>
            <a:endParaRPr lang="cs-CZ" altLang="cs-CZ">
              <a:latin typeface="Humanst521 CE" pitchFamily="34" charset="0"/>
            </a:endParaRPr>
          </a:p>
        </p:txBody>
      </p:sp>
      <p:sp>
        <p:nvSpPr>
          <p:cNvPr id="77834" name="Rectangle 11"/>
          <p:cNvSpPr>
            <a:spLocks noChangeArrowheads="1"/>
          </p:cNvSpPr>
          <p:nvPr/>
        </p:nvSpPr>
        <p:spPr bwMode="auto">
          <a:xfrm>
            <a:off x="192088" y="3797300"/>
            <a:ext cx="4991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cs-CZ" altLang="cs-CZ">
                <a:latin typeface="Humanst521 CE" pitchFamily="34" charset="0"/>
              </a:rPr>
              <a:t>Absorpční fotometrický detektor</a:t>
            </a:r>
          </a:p>
          <a:p>
            <a:pPr algn="ctr" eaLnBrk="1" hangingPunct="1">
              <a:lnSpc>
                <a:spcPct val="90000"/>
              </a:lnSpc>
              <a:spcBef>
                <a:spcPct val="20000"/>
              </a:spcBef>
            </a:pPr>
            <a:r>
              <a:rPr lang="cs-CZ" altLang="cs-CZ">
                <a:latin typeface="Humanst521 CE" pitchFamily="34" charset="0"/>
              </a:rPr>
              <a:t>Fluorimetrický (fluorescenční) detektor</a:t>
            </a:r>
          </a:p>
          <a:p>
            <a:pPr algn="ctr" eaLnBrk="1" hangingPunct="1">
              <a:lnSpc>
                <a:spcPct val="90000"/>
              </a:lnSpc>
              <a:spcBef>
                <a:spcPct val="20000"/>
              </a:spcBef>
            </a:pPr>
            <a:r>
              <a:rPr lang="cs-CZ" altLang="cs-CZ">
                <a:latin typeface="Humanst521 CE" pitchFamily="34" charset="0"/>
              </a:rPr>
              <a:t>Refraktometrický detektor</a:t>
            </a:r>
          </a:p>
          <a:p>
            <a:pPr algn="ctr" eaLnBrk="1" hangingPunct="1">
              <a:lnSpc>
                <a:spcPct val="90000"/>
              </a:lnSpc>
              <a:spcBef>
                <a:spcPct val="20000"/>
              </a:spcBef>
            </a:pPr>
            <a:r>
              <a:rPr lang="cs-CZ" altLang="cs-CZ">
                <a:latin typeface="Humanst521 CE" pitchFamily="34" charset="0"/>
              </a:rPr>
              <a:t>Amperometrický detektor</a:t>
            </a:r>
          </a:p>
          <a:p>
            <a:pPr algn="ctr" eaLnBrk="1" hangingPunct="1">
              <a:lnSpc>
                <a:spcPct val="90000"/>
              </a:lnSpc>
              <a:spcBef>
                <a:spcPct val="20000"/>
              </a:spcBef>
            </a:pPr>
            <a:r>
              <a:rPr lang="cs-CZ" altLang="cs-CZ">
                <a:latin typeface="Humanst521 CE" pitchFamily="34" charset="0"/>
              </a:rPr>
              <a:t>Vodivostní detektor</a:t>
            </a:r>
          </a:p>
          <a:p>
            <a:pPr algn="ctr" eaLnBrk="1" hangingPunct="1">
              <a:lnSpc>
                <a:spcPct val="90000"/>
              </a:lnSpc>
              <a:spcBef>
                <a:spcPct val="20000"/>
              </a:spcBef>
            </a:pPr>
            <a:r>
              <a:rPr lang="cs-CZ" altLang="cs-CZ">
                <a:latin typeface="Humanst521 CE" pitchFamily="34" charset="0"/>
              </a:rPr>
              <a:t>Detektor s diodovým polem (DAD)</a:t>
            </a:r>
          </a:p>
          <a:p>
            <a:pPr algn="ctr" eaLnBrk="1" hangingPunct="1">
              <a:lnSpc>
                <a:spcPct val="90000"/>
              </a:lnSpc>
              <a:spcBef>
                <a:spcPct val="20000"/>
              </a:spcBef>
            </a:pPr>
            <a:endParaRPr lang="cs-CZ" altLang="cs-CZ">
              <a:latin typeface="Humanst521 CE" pitchFamily="34" charset="0"/>
            </a:endParaRPr>
          </a:p>
        </p:txBody>
      </p:sp>
      <p:sp>
        <p:nvSpPr>
          <p:cNvPr id="12" name="Nadpis 11"/>
          <p:cNvSpPr>
            <a:spLocks noGrp="1"/>
          </p:cNvSpPr>
          <p:nvPr>
            <p:ph type="title"/>
          </p:nvPr>
        </p:nvSpPr>
        <p:spPr>
          <a:xfrm>
            <a:off x="611188" y="360363"/>
            <a:ext cx="8318500" cy="646112"/>
          </a:xfrm>
        </p:spPr>
        <p:txBody>
          <a:bodyPr>
            <a:normAutofit fontScale="90000"/>
          </a:bodyPr>
          <a:lstStyle/>
          <a:p>
            <a:pPr eaLnBrk="1" hangingPunct="1">
              <a:defRPr/>
            </a:pPr>
            <a:r>
              <a:rPr>
                <a:latin typeface="Humanst521 CE"/>
              </a:rPr>
              <a:t>DETEKTORY V </a:t>
            </a:r>
            <a:r>
              <a:rPr lang="en-US">
                <a:latin typeface="Humanst521 CE"/>
              </a:rPr>
              <a:t>LC</a:t>
            </a:r>
            <a:endParaRPr lang="en-GB"/>
          </a:p>
        </p:txBody>
      </p:sp>
    </p:spTree>
    <p:extLst>
      <p:ext uri="{BB962C8B-B14F-4D97-AF65-F5344CB8AC3E}">
        <p14:creationId xmlns:p14="http://schemas.microsoft.com/office/powerpoint/2010/main" val="200464707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a:xfrm>
            <a:off x="514350" y="298450"/>
            <a:ext cx="8318500" cy="646113"/>
          </a:xfrm>
        </p:spPr>
        <p:txBody>
          <a:bodyPr rtlCol="0" anchor="t">
            <a:normAutofit fontScale="90000"/>
          </a:bodyPr>
          <a:lstStyle/>
          <a:p>
            <a:pPr eaLnBrk="1" hangingPunct="1">
              <a:defRPr/>
            </a:pPr>
            <a:endParaRPr lang="en-GB"/>
          </a:p>
        </p:txBody>
      </p:sp>
      <p:sp>
        <p:nvSpPr>
          <p:cNvPr id="79875" name="Zástupný symbol pro obsah 2"/>
          <p:cNvSpPr>
            <a:spLocks noGrp="1"/>
          </p:cNvSpPr>
          <p:nvPr>
            <p:ph idx="1"/>
          </p:nvPr>
        </p:nvSpPr>
        <p:spPr>
          <a:xfrm>
            <a:off x="457200" y="1196975"/>
            <a:ext cx="8229600" cy="4929188"/>
          </a:xfrm>
        </p:spPr>
        <p:txBody>
          <a:bodyPr/>
          <a:lstStyle/>
          <a:p>
            <a:pPr eaLnBrk="1" hangingPunct="1"/>
            <a:endParaRPr lang="en-GB" altLang="cs-CZ"/>
          </a:p>
        </p:txBody>
      </p:sp>
      <p:pic>
        <p:nvPicPr>
          <p:cNvPr id="798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93138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23548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a:xfrm>
            <a:off x="514350" y="298450"/>
            <a:ext cx="8318500" cy="646113"/>
          </a:xfrm>
        </p:spPr>
        <p:txBody>
          <a:bodyPr rtlCol="0" anchor="t">
            <a:normAutofit fontScale="90000"/>
          </a:bodyPr>
          <a:lstStyle/>
          <a:p>
            <a:pPr eaLnBrk="1" hangingPunct="1">
              <a:defRPr/>
            </a:pPr>
            <a:endParaRPr lang="en-GB"/>
          </a:p>
        </p:txBody>
      </p:sp>
      <p:sp>
        <p:nvSpPr>
          <p:cNvPr id="80899" name="Zástupný symbol pro obsah 2"/>
          <p:cNvSpPr>
            <a:spLocks noGrp="1"/>
          </p:cNvSpPr>
          <p:nvPr>
            <p:ph idx="1"/>
          </p:nvPr>
        </p:nvSpPr>
        <p:spPr>
          <a:xfrm>
            <a:off x="457200" y="1196975"/>
            <a:ext cx="8229600" cy="4929188"/>
          </a:xfrm>
        </p:spPr>
        <p:txBody>
          <a:bodyPr/>
          <a:lstStyle/>
          <a:p>
            <a:pPr eaLnBrk="1" hangingPunct="1"/>
            <a:endParaRPr lang="en-GB" altLang="cs-CZ"/>
          </a:p>
        </p:txBody>
      </p:sp>
      <p:pic>
        <p:nvPicPr>
          <p:cNvPr id="809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4763"/>
            <a:ext cx="8120063"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783" y="3916218"/>
            <a:ext cx="3646217" cy="294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77193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717693" y="466437"/>
            <a:ext cx="829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a:tabLst>
                <a:tab pos="285750" algn="l"/>
              </a:tabLst>
              <a:defRPr>
                <a:solidFill>
                  <a:schemeClr val="tx1"/>
                </a:solidFill>
                <a:latin typeface="Arial" panose="020B0604020202020204" pitchFamily="34" charset="0"/>
                <a:cs typeface="Arial" panose="020B0604020202020204" pitchFamily="34" charset="0"/>
              </a:defRPr>
            </a:lvl1pPr>
            <a:lvl2pPr marL="742950" indent="-285750">
              <a:tabLst>
                <a:tab pos="285750" algn="l"/>
              </a:tabLst>
              <a:defRPr>
                <a:solidFill>
                  <a:schemeClr val="tx1"/>
                </a:solidFill>
                <a:latin typeface="Arial" panose="020B0604020202020204" pitchFamily="34" charset="0"/>
                <a:cs typeface="Arial" panose="020B0604020202020204" pitchFamily="34" charset="0"/>
              </a:defRPr>
            </a:lvl2pPr>
            <a:lvl3pPr marL="1143000" indent="-228600">
              <a:tabLst>
                <a:tab pos="285750" algn="l"/>
              </a:tabLst>
              <a:defRPr>
                <a:solidFill>
                  <a:schemeClr val="tx1"/>
                </a:solidFill>
                <a:latin typeface="Arial" panose="020B0604020202020204" pitchFamily="34" charset="0"/>
                <a:cs typeface="Arial" panose="020B0604020202020204" pitchFamily="34" charset="0"/>
              </a:defRPr>
            </a:lvl3pPr>
            <a:lvl4pPr marL="1600200" indent="-228600">
              <a:tabLst>
                <a:tab pos="285750" algn="l"/>
              </a:tabLst>
              <a:defRPr>
                <a:solidFill>
                  <a:schemeClr val="tx1"/>
                </a:solidFill>
                <a:latin typeface="Arial" panose="020B0604020202020204" pitchFamily="34" charset="0"/>
                <a:cs typeface="Arial" panose="020B0604020202020204" pitchFamily="34" charset="0"/>
              </a:defRPr>
            </a:lvl4pPr>
            <a:lvl5pPr marL="2057400" indent="-228600">
              <a:tabLst>
                <a:tab pos="2857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pPr>
            <a:r>
              <a:rPr lang="cs-CZ" altLang="cs-CZ" sz="3600" b="1" dirty="0"/>
              <a:t>MOŽNOSTI APLIKACE LC–MS</a:t>
            </a:r>
          </a:p>
        </p:txBody>
      </p:sp>
      <p:sp>
        <p:nvSpPr>
          <p:cNvPr id="83971" name="Text Box 5"/>
          <p:cNvSpPr txBox="1">
            <a:spLocks noChangeArrowheads="1"/>
          </p:cNvSpPr>
          <p:nvPr/>
        </p:nvSpPr>
        <p:spPr bwMode="auto">
          <a:xfrm>
            <a:off x="579148" y="1325418"/>
            <a:ext cx="8207375" cy="528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93675" indent="-193675">
              <a:tabLst>
                <a:tab pos="282575" algn="l"/>
              </a:tabLst>
              <a:defRPr>
                <a:solidFill>
                  <a:schemeClr val="tx1"/>
                </a:solidFill>
                <a:latin typeface="Arial" panose="020B0604020202020204" pitchFamily="34" charset="0"/>
                <a:cs typeface="Arial" panose="020B0604020202020204" pitchFamily="34" charset="0"/>
              </a:defRPr>
            </a:lvl1pPr>
            <a:lvl2pPr marL="742950" indent="-285750">
              <a:tabLst>
                <a:tab pos="282575" algn="l"/>
              </a:tabLst>
              <a:defRPr>
                <a:solidFill>
                  <a:schemeClr val="tx1"/>
                </a:solidFill>
                <a:latin typeface="Arial" panose="020B0604020202020204" pitchFamily="34" charset="0"/>
                <a:cs typeface="Arial" panose="020B0604020202020204" pitchFamily="34" charset="0"/>
              </a:defRPr>
            </a:lvl2pPr>
            <a:lvl3pPr marL="1143000" indent="-228600">
              <a:tabLst>
                <a:tab pos="282575" algn="l"/>
              </a:tabLst>
              <a:defRPr>
                <a:solidFill>
                  <a:schemeClr val="tx1"/>
                </a:solidFill>
                <a:latin typeface="Arial" panose="020B0604020202020204" pitchFamily="34" charset="0"/>
                <a:cs typeface="Arial" panose="020B0604020202020204" pitchFamily="34" charset="0"/>
              </a:defRPr>
            </a:lvl3pPr>
            <a:lvl4pPr marL="1600200" indent="-228600">
              <a:tabLst>
                <a:tab pos="282575" algn="l"/>
              </a:tabLst>
              <a:defRPr>
                <a:solidFill>
                  <a:schemeClr val="tx1"/>
                </a:solidFill>
                <a:latin typeface="Arial" panose="020B0604020202020204" pitchFamily="34" charset="0"/>
                <a:cs typeface="Arial" panose="020B0604020202020204" pitchFamily="34" charset="0"/>
              </a:defRPr>
            </a:lvl4pPr>
            <a:lvl5pPr marL="2057400" indent="-228600">
              <a:tabLst>
                <a:tab pos="282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9pPr>
          </a:lstStyle>
          <a:p>
            <a:r>
              <a:rPr lang="cs-CZ" altLang="cs-CZ" sz="2400" dirty="0">
                <a:latin typeface="+mn-lt"/>
              </a:rPr>
              <a:t>citlivosti detekce </a:t>
            </a:r>
            <a:r>
              <a:rPr lang="cs-CZ" altLang="cs-CZ" sz="2400" b="1" dirty="0">
                <a:solidFill>
                  <a:srgbClr val="FF0000"/>
                </a:solidFill>
                <a:latin typeface="+mn-lt"/>
              </a:rPr>
              <a:t>LOD 1 </a:t>
            </a:r>
            <a:r>
              <a:rPr lang="cs-CZ" altLang="cs-CZ" sz="2400" b="1" dirty="0" err="1">
                <a:solidFill>
                  <a:srgbClr val="FF0000"/>
                </a:solidFill>
                <a:latin typeface="+mn-lt"/>
              </a:rPr>
              <a:t>pg</a:t>
            </a:r>
            <a:endParaRPr lang="cs-CZ" altLang="cs-CZ" sz="2400" b="1" dirty="0">
              <a:solidFill>
                <a:srgbClr val="FF0000"/>
              </a:solidFill>
              <a:latin typeface="+mn-lt"/>
            </a:endParaRPr>
          </a:p>
          <a:p>
            <a:endParaRPr lang="cs-CZ" altLang="cs-CZ" sz="2400" dirty="0">
              <a:latin typeface="+mn-lt"/>
            </a:endParaRPr>
          </a:p>
          <a:p>
            <a:r>
              <a:rPr lang="cs-CZ" altLang="cs-CZ" sz="2400" dirty="0">
                <a:latin typeface="+mn-lt"/>
              </a:rPr>
              <a:t>Informace o struktuře látek s většími molekulovými hmotnostmi, větší polaritou či menší tepelnou stabilitou než sloučeniny běžně separované GC</a:t>
            </a:r>
          </a:p>
          <a:p>
            <a:pPr eaLnBrk="1" hangingPunct="1">
              <a:lnSpc>
                <a:spcPct val="90000"/>
              </a:lnSpc>
              <a:spcBef>
                <a:spcPct val="50000"/>
              </a:spcBef>
            </a:pPr>
            <a:r>
              <a:rPr lang="cs-CZ" altLang="cs-CZ" sz="2400" i="1" dirty="0">
                <a:latin typeface="+mn-lt"/>
              </a:rPr>
              <a:t>Měření stopových koncentrací (známé vs. neznámé </a:t>
            </a:r>
            <a:r>
              <a:rPr lang="cs-CZ" altLang="cs-CZ" sz="2400" i="1" dirty="0" err="1">
                <a:latin typeface="+mn-lt"/>
              </a:rPr>
              <a:t>analyty</a:t>
            </a:r>
            <a:r>
              <a:rPr lang="cs-CZ" altLang="cs-CZ" sz="2400" i="1" dirty="0">
                <a:latin typeface="+mn-lt"/>
              </a:rPr>
              <a:t>)</a:t>
            </a:r>
          </a:p>
          <a:p>
            <a:pPr eaLnBrk="1" hangingPunct="1">
              <a:lnSpc>
                <a:spcPct val="90000"/>
              </a:lnSpc>
              <a:spcBef>
                <a:spcPct val="50000"/>
              </a:spcBef>
            </a:pPr>
            <a:r>
              <a:rPr lang="cs-CZ" altLang="cs-CZ" sz="2400" i="1" dirty="0">
                <a:latin typeface="+mn-lt"/>
              </a:rPr>
              <a:t>Ladění podmínek pro sledované </a:t>
            </a:r>
            <a:r>
              <a:rPr lang="cs-CZ" altLang="cs-CZ" sz="2400" i="1" dirty="0" err="1">
                <a:latin typeface="+mn-lt"/>
              </a:rPr>
              <a:t>analyty</a:t>
            </a:r>
            <a:endParaRPr lang="cs-CZ" altLang="cs-CZ" sz="2400" i="1" dirty="0">
              <a:latin typeface="+mn-lt"/>
            </a:endParaRPr>
          </a:p>
          <a:p>
            <a:pPr eaLnBrk="1" hangingPunct="1">
              <a:lnSpc>
                <a:spcPct val="90000"/>
              </a:lnSpc>
              <a:spcBef>
                <a:spcPct val="50000"/>
              </a:spcBef>
            </a:pPr>
            <a:r>
              <a:rPr lang="cs-CZ" altLang="cs-CZ" sz="2400" i="1" dirty="0">
                <a:latin typeface="+mn-lt"/>
              </a:rPr>
              <a:t>Identifikace na stopové koncentrační hladině (MS/MS vs. TOF knihovny – fragmentace ve zdroji</a:t>
            </a:r>
          </a:p>
          <a:p>
            <a:pPr eaLnBrk="1" hangingPunct="1">
              <a:lnSpc>
                <a:spcPct val="90000"/>
              </a:lnSpc>
              <a:spcBef>
                <a:spcPct val="50000"/>
              </a:spcBef>
            </a:pPr>
            <a:r>
              <a:rPr lang="cs-CZ" altLang="cs-CZ" sz="2400" i="1" dirty="0">
                <a:latin typeface="+mn-lt"/>
              </a:rPr>
              <a:t>Měření směsí (stovky sloučenin) vs. jednotlivé </a:t>
            </a:r>
            <a:r>
              <a:rPr lang="cs-CZ" altLang="cs-CZ" sz="2400" i="1" dirty="0" err="1">
                <a:latin typeface="+mn-lt"/>
              </a:rPr>
              <a:t>analyty</a:t>
            </a:r>
            <a:endParaRPr lang="cs-CZ" altLang="cs-CZ" sz="2400" i="1" dirty="0">
              <a:latin typeface="+mn-lt"/>
            </a:endParaRPr>
          </a:p>
          <a:p>
            <a:pPr eaLnBrk="1" hangingPunct="1">
              <a:lnSpc>
                <a:spcPct val="90000"/>
              </a:lnSpc>
              <a:spcBef>
                <a:spcPct val="50000"/>
              </a:spcBef>
            </a:pPr>
            <a:r>
              <a:rPr lang="cs-CZ" altLang="cs-CZ" sz="2400" i="1" dirty="0">
                <a:latin typeface="+mn-lt"/>
              </a:rPr>
              <a:t>Rychlost měření vs. kompatibilita technických řešení</a:t>
            </a:r>
          </a:p>
          <a:p>
            <a:pPr eaLnBrk="1" hangingPunct="1">
              <a:lnSpc>
                <a:spcPct val="90000"/>
              </a:lnSpc>
              <a:spcBef>
                <a:spcPct val="50000"/>
              </a:spcBef>
              <a:buFont typeface="Monotype Sorts" pitchFamily="2" charset="2"/>
              <a:buChar char="x"/>
            </a:pPr>
            <a:endParaRPr lang="cs-CZ" altLang="cs-CZ" sz="2400" dirty="0">
              <a:solidFill>
                <a:srgbClr val="000099"/>
              </a:solidFill>
            </a:endParaRPr>
          </a:p>
        </p:txBody>
      </p:sp>
    </p:spTree>
    <p:extLst>
      <p:ext uri="{BB962C8B-B14F-4D97-AF65-F5344CB8AC3E}">
        <p14:creationId xmlns:p14="http://schemas.microsoft.com/office/powerpoint/2010/main" val="82278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14350" y="298450"/>
            <a:ext cx="8318500" cy="1322388"/>
          </a:xfrm>
          <a:solidFill>
            <a:srgbClr val="FFFFFF"/>
          </a:solidFill>
        </p:spPr>
        <p:txBody>
          <a:bodyPr rtlCol="0" anchor="t"/>
          <a:lstStyle/>
          <a:p>
            <a:pPr eaLnBrk="1" hangingPunct="1">
              <a:defRPr/>
            </a:pPr>
            <a:r>
              <a:rPr sz="4000" dirty="0" err="1">
                <a:latin typeface="+mn-lt"/>
              </a:rPr>
              <a:t>Optimalizace</a:t>
            </a:r>
            <a:r>
              <a:rPr sz="4000" dirty="0">
                <a:latin typeface="+mn-lt"/>
              </a:rPr>
              <a:t> </a:t>
            </a:r>
            <a:r>
              <a:rPr sz="4000" dirty="0" err="1">
                <a:latin typeface="+mn-lt"/>
              </a:rPr>
              <a:t>vlastních</a:t>
            </a:r>
            <a:r>
              <a:rPr sz="4000" dirty="0">
                <a:latin typeface="+mn-lt"/>
              </a:rPr>
              <a:t> </a:t>
            </a:r>
            <a:r>
              <a:rPr sz="4000" dirty="0" err="1">
                <a:latin typeface="+mn-lt"/>
              </a:rPr>
              <a:t>chromatografických</a:t>
            </a:r>
            <a:r>
              <a:rPr sz="4000" dirty="0">
                <a:latin typeface="+mn-lt"/>
              </a:rPr>
              <a:t> </a:t>
            </a:r>
            <a:r>
              <a:rPr sz="4000" dirty="0" err="1">
                <a:latin typeface="+mn-lt"/>
              </a:rPr>
              <a:t>podmínek</a:t>
            </a:r>
            <a:endParaRPr sz="4000" dirty="0">
              <a:latin typeface="+mn-lt"/>
            </a:endParaRPr>
          </a:p>
        </p:txBody>
      </p:sp>
      <p:sp>
        <p:nvSpPr>
          <p:cNvPr id="17411" name="Rectangle 3"/>
          <p:cNvSpPr>
            <a:spLocks noGrp="1" noChangeArrowheads="1"/>
          </p:cNvSpPr>
          <p:nvPr>
            <p:ph type="body" idx="1"/>
          </p:nvPr>
        </p:nvSpPr>
        <p:spPr>
          <a:xfrm>
            <a:off x="514350" y="1773238"/>
            <a:ext cx="8229600" cy="4929187"/>
          </a:xfrm>
          <a:solidFill>
            <a:srgbClr val="FFFFFF"/>
          </a:solidFill>
        </p:spPr>
        <p:txBody>
          <a:bodyPr/>
          <a:lstStyle/>
          <a:p>
            <a:pPr marL="469900" indent="-469900" eaLnBrk="1" hangingPunct="1">
              <a:lnSpc>
                <a:spcPct val="80000"/>
              </a:lnSpc>
              <a:buFontTx/>
              <a:buNone/>
            </a:pPr>
            <a:endParaRPr lang="cs-CZ" altLang="cs-CZ" sz="2000" b="1" dirty="0"/>
          </a:p>
          <a:p>
            <a:pPr marL="469900" indent="-469900" eaLnBrk="1" hangingPunct="1">
              <a:lnSpc>
                <a:spcPct val="80000"/>
              </a:lnSpc>
              <a:buFontTx/>
              <a:buNone/>
            </a:pPr>
            <a:r>
              <a:rPr lang="cs-CZ" altLang="cs-CZ" sz="2000" b="1" dirty="0"/>
              <a:t>Potlačení ředění vzorku</a:t>
            </a:r>
            <a:r>
              <a:rPr lang="cs-CZ" altLang="cs-CZ" sz="2000" dirty="0"/>
              <a:t> při průchodu kolonou (disperze)</a:t>
            </a:r>
          </a:p>
          <a:p>
            <a:pPr marL="469900" indent="-469900" eaLnBrk="1" hangingPunct="1">
              <a:lnSpc>
                <a:spcPct val="80000"/>
              </a:lnSpc>
              <a:buFontTx/>
              <a:buNone/>
            </a:pPr>
            <a:r>
              <a:rPr lang="cs-CZ" altLang="cs-CZ" sz="2000" dirty="0"/>
              <a:t>- vyšší signál pro píky s nízkým kapacitním poměrem (rychlá eluce - zadržení složek vzorku jen do dosažení nutné separace směsi)</a:t>
            </a:r>
            <a:endParaRPr lang="cs-CZ" altLang="cs-CZ" sz="2000" b="1" dirty="0"/>
          </a:p>
          <a:p>
            <a:pPr marL="469900" indent="-469900" eaLnBrk="1" hangingPunct="1">
              <a:lnSpc>
                <a:spcPct val="80000"/>
              </a:lnSpc>
              <a:buFontTx/>
              <a:buNone/>
            </a:pPr>
            <a:r>
              <a:rPr lang="cs-CZ" altLang="cs-CZ" sz="2000" b="1" dirty="0"/>
              <a:t>Zvýšení koncentrace látky</a:t>
            </a:r>
            <a:r>
              <a:rPr lang="cs-CZ" altLang="cs-CZ" sz="2000" dirty="0"/>
              <a:t> v dávkovaném vzorku (úpravou vzorků před analýzou) </a:t>
            </a:r>
            <a:endParaRPr lang="cs-CZ" altLang="cs-CZ" sz="2000" b="1" dirty="0"/>
          </a:p>
          <a:p>
            <a:pPr marL="469900" indent="-469900" eaLnBrk="1" hangingPunct="1">
              <a:lnSpc>
                <a:spcPct val="80000"/>
              </a:lnSpc>
              <a:buFontTx/>
              <a:buNone/>
            </a:pPr>
            <a:r>
              <a:rPr lang="cs-CZ" altLang="cs-CZ" sz="2000" b="1" dirty="0"/>
              <a:t>Zvyšování objemu vzorku</a:t>
            </a:r>
            <a:r>
              <a:rPr lang="cs-CZ" altLang="cs-CZ" sz="2000" dirty="0"/>
              <a:t> x pokles účinnosti separace (deformace tvaru </a:t>
            </a:r>
            <a:r>
              <a:rPr lang="cs-CZ" altLang="cs-CZ" sz="2000" dirty="0" err="1"/>
              <a:t>píků</a:t>
            </a:r>
            <a:r>
              <a:rPr lang="cs-CZ" altLang="cs-CZ" sz="2000" dirty="0"/>
              <a:t>), zhoršení separace</a:t>
            </a:r>
            <a:endParaRPr lang="cs-CZ" altLang="cs-CZ" sz="2000" b="1" dirty="0"/>
          </a:p>
          <a:p>
            <a:pPr marL="469900" indent="-469900" eaLnBrk="1" hangingPunct="1">
              <a:lnSpc>
                <a:spcPct val="80000"/>
              </a:lnSpc>
              <a:buFontTx/>
              <a:buNone/>
            </a:pPr>
            <a:r>
              <a:rPr lang="cs-CZ" altLang="cs-CZ" sz="2000" b="1" dirty="0"/>
              <a:t>Zvýšení signálu detektoru</a:t>
            </a:r>
            <a:r>
              <a:rPr lang="cs-CZ" altLang="cs-CZ" sz="2000" dirty="0"/>
              <a:t> změnou průměru separační kolony - signál roste nepřímo úměrně druhé mocnině průměru kolony </a:t>
            </a:r>
            <a:endParaRPr lang="cs-CZ" altLang="cs-CZ" sz="2000" b="1" dirty="0"/>
          </a:p>
          <a:p>
            <a:pPr marL="469900" indent="-469900" eaLnBrk="1" hangingPunct="1">
              <a:lnSpc>
                <a:spcPct val="80000"/>
              </a:lnSpc>
              <a:buFontTx/>
              <a:buNone/>
            </a:pPr>
            <a:r>
              <a:rPr lang="cs-CZ" altLang="cs-CZ" sz="2000" b="1" dirty="0"/>
              <a:t>Předchozí obohacení vzorku</a:t>
            </a:r>
            <a:r>
              <a:rPr lang="cs-CZ" altLang="cs-CZ" sz="2000" dirty="0"/>
              <a:t> (dle povahy matrice vzorku a obohacovaných látek - extrakce kapalinou, extrakce na tuhou fázi)</a:t>
            </a:r>
          </a:p>
        </p:txBody>
      </p:sp>
    </p:spTree>
    <p:extLst>
      <p:ext uri="{BB962C8B-B14F-4D97-AF65-F5344CB8AC3E}">
        <p14:creationId xmlns:p14="http://schemas.microsoft.com/office/powerpoint/2010/main" val="2026012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84213" y="454025"/>
            <a:ext cx="829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a:tabLst>
                <a:tab pos="285750" algn="l"/>
              </a:tabLst>
              <a:defRPr>
                <a:solidFill>
                  <a:schemeClr val="tx1"/>
                </a:solidFill>
                <a:latin typeface="Arial" panose="020B0604020202020204" pitchFamily="34" charset="0"/>
                <a:cs typeface="Arial" panose="020B0604020202020204" pitchFamily="34" charset="0"/>
              </a:defRPr>
            </a:lvl1pPr>
            <a:lvl2pPr marL="742950" indent="-285750">
              <a:tabLst>
                <a:tab pos="285750" algn="l"/>
              </a:tabLst>
              <a:defRPr>
                <a:solidFill>
                  <a:schemeClr val="tx1"/>
                </a:solidFill>
                <a:latin typeface="Arial" panose="020B0604020202020204" pitchFamily="34" charset="0"/>
                <a:cs typeface="Arial" panose="020B0604020202020204" pitchFamily="34" charset="0"/>
              </a:defRPr>
            </a:lvl2pPr>
            <a:lvl3pPr marL="1143000" indent="-228600">
              <a:tabLst>
                <a:tab pos="285750" algn="l"/>
              </a:tabLst>
              <a:defRPr>
                <a:solidFill>
                  <a:schemeClr val="tx1"/>
                </a:solidFill>
                <a:latin typeface="Arial" panose="020B0604020202020204" pitchFamily="34" charset="0"/>
                <a:cs typeface="Arial" panose="020B0604020202020204" pitchFamily="34" charset="0"/>
              </a:defRPr>
            </a:lvl3pPr>
            <a:lvl4pPr marL="1600200" indent="-228600">
              <a:tabLst>
                <a:tab pos="285750" algn="l"/>
              </a:tabLst>
              <a:defRPr>
                <a:solidFill>
                  <a:schemeClr val="tx1"/>
                </a:solidFill>
                <a:latin typeface="Arial" panose="020B0604020202020204" pitchFamily="34" charset="0"/>
                <a:cs typeface="Arial" panose="020B0604020202020204" pitchFamily="34" charset="0"/>
              </a:defRPr>
            </a:lvl4pPr>
            <a:lvl5pPr marL="2057400" indent="-228600">
              <a:tabLst>
                <a:tab pos="2857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pPr>
            <a:r>
              <a:rPr lang="cs-CZ" altLang="cs-CZ" sz="3600" b="1" dirty="0">
                <a:latin typeface="Arial Narrow" panose="020B0606020202030204" pitchFamily="34" charset="0"/>
              </a:rPr>
              <a:t>METODA LC-MS (MS/MS)</a:t>
            </a:r>
          </a:p>
        </p:txBody>
      </p:sp>
      <p:sp>
        <p:nvSpPr>
          <p:cNvPr id="677891" name="Text Box 3"/>
          <p:cNvSpPr txBox="1">
            <a:spLocks noChangeArrowheads="1"/>
          </p:cNvSpPr>
          <p:nvPr/>
        </p:nvSpPr>
        <p:spPr bwMode="auto">
          <a:xfrm>
            <a:off x="591849" y="1302906"/>
            <a:ext cx="8173460" cy="6167842"/>
          </a:xfrm>
          <a:prstGeom prst="rect">
            <a:avLst/>
          </a:prstGeom>
          <a:noFill/>
          <a:ln w="9525">
            <a:noFill/>
            <a:miter lim="800000"/>
            <a:headEnd/>
            <a:tailEnd/>
          </a:ln>
          <a:effectLst/>
        </p:spPr>
        <p:txBody>
          <a:bodyPr wrap="square" lIns="0" tIns="0" rIns="0" bIns="0">
            <a:spAutoFit/>
          </a:bodyPr>
          <a:lstStyle/>
          <a:p>
            <a:pPr marL="193675" indent="-193675" eaLnBrk="1" fontAlgn="auto" hangingPunct="1">
              <a:lnSpc>
                <a:spcPct val="90000"/>
              </a:lnSpc>
              <a:spcBef>
                <a:spcPct val="50000"/>
              </a:spcBef>
              <a:spcAft>
                <a:spcPts val="0"/>
              </a:spcAft>
              <a:tabLst>
                <a:tab pos="282575" algn="l"/>
              </a:tabLst>
              <a:defRPr/>
            </a:pPr>
            <a:r>
              <a:rPr lang="cs-CZ" sz="2400" dirty="0">
                <a:cs typeface="+mn-cs"/>
              </a:rPr>
              <a:t>Optimalizace separačních podmínek (HPLC, UPLC), časové segmenty</a:t>
            </a:r>
          </a:p>
          <a:p>
            <a:pPr marL="193675" indent="-193675" eaLnBrk="1" fontAlgn="auto" hangingPunct="1">
              <a:lnSpc>
                <a:spcPct val="90000"/>
              </a:lnSpc>
              <a:spcBef>
                <a:spcPct val="50000"/>
              </a:spcBef>
              <a:spcAft>
                <a:spcPts val="0"/>
              </a:spcAft>
              <a:tabLst>
                <a:tab pos="282575" algn="l"/>
              </a:tabLst>
              <a:defRPr/>
            </a:pPr>
            <a:r>
              <a:rPr lang="cs-CZ" sz="2400" dirty="0">
                <a:cs typeface="+mn-cs"/>
              </a:rPr>
              <a:t>Analýza standardů</a:t>
            </a:r>
          </a:p>
          <a:p>
            <a:pPr marL="193675" indent="-193675" eaLnBrk="1" fontAlgn="auto" hangingPunct="1">
              <a:lnSpc>
                <a:spcPct val="90000"/>
              </a:lnSpc>
              <a:spcBef>
                <a:spcPct val="50000"/>
              </a:spcBef>
              <a:spcAft>
                <a:spcPts val="0"/>
              </a:spcAft>
              <a:tabLst>
                <a:tab pos="282575" algn="l"/>
              </a:tabLst>
              <a:defRPr/>
            </a:pPr>
            <a:r>
              <a:rPr lang="cs-CZ" sz="2400" dirty="0">
                <a:cs typeface="+mn-cs"/>
              </a:rPr>
              <a:t>Analýza matricových standardů (RM, CRM)</a:t>
            </a:r>
          </a:p>
          <a:p>
            <a:pPr marL="193675" indent="-193675" eaLnBrk="1" fontAlgn="auto" hangingPunct="1">
              <a:lnSpc>
                <a:spcPct val="90000"/>
              </a:lnSpc>
              <a:spcBef>
                <a:spcPct val="50000"/>
              </a:spcBef>
              <a:spcAft>
                <a:spcPts val="0"/>
              </a:spcAft>
              <a:tabLst>
                <a:tab pos="282575" algn="l"/>
              </a:tabLst>
              <a:defRPr/>
            </a:pPr>
            <a:r>
              <a:rPr lang="cs-CZ" sz="2400" dirty="0">
                <a:cs typeface="+mn-cs"/>
              </a:rPr>
              <a:t>Analýza reálných vzorků</a:t>
            </a:r>
          </a:p>
          <a:p>
            <a:pPr marL="193675" indent="-193675" eaLnBrk="1" fontAlgn="auto" hangingPunct="1">
              <a:lnSpc>
                <a:spcPct val="90000"/>
              </a:lnSpc>
              <a:spcBef>
                <a:spcPct val="50000"/>
              </a:spcBef>
              <a:spcAft>
                <a:spcPts val="0"/>
              </a:spcAft>
              <a:tabLst>
                <a:tab pos="282575" algn="l"/>
              </a:tabLst>
              <a:defRPr/>
            </a:pPr>
            <a:r>
              <a:rPr lang="cs-CZ" sz="2400" dirty="0">
                <a:effectLst>
                  <a:outerShdw blurRad="38100" dist="38100" dir="2700000" algn="tl">
                    <a:srgbClr val="C0C0C0"/>
                  </a:outerShdw>
                </a:effectLst>
                <a:cs typeface="+mn-cs"/>
              </a:rPr>
              <a:t>Validace LC-MS metody pro příslušné matrice</a:t>
            </a:r>
            <a:endParaRPr lang="cs-CZ" sz="2400" dirty="0">
              <a:cs typeface="+mn-cs"/>
            </a:endParaRPr>
          </a:p>
          <a:p>
            <a:pPr marL="193675" indent="-193675" eaLnBrk="1" fontAlgn="auto" hangingPunct="1">
              <a:lnSpc>
                <a:spcPct val="90000"/>
              </a:lnSpc>
              <a:spcBef>
                <a:spcPct val="50000"/>
              </a:spcBef>
              <a:spcAft>
                <a:spcPts val="0"/>
              </a:spcAft>
              <a:tabLst>
                <a:tab pos="282575" algn="l"/>
              </a:tabLst>
              <a:defRPr/>
            </a:pPr>
            <a:r>
              <a:rPr lang="cs-CZ" sz="2400" dirty="0">
                <a:cs typeface="+mn-cs"/>
              </a:rPr>
              <a:t>Analýza velkého počtu látek – </a:t>
            </a:r>
            <a:r>
              <a:rPr lang="cs-CZ" sz="2400" dirty="0" err="1">
                <a:cs typeface="+mn-cs"/>
              </a:rPr>
              <a:t>screening</a:t>
            </a:r>
            <a:r>
              <a:rPr lang="cs-CZ" sz="2400" dirty="0">
                <a:cs typeface="+mn-cs"/>
              </a:rPr>
              <a:t> x konfirmace</a:t>
            </a:r>
          </a:p>
          <a:p>
            <a:pPr marL="193675" indent="-193675" eaLnBrk="1" fontAlgn="auto" hangingPunct="1">
              <a:lnSpc>
                <a:spcPct val="90000"/>
              </a:lnSpc>
              <a:spcBef>
                <a:spcPct val="50000"/>
              </a:spcBef>
              <a:spcAft>
                <a:spcPts val="0"/>
              </a:spcAft>
              <a:tabLst>
                <a:tab pos="282575" algn="l"/>
              </a:tabLst>
              <a:defRPr/>
            </a:pPr>
            <a:r>
              <a:rPr lang="cs-CZ" sz="2400" dirty="0">
                <a:cs typeface="+mn-cs"/>
              </a:rPr>
              <a:t>Není nutná dokonalá separace, co nejkratší doba (UPLC)</a:t>
            </a:r>
          </a:p>
          <a:p>
            <a:pPr marL="193675" indent="-193675">
              <a:lnSpc>
                <a:spcPct val="90000"/>
              </a:lnSpc>
              <a:spcBef>
                <a:spcPct val="50000"/>
              </a:spcBef>
              <a:tabLst>
                <a:tab pos="282575" algn="l"/>
              </a:tabLst>
              <a:defRPr/>
            </a:pPr>
            <a:r>
              <a:rPr lang="cs-CZ" sz="2400" dirty="0">
                <a:cs typeface="+mn-cs"/>
              </a:rPr>
              <a:t>Velmi rychlé </a:t>
            </a:r>
            <a:r>
              <a:rPr lang="cs-CZ" sz="2400" dirty="0"/>
              <a:t>přepínání ionizace/polarity, </a:t>
            </a:r>
            <a:r>
              <a:rPr lang="cs-CZ" sz="2400" dirty="0">
                <a:cs typeface="+mn-cs"/>
              </a:rPr>
              <a:t>selektivní iontové přechody</a:t>
            </a:r>
          </a:p>
          <a:p>
            <a:pPr marL="193675" indent="-193675">
              <a:lnSpc>
                <a:spcPct val="90000"/>
              </a:lnSpc>
              <a:spcBef>
                <a:spcPct val="50000"/>
              </a:spcBef>
              <a:tabLst>
                <a:tab pos="282575" algn="l"/>
              </a:tabLst>
              <a:defRPr/>
            </a:pPr>
            <a:r>
              <a:rPr lang="cs-CZ" sz="2400" dirty="0"/>
              <a:t>Aplikace vícenásobné MS filtrace v reziduální analýze</a:t>
            </a:r>
          </a:p>
          <a:p>
            <a:pPr marL="193675" indent="-193675" eaLnBrk="1" fontAlgn="auto" hangingPunct="1">
              <a:lnSpc>
                <a:spcPct val="90000"/>
              </a:lnSpc>
              <a:spcBef>
                <a:spcPct val="50000"/>
              </a:spcBef>
              <a:spcAft>
                <a:spcPts val="0"/>
              </a:spcAft>
              <a:tabLst>
                <a:tab pos="282575" algn="l"/>
              </a:tabLst>
              <a:defRPr/>
            </a:pPr>
            <a:endParaRPr lang="cs-CZ" sz="2400" dirty="0">
              <a:cs typeface="+mn-cs"/>
            </a:endParaRPr>
          </a:p>
          <a:p>
            <a:pPr marL="193675" indent="-193675" eaLnBrk="1" fontAlgn="auto" hangingPunct="1">
              <a:lnSpc>
                <a:spcPct val="90000"/>
              </a:lnSpc>
              <a:spcBef>
                <a:spcPct val="50000"/>
              </a:spcBef>
              <a:spcAft>
                <a:spcPts val="0"/>
              </a:spcAft>
              <a:tabLst>
                <a:tab pos="282575" algn="l"/>
              </a:tabLst>
              <a:defRPr/>
            </a:pPr>
            <a:r>
              <a:rPr lang="cs-CZ" sz="2400" dirty="0">
                <a:cs typeface="+mn-cs"/>
              </a:rPr>
              <a:t> </a:t>
            </a:r>
          </a:p>
        </p:txBody>
      </p:sp>
    </p:spTree>
    <p:extLst>
      <p:ext uri="{BB962C8B-B14F-4D97-AF65-F5344CB8AC3E}">
        <p14:creationId xmlns:p14="http://schemas.microsoft.com/office/powerpoint/2010/main" val="176480211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468313" y="1349375"/>
            <a:ext cx="8496300"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93675" indent="-193675">
              <a:tabLst>
                <a:tab pos="282575" algn="l"/>
              </a:tabLst>
              <a:defRPr>
                <a:solidFill>
                  <a:schemeClr val="tx1"/>
                </a:solidFill>
                <a:latin typeface="Arial" panose="020B0604020202020204" pitchFamily="34" charset="0"/>
                <a:cs typeface="Arial" panose="020B0604020202020204" pitchFamily="34" charset="0"/>
              </a:defRPr>
            </a:lvl1pPr>
            <a:lvl2pPr marL="742950" indent="-285750">
              <a:tabLst>
                <a:tab pos="282575" algn="l"/>
              </a:tabLst>
              <a:defRPr>
                <a:solidFill>
                  <a:schemeClr val="tx1"/>
                </a:solidFill>
                <a:latin typeface="Arial" panose="020B0604020202020204" pitchFamily="34" charset="0"/>
                <a:cs typeface="Arial" panose="020B0604020202020204" pitchFamily="34" charset="0"/>
              </a:defRPr>
            </a:lvl2pPr>
            <a:lvl3pPr marL="1143000" indent="-228600">
              <a:tabLst>
                <a:tab pos="282575" algn="l"/>
              </a:tabLst>
              <a:defRPr>
                <a:solidFill>
                  <a:schemeClr val="tx1"/>
                </a:solidFill>
                <a:latin typeface="Arial" panose="020B0604020202020204" pitchFamily="34" charset="0"/>
                <a:cs typeface="Arial" panose="020B0604020202020204" pitchFamily="34" charset="0"/>
              </a:defRPr>
            </a:lvl3pPr>
            <a:lvl4pPr marL="1600200" indent="-228600">
              <a:tabLst>
                <a:tab pos="282575" algn="l"/>
              </a:tabLst>
              <a:defRPr>
                <a:solidFill>
                  <a:schemeClr val="tx1"/>
                </a:solidFill>
                <a:latin typeface="Arial" panose="020B0604020202020204" pitchFamily="34" charset="0"/>
                <a:cs typeface="Arial" panose="020B0604020202020204" pitchFamily="34" charset="0"/>
              </a:defRPr>
            </a:lvl4pPr>
            <a:lvl5pPr marL="2057400" indent="-228600">
              <a:tabLst>
                <a:tab pos="282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cs-CZ" altLang="cs-CZ" sz="2800" dirty="0" err="1">
                <a:latin typeface="+mn-lt"/>
              </a:rPr>
              <a:t>Koeluující</a:t>
            </a:r>
            <a:r>
              <a:rPr lang="cs-CZ" altLang="cs-CZ" sz="2800" dirty="0">
                <a:latin typeface="+mn-lt"/>
              </a:rPr>
              <a:t> matriční komponenty ovlivňují ionizační účinnost</a:t>
            </a:r>
            <a:endParaRPr lang="en-US" altLang="cs-CZ" sz="2800" dirty="0">
              <a:latin typeface="+mn-lt"/>
            </a:endParaRPr>
          </a:p>
        </p:txBody>
      </p:sp>
      <p:pic>
        <p:nvPicPr>
          <p:cNvPr id="8806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l="72430"/>
          <a:stretch>
            <a:fillRect/>
          </a:stretch>
        </p:blipFill>
        <p:spPr bwMode="auto">
          <a:xfrm>
            <a:off x="2673350" y="4360863"/>
            <a:ext cx="7302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69812"/>
          <a:stretch>
            <a:fillRect/>
          </a:stretch>
        </p:blipFill>
        <p:spPr bwMode="auto">
          <a:xfrm>
            <a:off x="2794000" y="5106988"/>
            <a:ext cx="45561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l="72430"/>
          <a:stretch>
            <a:fillRect/>
          </a:stretch>
        </p:blipFill>
        <p:spPr bwMode="auto">
          <a:xfrm>
            <a:off x="6484938" y="4360863"/>
            <a:ext cx="73183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l="71927"/>
          <a:stretch>
            <a:fillRect/>
          </a:stretch>
        </p:blipFill>
        <p:spPr bwMode="auto">
          <a:xfrm>
            <a:off x="6405563" y="3357563"/>
            <a:ext cx="900112"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Text Box 15"/>
          <p:cNvSpPr txBox="1">
            <a:spLocks noChangeArrowheads="1"/>
          </p:cNvSpPr>
          <p:nvPr/>
        </p:nvSpPr>
        <p:spPr bwMode="auto">
          <a:xfrm>
            <a:off x="1397000" y="2439988"/>
            <a:ext cx="3192463" cy="369887"/>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cs-CZ" altLang="cs-CZ">
                <a:latin typeface="Humanst521 CE" pitchFamily="34" charset="0"/>
              </a:rPr>
              <a:t>Potlačení signálu</a:t>
            </a:r>
            <a:endParaRPr lang="en-GB" altLang="cs-CZ">
              <a:latin typeface="Humanst521 CE" pitchFamily="34" charset="0"/>
            </a:endParaRPr>
          </a:p>
        </p:txBody>
      </p:sp>
      <p:sp>
        <p:nvSpPr>
          <p:cNvPr id="88072" name="Text Box 16"/>
          <p:cNvSpPr txBox="1">
            <a:spLocks noChangeArrowheads="1"/>
          </p:cNvSpPr>
          <p:nvPr/>
        </p:nvSpPr>
        <p:spPr bwMode="auto">
          <a:xfrm>
            <a:off x="5157788" y="2439988"/>
            <a:ext cx="3192462" cy="369887"/>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cs-CZ" altLang="cs-CZ">
                <a:latin typeface="Humanst521 CE" pitchFamily="34" charset="0"/>
              </a:rPr>
              <a:t>Zvýšení signálu</a:t>
            </a:r>
            <a:endParaRPr lang="en-GB" altLang="cs-CZ">
              <a:latin typeface="Humanst521 CE" pitchFamily="34" charset="0"/>
            </a:endParaRPr>
          </a:p>
        </p:txBody>
      </p:sp>
      <p:sp>
        <p:nvSpPr>
          <p:cNvPr id="10" name="Nadpis 9"/>
          <p:cNvSpPr>
            <a:spLocks noGrp="1"/>
          </p:cNvSpPr>
          <p:nvPr>
            <p:ph type="title"/>
          </p:nvPr>
        </p:nvSpPr>
        <p:spPr>
          <a:xfrm>
            <a:off x="544513" y="425450"/>
            <a:ext cx="8316912" cy="1200150"/>
          </a:xfrm>
        </p:spPr>
        <p:txBody>
          <a:bodyPr>
            <a:normAutofit fontScale="90000"/>
          </a:bodyPr>
          <a:lstStyle/>
          <a:p>
            <a:pPr eaLnBrk="1" hangingPunct="1">
              <a:defRPr/>
            </a:pPr>
            <a:r>
              <a:rPr lang="en-GB" dirty="0"/>
              <a:t>MATRIČNÍ EFEKTY V LC–MS</a:t>
            </a:r>
            <a:br>
              <a:rPr lang="en-GB" dirty="0"/>
            </a:br>
            <a:endParaRPr lang="en-GB" dirty="0"/>
          </a:p>
        </p:txBody>
      </p:sp>
    </p:spTree>
    <p:extLst>
      <p:ext uri="{BB962C8B-B14F-4D97-AF65-F5344CB8AC3E}">
        <p14:creationId xmlns:p14="http://schemas.microsoft.com/office/powerpoint/2010/main" val="423101709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5"/>
          <p:cNvSpPr txBox="1">
            <a:spLocks noChangeArrowheads="1"/>
          </p:cNvSpPr>
          <p:nvPr/>
        </p:nvSpPr>
        <p:spPr bwMode="auto">
          <a:xfrm>
            <a:off x="748506" y="1727200"/>
            <a:ext cx="7646987"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93675" indent="-193675">
              <a:tabLst>
                <a:tab pos="282575" algn="l"/>
              </a:tabLst>
              <a:defRPr>
                <a:solidFill>
                  <a:schemeClr val="tx1"/>
                </a:solidFill>
                <a:latin typeface="Arial" panose="020B0604020202020204" pitchFamily="34" charset="0"/>
                <a:cs typeface="Arial" panose="020B0604020202020204" pitchFamily="34" charset="0"/>
              </a:defRPr>
            </a:lvl1pPr>
            <a:lvl2pPr marL="742950" indent="-285750">
              <a:tabLst>
                <a:tab pos="282575" algn="l"/>
              </a:tabLst>
              <a:defRPr>
                <a:solidFill>
                  <a:schemeClr val="tx1"/>
                </a:solidFill>
                <a:latin typeface="Arial" panose="020B0604020202020204" pitchFamily="34" charset="0"/>
                <a:cs typeface="Arial" panose="020B0604020202020204" pitchFamily="34" charset="0"/>
              </a:defRPr>
            </a:lvl2pPr>
            <a:lvl3pPr marL="1143000" indent="-228600">
              <a:tabLst>
                <a:tab pos="282575" algn="l"/>
              </a:tabLst>
              <a:defRPr>
                <a:solidFill>
                  <a:schemeClr val="tx1"/>
                </a:solidFill>
                <a:latin typeface="Arial" panose="020B0604020202020204" pitchFamily="34" charset="0"/>
                <a:cs typeface="Arial" panose="020B0604020202020204" pitchFamily="34" charset="0"/>
              </a:defRPr>
            </a:lvl3pPr>
            <a:lvl4pPr marL="1600200" indent="-228600">
              <a:tabLst>
                <a:tab pos="282575" algn="l"/>
              </a:tabLst>
              <a:defRPr>
                <a:solidFill>
                  <a:schemeClr val="tx1"/>
                </a:solidFill>
                <a:latin typeface="Arial" panose="020B0604020202020204" pitchFamily="34" charset="0"/>
                <a:cs typeface="Arial" panose="020B0604020202020204" pitchFamily="34" charset="0"/>
              </a:defRPr>
            </a:lvl4pPr>
            <a:lvl5pPr marL="2057400" indent="-228600">
              <a:tabLst>
                <a:tab pos="282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cs-CZ" altLang="cs-CZ" sz="2800" dirty="0">
                <a:latin typeface="+mn-lt"/>
              </a:rPr>
              <a:t>Eliminace </a:t>
            </a:r>
            <a:r>
              <a:rPr lang="cs-CZ" altLang="cs-CZ" sz="2800" dirty="0" err="1">
                <a:latin typeface="+mn-lt"/>
              </a:rPr>
              <a:t>koeluujících</a:t>
            </a:r>
            <a:r>
              <a:rPr lang="cs-CZ" altLang="cs-CZ" sz="2800" dirty="0">
                <a:latin typeface="+mn-lt"/>
              </a:rPr>
              <a:t> matričních komponent</a:t>
            </a:r>
          </a:p>
          <a:p>
            <a:pPr eaLnBrk="1" hangingPunct="1">
              <a:lnSpc>
                <a:spcPct val="90000"/>
              </a:lnSpc>
              <a:spcBef>
                <a:spcPct val="50000"/>
              </a:spcBef>
            </a:pPr>
            <a:r>
              <a:rPr lang="cs-CZ" altLang="cs-CZ" sz="2800" dirty="0">
                <a:latin typeface="+mn-lt"/>
              </a:rPr>
              <a:t>Modifikace složení mobilní fáze</a:t>
            </a:r>
          </a:p>
          <a:p>
            <a:pPr eaLnBrk="1" hangingPunct="1">
              <a:lnSpc>
                <a:spcPct val="90000"/>
              </a:lnSpc>
              <a:spcBef>
                <a:spcPct val="50000"/>
              </a:spcBef>
            </a:pPr>
            <a:r>
              <a:rPr lang="cs-CZ" altLang="cs-CZ" sz="2800" dirty="0">
                <a:latin typeface="+mn-lt"/>
              </a:rPr>
              <a:t>Použití izotopově značených vnitřních standardů</a:t>
            </a:r>
          </a:p>
          <a:p>
            <a:pPr eaLnBrk="1" hangingPunct="1">
              <a:lnSpc>
                <a:spcPct val="90000"/>
              </a:lnSpc>
              <a:spcBef>
                <a:spcPct val="50000"/>
              </a:spcBef>
            </a:pPr>
            <a:r>
              <a:rPr lang="cs-CZ" altLang="cs-CZ" sz="2800" dirty="0">
                <a:latin typeface="+mn-lt"/>
              </a:rPr>
              <a:t>Metoda standardního přídavku</a:t>
            </a:r>
          </a:p>
          <a:p>
            <a:pPr eaLnBrk="1" hangingPunct="1">
              <a:lnSpc>
                <a:spcPct val="90000"/>
              </a:lnSpc>
              <a:spcBef>
                <a:spcPct val="50000"/>
              </a:spcBef>
            </a:pPr>
            <a:r>
              <a:rPr lang="cs-CZ" altLang="cs-CZ" sz="2800" dirty="0">
                <a:latin typeface="+mn-lt"/>
              </a:rPr>
              <a:t>Použití matričních standardů</a:t>
            </a:r>
          </a:p>
          <a:p>
            <a:pPr eaLnBrk="1" hangingPunct="1">
              <a:lnSpc>
                <a:spcPct val="90000"/>
              </a:lnSpc>
              <a:spcBef>
                <a:spcPct val="50000"/>
              </a:spcBef>
            </a:pPr>
            <a:r>
              <a:rPr lang="cs-CZ" altLang="cs-CZ" sz="2800" dirty="0">
                <a:latin typeface="+mn-lt"/>
              </a:rPr>
              <a:t>Technika Echo-</a:t>
            </a:r>
            <a:r>
              <a:rPr lang="cs-CZ" altLang="cs-CZ" sz="2800" dirty="0" err="1">
                <a:latin typeface="+mn-lt"/>
              </a:rPr>
              <a:t>peak</a:t>
            </a:r>
            <a:endParaRPr lang="cs-CZ" altLang="cs-CZ" sz="2800" dirty="0">
              <a:latin typeface="+mn-lt"/>
            </a:endParaRPr>
          </a:p>
        </p:txBody>
      </p:sp>
      <p:sp>
        <p:nvSpPr>
          <p:cNvPr id="4" name="Nadpis 3"/>
          <p:cNvSpPr>
            <a:spLocks noGrp="1"/>
          </p:cNvSpPr>
          <p:nvPr>
            <p:ph type="title"/>
          </p:nvPr>
        </p:nvSpPr>
        <p:spPr>
          <a:xfrm>
            <a:off x="588963" y="260350"/>
            <a:ext cx="8316912" cy="1200150"/>
          </a:xfrm>
        </p:spPr>
        <p:txBody>
          <a:bodyPr>
            <a:normAutofit/>
          </a:bodyPr>
          <a:lstStyle/>
          <a:p>
            <a:pPr eaLnBrk="1" hangingPunct="1">
              <a:defRPr/>
            </a:pPr>
            <a:r>
              <a:rPr lang="en-GB" sz="3600" dirty="0">
                <a:latin typeface="Arial Narrow" panose="020B0606020202030204" pitchFamily="34" charset="0"/>
              </a:rPr>
              <a:t>ELIMINACE/KOMPENZACE MATRIČNÍCH EFEKTŮ V LC–MS</a:t>
            </a:r>
          </a:p>
        </p:txBody>
      </p:sp>
    </p:spTree>
    <p:extLst>
      <p:ext uri="{BB962C8B-B14F-4D97-AF65-F5344CB8AC3E}">
        <p14:creationId xmlns:p14="http://schemas.microsoft.com/office/powerpoint/2010/main" val="13670842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614363" y="368300"/>
            <a:ext cx="829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285750" algn="l"/>
              </a:tabLst>
              <a:defRPr>
                <a:solidFill>
                  <a:schemeClr val="tx1"/>
                </a:solidFill>
                <a:latin typeface="Arial" panose="020B0604020202020204" pitchFamily="34" charset="0"/>
                <a:cs typeface="Arial" panose="020B0604020202020204" pitchFamily="34" charset="0"/>
              </a:defRPr>
            </a:lvl1pPr>
            <a:lvl2pPr marL="742950" indent="-285750">
              <a:tabLst>
                <a:tab pos="285750" algn="l"/>
              </a:tabLst>
              <a:defRPr>
                <a:solidFill>
                  <a:schemeClr val="tx1"/>
                </a:solidFill>
                <a:latin typeface="Arial" panose="020B0604020202020204" pitchFamily="34" charset="0"/>
                <a:cs typeface="Arial" panose="020B0604020202020204" pitchFamily="34" charset="0"/>
              </a:defRPr>
            </a:lvl2pPr>
            <a:lvl3pPr marL="1143000" indent="-228600">
              <a:tabLst>
                <a:tab pos="285750" algn="l"/>
              </a:tabLst>
              <a:defRPr>
                <a:solidFill>
                  <a:schemeClr val="tx1"/>
                </a:solidFill>
                <a:latin typeface="Arial" panose="020B0604020202020204" pitchFamily="34" charset="0"/>
                <a:cs typeface="Arial" panose="020B0604020202020204" pitchFamily="34" charset="0"/>
              </a:defRPr>
            </a:lvl3pPr>
            <a:lvl4pPr marL="1600200" indent="-228600">
              <a:tabLst>
                <a:tab pos="285750" algn="l"/>
              </a:tabLst>
              <a:defRPr>
                <a:solidFill>
                  <a:schemeClr val="tx1"/>
                </a:solidFill>
                <a:latin typeface="Arial" panose="020B0604020202020204" pitchFamily="34" charset="0"/>
                <a:cs typeface="Arial" panose="020B0604020202020204" pitchFamily="34" charset="0"/>
              </a:defRPr>
            </a:lvl4pPr>
            <a:lvl5pPr marL="2057400" indent="-228600">
              <a:tabLst>
                <a:tab pos="2857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pPr>
            <a:r>
              <a:rPr lang="cs-CZ" altLang="cs-CZ" sz="3600" b="1">
                <a:latin typeface="Arial Narrow" panose="020B0606020202030204" pitchFamily="34" charset="0"/>
              </a:rPr>
              <a:t>ECHO PEAK TECHNIKA V LC–MS</a:t>
            </a:r>
            <a:endParaRPr lang="en-GB" altLang="cs-CZ" sz="3600" b="1">
              <a:latin typeface="Arial Narrow" panose="020B0606020202030204" pitchFamily="34" charset="0"/>
            </a:endParaRPr>
          </a:p>
        </p:txBody>
      </p:sp>
      <p:sp>
        <p:nvSpPr>
          <p:cNvPr id="90115" name="Text Box 3"/>
          <p:cNvSpPr txBox="1">
            <a:spLocks noChangeArrowheads="1"/>
          </p:cNvSpPr>
          <p:nvPr/>
        </p:nvSpPr>
        <p:spPr bwMode="auto">
          <a:xfrm>
            <a:off x="635000" y="1006475"/>
            <a:ext cx="796925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282575" algn="l"/>
              </a:tabLst>
              <a:defRPr>
                <a:solidFill>
                  <a:schemeClr val="tx1"/>
                </a:solidFill>
                <a:latin typeface="Arial" panose="020B0604020202020204" pitchFamily="34" charset="0"/>
                <a:cs typeface="Arial" panose="020B0604020202020204" pitchFamily="34" charset="0"/>
              </a:defRPr>
            </a:lvl1pPr>
            <a:lvl2pPr marL="742950" indent="-285750">
              <a:tabLst>
                <a:tab pos="282575" algn="l"/>
              </a:tabLst>
              <a:defRPr>
                <a:solidFill>
                  <a:schemeClr val="tx1"/>
                </a:solidFill>
                <a:latin typeface="Arial" panose="020B0604020202020204" pitchFamily="34" charset="0"/>
                <a:cs typeface="Arial" panose="020B0604020202020204" pitchFamily="34" charset="0"/>
              </a:defRPr>
            </a:lvl2pPr>
            <a:lvl3pPr marL="1143000" indent="-228600">
              <a:tabLst>
                <a:tab pos="282575" algn="l"/>
              </a:tabLst>
              <a:defRPr>
                <a:solidFill>
                  <a:schemeClr val="tx1"/>
                </a:solidFill>
                <a:latin typeface="Arial" panose="020B0604020202020204" pitchFamily="34" charset="0"/>
                <a:cs typeface="Arial" panose="020B0604020202020204" pitchFamily="34" charset="0"/>
              </a:defRPr>
            </a:lvl3pPr>
            <a:lvl4pPr marL="1600200" indent="-228600">
              <a:tabLst>
                <a:tab pos="282575" algn="l"/>
              </a:tabLst>
              <a:defRPr>
                <a:solidFill>
                  <a:schemeClr val="tx1"/>
                </a:solidFill>
                <a:latin typeface="Arial" panose="020B0604020202020204" pitchFamily="34" charset="0"/>
                <a:cs typeface="Arial" panose="020B0604020202020204" pitchFamily="34" charset="0"/>
              </a:defRPr>
            </a:lvl4pPr>
            <a:lvl5pPr marL="2057400" indent="-228600">
              <a:tabLst>
                <a:tab pos="282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2575" algn="l"/>
              </a:tabLs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cs-CZ" altLang="cs-CZ" sz="2800">
                <a:solidFill>
                  <a:srgbClr val="000099"/>
                </a:solidFill>
                <a:latin typeface="Humanst521 CE" pitchFamily="34" charset="0"/>
              </a:rPr>
              <a:t>Nástřik vzorku a standardu během krátké časové periody</a:t>
            </a:r>
          </a:p>
          <a:p>
            <a:pPr eaLnBrk="1" hangingPunct="1">
              <a:lnSpc>
                <a:spcPct val="90000"/>
              </a:lnSpc>
              <a:spcBef>
                <a:spcPct val="50000"/>
              </a:spcBef>
            </a:pPr>
            <a:r>
              <a:rPr lang="cs-CZ" altLang="cs-CZ" sz="2000">
                <a:solidFill>
                  <a:srgbClr val="000099"/>
                </a:solidFill>
              </a:rPr>
              <a:t>Kompenzace matričních efektů v LC–MS (potlačení nebo zvýšení ionizace) způsobených matričními komponentami</a:t>
            </a:r>
            <a:endParaRPr lang="cs-CZ" altLang="cs-CZ" sz="2000"/>
          </a:p>
          <a:p>
            <a:pPr eaLnBrk="1" hangingPunct="1">
              <a:lnSpc>
                <a:spcPct val="90000"/>
              </a:lnSpc>
              <a:spcBef>
                <a:spcPct val="50000"/>
              </a:spcBef>
            </a:pPr>
            <a:r>
              <a:rPr lang="cs-CZ" altLang="cs-CZ" sz="2800">
                <a:latin typeface="Humanst521 CE" pitchFamily="34" charset="0"/>
              </a:rPr>
              <a:t>Dva píky analytu eluující se v těsné blízkosti </a:t>
            </a:r>
            <a:r>
              <a:rPr lang="cs-CZ" altLang="cs-CZ" sz="2800">
                <a:latin typeface="Humanst521 CE" pitchFamily="34" charset="0"/>
                <a:sym typeface="Symbol" panose="05050102010706020507" pitchFamily="18" charset="2"/>
              </a:rPr>
              <a:t>jsou ovlivněny matričními komponenty stejným způsobem</a:t>
            </a:r>
          </a:p>
        </p:txBody>
      </p:sp>
      <p:pic>
        <p:nvPicPr>
          <p:cNvPr id="9011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72430"/>
          <a:stretch>
            <a:fillRect/>
          </a:stretch>
        </p:blipFill>
        <p:spPr bwMode="auto">
          <a:xfrm>
            <a:off x="3949700" y="4413250"/>
            <a:ext cx="7302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72194"/>
          <a:stretch>
            <a:fillRect/>
          </a:stretch>
        </p:blipFill>
        <p:spPr bwMode="auto">
          <a:xfrm>
            <a:off x="4498975" y="4406900"/>
            <a:ext cx="73977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11"/>
          <p:cNvSpPr txBox="1">
            <a:spLocks noChangeArrowheads="1"/>
          </p:cNvSpPr>
          <p:nvPr/>
        </p:nvSpPr>
        <p:spPr bwMode="auto">
          <a:xfrm>
            <a:off x="2176463" y="4318000"/>
            <a:ext cx="1643062" cy="646113"/>
          </a:xfrm>
          <a:prstGeom prst="rect">
            <a:avLst/>
          </a:prstGeom>
          <a:solidFill>
            <a:srgbClr val="FFFFAB"/>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a:latin typeface="Humanst521 CE" pitchFamily="34" charset="0"/>
              </a:rPr>
              <a:t>Pík analytu</a:t>
            </a:r>
          </a:p>
          <a:p>
            <a:pPr algn="ctr" eaLnBrk="1" hangingPunct="1"/>
            <a:r>
              <a:rPr lang="cs-CZ" altLang="cs-CZ">
                <a:latin typeface="Humanst521 CE" pitchFamily="34" charset="0"/>
              </a:rPr>
              <a:t>ve vzorku</a:t>
            </a:r>
            <a:endParaRPr lang="en-GB" altLang="cs-CZ">
              <a:latin typeface="Humanst521 CE" pitchFamily="34" charset="0"/>
            </a:endParaRPr>
          </a:p>
        </p:txBody>
      </p:sp>
      <p:sp>
        <p:nvSpPr>
          <p:cNvPr id="90119" name="Text Box 12"/>
          <p:cNvSpPr txBox="1">
            <a:spLocks noChangeArrowheads="1"/>
          </p:cNvSpPr>
          <p:nvPr/>
        </p:nvSpPr>
        <p:spPr bwMode="auto">
          <a:xfrm>
            <a:off x="5162550" y="4325938"/>
            <a:ext cx="1862138" cy="646112"/>
          </a:xfrm>
          <a:prstGeom prst="rect">
            <a:avLst/>
          </a:prstGeom>
          <a:solidFill>
            <a:srgbClr val="FFFFAB"/>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a:latin typeface="Humanst521 CE" pitchFamily="34" charset="0"/>
              </a:rPr>
              <a:t>Pík analytu</a:t>
            </a:r>
          </a:p>
          <a:p>
            <a:pPr algn="ctr" eaLnBrk="1" hangingPunct="1"/>
            <a:r>
              <a:rPr lang="cs-CZ" altLang="cs-CZ">
                <a:latin typeface="Humanst521 CE" pitchFamily="34" charset="0"/>
              </a:rPr>
              <a:t>ve standardu</a:t>
            </a:r>
            <a:endParaRPr lang="en-GB" altLang="cs-CZ">
              <a:latin typeface="Humanst521 CE" pitchFamily="34" charset="0"/>
            </a:endParaRPr>
          </a:p>
        </p:txBody>
      </p:sp>
      <p:sp>
        <p:nvSpPr>
          <p:cNvPr id="90120" name="Text Box 13"/>
          <p:cNvSpPr txBox="1">
            <a:spLocks noChangeArrowheads="1"/>
          </p:cNvSpPr>
          <p:nvPr/>
        </p:nvSpPr>
        <p:spPr bwMode="auto">
          <a:xfrm>
            <a:off x="5154613" y="3852863"/>
            <a:ext cx="1862137" cy="369887"/>
          </a:xfrm>
          <a:prstGeom prst="rect">
            <a:avLst/>
          </a:prstGeom>
          <a:solidFill>
            <a:srgbClr val="00008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a:solidFill>
                  <a:schemeClr val="bg1"/>
                </a:solidFill>
                <a:latin typeface="Humanst521 CE" pitchFamily="34" charset="0"/>
              </a:rPr>
              <a:t>ECHO PEAK</a:t>
            </a:r>
            <a:endParaRPr lang="en-GB" altLang="cs-CZ">
              <a:solidFill>
                <a:schemeClr val="bg1"/>
              </a:solidFill>
              <a:latin typeface="Humanst521 CE" pitchFamily="34" charset="0"/>
            </a:endParaRPr>
          </a:p>
        </p:txBody>
      </p:sp>
      <p:sp>
        <p:nvSpPr>
          <p:cNvPr id="90121" name="Text Box 14"/>
          <p:cNvSpPr txBox="1">
            <a:spLocks noChangeArrowheads="1"/>
          </p:cNvSpPr>
          <p:nvPr/>
        </p:nvSpPr>
        <p:spPr bwMode="auto">
          <a:xfrm>
            <a:off x="2179638" y="3846513"/>
            <a:ext cx="1644650" cy="369887"/>
          </a:xfrm>
          <a:prstGeom prst="rect">
            <a:avLst/>
          </a:prstGeom>
          <a:solidFill>
            <a:srgbClr val="00008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a:solidFill>
                  <a:schemeClr val="bg1"/>
                </a:solidFill>
                <a:latin typeface="Humanst521 CE" pitchFamily="34" charset="0"/>
              </a:rPr>
              <a:t>PEAK</a:t>
            </a:r>
            <a:endParaRPr lang="en-GB" altLang="cs-CZ">
              <a:solidFill>
                <a:schemeClr val="bg1"/>
              </a:solidFill>
              <a:latin typeface="Humanst521 CE" pitchFamily="34" charset="0"/>
            </a:endParaRPr>
          </a:p>
        </p:txBody>
      </p:sp>
      <p:sp>
        <p:nvSpPr>
          <p:cNvPr id="90122" name="Line 15"/>
          <p:cNvSpPr>
            <a:spLocks noChangeShapeType="1"/>
          </p:cNvSpPr>
          <p:nvPr/>
        </p:nvSpPr>
        <p:spPr bwMode="auto">
          <a:xfrm flipH="1">
            <a:off x="3443288" y="6140450"/>
            <a:ext cx="512762"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3" name="Line 16"/>
          <p:cNvSpPr>
            <a:spLocks noChangeShapeType="1"/>
          </p:cNvSpPr>
          <p:nvPr/>
        </p:nvSpPr>
        <p:spPr bwMode="auto">
          <a:xfrm flipH="1">
            <a:off x="4633913" y="6083300"/>
            <a:ext cx="514350"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4" name="Line 17"/>
          <p:cNvSpPr>
            <a:spLocks noChangeShapeType="1"/>
          </p:cNvSpPr>
          <p:nvPr/>
        </p:nvSpPr>
        <p:spPr bwMode="auto">
          <a:xfrm flipH="1">
            <a:off x="4046538" y="6127750"/>
            <a:ext cx="51435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5" name="Line 18"/>
          <p:cNvSpPr>
            <a:spLocks noChangeShapeType="1"/>
          </p:cNvSpPr>
          <p:nvPr/>
        </p:nvSpPr>
        <p:spPr bwMode="auto">
          <a:xfrm flipH="1">
            <a:off x="5159375" y="6076950"/>
            <a:ext cx="512763"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74978659"/>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7"/>
          <p:cNvSpPr>
            <a:spLocks noChangeArrowheads="1"/>
          </p:cNvSpPr>
          <p:nvPr/>
        </p:nvSpPr>
        <p:spPr bwMode="auto">
          <a:xfrm>
            <a:off x="2173288" y="1704975"/>
            <a:ext cx="4830762" cy="4757738"/>
          </a:xfrm>
          <a:prstGeom prst="downArrow">
            <a:avLst>
              <a:gd name="adj1" fmla="val 50000"/>
              <a:gd name="adj2" fmla="val 25000"/>
            </a:avLst>
          </a:prstGeom>
          <a:gradFill rotWithShape="0">
            <a:gsLst>
              <a:gs pos="0">
                <a:srgbClr val="FF9933"/>
              </a:gs>
              <a:gs pos="100000">
                <a:srgbClr val="FFFFAB"/>
              </a:gs>
            </a:gsLst>
            <a:lin ang="5400000" scaled="1"/>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cs-CZ">
              <a:latin typeface="Calibri" panose="020F0502020204030204" pitchFamily="34" charset="0"/>
            </a:endParaRPr>
          </a:p>
        </p:txBody>
      </p:sp>
      <p:sp>
        <p:nvSpPr>
          <p:cNvPr id="95235" name="Rectangle 3"/>
          <p:cNvSpPr>
            <a:spLocks noGrp="1" noChangeArrowheads="1"/>
          </p:cNvSpPr>
          <p:nvPr>
            <p:ph type="body" idx="1"/>
          </p:nvPr>
        </p:nvSpPr>
        <p:spPr>
          <a:xfrm>
            <a:off x="2779713" y="1728788"/>
            <a:ext cx="3600450" cy="4525962"/>
          </a:xfrm>
        </p:spPr>
        <p:txBody>
          <a:bodyPr>
            <a:normAutofit fontScale="92500" lnSpcReduction="10000"/>
          </a:bodyPr>
          <a:lstStyle/>
          <a:p>
            <a:pPr algn="ctr" eaLnBrk="1" hangingPunct="1">
              <a:lnSpc>
                <a:spcPct val="90000"/>
              </a:lnSpc>
              <a:buFontTx/>
              <a:buNone/>
            </a:pPr>
            <a:r>
              <a:rPr lang="en-GB" altLang="cs-CZ" sz="2400" b="1"/>
              <a:t>LC/GC</a:t>
            </a:r>
            <a:r>
              <a:rPr lang="cs-CZ" altLang="cs-CZ" sz="2400" b="1"/>
              <a:t>–</a:t>
            </a:r>
            <a:r>
              <a:rPr lang="en-GB" altLang="cs-CZ" sz="2400" b="1"/>
              <a:t>MS/MS</a:t>
            </a:r>
            <a:endParaRPr lang="cs-CZ" altLang="cs-CZ" sz="2400" b="1"/>
          </a:p>
          <a:p>
            <a:pPr algn="ctr" eaLnBrk="1" hangingPunct="1">
              <a:lnSpc>
                <a:spcPct val="90000"/>
              </a:lnSpc>
              <a:buFontTx/>
              <a:buNone/>
            </a:pPr>
            <a:r>
              <a:rPr lang="en-GB" altLang="cs-CZ" sz="2400" b="1"/>
              <a:t>                </a:t>
            </a:r>
          </a:p>
          <a:p>
            <a:pPr algn="ctr" eaLnBrk="1" hangingPunct="1">
              <a:lnSpc>
                <a:spcPct val="90000"/>
              </a:lnSpc>
              <a:buFontTx/>
              <a:buNone/>
            </a:pPr>
            <a:r>
              <a:rPr lang="en-GB" altLang="cs-CZ" sz="2400" b="1"/>
              <a:t>LC/GC</a:t>
            </a:r>
            <a:r>
              <a:rPr lang="cs-CZ" altLang="cs-CZ" sz="2400" b="1"/>
              <a:t>–</a:t>
            </a:r>
            <a:r>
              <a:rPr lang="en-GB" altLang="cs-CZ" sz="2400" b="1"/>
              <a:t>MS</a:t>
            </a:r>
            <a:endParaRPr lang="cs-CZ" altLang="cs-CZ" sz="2400" b="1"/>
          </a:p>
          <a:p>
            <a:pPr algn="ctr" eaLnBrk="1" hangingPunct="1">
              <a:lnSpc>
                <a:spcPct val="90000"/>
              </a:lnSpc>
              <a:buFontTx/>
              <a:buNone/>
            </a:pPr>
            <a:endParaRPr lang="en-GB" altLang="cs-CZ" sz="2400" b="1"/>
          </a:p>
          <a:p>
            <a:pPr algn="ctr" eaLnBrk="1" hangingPunct="1">
              <a:lnSpc>
                <a:spcPct val="90000"/>
              </a:lnSpc>
              <a:buFontTx/>
              <a:buNone/>
            </a:pPr>
            <a:r>
              <a:rPr lang="en-GB" altLang="cs-CZ" sz="2400" b="1"/>
              <a:t>GC</a:t>
            </a:r>
            <a:r>
              <a:rPr lang="cs-CZ" altLang="cs-CZ" sz="2400" b="1"/>
              <a:t>–</a:t>
            </a:r>
            <a:r>
              <a:rPr lang="en-GB" altLang="cs-CZ" sz="2400" b="1"/>
              <a:t>ECD/FPD/NPD  </a:t>
            </a:r>
            <a:endParaRPr lang="cs-CZ" altLang="cs-CZ" sz="2400" b="1"/>
          </a:p>
          <a:p>
            <a:pPr algn="ctr" eaLnBrk="1" hangingPunct="1">
              <a:lnSpc>
                <a:spcPct val="90000"/>
              </a:lnSpc>
              <a:buFontTx/>
              <a:buNone/>
            </a:pPr>
            <a:endParaRPr lang="cs-CZ" altLang="cs-CZ" sz="2400" b="1"/>
          </a:p>
          <a:p>
            <a:pPr algn="ctr" eaLnBrk="1" hangingPunct="1">
              <a:lnSpc>
                <a:spcPct val="90000"/>
              </a:lnSpc>
              <a:buFontTx/>
              <a:buNone/>
            </a:pPr>
            <a:r>
              <a:rPr lang="en-GB" altLang="cs-CZ" sz="2400" b="1"/>
              <a:t>HPLC</a:t>
            </a:r>
            <a:r>
              <a:rPr lang="cs-CZ" altLang="cs-CZ" sz="2400" b="1"/>
              <a:t>–</a:t>
            </a:r>
            <a:r>
              <a:rPr lang="en-GB" altLang="cs-CZ" sz="2400" b="1"/>
              <a:t>F</a:t>
            </a:r>
            <a:r>
              <a:rPr lang="cs-CZ" altLang="cs-CZ" sz="2400" b="1"/>
              <a:t>LD</a:t>
            </a:r>
            <a:r>
              <a:rPr lang="en-GB" altLang="cs-CZ" sz="2400" b="1"/>
              <a:t> </a:t>
            </a:r>
            <a:endParaRPr lang="cs-CZ" altLang="cs-CZ" sz="2400" b="1"/>
          </a:p>
          <a:p>
            <a:pPr algn="ctr" eaLnBrk="1" hangingPunct="1">
              <a:lnSpc>
                <a:spcPct val="90000"/>
              </a:lnSpc>
              <a:buFontTx/>
              <a:buNone/>
            </a:pPr>
            <a:endParaRPr lang="cs-CZ" altLang="cs-CZ" sz="2400" b="1"/>
          </a:p>
          <a:p>
            <a:pPr algn="ctr" eaLnBrk="1" hangingPunct="1">
              <a:lnSpc>
                <a:spcPct val="90000"/>
              </a:lnSpc>
              <a:buFontTx/>
              <a:buNone/>
            </a:pPr>
            <a:r>
              <a:rPr lang="en-GB" altLang="cs-CZ" sz="2400" b="1"/>
              <a:t>HPLC</a:t>
            </a:r>
            <a:r>
              <a:rPr lang="cs-CZ" altLang="cs-CZ" sz="2400" b="1"/>
              <a:t>–</a:t>
            </a:r>
            <a:r>
              <a:rPr lang="en-GB" altLang="cs-CZ" sz="2400" b="1"/>
              <a:t>DAD</a:t>
            </a:r>
            <a:endParaRPr lang="cs-CZ" altLang="cs-CZ" sz="2400" b="1"/>
          </a:p>
          <a:p>
            <a:pPr algn="ctr" eaLnBrk="1" hangingPunct="1">
              <a:lnSpc>
                <a:spcPct val="90000"/>
              </a:lnSpc>
              <a:buFontTx/>
              <a:buNone/>
            </a:pPr>
            <a:endParaRPr lang="en-GB" altLang="cs-CZ" sz="2400" b="1"/>
          </a:p>
          <a:p>
            <a:pPr algn="ctr" eaLnBrk="1" hangingPunct="1">
              <a:lnSpc>
                <a:spcPct val="90000"/>
              </a:lnSpc>
              <a:buFontTx/>
              <a:buNone/>
            </a:pPr>
            <a:r>
              <a:rPr lang="en-GB" altLang="cs-CZ" sz="2400" b="1"/>
              <a:t>ELISA</a:t>
            </a:r>
          </a:p>
        </p:txBody>
      </p:sp>
      <p:sp>
        <p:nvSpPr>
          <p:cNvPr id="387077" name="Text Box 5"/>
          <p:cNvSpPr txBox="1">
            <a:spLocks noChangeArrowheads="1"/>
          </p:cNvSpPr>
          <p:nvPr/>
        </p:nvSpPr>
        <p:spPr bwMode="auto">
          <a:xfrm>
            <a:off x="5988050" y="2205038"/>
            <a:ext cx="2963863" cy="2062162"/>
          </a:xfrm>
          <a:prstGeom prst="rect">
            <a:avLst/>
          </a:prstGeom>
          <a:solidFill>
            <a:schemeClr val="bg1"/>
          </a:solidFill>
          <a:ln w="9525">
            <a:solidFill>
              <a:srgbClr val="0000CC"/>
            </a:solidFill>
            <a:miter lim="800000"/>
            <a:headEnd/>
            <a:tailEnd/>
          </a:ln>
          <a:effectLst/>
        </p:spPr>
        <p:txBody>
          <a:bodyPr>
            <a:spAutoFit/>
          </a:bodyPr>
          <a:lstStyle/>
          <a:p>
            <a:pPr algn="ctr" eaLnBrk="1" fontAlgn="auto" hangingPunct="1">
              <a:spcBef>
                <a:spcPct val="50000"/>
              </a:spcBef>
              <a:spcAft>
                <a:spcPts val="0"/>
              </a:spcAft>
              <a:defRPr/>
            </a:pPr>
            <a:r>
              <a:rPr lang="cs-CZ" sz="3200" b="1" dirty="0">
                <a:solidFill>
                  <a:srgbClr val="0000CC"/>
                </a:solidFill>
                <a:effectLst>
                  <a:outerShdw blurRad="38100" dist="38100" dir="2700000" algn="tl">
                    <a:srgbClr val="C0C0C0"/>
                  </a:outerShdw>
                </a:effectLst>
                <a:latin typeface="Humanst521 Cn CE" pitchFamily="34" charset="0"/>
                <a:cs typeface="+mn-cs"/>
              </a:rPr>
              <a:t>Vzrůstající riziko falešně pozitivních nálezů</a:t>
            </a:r>
          </a:p>
        </p:txBody>
      </p:sp>
      <p:sp>
        <p:nvSpPr>
          <p:cNvPr id="95237" name="Text Box 8"/>
          <p:cNvSpPr txBox="1">
            <a:spLocks noChangeArrowheads="1"/>
          </p:cNvSpPr>
          <p:nvPr/>
        </p:nvSpPr>
        <p:spPr bwMode="auto">
          <a:xfrm>
            <a:off x="660400" y="333375"/>
            <a:ext cx="829151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a:tabLst>
                <a:tab pos="285750" algn="l"/>
              </a:tabLst>
              <a:defRPr>
                <a:solidFill>
                  <a:schemeClr val="tx1"/>
                </a:solidFill>
                <a:latin typeface="Arial" panose="020B0604020202020204" pitchFamily="34" charset="0"/>
                <a:cs typeface="Arial" panose="020B0604020202020204" pitchFamily="34" charset="0"/>
              </a:defRPr>
            </a:lvl1pPr>
            <a:lvl2pPr marL="742950" indent="-285750">
              <a:tabLst>
                <a:tab pos="285750" algn="l"/>
              </a:tabLst>
              <a:defRPr>
                <a:solidFill>
                  <a:schemeClr val="tx1"/>
                </a:solidFill>
                <a:latin typeface="Arial" panose="020B0604020202020204" pitchFamily="34" charset="0"/>
                <a:cs typeface="Arial" panose="020B0604020202020204" pitchFamily="34" charset="0"/>
              </a:defRPr>
            </a:lvl2pPr>
            <a:lvl3pPr marL="1143000" indent="-228600">
              <a:tabLst>
                <a:tab pos="285750" algn="l"/>
              </a:tabLst>
              <a:defRPr>
                <a:solidFill>
                  <a:schemeClr val="tx1"/>
                </a:solidFill>
                <a:latin typeface="Arial" panose="020B0604020202020204" pitchFamily="34" charset="0"/>
                <a:cs typeface="Arial" panose="020B0604020202020204" pitchFamily="34" charset="0"/>
              </a:defRPr>
            </a:lvl3pPr>
            <a:lvl4pPr marL="1600200" indent="-228600">
              <a:tabLst>
                <a:tab pos="285750" algn="l"/>
              </a:tabLst>
              <a:defRPr>
                <a:solidFill>
                  <a:schemeClr val="tx1"/>
                </a:solidFill>
                <a:latin typeface="Arial" panose="020B0604020202020204" pitchFamily="34" charset="0"/>
                <a:cs typeface="Arial" panose="020B0604020202020204" pitchFamily="34" charset="0"/>
              </a:defRPr>
            </a:lvl4pPr>
            <a:lvl5pPr marL="2057400" indent="-228600">
              <a:tabLst>
                <a:tab pos="2857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5750" algn="l"/>
              </a:tabLs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pPr>
            <a:r>
              <a:rPr lang="en-GB" altLang="cs-CZ" sz="3600" b="1" dirty="0" err="1">
                <a:latin typeface="Arial Narrow" panose="020B0606020202030204" pitchFamily="34" charset="0"/>
              </a:rPr>
              <a:t>Stupeň</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ovlivnění</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různých</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instrumentálních</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metod</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interferencí</a:t>
            </a:r>
            <a:r>
              <a:rPr lang="en-GB" altLang="cs-CZ" sz="3600" b="1" dirty="0">
                <a:latin typeface="Arial Narrow" panose="020B0606020202030204" pitchFamily="34" charset="0"/>
              </a:rPr>
              <a:t> </a:t>
            </a:r>
            <a:r>
              <a:rPr lang="en-GB" altLang="cs-CZ" sz="3600" b="1" dirty="0" err="1">
                <a:latin typeface="Arial Narrow" panose="020B0606020202030204" pitchFamily="34" charset="0"/>
              </a:rPr>
              <a:t>matrice</a:t>
            </a:r>
            <a:endParaRPr lang="en-GB" altLang="cs-CZ" sz="3600" b="1" dirty="0">
              <a:latin typeface="Arial Narrow" panose="020B0606020202030204" pitchFamily="34" charset="0"/>
            </a:endParaRPr>
          </a:p>
        </p:txBody>
      </p:sp>
    </p:spTree>
    <p:extLst>
      <p:ext uri="{BB962C8B-B14F-4D97-AF65-F5344CB8AC3E}">
        <p14:creationId xmlns:p14="http://schemas.microsoft.com/office/powerpoint/2010/main" val="179119956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7225" y="447674"/>
            <a:ext cx="8318500" cy="646113"/>
          </a:xfrm>
        </p:spPr>
        <p:txBody>
          <a:bodyPr>
            <a:normAutofit fontScale="90000"/>
          </a:bodyPr>
          <a:lstStyle/>
          <a:p>
            <a:pPr>
              <a:defRPr/>
            </a:pPr>
            <a:r>
              <a:rPr dirty="0"/>
              <a:t>Detector</a:t>
            </a:r>
            <a:r>
              <a:rPr lang="cs-CZ" dirty="0"/>
              <a:t>s</a:t>
            </a:r>
            <a:endParaRPr dirty="0"/>
          </a:p>
        </p:txBody>
      </p:sp>
      <p:sp>
        <p:nvSpPr>
          <p:cNvPr id="3" name="Zástupný symbol pro obsah 2"/>
          <p:cNvSpPr>
            <a:spLocks noGrp="1"/>
          </p:cNvSpPr>
          <p:nvPr>
            <p:ph idx="1"/>
          </p:nvPr>
        </p:nvSpPr>
        <p:spPr>
          <a:xfrm>
            <a:off x="250825" y="1220788"/>
            <a:ext cx="8270875" cy="5072062"/>
          </a:xfrm>
        </p:spPr>
        <p:txBody>
          <a:bodyPr>
            <a:normAutofit/>
          </a:bodyPr>
          <a:lstStyle/>
          <a:p>
            <a:pPr>
              <a:defRPr/>
            </a:pPr>
            <a:endParaRPr lang="cs-CZ" sz="1200" b="1" dirty="0"/>
          </a:p>
          <a:p>
            <a:pPr>
              <a:defRPr/>
            </a:pPr>
            <a:r>
              <a:rPr lang="cs-CZ" b="1" dirty="0" err="1"/>
              <a:t>Simple</a:t>
            </a:r>
            <a:r>
              <a:rPr lang="cs-CZ" b="1" dirty="0"/>
              <a:t> </a:t>
            </a:r>
            <a:r>
              <a:rPr lang="cs-CZ" b="1" dirty="0" err="1"/>
              <a:t>mass</a:t>
            </a:r>
            <a:r>
              <a:rPr lang="cs-CZ" b="1" dirty="0"/>
              <a:t> </a:t>
            </a:r>
            <a:r>
              <a:rPr lang="cs-CZ" b="1" dirty="0" err="1"/>
              <a:t>spectrometer</a:t>
            </a:r>
            <a:endParaRPr lang="cs-CZ" b="1" dirty="0"/>
          </a:p>
          <a:p>
            <a:pPr lvl="1">
              <a:defRPr/>
            </a:pPr>
            <a:r>
              <a:rPr lang="cs-CZ" dirty="0" err="1"/>
              <a:t>quadrupole</a:t>
            </a:r>
            <a:r>
              <a:rPr lang="cs-CZ" dirty="0"/>
              <a:t>, ion trap, </a:t>
            </a:r>
            <a:r>
              <a:rPr lang="cs-CZ" dirty="0" err="1"/>
              <a:t>time</a:t>
            </a:r>
            <a:r>
              <a:rPr lang="cs-CZ" dirty="0"/>
              <a:t>-</a:t>
            </a:r>
            <a:r>
              <a:rPr lang="cs-CZ" dirty="0" err="1"/>
              <a:t>of</a:t>
            </a:r>
            <a:r>
              <a:rPr lang="cs-CZ" dirty="0"/>
              <a:t>-</a:t>
            </a:r>
            <a:r>
              <a:rPr lang="cs-CZ" dirty="0" err="1"/>
              <a:t>flight</a:t>
            </a:r>
            <a:endParaRPr lang="cs-CZ" dirty="0"/>
          </a:p>
          <a:p>
            <a:pPr lvl="1">
              <a:defRPr/>
            </a:pPr>
            <a:r>
              <a:rPr lang="cs-CZ" dirty="0" err="1"/>
              <a:t>Selective</a:t>
            </a:r>
            <a:r>
              <a:rPr lang="cs-CZ" dirty="0"/>
              <a:t>, </a:t>
            </a:r>
            <a:r>
              <a:rPr lang="cs-CZ" dirty="0" err="1"/>
              <a:t>universal</a:t>
            </a:r>
            <a:r>
              <a:rPr lang="cs-CZ" dirty="0"/>
              <a:t>, sensitive</a:t>
            </a:r>
          </a:p>
          <a:p>
            <a:pPr lvl="1">
              <a:buFont typeface="Arial" pitchFamily="34" charset="0"/>
              <a:buNone/>
              <a:defRPr/>
            </a:pPr>
            <a:endParaRPr lang="cs-CZ" sz="1200" dirty="0"/>
          </a:p>
          <a:p>
            <a:pPr>
              <a:defRPr/>
            </a:pPr>
            <a:r>
              <a:rPr lang="cs-CZ" b="1" dirty="0"/>
              <a:t>Hybrid </a:t>
            </a:r>
            <a:r>
              <a:rPr lang="cs-CZ" b="1" dirty="0" err="1"/>
              <a:t>systems</a:t>
            </a:r>
            <a:r>
              <a:rPr lang="cs-CZ" b="1" dirty="0"/>
              <a:t> (MS/MS)</a:t>
            </a:r>
          </a:p>
          <a:p>
            <a:pPr lvl="1">
              <a:defRPr/>
            </a:pPr>
            <a:r>
              <a:rPr lang="cs-CZ" dirty="0" err="1"/>
              <a:t>QqQ</a:t>
            </a:r>
            <a:r>
              <a:rPr lang="cs-CZ" dirty="0"/>
              <a:t>, QTOF, TOF/TOF</a:t>
            </a:r>
          </a:p>
          <a:p>
            <a:pPr lvl="1">
              <a:defRPr/>
            </a:pPr>
            <a:r>
              <a:rPr lang="cs-CZ" dirty="0" err="1"/>
              <a:t>Selective</a:t>
            </a:r>
            <a:r>
              <a:rPr lang="cs-CZ" dirty="0"/>
              <a:t>, </a:t>
            </a:r>
            <a:r>
              <a:rPr lang="cs-CZ" dirty="0" err="1"/>
              <a:t>universal</a:t>
            </a:r>
            <a:r>
              <a:rPr lang="cs-CZ" dirty="0"/>
              <a:t>, </a:t>
            </a:r>
            <a:r>
              <a:rPr lang="cs-CZ" dirty="0" err="1"/>
              <a:t>very</a:t>
            </a:r>
            <a:r>
              <a:rPr lang="cs-CZ" dirty="0"/>
              <a:t> sensitive</a:t>
            </a:r>
          </a:p>
          <a:p>
            <a:pPr lvl="1">
              <a:defRPr/>
            </a:pPr>
            <a:r>
              <a:rPr lang="cs-CZ" dirty="0" err="1"/>
              <a:t>Suitable</a:t>
            </a:r>
            <a:r>
              <a:rPr lang="cs-CZ" dirty="0"/>
              <a:t> </a:t>
            </a:r>
            <a:r>
              <a:rPr lang="cs-CZ" dirty="0" err="1"/>
              <a:t>for</a:t>
            </a:r>
            <a:r>
              <a:rPr lang="cs-CZ" dirty="0"/>
              <a:t> </a:t>
            </a:r>
            <a:r>
              <a:rPr lang="cs-CZ" dirty="0" err="1"/>
              <a:t>trace</a:t>
            </a:r>
            <a:r>
              <a:rPr lang="cs-CZ" dirty="0"/>
              <a:t> </a:t>
            </a:r>
            <a:r>
              <a:rPr lang="cs-CZ" dirty="0" err="1"/>
              <a:t>level</a:t>
            </a:r>
            <a:r>
              <a:rPr lang="cs-CZ" dirty="0"/>
              <a:t> </a:t>
            </a:r>
            <a:r>
              <a:rPr lang="cs-CZ" dirty="0" err="1"/>
              <a:t>analysis</a:t>
            </a:r>
            <a:endParaRPr lang="cs-CZ" dirty="0"/>
          </a:p>
          <a:p>
            <a:pPr lvl="2">
              <a:defRPr/>
            </a:pPr>
            <a:r>
              <a:rPr lang="cs-CZ" dirty="0" err="1"/>
              <a:t>Applications</a:t>
            </a:r>
            <a:r>
              <a:rPr lang="cs-CZ" dirty="0"/>
              <a:t>: </a:t>
            </a:r>
            <a:r>
              <a:rPr lang="cs-CZ" dirty="0" err="1"/>
              <a:t>pesticides</a:t>
            </a:r>
            <a:r>
              <a:rPr lang="cs-CZ" dirty="0"/>
              <a:t>, </a:t>
            </a:r>
            <a:r>
              <a:rPr lang="cs-CZ" dirty="0" err="1"/>
              <a:t>mykotoxins</a:t>
            </a:r>
            <a:endParaRPr lang="cs-CZ" dirty="0"/>
          </a:p>
          <a:p>
            <a:pPr lvl="1">
              <a:defRPr/>
            </a:pPr>
            <a:r>
              <a:rPr lang="cs-CZ" dirty="0" err="1"/>
              <a:t>Expensive</a:t>
            </a:r>
            <a:endParaRPr lang="cs-CZ" dirty="0"/>
          </a:p>
          <a:p>
            <a:pPr lvl="1">
              <a:defRPr/>
            </a:pPr>
            <a:endParaRPr lang="cs-CZ" dirty="0"/>
          </a:p>
          <a:p>
            <a:pPr lvl="1">
              <a:defRPr/>
            </a:pPr>
            <a:endParaRPr lang="cs-CZ" dirty="0"/>
          </a:p>
          <a:p>
            <a:pPr lvl="1">
              <a:defRPr/>
            </a:pPr>
            <a:endParaRPr lang="cs-CZ" dirty="0"/>
          </a:p>
        </p:txBody>
      </p:sp>
      <p:pic>
        <p:nvPicPr>
          <p:cNvPr id="91140" name="Obrázek 3" descr="stažený soubor (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7323" y="300038"/>
            <a:ext cx="2428875"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Obrázek 4" descr="stažený soubor (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7463" y="2531745"/>
            <a:ext cx="25320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Obrázek 5" descr="stažený soubor (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3621088"/>
            <a:ext cx="220186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Obrázek 6" descr="stažený soubor (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688" y="4965700"/>
            <a:ext cx="230663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012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7063" y="465138"/>
            <a:ext cx="8318500" cy="646113"/>
          </a:xfrm>
        </p:spPr>
        <p:txBody>
          <a:bodyPr>
            <a:normAutofit fontScale="90000"/>
          </a:bodyPr>
          <a:lstStyle/>
          <a:p>
            <a:pPr>
              <a:defRPr/>
            </a:pPr>
            <a:r>
              <a:rPr err="1"/>
              <a:t>QDa</a:t>
            </a:r>
            <a:r>
              <a:t> </a:t>
            </a:r>
            <a:r>
              <a:rPr err="1"/>
              <a:t>detector</a:t>
            </a:r>
            <a:endParaRPr/>
          </a:p>
        </p:txBody>
      </p:sp>
      <p:sp>
        <p:nvSpPr>
          <p:cNvPr id="3" name="Zástupný symbol pro obsah 2"/>
          <p:cNvSpPr>
            <a:spLocks noGrp="1"/>
          </p:cNvSpPr>
          <p:nvPr>
            <p:ph idx="1"/>
          </p:nvPr>
        </p:nvSpPr>
        <p:spPr>
          <a:xfrm>
            <a:off x="457200" y="1196975"/>
            <a:ext cx="8229600" cy="4929188"/>
          </a:xfrm>
        </p:spPr>
        <p:txBody>
          <a:bodyPr/>
          <a:lstStyle/>
          <a:p>
            <a:r>
              <a:rPr lang="cs-CZ" altLang="cs-CZ" sz="2400"/>
              <a:t>Simple operation</a:t>
            </a:r>
          </a:p>
          <a:p>
            <a:pPr lvl="1"/>
            <a:r>
              <a:rPr lang="cs-CZ" altLang="cs-CZ" sz="2000"/>
              <a:t>„Push button mass detection“</a:t>
            </a:r>
          </a:p>
          <a:p>
            <a:pPr lvl="1"/>
            <a:r>
              <a:rPr lang="cs-CZ" altLang="cs-CZ" sz="2000"/>
              <a:t>Automatized control of gas flow and heated elements temperature</a:t>
            </a:r>
          </a:p>
          <a:p>
            <a:r>
              <a:rPr lang="cs-CZ" altLang="cs-CZ" sz="2400" b="1"/>
              <a:t>Analyzer:</a:t>
            </a:r>
            <a:r>
              <a:rPr lang="cs-CZ" altLang="cs-CZ" sz="2400"/>
              <a:t> simple quadrupole</a:t>
            </a:r>
          </a:p>
          <a:p>
            <a:r>
              <a:rPr lang="cs-CZ" altLang="cs-CZ" sz="2400"/>
              <a:t>Capable of ion polarity swithiching</a:t>
            </a:r>
          </a:p>
          <a:p>
            <a:r>
              <a:rPr lang="cs-CZ" altLang="cs-CZ" sz="2400"/>
              <a:t>Full scan MS and Selected Ion Recording (SIR) acquisiton modes</a:t>
            </a:r>
          </a:p>
          <a:p>
            <a:r>
              <a:rPr lang="cs-CZ" altLang="cs-CZ" sz="2400"/>
              <a:t>Small – another UPLC system module</a:t>
            </a:r>
          </a:p>
          <a:p>
            <a:endParaRPr lang="cs-CZ" altLang="cs-CZ"/>
          </a:p>
          <a:p>
            <a:endParaRPr lang="cs-CZ" altLang="cs-CZ"/>
          </a:p>
        </p:txBody>
      </p:sp>
      <p:pic>
        <p:nvPicPr>
          <p:cNvPr id="9216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10139" t="12370" r="42522" b="52403"/>
          <a:stretch>
            <a:fillRect/>
          </a:stretch>
        </p:blipFill>
        <p:spPr bwMode="auto">
          <a:xfrm>
            <a:off x="2836702" y="4485255"/>
            <a:ext cx="6307297" cy="237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descr="Mass-detector-brings-new-era-in-separations-science-Waters_strict_xxl.png"/>
          <p:cNvPicPr>
            <a:picLocks noChangeAspect="1"/>
          </p:cNvPicPr>
          <p:nvPr/>
        </p:nvPicPr>
        <p:blipFill>
          <a:blip r:embed="rId3" cstate="print"/>
          <a:stretch>
            <a:fillRect/>
          </a:stretch>
        </p:blipFill>
        <p:spPr>
          <a:xfrm>
            <a:off x="5758967" y="0"/>
            <a:ext cx="3385033" cy="1903387"/>
          </a:xfrm>
          <a:prstGeom prst="rect">
            <a:avLst/>
          </a:prstGeom>
          <a:ln>
            <a:noFill/>
          </a:ln>
          <a:effectLst>
            <a:softEdge rad="112500"/>
          </a:effectLst>
        </p:spPr>
      </p:pic>
      <p:sp>
        <p:nvSpPr>
          <p:cNvPr id="7" name="Zástupný symbol pro obsah 2"/>
          <p:cNvSpPr txBox="1">
            <a:spLocks/>
          </p:cNvSpPr>
          <p:nvPr/>
        </p:nvSpPr>
        <p:spPr>
          <a:xfrm>
            <a:off x="468313" y="5738813"/>
            <a:ext cx="3743325" cy="2238375"/>
          </a:xfrm>
          <a:prstGeom prst="rect">
            <a:avLst/>
          </a:prstGeom>
        </p:spPr>
        <p:txBody>
          <a:bodyPr>
            <a:normAutofit/>
          </a:bodyPr>
          <a:lstStyle/>
          <a:p>
            <a:pPr marL="685800" lvl="1" indent="-228600">
              <a:lnSpc>
                <a:spcPct val="90000"/>
              </a:lnSpc>
              <a:spcBef>
                <a:spcPts val="1000"/>
              </a:spcBef>
              <a:buClr>
                <a:srgbClr val="F04E23"/>
              </a:buClr>
              <a:buSzPct val="120000"/>
              <a:buFont typeface="Arial" pitchFamily="34" charset="0"/>
              <a:buChar char="•"/>
              <a:defRPr/>
            </a:pPr>
            <a:r>
              <a:rPr lang="cs-CZ" sz="2000" dirty="0" err="1">
                <a:cs typeface="+mn-cs"/>
              </a:rPr>
              <a:t>Easy</a:t>
            </a:r>
            <a:r>
              <a:rPr lang="cs-CZ" sz="2000" dirty="0">
                <a:cs typeface="+mn-cs"/>
              </a:rPr>
              <a:t> to use</a:t>
            </a:r>
          </a:p>
          <a:p>
            <a:pPr marL="228600" indent="-228600" eaLnBrk="1" fontAlgn="auto" hangingPunct="1">
              <a:lnSpc>
                <a:spcPct val="90000"/>
              </a:lnSpc>
              <a:spcBef>
                <a:spcPts val="1000"/>
              </a:spcBef>
              <a:spcAft>
                <a:spcPts val="0"/>
              </a:spcAft>
              <a:buClr>
                <a:srgbClr val="F04E23"/>
              </a:buClr>
              <a:buSzPct val="120000"/>
              <a:buFont typeface="Wingdings" panose="05000000000000000000" pitchFamily="2" charset="2"/>
              <a:buChar char="§"/>
              <a:defRPr/>
            </a:pPr>
            <a:endParaRPr lang="cs-CZ" sz="2400" dirty="0">
              <a:cs typeface="+mn-cs"/>
            </a:endParaRPr>
          </a:p>
          <a:p>
            <a:pPr marL="685800" lvl="1" indent="-228600" eaLnBrk="1" fontAlgn="auto" hangingPunct="1">
              <a:lnSpc>
                <a:spcPct val="90000"/>
              </a:lnSpc>
              <a:spcBef>
                <a:spcPts val="500"/>
              </a:spcBef>
              <a:spcAft>
                <a:spcPts val="0"/>
              </a:spcAft>
              <a:buClr>
                <a:srgbClr val="F04E23"/>
              </a:buClr>
              <a:buSzPct val="134000"/>
              <a:buFont typeface="Arial" panose="020B0604020202020204" pitchFamily="34" charset="0"/>
              <a:buChar char="•"/>
              <a:defRPr/>
            </a:pPr>
            <a:endParaRPr lang="cs-CZ" sz="2400" dirty="0">
              <a:cs typeface="+mn-cs"/>
            </a:endParaRPr>
          </a:p>
          <a:p>
            <a:pPr marL="685800" lvl="1" indent="-228600" eaLnBrk="1" fontAlgn="auto" hangingPunct="1">
              <a:lnSpc>
                <a:spcPct val="90000"/>
              </a:lnSpc>
              <a:spcBef>
                <a:spcPts val="500"/>
              </a:spcBef>
              <a:spcAft>
                <a:spcPts val="0"/>
              </a:spcAft>
              <a:buClr>
                <a:srgbClr val="F04E23"/>
              </a:buClr>
              <a:buSzPct val="134000"/>
              <a:buFont typeface="Arial" panose="020B0604020202020204" pitchFamily="34" charset="0"/>
              <a:buChar char="•"/>
              <a:defRPr/>
            </a:pPr>
            <a:endParaRPr lang="cs-CZ" sz="2400" dirty="0">
              <a:cs typeface="+mn-cs"/>
            </a:endParaRPr>
          </a:p>
          <a:p>
            <a:pPr marL="685800" lvl="1" indent="-228600" eaLnBrk="1" fontAlgn="auto" hangingPunct="1">
              <a:lnSpc>
                <a:spcPct val="90000"/>
              </a:lnSpc>
              <a:spcBef>
                <a:spcPts val="500"/>
              </a:spcBef>
              <a:spcAft>
                <a:spcPts val="0"/>
              </a:spcAft>
              <a:buClr>
                <a:srgbClr val="F04E23"/>
              </a:buClr>
              <a:buSzPct val="134000"/>
              <a:buFont typeface="Arial" panose="020B0604020202020204" pitchFamily="34" charset="0"/>
              <a:buChar char="•"/>
              <a:defRPr/>
            </a:pPr>
            <a:endParaRPr lang="cs-CZ" sz="2400" dirty="0">
              <a:cs typeface="+mn-cs"/>
            </a:endParaRPr>
          </a:p>
          <a:p>
            <a:pPr marL="685800" lvl="1" indent="-228600" eaLnBrk="1" fontAlgn="auto" hangingPunct="1">
              <a:lnSpc>
                <a:spcPct val="90000"/>
              </a:lnSpc>
              <a:spcBef>
                <a:spcPts val="500"/>
              </a:spcBef>
              <a:spcAft>
                <a:spcPts val="0"/>
              </a:spcAft>
              <a:buClr>
                <a:srgbClr val="F04E23"/>
              </a:buClr>
              <a:buSzPct val="134000"/>
              <a:buFont typeface="Arial" panose="020B0604020202020204" pitchFamily="34" charset="0"/>
              <a:buChar char="•"/>
              <a:defRPr/>
            </a:pPr>
            <a:endParaRPr lang="cs-CZ" sz="2400" dirty="0">
              <a:cs typeface="+mn-cs"/>
            </a:endParaRPr>
          </a:p>
        </p:txBody>
      </p:sp>
    </p:spTree>
    <p:extLst>
      <p:ext uri="{BB962C8B-B14F-4D97-AF65-F5344CB8AC3E}">
        <p14:creationId xmlns:p14="http://schemas.microsoft.com/office/powerpoint/2010/main" val="3664503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9004" y="371474"/>
            <a:ext cx="8318500" cy="646113"/>
          </a:xfrm>
        </p:spPr>
        <p:txBody>
          <a:bodyPr>
            <a:normAutofit fontScale="90000"/>
          </a:bodyPr>
          <a:lstStyle/>
          <a:p>
            <a:pPr>
              <a:defRPr/>
            </a:pPr>
            <a:r>
              <a:rPr dirty="0"/>
              <a:t>U-HPLC-MS screening method</a:t>
            </a:r>
          </a:p>
        </p:txBody>
      </p:sp>
      <p:sp>
        <p:nvSpPr>
          <p:cNvPr id="93187" name="Zástupný symbol pro obsah 2"/>
          <p:cNvSpPr>
            <a:spLocks noGrp="1"/>
          </p:cNvSpPr>
          <p:nvPr>
            <p:ph idx="1"/>
          </p:nvPr>
        </p:nvSpPr>
        <p:spPr>
          <a:xfrm>
            <a:off x="357188" y="2159000"/>
            <a:ext cx="4572000" cy="3365500"/>
          </a:xfrm>
        </p:spPr>
        <p:txBody>
          <a:bodyPr/>
          <a:lstStyle/>
          <a:p>
            <a:pPr>
              <a:buFont typeface="Wingdings" pitchFamily="2" charset="2"/>
              <a:buNone/>
            </a:pPr>
            <a:r>
              <a:rPr lang="cs-CZ" altLang="cs-CZ" sz="1800" b="1">
                <a:cs typeface="Calibri" panose="020F0502020204030204" pitchFamily="34" charset="0"/>
              </a:rPr>
              <a:t>Acquity UPLC (Waters, USA)</a:t>
            </a:r>
          </a:p>
          <a:p>
            <a:r>
              <a:rPr lang="cs-CZ" altLang="cs-CZ" sz="1800" b="1">
                <a:cs typeface="Calibri" panose="020F0502020204030204" pitchFamily="34" charset="0"/>
              </a:rPr>
              <a:t>Column:</a:t>
            </a:r>
            <a:r>
              <a:rPr lang="cs-CZ" altLang="cs-CZ" sz="1800">
                <a:cs typeface="Calibri" panose="020F0502020204030204" pitchFamily="34" charset="0"/>
              </a:rPr>
              <a:t> BEH C18 (100 x 2,1 mm; 1,7 </a:t>
            </a:r>
            <a:r>
              <a:rPr lang="el-GR" altLang="cs-CZ" sz="1800">
                <a:cs typeface="Calibri" panose="020F0502020204030204" pitchFamily="34" charset="0"/>
              </a:rPr>
              <a:t>μ</a:t>
            </a:r>
            <a:r>
              <a:rPr lang="cs-CZ" altLang="cs-CZ" sz="1800">
                <a:cs typeface="Calibri" panose="020F0502020204030204" pitchFamily="34" charset="0"/>
              </a:rPr>
              <a:t>m)</a:t>
            </a:r>
          </a:p>
          <a:p>
            <a:r>
              <a:rPr lang="cs-CZ" altLang="cs-CZ" sz="1800" b="1">
                <a:cs typeface="Calibri" panose="020F0502020204030204" pitchFamily="34" charset="0"/>
              </a:rPr>
              <a:t>Mobile phase: </a:t>
            </a:r>
          </a:p>
          <a:p>
            <a:pPr lvl="1"/>
            <a:r>
              <a:rPr lang="cs-CZ" altLang="cs-CZ" sz="1600">
                <a:cs typeface="Calibri" panose="020F0502020204030204" pitchFamily="34" charset="0"/>
              </a:rPr>
              <a:t>A – 5 mM ammonium acetate in water</a:t>
            </a:r>
          </a:p>
          <a:p>
            <a:pPr lvl="1"/>
            <a:r>
              <a:rPr lang="cs-CZ" altLang="cs-CZ" sz="1600">
                <a:cs typeface="Calibri" panose="020F0502020204030204" pitchFamily="34" charset="0"/>
              </a:rPr>
              <a:t>B – methanol</a:t>
            </a:r>
          </a:p>
          <a:p>
            <a:r>
              <a:rPr lang="cs-CZ" altLang="cs-CZ" sz="1800" b="1">
                <a:cs typeface="Calibri" panose="020F0502020204030204" pitchFamily="34" charset="0"/>
              </a:rPr>
              <a:t>Elution: </a:t>
            </a:r>
            <a:r>
              <a:rPr lang="cs-CZ" altLang="cs-CZ" sz="1800">
                <a:cs typeface="Calibri" panose="020F0502020204030204" pitchFamily="34" charset="0"/>
              </a:rPr>
              <a:t>gradient</a:t>
            </a:r>
          </a:p>
          <a:p>
            <a:r>
              <a:rPr lang="cs-CZ" altLang="cs-CZ" sz="1800" b="1">
                <a:cs typeface="Calibri" panose="020F0502020204030204" pitchFamily="34" charset="0"/>
              </a:rPr>
              <a:t>Column temperature:</a:t>
            </a:r>
            <a:r>
              <a:rPr lang="cs-CZ" altLang="cs-CZ" sz="1800">
                <a:cs typeface="Calibri" panose="020F0502020204030204" pitchFamily="34" charset="0"/>
              </a:rPr>
              <a:t> 60 °C</a:t>
            </a:r>
          </a:p>
          <a:p>
            <a:r>
              <a:rPr lang="cs-CZ" altLang="cs-CZ" sz="1800" b="1">
                <a:cs typeface="Calibri" panose="020F0502020204030204" pitchFamily="34" charset="0"/>
              </a:rPr>
              <a:t>Injection:</a:t>
            </a:r>
            <a:r>
              <a:rPr lang="cs-CZ" altLang="cs-CZ" sz="1800">
                <a:cs typeface="Calibri" panose="020F0502020204030204" pitchFamily="34" charset="0"/>
              </a:rPr>
              <a:t> 3 </a:t>
            </a:r>
            <a:r>
              <a:rPr lang="el-GR" altLang="cs-CZ" sz="1800">
                <a:cs typeface="Calibri" panose="020F0502020204030204" pitchFamily="34" charset="0"/>
              </a:rPr>
              <a:t>μ</a:t>
            </a:r>
            <a:r>
              <a:rPr lang="cs-CZ" altLang="cs-CZ" sz="1800">
                <a:cs typeface="Calibri" panose="020F0502020204030204" pitchFamily="34" charset="0"/>
              </a:rPr>
              <a:t>l</a:t>
            </a:r>
          </a:p>
          <a:p>
            <a:pPr>
              <a:buFont typeface="Wingdings" pitchFamily="2" charset="2"/>
              <a:buNone/>
            </a:pPr>
            <a:endParaRPr lang="cs-CZ" altLang="cs-CZ" sz="1800">
              <a:cs typeface="Calibri" panose="020F0502020204030204" pitchFamily="34" charset="0"/>
            </a:endParaRPr>
          </a:p>
        </p:txBody>
      </p:sp>
      <p:sp>
        <p:nvSpPr>
          <p:cNvPr id="7" name="Zaoblený obdélník 6"/>
          <p:cNvSpPr/>
          <p:nvPr/>
        </p:nvSpPr>
        <p:spPr>
          <a:xfrm>
            <a:off x="428596" y="1428736"/>
            <a:ext cx="3286148" cy="476253"/>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err="1"/>
              <a:t>Liquid</a:t>
            </a:r>
            <a:r>
              <a:rPr lang="cs-CZ" b="1" dirty="0"/>
              <a:t> </a:t>
            </a:r>
            <a:r>
              <a:rPr lang="cs-CZ" b="1" dirty="0" err="1"/>
              <a:t>chromatography</a:t>
            </a:r>
            <a:endParaRPr lang="cs-CZ" b="1" dirty="0"/>
          </a:p>
        </p:txBody>
      </p:sp>
      <p:pic>
        <p:nvPicPr>
          <p:cNvPr id="8" name="Obrázek 7" descr="DSC00224.JPG"/>
          <p:cNvPicPr>
            <a:picLocks noChangeAspect="1"/>
          </p:cNvPicPr>
          <p:nvPr/>
        </p:nvPicPr>
        <p:blipFill>
          <a:blip r:embed="rId2" cstate="print"/>
          <a:srcRect l="9670" t="10916" r="14506" b="6740"/>
          <a:stretch>
            <a:fillRect/>
          </a:stretch>
        </p:blipFill>
        <p:spPr>
          <a:xfrm>
            <a:off x="5000628" y="4196885"/>
            <a:ext cx="3033346" cy="2470639"/>
          </a:xfrm>
          <a:prstGeom prst="rect">
            <a:avLst/>
          </a:prstGeom>
          <a:ln>
            <a:noFill/>
          </a:ln>
          <a:effectLst>
            <a:softEdge rad="112500"/>
          </a:effectLst>
        </p:spPr>
      </p:pic>
      <p:sp>
        <p:nvSpPr>
          <p:cNvPr id="9" name="TextovéPole 8"/>
          <p:cNvSpPr txBox="1">
            <a:spLocks noChangeArrowheads="1"/>
          </p:cNvSpPr>
          <p:nvPr/>
        </p:nvSpPr>
        <p:spPr bwMode="auto">
          <a:xfrm>
            <a:off x="5000625" y="2138363"/>
            <a:ext cx="32289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a:cs typeface="Calibri" panose="020F0502020204030204" pitchFamily="34" charset="0"/>
              </a:rPr>
              <a:t>QDa detector (Waters, USA)</a:t>
            </a:r>
          </a:p>
          <a:p>
            <a:r>
              <a:rPr lang="cs-CZ" altLang="cs-CZ" b="1">
                <a:cs typeface="Calibri" panose="020F0502020204030204" pitchFamily="34" charset="0"/>
              </a:rPr>
              <a:t>Capillary voltage:</a:t>
            </a:r>
            <a:r>
              <a:rPr lang="cs-CZ" altLang="cs-CZ">
                <a:cs typeface="Calibri" panose="020F0502020204030204" pitchFamily="34" charset="0"/>
              </a:rPr>
              <a:t> 0,8 kV</a:t>
            </a:r>
          </a:p>
          <a:p>
            <a:r>
              <a:rPr lang="cs-CZ" altLang="cs-CZ" b="1">
                <a:cs typeface="Calibri" panose="020F0502020204030204" pitchFamily="34" charset="0"/>
              </a:rPr>
              <a:t>Cone voltage:</a:t>
            </a:r>
            <a:r>
              <a:rPr lang="cs-CZ" altLang="cs-CZ">
                <a:cs typeface="Calibri" panose="020F0502020204030204" pitchFamily="34" charset="0"/>
              </a:rPr>
              <a:t> 10 V</a:t>
            </a:r>
          </a:p>
          <a:p>
            <a:r>
              <a:rPr lang="cs-CZ" altLang="cs-CZ" b="1">
                <a:cs typeface="Calibri" panose="020F0502020204030204" pitchFamily="34" charset="0"/>
              </a:rPr>
              <a:t>Mode:</a:t>
            </a:r>
            <a:r>
              <a:rPr lang="cs-CZ" altLang="cs-CZ">
                <a:cs typeface="Calibri" panose="020F0502020204030204" pitchFamily="34" charset="0"/>
              </a:rPr>
              <a:t> ESI +/-       </a:t>
            </a:r>
          </a:p>
          <a:p>
            <a:r>
              <a:rPr lang="cs-CZ" altLang="cs-CZ" b="1">
                <a:cs typeface="Calibri" panose="020F0502020204030204" pitchFamily="34" charset="0"/>
              </a:rPr>
              <a:t>Acquisiton mode: </a:t>
            </a:r>
            <a:r>
              <a:rPr lang="cs-CZ" altLang="cs-CZ">
                <a:cs typeface="Calibri" panose="020F0502020204030204" pitchFamily="34" charset="0"/>
              </a:rPr>
              <a:t>SIR</a:t>
            </a:r>
          </a:p>
          <a:p>
            <a:endParaRPr lang="cs-CZ" altLang="cs-CZ"/>
          </a:p>
        </p:txBody>
      </p:sp>
      <p:sp>
        <p:nvSpPr>
          <p:cNvPr id="10" name="Zaoblený obdélník 9"/>
          <p:cNvSpPr/>
          <p:nvPr/>
        </p:nvSpPr>
        <p:spPr>
          <a:xfrm>
            <a:off x="5000628" y="1428736"/>
            <a:ext cx="3286148" cy="476253"/>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b="1" dirty="0" err="1"/>
              <a:t>Mass</a:t>
            </a:r>
            <a:r>
              <a:rPr lang="cs-CZ" b="1" dirty="0"/>
              <a:t> </a:t>
            </a:r>
            <a:r>
              <a:rPr lang="cs-CZ" b="1" dirty="0" err="1"/>
              <a:t>spectrometry</a:t>
            </a:r>
            <a:endParaRPr lang="cs-CZ" b="1" dirty="0"/>
          </a:p>
        </p:txBody>
      </p:sp>
      <p:pic>
        <p:nvPicPr>
          <p:cNvPr id="93196" name="Obrázek 10" descr="9716118-1-400x300.jpg"/>
          <p:cNvPicPr>
            <a:picLocks noChangeAspect="1"/>
          </p:cNvPicPr>
          <p:nvPr/>
        </p:nvPicPr>
        <p:blipFill>
          <a:blip r:embed="rId3" cstate="print">
            <a:extLst>
              <a:ext uri="{28A0092B-C50C-407E-A947-70E740481C1C}">
                <a14:useLocalDpi xmlns:a14="http://schemas.microsoft.com/office/drawing/2010/main" val="0"/>
              </a:ext>
            </a:extLst>
          </a:blip>
          <a:srcRect t="17500" b="13126"/>
          <a:stretch>
            <a:fillRect/>
          </a:stretch>
        </p:blipFill>
        <p:spPr bwMode="auto">
          <a:xfrm>
            <a:off x="2339975" y="5349875"/>
            <a:ext cx="189706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70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5155" y="426687"/>
            <a:ext cx="8318500" cy="646113"/>
          </a:xfrm>
        </p:spPr>
        <p:txBody>
          <a:bodyPr>
            <a:normAutofit fontScale="90000"/>
          </a:bodyPr>
          <a:lstStyle/>
          <a:p>
            <a:pPr>
              <a:defRPr/>
            </a:pPr>
            <a:r>
              <a:rPr dirty="0" err="1"/>
              <a:t>Multidetection</a:t>
            </a:r>
            <a:r>
              <a:rPr dirty="0"/>
              <a:t> method</a:t>
            </a:r>
          </a:p>
        </p:txBody>
      </p:sp>
      <p:grpSp>
        <p:nvGrpSpPr>
          <p:cNvPr id="3" name="Skupina 3"/>
          <p:cNvGrpSpPr>
            <a:grpSpLocks/>
          </p:cNvGrpSpPr>
          <p:nvPr/>
        </p:nvGrpSpPr>
        <p:grpSpPr bwMode="auto">
          <a:xfrm>
            <a:off x="142875" y="1125538"/>
            <a:ext cx="6072188" cy="5256212"/>
            <a:chOff x="227013" y="644090"/>
            <a:chExt cx="8688387" cy="6061509"/>
          </a:xfrm>
        </p:grpSpPr>
        <p:pic>
          <p:nvPicPr>
            <p:cNvPr id="9430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t="5580"/>
            <a:stretch>
              <a:fillRect/>
            </a:stretch>
          </p:blipFill>
          <p:spPr bwMode="auto">
            <a:xfrm>
              <a:off x="227013" y="1134121"/>
              <a:ext cx="8688387" cy="557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304" name="TextBox 3"/>
            <p:cNvSpPr txBox="1">
              <a:spLocks noChangeArrowheads="1"/>
            </p:cNvSpPr>
            <p:nvPr/>
          </p:nvSpPr>
          <p:spPr bwMode="auto">
            <a:xfrm rot="-5400000">
              <a:off x="7536147" y="1065226"/>
              <a:ext cx="835890"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N</a:t>
              </a:r>
              <a:r>
                <a:rPr lang="en-US" altLang="cs-CZ" sz="1000" b="1">
                  <a:solidFill>
                    <a:srgbClr val="FF0000"/>
                  </a:solidFill>
                </a:rPr>
                <a:t>eotam</a:t>
              </a:r>
              <a:r>
                <a:rPr lang="cs-CZ" altLang="cs-CZ" sz="1000" b="1">
                  <a:solidFill>
                    <a:srgbClr val="FF0000"/>
                  </a:solidFill>
                </a:rPr>
                <a:t>e</a:t>
              </a:r>
              <a:endParaRPr lang="en-US" altLang="cs-CZ" sz="1000" b="1">
                <a:solidFill>
                  <a:srgbClr val="FF0000"/>
                </a:solidFill>
              </a:endParaRPr>
            </a:p>
          </p:txBody>
        </p:sp>
        <p:sp>
          <p:nvSpPr>
            <p:cNvPr id="94305" name="TextBox 4"/>
            <p:cNvSpPr txBox="1">
              <a:spLocks noChangeArrowheads="1"/>
            </p:cNvSpPr>
            <p:nvPr/>
          </p:nvSpPr>
          <p:spPr bwMode="auto">
            <a:xfrm rot="-5400000">
              <a:off x="827470" y="5629412"/>
              <a:ext cx="91722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T</a:t>
              </a:r>
              <a:r>
                <a:rPr lang="en-US" altLang="cs-CZ" sz="1000" b="1">
                  <a:solidFill>
                    <a:srgbClr val="FF0000"/>
                  </a:solidFill>
                </a:rPr>
                <a:t>artrazin</a:t>
              </a:r>
              <a:r>
                <a:rPr lang="cs-CZ" altLang="cs-CZ" sz="1000" b="1">
                  <a:solidFill>
                    <a:srgbClr val="FF0000"/>
                  </a:solidFill>
                </a:rPr>
                <a:t>e</a:t>
              </a:r>
              <a:endParaRPr lang="en-US" altLang="cs-CZ" sz="1000" b="1">
                <a:solidFill>
                  <a:srgbClr val="FF0000"/>
                </a:solidFill>
              </a:endParaRPr>
            </a:p>
          </p:txBody>
        </p:sp>
        <p:sp>
          <p:nvSpPr>
            <p:cNvPr id="94306" name="TextBox 5"/>
            <p:cNvSpPr txBox="1">
              <a:spLocks noChangeArrowheads="1"/>
            </p:cNvSpPr>
            <p:nvPr/>
          </p:nvSpPr>
          <p:spPr bwMode="auto">
            <a:xfrm rot="-5400000">
              <a:off x="451946" y="5470043"/>
              <a:ext cx="122777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Acesulfam</a:t>
              </a:r>
              <a:r>
                <a:rPr lang="cs-CZ" altLang="cs-CZ" sz="1000" b="1">
                  <a:solidFill>
                    <a:srgbClr val="FF0000"/>
                  </a:solidFill>
                </a:rPr>
                <a:t>e </a:t>
              </a:r>
              <a:r>
                <a:rPr lang="en-US" altLang="cs-CZ" sz="1000" b="1">
                  <a:solidFill>
                    <a:srgbClr val="FF0000"/>
                  </a:solidFill>
                </a:rPr>
                <a:t> K</a:t>
              </a:r>
            </a:p>
          </p:txBody>
        </p:sp>
        <p:sp>
          <p:nvSpPr>
            <p:cNvPr id="94307" name="TextBox 6"/>
            <p:cNvSpPr txBox="1">
              <a:spLocks noChangeArrowheads="1"/>
            </p:cNvSpPr>
            <p:nvPr/>
          </p:nvSpPr>
          <p:spPr bwMode="auto">
            <a:xfrm rot="-5400000">
              <a:off x="1269758" y="5567659"/>
              <a:ext cx="111316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Benzoic acid</a:t>
              </a:r>
              <a:endParaRPr lang="en-US" altLang="cs-CZ" sz="1000" b="1">
                <a:solidFill>
                  <a:srgbClr val="FF0000"/>
                </a:solidFill>
              </a:endParaRPr>
            </a:p>
          </p:txBody>
        </p:sp>
        <p:sp>
          <p:nvSpPr>
            <p:cNvPr id="94308" name="TextBox 7"/>
            <p:cNvSpPr txBox="1">
              <a:spLocks noChangeArrowheads="1"/>
            </p:cNvSpPr>
            <p:nvPr/>
          </p:nvSpPr>
          <p:spPr bwMode="auto">
            <a:xfrm rot="-5400000">
              <a:off x="2132599" y="5585656"/>
              <a:ext cx="996709"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Sa</a:t>
              </a:r>
              <a:r>
                <a:rPr lang="cs-CZ" altLang="cs-CZ" sz="1000" b="1">
                  <a:solidFill>
                    <a:srgbClr val="FF0000"/>
                  </a:solidFill>
                </a:rPr>
                <a:t>c</a:t>
              </a:r>
              <a:r>
                <a:rPr lang="en-US" altLang="cs-CZ" sz="1000" b="1">
                  <a:solidFill>
                    <a:srgbClr val="FF0000"/>
                  </a:solidFill>
                </a:rPr>
                <a:t>charin</a:t>
              </a:r>
              <a:r>
                <a:rPr lang="cs-CZ" altLang="cs-CZ" sz="1000" b="1">
                  <a:solidFill>
                    <a:srgbClr val="FF0000"/>
                  </a:solidFill>
                </a:rPr>
                <a:t>e</a:t>
              </a:r>
              <a:endParaRPr lang="en-US" altLang="cs-CZ" sz="1000" b="1">
                <a:solidFill>
                  <a:srgbClr val="FF0000"/>
                </a:solidFill>
              </a:endParaRPr>
            </a:p>
          </p:txBody>
        </p:sp>
        <p:sp>
          <p:nvSpPr>
            <p:cNvPr id="94309" name="TextBox 8"/>
            <p:cNvSpPr txBox="1">
              <a:spLocks noChangeArrowheads="1"/>
            </p:cNvSpPr>
            <p:nvPr/>
          </p:nvSpPr>
          <p:spPr bwMode="auto">
            <a:xfrm rot="-5400000">
              <a:off x="4626031" y="4529401"/>
              <a:ext cx="776738"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Green S</a:t>
              </a:r>
              <a:endParaRPr lang="en-US" altLang="cs-CZ" sz="1000" b="1">
                <a:solidFill>
                  <a:srgbClr val="FF0000"/>
                </a:solidFill>
              </a:endParaRPr>
            </a:p>
          </p:txBody>
        </p:sp>
        <p:sp>
          <p:nvSpPr>
            <p:cNvPr id="94310" name="TextBox 9"/>
            <p:cNvSpPr txBox="1">
              <a:spLocks noChangeArrowheads="1"/>
            </p:cNvSpPr>
            <p:nvPr/>
          </p:nvSpPr>
          <p:spPr bwMode="auto">
            <a:xfrm rot="-5400000">
              <a:off x="2633501" y="2540266"/>
              <a:ext cx="114828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Theobromin</a:t>
              </a:r>
              <a:r>
                <a:rPr lang="cs-CZ" altLang="cs-CZ" sz="1000" b="1">
                  <a:solidFill>
                    <a:srgbClr val="FF0000"/>
                  </a:solidFill>
                </a:rPr>
                <a:t>e</a:t>
              </a:r>
              <a:endParaRPr lang="en-US" altLang="cs-CZ" sz="1000" b="1">
                <a:solidFill>
                  <a:srgbClr val="FF0000"/>
                </a:solidFill>
              </a:endParaRPr>
            </a:p>
          </p:txBody>
        </p:sp>
        <p:sp>
          <p:nvSpPr>
            <p:cNvPr id="94311" name="TextBox 10"/>
            <p:cNvSpPr txBox="1">
              <a:spLocks noChangeArrowheads="1"/>
            </p:cNvSpPr>
            <p:nvPr/>
          </p:nvSpPr>
          <p:spPr bwMode="auto">
            <a:xfrm rot="-5400000">
              <a:off x="5585658" y="4662405"/>
              <a:ext cx="1492106"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Neohesperidin DC</a:t>
              </a:r>
            </a:p>
          </p:txBody>
        </p:sp>
        <p:sp>
          <p:nvSpPr>
            <p:cNvPr id="94312" name="TextBox 11"/>
            <p:cNvSpPr txBox="1">
              <a:spLocks noChangeArrowheads="1"/>
            </p:cNvSpPr>
            <p:nvPr/>
          </p:nvSpPr>
          <p:spPr bwMode="auto">
            <a:xfrm rot="-5400000">
              <a:off x="6485654" y="4396219"/>
              <a:ext cx="103183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Erythrosin</a:t>
              </a:r>
              <a:r>
                <a:rPr lang="cs-CZ" altLang="cs-CZ" sz="1000" b="1">
                  <a:solidFill>
                    <a:srgbClr val="FF0000"/>
                  </a:solidFill>
                </a:rPr>
                <a:t>e</a:t>
              </a:r>
              <a:endParaRPr lang="en-US" altLang="cs-CZ" sz="1000" b="1">
                <a:solidFill>
                  <a:srgbClr val="FF0000"/>
                </a:solidFill>
              </a:endParaRPr>
            </a:p>
          </p:txBody>
        </p:sp>
        <p:sp>
          <p:nvSpPr>
            <p:cNvPr id="94313" name="TextBox 12"/>
            <p:cNvSpPr txBox="1">
              <a:spLocks noChangeArrowheads="1"/>
            </p:cNvSpPr>
            <p:nvPr/>
          </p:nvSpPr>
          <p:spPr bwMode="auto">
            <a:xfrm rot="-5400000">
              <a:off x="6174550" y="2466360"/>
              <a:ext cx="1146438"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Patent blue V</a:t>
              </a:r>
              <a:endParaRPr lang="en-US" altLang="cs-CZ" sz="1000" b="1">
                <a:solidFill>
                  <a:srgbClr val="FF0000"/>
                </a:solidFill>
              </a:endParaRPr>
            </a:p>
          </p:txBody>
        </p:sp>
        <p:sp>
          <p:nvSpPr>
            <p:cNvPr id="94314" name="TextBox 13"/>
            <p:cNvSpPr txBox="1">
              <a:spLocks noChangeArrowheads="1"/>
            </p:cNvSpPr>
            <p:nvPr/>
          </p:nvSpPr>
          <p:spPr bwMode="auto">
            <a:xfrm rot="-5400000">
              <a:off x="4145099" y="1107125"/>
              <a:ext cx="795223"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Caffeine</a:t>
              </a:r>
              <a:endParaRPr lang="en-US" altLang="cs-CZ" sz="1000" b="1">
                <a:solidFill>
                  <a:srgbClr val="FF0000"/>
                </a:solidFill>
              </a:endParaRPr>
            </a:p>
          </p:txBody>
        </p:sp>
        <p:sp>
          <p:nvSpPr>
            <p:cNvPr id="94315" name="TextBox 14"/>
            <p:cNvSpPr txBox="1">
              <a:spLocks noChangeArrowheads="1"/>
            </p:cNvSpPr>
            <p:nvPr/>
          </p:nvSpPr>
          <p:spPr bwMode="auto">
            <a:xfrm rot="-5400000">
              <a:off x="5545552" y="987551"/>
              <a:ext cx="103922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Fluorescein</a:t>
              </a:r>
            </a:p>
          </p:txBody>
        </p:sp>
        <p:sp>
          <p:nvSpPr>
            <p:cNvPr id="94316" name="TextBox 15"/>
            <p:cNvSpPr txBox="1">
              <a:spLocks noChangeArrowheads="1"/>
            </p:cNvSpPr>
            <p:nvPr/>
          </p:nvSpPr>
          <p:spPr bwMode="auto">
            <a:xfrm rot="-5400000">
              <a:off x="4122124" y="3892826"/>
              <a:ext cx="1155679"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Allura red AC</a:t>
              </a:r>
              <a:endParaRPr lang="en-US" altLang="cs-CZ" sz="1000" b="1">
                <a:solidFill>
                  <a:srgbClr val="FF0000"/>
                </a:solidFill>
              </a:endParaRPr>
            </a:p>
          </p:txBody>
        </p:sp>
        <p:sp>
          <p:nvSpPr>
            <p:cNvPr id="94317" name="TextBox 16"/>
            <p:cNvSpPr txBox="1">
              <a:spLocks noChangeArrowheads="1"/>
            </p:cNvSpPr>
            <p:nvPr/>
          </p:nvSpPr>
          <p:spPr bwMode="auto">
            <a:xfrm rot="-5400000">
              <a:off x="3413287" y="5432100"/>
              <a:ext cx="948648"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Cyklamate</a:t>
              </a:r>
              <a:endParaRPr lang="en-US" altLang="cs-CZ" sz="1000" b="1">
                <a:solidFill>
                  <a:srgbClr val="FF0000"/>
                </a:solidFill>
              </a:endParaRPr>
            </a:p>
          </p:txBody>
        </p:sp>
        <p:sp>
          <p:nvSpPr>
            <p:cNvPr id="94318" name="TextBox 17"/>
            <p:cNvSpPr txBox="1">
              <a:spLocks noChangeArrowheads="1"/>
            </p:cNvSpPr>
            <p:nvPr/>
          </p:nvSpPr>
          <p:spPr bwMode="auto">
            <a:xfrm rot="-5400000">
              <a:off x="2439535" y="5574859"/>
              <a:ext cx="1005952"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Sorbic acid</a:t>
              </a:r>
              <a:endParaRPr lang="en-US" altLang="cs-CZ" sz="1000" b="1">
                <a:solidFill>
                  <a:srgbClr val="FF0000"/>
                </a:solidFill>
              </a:endParaRPr>
            </a:p>
          </p:txBody>
        </p:sp>
        <p:sp>
          <p:nvSpPr>
            <p:cNvPr id="94319" name="TextBox 18"/>
            <p:cNvSpPr txBox="1">
              <a:spLocks noChangeArrowheads="1"/>
            </p:cNvSpPr>
            <p:nvPr/>
          </p:nvSpPr>
          <p:spPr bwMode="auto">
            <a:xfrm rot="-5400000">
              <a:off x="4442448" y="5580597"/>
              <a:ext cx="73607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Vani</a:t>
              </a:r>
              <a:r>
                <a:rPr lang="cs-CZ" altLang="cs-CZ" sz="1000" b="1">
                  <a:solidFill>
                    <a:srgbClr val="FF0000"/>
                  </a:solidFill>
                </a:rPr>
                <a:t>l</a:t>
              </a:r>
              <a:r>
                <a:rPr lang="en-US" altLang="cs-CZ" sz="1000" b="1">
                  <a:solidFill>
                    <a:srgbClr val="FF0000"/>
                  </a:solidFill>
                </a:rPr>
                <a:t>lin</a:t>
              </a:r>
            </a:p>
          </p:txBody>
        </p:sp>
        <p:sp>
          <p:nvSpPr>
            <p:cNvPr id="94320" name="TextBox 19"/>
            <p:cNvSpPr txBox="1">
              <a:spLocks noChangeArrowheads="1"/>
            </p:cNvSpPr>
            <p:nvPr/>
          </p:nvSpPr>
          <p:spPr bwMode="auto">
            <a:xfrm rot="-5400000">
              <a:off x="4503998" y="5475408"/>
              <a:ext cx="915375"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Su</a:t>
              </a:r>
              <a:r>
                <a:rPr lang="cs-CZ" altLang="cs-CZ" sz="1000" b="1">
                  <a:solidFill>
                    <a:srgbClr val="FF0000"/>
                  </a:solidFill>
                </a:rPr>
                <a:t>cralose</a:t>
              </a:r>
              <a:endParaRPr lang="en-US" altLang="cs-CZ" sz="1000" b="1">
                <a:solidFill>
                  <a:srgbClr val="FF0000"/>
                </a:solidFill>
              </a:endParaRPr>
            </a:p>
          </p:txBody>
        </p:sp>
        <p:sp>
          <p:nvSpPr>
            <p:cNvPr id="94321" name="TextBox 20"/>
            <p:cNvSpPr txBox="1">
              <a:spLocks noChangeArrowheads="1"/>
            </p:cNvSpPr>
            <p:nvPr/>
          </p:nvSpPr>
          <p:spPr bwMode="auto">
            <a:xfrm rot="-5400000">
              <a:off x="2992658" y="5467845"/>
              <a:ext cx="142371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Brilliant black PN</a:t>
              </a:r>
              <a:endParaRPr lang="en-US" altLang="cs-CZ" sz="1000" b="1">
                <a:solidFill>
                  <a:srgbClr val="FF0000"/>
                </a:solidFill>
              </a:endParaRPr>
            </a:p>
          </p:txBody>
        </p:sp>
        <p:sp>
          <p:nvSpPr>
            <p:cNvPr id="94322" name="TextBox 21"/>
            <p:cNvSpPr txBox="1">
              <a:spLocks noChangeArrowheads="1"/>
            </p:cNvSpPr>
            <p:nvPr/>
          </p:nvSpPr>
          <p:spPr bwMode="auto">
            <a:xfrm rot="-5400000">
              <a:off x="2950126" y="5611832"/>
              <a:ext cx="1055860"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Ponceau 4R</a:t>
              </a:r>
            </a:p>
          </p:txBody>
        </p:sp>
        <p:sp>
          <p:nvSpPr>
            <p:cNvPr id="94323" name="TextBox 22"/>
            <p:cNvSpPr txBox="1">
              <a:spLocks noChangeArrowheads="1"/>
            </p:cNvSpPr>
            <p:nvPr/>
          </p:nvSpPr>
          <p:spPr bwMode="auto">
            <a:xfrm rot="-5400000">
              <a:off x="3382326" y="5322270"/>
              <a:ext cx="1523531"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Sunset yellow FCF</a:t>
              </a:r>
              <a:endParaRPr lang="en-US" altLang="cs-CZ" sz="1000" b="1">
                <a:solidFill>
                  <a:srgbClr val="FF0000"/>
                </a:solidFill>
              </a:endParaRPr>
            </a:p>
          </p:txBody>
        </p:sp>
        <p:sp>
          <p:nvSpPr>
            <p:cNvPr id="94324" name="TextBox 23"/>
            <p:cNvSpPr txBox="1">
              <a:spLocks noChangeArrowheads="1"/>
            </p:cNvSpPr>
            <p:nvPr/>
          </p:nvSpPr>
          <p:spPr bwMode="auto">
            <a:xfrm rot="-5400000">
              <a:off x="4769902" y="2653955"/>
              <a:ext cx="974527"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Aspartam</a:t>
              </a:r>
              <a:r>
                <a:rPr lang="cs-CZ" altLang="cs-CZ" sz="1000" b="1">
                  <a:solidFill>
                    <a:srgbClr val="FF0000"/>
                  </a:solidFill>
                </a:rPr>
                <a:t>e</a:t>
              </a:r>
              <a:endParaRPr lang="en-US" altLang="cs-CZ" sz="1000" b="1">
                <a:solidFill>
                  <a:srgbClr val="FF0000"/>
                </a:solidFill>
              </a:endParaRPr>
            </a:p>
          </p:txBody>
        </p:sp>
        <p:sp>
          <p:nvSpPr>
            <p:cNvPr id="94325" name="TextBox 24"/>
            <p:cNvSpPr txBox="1">
              <a:spLocks noChangeArrowheads="1"/>
            </p:cNvSpPr>
            <p:nvPr/>
          </p:nvSpPr>
          <p:spPr bwMode="auto">
            <a:xfrm rot="-5400000">
              <a:off x="5430307" y="5539415"/>
              <a:ext cx="935709"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Azorubin</a:t>
              </a:r>
              <a:r>
                <a:rPr lang="cs-CZ" altLang="cs-CZ" sz="1000" b="1">
                  <a:solidFill>
                    <a:srgbClr val="FF0000"/>
                  </a:solidFill>
                </a:rPr>
                <a:t>e</a:t>
              </a:r>
              <a:endParaRPr lang="en-US" altLang="cs-CZ" sz="1000" b="1">
                <a:solidFill>
                  <a:srgbClr val="FF0000"/>
                </a:solidFill>
              </a:endParaRPr>
            </a:p>
          </p:txBody>
        </p:sp>
        <p:sp>
          <p:nvSpPr>
            <p:cNvPr id="94326" name="TextBox 27"/>
            <p:cNvSpPr txBox="1">
              <a:spLocks noChangeArrowheads="1"/>
            </p:cNvSpPr>
            <p:nvPr/>
          </p:nvSpPr>
          <p:spPr bwMode="auto">
            <a:xfrm rot="-5400000">
              <a:off x="4853140" y="4158420"/>
              <a:ext cx="1434802"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000" b="1">
                  <a:solidFill>
                    <a:srgbClr val="FF0000"/>
                  </a:solidFill>
                </a:rPr>
                <a:t>Brilliant blue FCF</a:t>
              </a:r>
              <a:endParaRPr lang="en-US" altLang="cs-CZ" sz="1000" b="1">
                <a:solidFill>
                  <a:srgbClr val="FF0000"/>
                </a:solidFill>
              </a:endParaRPr>
            </a:p>
          </p:txBody>
        </p:sp>
        <p:sp>
          <p:nvSpPr>
            <p:cNvPr id="94327" name="TextBox 28"/>
            <p:cNvSpPr txBox="1">
              <a:spLocks noChangeArrowheads="1"/>
            </p:cNvSpPr>
            <p:nvPr/>
          </p:nvSpPr>
          <p:spPr bwMode="auto">
            <a:xfrm rot="-5400000">
              <a:off x="5125424" y="2015525"/>
              <a:ext cx="1079892" cy="3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cs-CZ" sz="1000" b="1">
                  <a:solidFill>
                    <a:srgbClr val="FF0000"/>
                  </a:solidFill>
                </a:rPr>
                <a:t>Ethylvani</a:t>
              </a:r>
              <a:r>
                <a:rPr lang="cs-CZ" altLang="cs-CZ" sz="1000" b="1">
                  <a:solidFill>
                    <a:srgbClr val="FF0000"/>
                  </a:solidFill>
                </a:rPr>
                <a:t>l</a:t>
              </a:r>
              <a:r>
                <a:rPr lang="en-US" altLang="cs-CZ" sz="1000" b="1">
                  <a:solidFill>
                    <a:srgbClr val="FF0000"/>
                  </a:solidFill>
                </a:rPr>
                <a:t>lin</a:t>
              </a:r>
            </a:p>
          </p:txBody>
        </p:sp>
      </p:grpSp>
      <p:graphicFrame>
        <p:nvGraphicFramePr>
          <p:cNvPr id="30" name="Tabulka 29"/>
          <p:cNvGraphicFramePr>
            <a:graphicFrameLocks noGrp="1"/>
          </p:cNvGraphicFramePr>
          <p:nvPr/>
        </p:nvGraphicFramePr>
        <p:xfrm>
          <a:off x="6246812" y="285500"/>
          <a:ext cx="2897188" cy="6572500"/>
        </p:xfrm>
        <a:graphic>
          <a:graphicData uri="http://schemas.openxmlformats.org/drawingml/2006/table">
            <a:tbl>
              <a:tblPr/>
              <a:tblGrid>
                <a:gridCol w="975584">
                  <a:extLst>
                    <a:ext uri="{9D8B030D-6E8A-4147-A177-3AD203B41FA5}">
                      <a16:colId xmlns:a16="http://schemas.microsoft.com/office/drawing/2014/main" val="20000"/>
                    </a:ext>
                  </a:extLst>
                </a:gridCol>
                <a:gridCol w="975584">
                  <a:extLst>
                    <a:ext uri="{9D8B030D-6E8A-4147-A177-3AD203B41FA5}">
                      <a16:colId xmlns:a16="http://schemas.microsoft.com/office/drawing/2014/main" val="20001"/>
                    </a:ext>
                  </a:extLst>
                </a:gridCol>
                <a:gridCol w="473010">
                  <a:extLst>
                    <a:ext uri="{9D8B030D-6E8A-4147-A177-3AD203B41FA5}">
                      <a16:colId xmlns:a16="http://schemas.microsoft.com/office/drawing/2014/main" val="20002"/>
                    </a:ext>
                  </a:extLst>
                </a:gridCol>
                <a:gridCol w="473010">
                  <a:extLst>
                    <a:ext uri="{9D8B030D-6E8A-4147-A177-3AD203B41FA5}">
                      <a16:colId xmlns:a16="http://schemas.microsoft.com/office/drawing/2014/main" val="20003"/>
                    </a:ext>
                  </a:extLst>
                </a:gridCol>
              </a:tblGrid>
              <a:tr h="230354">
                <a:tc rowSpan="2">
                  <a:txBody>
                    <a:bodyPr/>
                    <a:lstStyle/>
                    <a:p>
                      <a:pPr algn="ctr" fontAlgn="ctr"/>
                      <a:r>
                        <a:rPr lang="cs-CZ" sz="1200" b="1" i="0" u="none" strike="noStrike" dirty="0" err="1">
                          <a:solidFill>
                            <a:schemeClr val="bg1"/>
                          </a:solidFill>
                          <a:latin typeface="Calibri"/>
                        </a:rPr>
                        <a:t>Group</a:t>
                      </a:r>
                      <a:endParaRPr lang="cs-CZ" sz="1200" b="1" i="0" u="none" strike="noStrike" dirty="0">
                        <a:solidFill>
                          <a:schemeClr val="bg1"/>
                        </a:solidFill>
                        <a:latin typeface="Calibri"/>
                      </a:endParaRPr>
                    </a:p>
                  </a:txBody>
                  <a:tcPr marL="7816" marR="7816" marT="10418" marB="0" anchor="ctr">
                    <a:lnL>
                      <a:noFill/>
                    </a:lnL>
                    <a:lnR>
                      <a:noFill/>
                    </a:lnR>
                    <a:lnT>
                      <a:noFill/>
                    </a:lnT>
                    <a:lnB>
                      <a:noFill/>
                    </a:lnB>
                    <a:solidFill>
                      <a:srgbClr val="FF0000"/>
                    </a:solidFill>
                  </a:tcPr>
                </a:tc>
                <a:tc rowSpan="2">
                  <a:txBody>
                    <a:bodyPr/>
                    <a:lstStyle/>
                    <a:p>
                      <a:pPr algn="ctr" fontAlgn="ctr"/>
                      <a:r>
                        <a:rPr lang="cs-CZ" sz="1200" b="1" i="0" u="none" strike="noStrike" dirty="0" err="1">
                          <a:solidFill>
                            <a:schemeClr val="bg1"/>
                          </a:solidFill>
                          <a:latin typeface="Calibri"/>
                        </a:rPr>
                        <a:t>Analyte</a:t>
                      </a:r>
                      <a:endParaRPr lang="cs-CZ" sz="1200" b="1" i="0" u="none" strike="noStrike" dirty="0">
                        <a:solidFill>
                          <a:schemeClr val="bg1"/>
                        </a:solidFill>
                        <a:latin typeface="Calibri"/>
                      </a:endParaRPr>
                    </a:p>
                  </a:txBody>
                  <a:tcPr marL="7816" marR="7816" marT="10418" marB="0" anchor="ctr">
                    <a:lnL>
                      <a:noFill/>
                    </a:lnL>
                    <a:lnR>
                      <a:noFill/>
                    </a:lnR>
                    <a:lnT>
                      <a:noFill/>
                    </a:lnT>
                    <a:lnB>
                      <a:noFill/>
                    </a:lnB>
                    <a:solidFill>
                      <a:srgbClr val="FF0000"/>
                    </a:solidFill>
                  </a:tcPr>
                </a:tc>
                <a:tc>
                  <a:txBody>
                    <a:bodyPr/>
                    <a:lstStyle/>
                    <a:p>
                      <a:pPr algn="ctr" fontAlgn="ctr"/>
                      <a:r>
                        <a:rPr lang="cs-CZ" sz="1200" b="1" i="0" u="none" strike="noStrike">
                          <a:solidFill>
                            <a:schemeClr val="bg1"/>
                          </a:solidFill>
                          <a:latin typeface="Calibri"/>
                        </a:rPr>
                        <a:t>LOQ </a:t>
                      </a:r>
                    </a:p>
                  </a:txBody>
                  <a:tcPr marL="7816" marR="7816" marT="10418" marB="0" anchor="ctr">
                    <a:lnL>
                      <a:noFill/>
                    </a:lnL>
                    <a:lnR>
                      <a:noFill/>
                    </a:lnR>
                    <a:lnT>
                      <a:noFill/>
                    </a:lnT>
                    <a:lnB>
                      <a:noFill/>
                    </a:lnB>
                    <a:solidFill>
                      <a:srgbClr val="FF0000"/>
                    </a:solidFill>
                  </a:tcPr>
                </a:tc>
                <a:tc>
                  <a:txBody>
                    <a:bodyPr/>
                    <a:lstStyle/>
                    <a:p>
                      <a:pPr algn="ctr" fontAlgn="ctr"/>
                      <a:r>
                        <a:rPr lang="cs-CZ" sz="1200" b="1" i="0" u="none" strike="noStrike">
                          <a:solidFill>
                            <a:schemeClr val="bg1"/>
                          </a:solidFill>
                          <a:latin typeface="Calibri"/>
                        </a:rPr>
                        <a:t>RSD </a:t>
                      </a:r>
                    </a:p>
                  </a:txBody>
                  <a:tcPr marL="7816" marR="7816" marT="10418" marB="0" anchor="ctr">
                    <a:lnL>
                      <a:noFill/>
                    </a:lnL>
                    <a:lnR>
                      <a:noFill/>
                    </a:lnR>
                    <a:lnT>
                      <a:noFill/>
                    </a:lnT>
                    <a:lnB>
                      <a:noFill/>
                    </a:lnB>
                    <a:solidFill>
                      <a:srgbClr val="FF0000"/>
                    </a:solidFill>
                  </a:tcPr>
                </a:tc>
                <a:extLst>
                  <a:ext uri="{0D108BD9-81ED-4DB2-BD59-A6C34878D82A}">
                    <a16:rowId xmlns:a16="http://schemas.microsoft.com/office/drawing/2014/main" val="10000"/>
                  </a:ext>
                </a:extLst>
              </a:tr>
              <a:tr h="230354">
                <a:tc vMerge="1">
                  <a:txBody>
                    <a:bodyPr/>
                    <a:lstStyle/>
                    <a:p>
                      <a:endParaRPr lang="cs-CZ"/>
                    </a:p>
                  </a:txBody>
                  <a:tcPr/>
                </a:tc>
                <a:tc vMerge="1">
                  <a:txBody>
                    <a:bodyPr/>
                    <a:lstStyle/>
                    <a:p>
                      <a:endParaRPr lang="cs-CZ"/>
                    </a:p>
                  </a:txBody>
                  <a:tcPr/>
                </a:tc>
                <a:tc>
                  <a:txBody>
                    <a:bodyPr/>
                    <a:lstStyle/>
                    <a:p>
                      <a:pPr algn="ctr" fontAlgn="ctr"/>
                      <a:r>
                        <a:rPr lang="cs-CZ" sz="1200" b="1" i="0" u="none" strike="noStrike" dirty="0">
                          <a:solidFill>
                            <a:schemeClr val="bg1"/>
                          </a:solidFill>
                          <a:latin typeface="Calibri"/>
                        </a:rPr>
                        <a:t>mg/l</a:t>
                      </a:r>
                    </a:p>
                  </a:txBody>
                  <a:tcPr marL="7816" marR="7816" marT="10418" marB="0" anchor="ctr">
                    <a:lnL>
                      <a:noFill/>
                    </a:lnL>
                    <a:lnR>
                      <a:noFill/>
                    </a:lnR>
                    <a:lnT>
                      <a:noFill/>
                    </a:lnT>
                    <a:lnB>
                      <a:noFill/>
                    </a:lnB>
                    <a:solidFill>
                      <a:srgbClr val="FF0000"/>
                    </a:solidFill>
                  </a:tcPr>
                </a:tc>
                <a:tc>
                  <a:txBody>
                    <a:bodyPr/>
                    <a:lstStyle/>
                    <a:p>
                      <a:pPr algn="ctr" fontAlgn="ctr"/>
                      <a:r>
                        <a:rPr lang="cs-CZ" sz="1200" b="1" i="0" u="none" strike="noStrike" dirty="0">
                          <a:solidFill>
                            <a:schemeClr val="bg1"/>
                          </a:solidFill>
                          <a:latin typeface="Calibri"/>
                        </a:rPr>
                        <a:t>% </a:t>
                      </a:r>
                    </a:p>
                  </a:txBody>
                  <a:tcPr marL="7816" marR="7816" marT="10418" marB="0" anchor="ctr">
                    <a:lnL>
                      <a:noFill/>
                    </a:lnL>
                    <a:lnR>
                      <a:noFill/>
                    </a:lnR>
                    <a:lnT>
                      <a:noFill/>
                    </a:lnT>
                    <a:lnB>
                      <a:noFill/>
                    </a:lnB>
                    <a:solidFill>
                      <a:srgbClr val="FF0000"/>
                    </a:solidFill>
                  </a:tcPr>
                </a:tc>
                <a:extLst>
                  <a:ext uri="{0D108BD9-81ED-4DB2-BD59-A6C34878D82A}">
                    <a16:rowId xmlns:a16="http://schemas.microsoft.com/office/drawing/2014/main" val="10001"/>
                  </a:ext>
                </a:extLst>
              </a:tr>
              <a:tr h="230354">
                <a:tc rowSpan="11">
                  <a:txBody>
                    <a:bodyPr/>
                    <a:lstStyle/>
                    <a:p>
                      <a:pPr algn="ctr" fontAlgn="ctr"/>
                      <a:r>
                        <a:rPr lang="cs-CZ" sz="1200" b="1" i="0" u="none" strike="noStrike" dirty="0" err="1">
                          <a:solidFill>
                            <a:srgbClr val="000000"/>
                          </a:solidFill>
                          <a:latin typeface="Calibri"/>
                        </a:rPr>
                        <a:t>Dyes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err="1">
                          <a:solidFill>
                            <a:srgbClr val="000000"/>
                          </a:solidFill>
                          <a:latin typeface="Calibri"/>
                        </a:rPr>
                        <a:t>Tartrazine</a:t>
                      </a:r>
                      <a:endParaRPr lang="cs-CZ" sz="1200" b="1" i="0" u="none" strike="noStrike" dirty="0">
                        <a:solidFill>
                          <a:srgbClr val="000000"/>
                        </a:solidFill>
                        <a:latin typeface="Calibri"/>
                      </a:endParaRP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dirty="0">
                          <a:solidFill>
                            <a:srgbClr val="000000"/>
                          </a:solidFill>
                          <a:latin typeface="Calibri"/>
                        </a:rPr>
                        <a:t>0,5</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1,5</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376117">
                <a:tc vMerge="1">
                  <a:txBody>
                    <a:bodyPr/>
                    <a:lstStyle/>
                    <a:p>
                      <a:endParaRPr lang="cs-CZ"/>
                    </a:p>
                  </a:txBody>
                  <a:tcPr/>
                </a:tc>
                <a:tc>
                  <a:txBody>
                    <a:bodyPr/>
                    <a:lstStyle/>
                    <a:p>
                      <a:pPr algn="ctr" fontAlgn="ctr"/>
                      <a:r>
                        <a:rPr lang="cs-CZ" sz="1200" b="1" i="0" u="none" strike="noStrike" dirty="0" err="1">
                          <a:solidFill>
                            <a:srgbClr val="000000"/>
                          </a:solidFill>
                          <a:latin typeface="Calibri"/>
                        </a:rPr>
                        <a:t>Sunset</a:t>
                      </a:r>
                      <a:r>
                        <a:rPr lang="cs-CZ" sz="1200" b="1" i="0" u="none" strike="noStrike" dirty="0">
                          <a:solidFill>
                            <a:srgbClr val="000000"/>
                          </a:solidFill>
                          <a:latin typeface="Calibri"/>
                        </a:rPr>
                        <a:t> </a:t>
                      </a:r>
                      <a:r>
                        <a:rPr lang="cs-CZ" sz="1200" b="1" i="0" u="none" strike="noStrike" dirty="0" err="1">
                          <a:solidFill>
                            <a:srgbClr val="000000"/>
                          </a:solidFill>
                          <a:latin typeface="Calibri"/>
                        </a:rPr>
                        <a:t>yellow</a:t>
                      </a:r>
                      <a:r>
                        <a:rPr lang="cs-CZ" sz="1200" b="1" i="0" u="none" strike="noStrike" dirty="0">
                          <a:solidFill>
                            <a:srgbClr val="000000"/>
                          </a:solidFill>
                          <a:latin typeface="Calibri"/>
                        </a:rPr>
                        <a:t> FCF</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2,1</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Azorubine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0,5</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3,9</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Ponceau 4R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3,5</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Erythrosine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6,3</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Allura red AC</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0,05</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0,7</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Patent blue V</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1,3</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376117">
                <a:tc vMerge="1">
                  <a:txBody>
                    <a:bodyPr/>
                    <a:lstStyle/>
                    <a:p>
                      <a:endParaRPr lang="cs-CZ"/>
                    </a:p>
                  </a:txBody>
                  <a:tcPr/>
                </a:tc>
                <a:tc>
                  <a:txBody>
                    <a:bodyPr/>
                    <a:lstStyle/>
                    <a:p>
                      <a:pPr algn="ctr" fontAlgn="ctr"/>
                      <a:r>
                        <a:rPr lang="cs-CZ" sz="1200" b="1" i="0" u="none" strike="noStrike">
                          <a:solidFill>
                            <a:srgbClr val="000000"/>
                          </a:solidFill>
                          <a:latin typeface="Calibri"/>
                        </a:rPr>
                        <a:t>Brilliant blue FCF</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2,1</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Green S</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1,1</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376117">
                <a:tc vMerge="1">
                  <a:txBody>
                    <a:bodyPr/>
                    <a:lstStyle/>
                    <a:p>
                      <a:endParaRPr lang="cs-CZ"/>
                    </a:p>
                  </a:txBody>
                  <a:tcPr/>
                </a:tc>
                <a:tc>
                  <a:txBody>
                    <a:bodyPr/>
                    <a:lstStyle/>
                    <a:p>
                      <a:pPr algn="ctr" fontAlgn="ctr"/>
                      <a:r>
                        <a:rPr lang="cs-CZ" sz="1200" b="1" i="0" u="none" strike="noStrike">
                          <a:solidFill>
                            <a:srgbClr val="000000"/>
                          </a:solidFill>
                          <a:latin typeface="Calibri"/>
                        </a:rPr>
                        <a:t>Brilliant black PN</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5,0</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Fluorescein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2,5</a:t>
                      </a:r>
                    </a:p>
                  </a:txBody>
                  <a:tcPr marL="7816" marR="7816" marT="10418"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30354">
                <a:tc rowSpan="2">
                  <a:txBody>
                    <a:bodyPr/>
                    <a:lstStyle/>
                    <a:p>
                      <a:pPr algn="ctr" fontAlgn="ctr"/>
                      <a:r>
                        <a:rPr lang="cs-CZ" sz="1200" b="1" i="0" u="none" strike="noStrike" dirty="0" err="1">
                          <a:solidFill>
                            <a:srgbClr val="000000"/>
                          </a:solidFill>
                          <a:latin typeface="Calibri"/>
                        </a:rPr>
                        <a:t>Preservatives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Sorbic acid</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1,3</a:t>
                      </a:r>
                    </a:p>
                  </a:txBody>
                  <a:tcPr marL="7816" marR="7816" marT="104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13"/>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Benzoic acid</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2,0</a:t>
                      </a:r>
                    </a:p>
                  </a:txBody>
                  <a:tcPr marL="7816" marR="7816" marT="10418"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0354">
                <a:tc rowSpan="7">
                  <a:txBody>
                    <a:bodyPr/>
                    <a:lstStyle/>
                    <a:p>
                      <a:pPr algn="ctr" fontAlgn="ctr"/>
                      <a:r>
                        <a:rPr lang="cs-CZ" sz="1200" b="1" i="0" u="none" strike="noStrike" dirty="0" err="1">
                          <a:solidFill>
                            <a:srgbClr val="000000"/>
                          </a:solidFill>
                          <a:latin typeface="Calibri"/>
                        </a:rPr>
                        <a:t>Sweeteners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Acesulfame K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0,08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1,5</a:t>
                      </a:r>
                    </a:p>
                  </a:txBody>
                  <a:tcPr marL="7816" marR="7816" marT="104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15"/>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Aspartame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1,2</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Cyklamate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0,5</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7"/>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Saccharin</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1,5</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Sucralose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1,6</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9"/>
                  </a:ext>
                </a:extLst>
              </a:tr>
              <a:tr h="376117">
                <a:tc vMerge="1">
                  <a:txBody>
                    <a:bodyPr/>
                    <a:lstStyle/>
                    <a:p>
                      <a:endParaRPr lang="cs-CZ"/>
                    </a:p>
                  </a:txBody>
                  <a:tcPr/>
                </a:tc>
                <a:tc>
                  <a:txBody>
                    <a:bodyPr/>
                    <a:lstStyle/>
                    <a:p>
                      <a:pPr algn="ctr" fontAlgn="ctr"/>
                      <a:r>
                        <a:rPr lang="cs-CZ" sz="1200" b="1" i="0" u="none" strike="noStrike">
                          <a:solidFill>
                            <a:srgbClr val="000000"/>
                          </a:solidFill>
                          <a:latin typeface="Calibri"/>
                        </a:rPr>
                        <a:t>Neohesperidine DC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0,08</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2,0</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Neotame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1,4</a:t>
                      </a:r>
                    </a:p>
                  </a:txBody>
                  <a:tcPr marL="7816" marR="7816" marT="10418"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230354">
                <a:tc rowSpan="2">
                  <a:txBody>
                    <a:bodyPr/>
                    <a:lstStyle/>
                    <a:p>
                      <a:pPr algn="ctr" fontAlgn="ctr"/>
                      <a:r>
                        <a:rPr lang="cs-CZ" sz="1200" b="1" i="0" u="none" strike="noStrike" dirty="0" err="1">
                          <a:solidFill>
                            <a:srgbClr val="000000"/>
                          </a:solidFill>
                          <a:latin typeface="Calibri"/>
                        </a:rPr>
                        <a:t>Flavourings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Vanillin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2,9</a:t>
                      </a:r>
                    </a:p>
                  </a:txBody>
                  <a:tcPr marL="7816" marR="7816" marT="104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22"/>
                  </a:ext>
                </a:extLst>
              </a:tr>
              <a:tr h="230354">
                <a:tc vMerge="1">
                  <a:txBody>
                    <a:bodyPr/>
                    <a:lstStyle/>
                    <a:p>
                      <a:endParaRPr lang="cs-CZ"/>
                    </a:p>
                  </a:txBody>
                  <a:tcPr/>
                </a:tc>
                <a:tc>
                  <a:txBody>
                    <a:bodyPr/>
                    <a:lstStyle/>
                    <a:p>
                      <a:pPr algn="ctr" fontAlgn="ctr"/>
                      <a:r>
                        <a:rPr lang="cs-CZ" sz="1200" b="1" i="0" u="none" strike="noStrike">
                          <a:solidFill>
                            <a:srgbClr val="000000"/>
                          </a:solidFill>
                          <a:latin typeface="Calibri"/>
                        </a:rPr>
                        <a:t>Ethylvanilin </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0,03</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a:solidFill>
                            <a:srgbClr val="000000"/>
                          </a:solidFill>
                          <a:latin typeface="Calibri"/>
                        </a:rPr>
                        <a:t>3,5</a:t>
                      </a:r>
                    </a:p>
                  </a:txBody>
                  <a:tcPr marL="7816" marR="7816" marT="10418"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230354">
                <a:tc rowSpan="2">
                  <a:txBody>
                    <a:bodyPr/>
                    <a:lstStyle/>
                    <a:p>
                      <a:pPr algn="ctr" fontAlgn="ctr"/>
                      <a:r>
                        <a:rPr lang="cs-CZ" sz="1200" b="1" i="0" u="none" strike="noStrike" dirty="0">
                          <a:solidFill>
                            <a:srgbClr val="000000"/>
                          </a:solidFill>
                          <a:latin typeface="Calibri"/>
                        </a:rPr>
                        <a:t>Purine </a:t>
                      </a:r>
                      <a:r>
                        <a:rPr lang="cs-CZ" sz="1200" b="1" i="0" u="none" strike="noStrike" dirty="0" err="1">
                          <a:solidFill>
                            <a:srgbClr val="000000"/>
                          </a:solidFill>
                          <a:latin typeface="Calibri"/>
                        </a:rPr>
                        <a:t>alkaloids</a:t>
                      </a:r>
                      <a:endParaRPr lang="cs-CZ" sz="1200" b="1" i="0" u="none" strike="noStrike" dirty="0">
                        <a:solidFill>
                          <a:srgbClr val="000000"/>
                        </a:solidFill>
                        <a:latin typeface="Calibri"/>
                      </a:endParaRPr>
                    </a:p>
                  </a:txBody>
                  <a:tcPr marL="7816" marR="7816" marT="1041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Caffeine</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ctr"/>
                      <a:r>
                        <a:rPr lang="cs-CZ" sz="1200" b="1" i="0" u="none" strike="noStrike">
                          <a:solidFill>
                            <a:srgbClr val="000000"/>
                          </a:solidFill>
                          <a:latin typeface="Calibri"/>
                        </a:rPr>
                        <a:t>1,5</a:t>
                      </a:r>
                    </a:p>
                  </a:txBody>
                  <a:tcPr marL="7816" marR="7816" marT="1041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24"/>
                  </a:ext>
                </a:extLst>
              </a:tr>
              <a:tr h="230354">
                <a:tc vMerge="1">
                  <a:txBody>
                    <a:bodyPr/>
                    <a:lstStyle/>
                    <a:p>
                      <a:endParaRPr lang="cs-CZ"/>
                    </a:p>
                  </a:txBody>
                  <a:tcPr/>
                </a:tc>
                <a:tc>
                  <a:txBody>
                    <a:bodyPr/>
                    <a:lstStyle/>
                    <a:p>
                      <a:pPr algn="ctr" fontAlgn="ctr"/>
                      <a:r>
                        <a:rPr lang="cs-CZ" sz="1200" b="1" i="0" u="none" strike="noStrike" dirty="0" err="1">
                          <a:solidFill>
                            <a:srgbClr val="000000"/>
                          </a:solidFill>
                          <a:latin typeface="Calibri"/>
                        </a:rPr>
                        <a:t>Theobromine</a:t>
                      </a:r>
                      <a:endParaRPr lang="cs-CZ" sz="1200" b="1" i="0" u="none" strike="noStrike" dirty="0">
                        <a:solidFill>
                          <a:srgbClr val="000000"/>
                        </a:solidFill>
                        <a:latin typeface="Calibri"/>
                      </a:endParaRP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a:solidFill>
                            <a:srgbClr val="000000"/>
                          </a:solidFill>
                          <a:latin typeface="Calibri"/>
                        </a:rPr>
                        <a:t>0,01</a:t>
                      </a:r>
                    </a:p>
                  </a:txBody>
                  <a:tcPr marL="7816" marR="7816" marT="104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cs-CZ" sz="1200" b="1" i="0" u="none" strike="noStrike" dirty="0">
                          <a:solidFill>
                            <a:srgbClr val="000000"/>
                          </a:solidFill>
                          <a:latin typeface="Calibri"/>
                        </a:rPr>
                        <a:t>0,7</a:t>
                      </a:r>
                    </a:p>
                  </a:txBody>
                  <a:tcPr marL="7816" marR="7816" marT="10418"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403120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5" name="Text Box 5"/>
          <p:cNvSpPr txBox="1">
            <a:spLocks noChangeArrowheads="1"/>
          </p:cNvSpPr>
          <p:nvPr/>
        </p:nvSpPr>
        <p:spPr bwMode="auto">
          <a:xfrm>
            <a:off x="342264" y="1392873"/>
            <a:ext cx="8527415" cy="2108269"/>
          </a:xfrm>
          <a:prstGeom prst="rect">
            <a:avLst/>
          </a:prstGeom>
          <a:noFill/>
          <a:ln w="25400">
            <a:noFill/>
            <a:miter lim="800000"/>
            <a:headEnd/>
            <a:tailEnd/>
          </a:ln>
          <a:effectLst/>
        </p:spPr>
        <p:txBody>
          <a:bodyPr wrap="square">
            <a:spAutoFit/>
          </a:bodyPr>
          <a:lstStyle/>
          <a:p>
            <a:pPr eaLnBrk="1" fontAlgn="auto" hangingPunct="1">
              <a:spcBef>
                <a:spcPts val="0"/>
              </a:spcBef>
              <a:spcAft>
                <a:spcPct val="35000"/>
              </a:spcAft>
              <a:defRPr/>
            </a:pPr>
            <a:r>
              <a:rPr lang="cs-CZ" sz="2000" b="1" dirty="0">
                <a:solidFill>
                  <a:srgbClr val="FF0000"/>
                </a:solidFill>
                <a:latin typeface="Tahoma" pitchFamily="34" charset="0"/>
                <a:cs typeface="+mn-cs"/>
              </a:rPr>
              <a:t>výhody</a:t>
            </a:r>
          </a:p>
          <a:p>
            <a:pPr eaLnBrk="1" fontAlgn="auto" hangingPunct="1">
              <a:spcBef>
                <a:spcPts val="0"/>
              </a:spcBef>
              <a:spcAft>
                <a:spcPct val="20000"/>
              </a:spcAft>
              <a:defRPr/>
            </a:pPr>
            <a:r>
              <a:rPr lang="cs-CZ" sz="2000" dirty="0">
                <a:solidFill>
                  <a:srgbClr val="660066"/>
                </a:solidFill>
                <a:latin typeface="Tahoma" pitchFamily="34" charset="0"/>
                <a:cs typeface="+mn-cs"/>
              </a:rPr>
              <a:t>- </a:t>
            </a:r>
            <a:r>
              <a:rPr lang="cs-CZ" sz="2000" dirty="0">
                <a:cs typeface="+mn-cs"/>
              </a:rPr>
              <a:t>analýza složitých směsí analytů v komplikovaných matricích, nižší nároky na chromatografické rozlišení</a:t>
            </a:r>
          </a:p>
          <a:p>
            <a:pPr eaLnBrk="1" fontAlgn="auto" hangingPunct="1">
              <a:spcBef>
                <a:spcPts val="0"/>
              </a:spcBef>
              <a:spcAft>
                <a:spcPts val="0"/>
              </a:spcAft>
              <a:buFontTx/>
              <a:buChar char="-"/>
              <a:defRPr/>
            </a:pPr>
            <a:r>
              <a:rPr lang="cs-CZ" sz="2000" dirty="0">
                <a:cs typeface="+mn-cs"/>
              </a:rPr>
              <a:t> časté zjednodušení přípravy vzorku na hrubou extrakci a  filtraci</a:t>
            </a:r>
          </a:p>
          <a:p>
            <a:pPr eaLnBrk="1" fontAlgn="auto" hangingPunct="1">
              <a:spcBef>
                <a:spcPts val="0"/>
              </a:spcBef>
              <a:spcAft>
                <a:spcPts val="0"/>
              </a:spcAft>
              <a:buFontTx/>
              <a:buChar char="-"/>
              <a:defRPr/>
            </a:pPr>
            <a:r>
              <a:rPr lang="cs-CZ" sz="2000" dirty="0">
                <a:cs typeface="+mn-cs"/>
              </a:rPr>
              <a:t> citlivá a selektivní analýza, vysoký stupeň konfirmace</a:t>
            </a:r>
          </a:p>
          <a:p>
            <a:pPr eaLnBrk="1" fontAlgn="auto" hangingPunct="1">
              <a:spcBef>
                <a:spcPts val="0"/>
              </a:spcBef>
              <a:spcAft>
                <a:spcPct val="20000"/>
              </a:spcAft>
              <a:defRPr/>
            </a:pPr>
            <a:r>
              <a:rPr lang="cs-CZ" sz="2000" dirty="0">
                <a:cs typeface="+mn-cs"/>
              </a:rPr>
              <a:t>- zvýšení průchodnosti vzorků laboratoří</a:t>
            </a:r>
          </a:p>
        </p:txBody>
      </p:sp>
      <p:sp>
        <p:nvSpPr>
          <p:cNvPr id="675846" name="Text Box 6"/>
          <p:cNvSpPr txBox="1">
            <a:spLocks noChangeArrowheads="1"/>
          </p:cNvSpPr>
          <p:nvPr/>
        </p:nvSpPr>
        <p:spPr bwMode="auto">
          <a:xfrm>
            <a:off x="342264" y="3846398"/>
            <a:ext cx="8188325" cy="1924050"/>
          </a:xfrm>
          <a:prstGeom prst="rect">
            <a:avLst/>
          </a:prstGeom>
          <a:noFill/>
          <a:ln w="25400">
            <a:noFill/>
            <a:miter lim="800000"/>
            <a:headEnd/>
            <a:tailEnd/>
          </a:ln>
          <a:effectLst/>
        </p:spPr>
        <p:txBody>
          <a:bodyPr>
            <a:spAutoFit/>
          </a:bodyPr>
          <a:lstStyle/>
          <a:p>
            <a:pPr eaLnBrk="1" fontAlgn="auto" hangingPunct="1">
              <a:spcBef>
                <a:spcPts val="0"/>
              </a:spcBef>
              <a:spcAft>
                <a:spcPct val="35000"/>
              </a:spcAft>
              <a:defRPr/>
            </a:pPr>
            <a:r>
              <a:rPr lang="cs-CZ" sz="2000" b="1" dirty="0">
                <a:solidFill>
                  <a:srgbClr val="FF0000"/>
                </a:solidFill>
                <a:cs typeface="+mn-cs"/>
              </a:rPr>
              <a:t>omezení</a:t>
            </a:r>
          </a:p>
          <a:p>
            <a:pPr eaLnBrk="1" fontAlgn="auto" hangingPunct="1">
              <a:spcBef>
                <a:spcPts val="0"/>
              </a:spcBef>
              <a:spcAft>
                <a:spcPct val="20000"/>
              </a:spcAft>
              <a:defRPr/>
            </a:pPr>
            <a:r>
              <a:rPr lang="cs-CZ" sz="2000" dirty="0">
                <a:cs typeface="+mn-cs"/>
              </a:rPr>
              <a:t>- vysoké pořizovací a provozní náklady</a:t>
            </a:r>
          </a:p>
          <a:p>
            <a:pPr eaLnBrk="1" fontAlgn="auto" hangingPunct="1">
              <a:spcBef>
                <a:spcPts val="0"/>
              </a:spcBef>
              <a:spcAft>
                <a:spcPct val="20000"/>
              </a:spcAft>
              <a:defRPr/>
            </a:pPr>
            <a:r>
              <a:rPr lang="cs-CZ" sz="2000" dirty="0">
                <a:cs typeface="+mn-cs"/>
              </a:rPr>
              <a:t>- požadavek na specializovanou obsluhu</a:t>
            </a:r>
          </a:p>
          <a:p>
            <a:pPr eaLnBrk="1" fontAlgn="auto" hangingPunct="1">
              <a:spcBef>
                <a:spcPts val="0"/>
              </a:spcBef>
              <a:spcAft>
                <a:spcPct val="20000"/>
              </a:spcAft>
              <a:buFontTx/>
              <a:buChar char="-"/>
              <a:defRPr/>
            </a:pPr>
            <a:r>
              <a:rPr lang="cs-CZ" sz="2000" dirty="0">
                <a:cs typeface="+mn-cs"/>
              </a:rPr>
              <a:t> obtížná přenositelnost metod mezi laboratořemi</a:t>
            </a:r>
          </a:p>
          <a:p>
            <a:pPr eaLnBrk="1" fontAlgn="auto" hangingPunct="1">
              <a:spcBef>
                <a:spcPts val="0"/>
              </a:spcBef>
              <a:spcAft>
                <a:spcPct val="20000"/>
              </a:spcAft>
              <a:buFontTx/>
              <a:buChar char="-"/>
              <a:defRPr/>
            </a:pPr>
            <a:r>
              <a:rPr lang="cs-CZ" sz="2000" dirty="0">
                <a:cs typeface="+mn-cs"/>
              </a:rPr>
              <a:t> velmi obtížná přenositelnost metod mezi různými přístroji</a:t>
            </a:r>
            <a:endParaRPr lang="en-GB" sz="2000" dirty="0">
              <a:cs typeface="+mn-cs"/>
            </a:endParaRPr>
          </a:p>
        </p:txBody>
      </p:sp>
      <p:sp>
        <p:nvSpPr>
          <p:cNvPr id="4" name="Nadpis 3"/>
          <p:cNvSpPr>
            <a:spLocks noGrp="1"/>
          </p:cNvSpPr>
          <p:nvPr>
            <p:ph type="title"/>
          </p:nvPr>
        </p:nvSpPr>
        <p:spPr/>
        <p:txBody>
          <a:bodyPr/>
          <a:lstStyle/>
          <a:p>
            <a:r>
              <a:rPr lang="cs-CZ" dirty="0"/>
              <a:t>LC-MS spojení</a:t>
            </a:r>
            <a:endParaRPr lang="en-US" dirty="0"/>
          </a:p>
        </p:txBody>
      </p:sp>
    </p:spTree>
    <p:extLst>
      <p:ext uri="{BB962C8B-B14F-4D97-AF65-F5344CB8AC3E}">
        <p14:creationId xmlns:p14="http://schemas.microsoft.com/office/powerpoint/2010/main" val="33925139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04131" y="505483"/>
            <a:ext cx="8318500" cy="646113"/>
          </a:xfrm>
          <a:solidFill>
            <a:srgbClr val="FFFFFF"/>
          </a:solidFill>
        </p:spPr>
        <p:txBody>
          <a:bodyPr rtlCol="0" anchor="t">
            <a:normAutofit fontScale="90000"/>
          </a:bodyPr>
          <a:lstStyle/>
          <a:p>
            <a:pPr eaLnBrk="1" hangingPunct="1">
              <a:defRPr/>
            </a:pPr>
            <a:r>
              <a:rPr dirty="0" err="1">
                <a:latin typeface="+mn-lt"/>
              </a:rPr>
              <a:t>Šum</a:t>
            </a:r>
            <a:r>
              <a:rPr dirty="0">
                <a:latin typeface="+mn-lt"/>
              </a:rPr>
              <a:t> a drift </a:t>
            </a:r>
            <a:r>
              <a:rPr dirty="0" err="1">
                <a:latin typeface="+mn-lt"/>
              </a:rPr>
              <a:t>detektoru</a:t>
            </a:r>
            <a:endParaRPr dirty="0">
              <a:latin typeface="+mn-lt"/>
            </a:endParaRPr>
          </a:p>
        </p:txBody>
      </p:sp>
      <p:sp>
        <p:nvSpPr>
          <p:cNvPr id="18435" name="Rectangle 3"/>
          <p:cNvSpPr>
            <a:spLocks noGrp="1" noChangeArrowheads="1"/>
          </p:cNvSpPr>
          <p:nvPr>
            <p:ph type="body" idx="1"/>
          </p:nvPr>
        </p:nvSpPr>
        <p:spPr>
          <a:xfrm>
            <a:off x="483080" y="1591574"/>
            <a:ext cx="8118475" cy="4525963"/>
          </a:xfrm>
          <a:solidFill>
            <a:srgbClr val="FFFFFF"/>
          </a:solidFill>
        </p:spPr>
        <p:txBody>
          <a:bodyPr/>
          <a:lstStyle/>
          <a:p>
            <a:pPr marL="469900" indent="-469900" eaLnBrk="1" hangingPunct="1">
              <a:lnSpc>
                <a:spcPct val="90000"/>
              </a:lnSpc>
              <a:buFontTx/>
              <a:buNone/>
            </a:pPr>
            <a:r>
              <a:rPr lang="cs-CZ" altLang="cs-CZ" sz="2400" dirty="0" smtClean="0"/>
              <a:t>Stopová analýza důležité rozlišit </a:t>
            </a:r>
            <a:r>
              <a:rPr lang="cs-CZ" altLang="cs-CZ" sz="2400" dirty="0"/>
              <a:t>mezi šumem a signálem analyzované látky </a:t>
            </a:r>
          </a:p>
          <a:p>
            <a:pPr marL="469900" indent="-469900" eaLnBrk="1" hangingPunct="1">
              <a:lnSpc>
                <a:spcPct val="90000"/>
              </a:lnSpc>
              <a:buFontTx/>
              <a:buNone/>
            </a:pPr>
            <a:r>
              <a:rPr lang="cs-CZ" altLang="cs-CZ" sz="2400" dirty="0"/>
              <a:t>Poměr signál : šum  3:1 LOD</a:t>
            </a:r>
          </a:p>
          <a:p>
            <a:pPr marL="469900" indent="-469900" eaLnBrk="1" hangingPunct="1">
              <a:lnSpc>
                <a:spcPct val="90000"/>
              </a:lnSpc>
              <a:buFontTx/>
              <a:buNone/>
            </a:pPr>
            <a:r>
              <a:rPr lang="cs-CZ" altLang="cs-CZ" sz="2400" dirty="0"/>
              <a:t>LOQ = 3 x LOD</a:t>
            </a:r>
          </a:p>
          <a:p>
            <a:pPr marL="469900" indent="-469900" eaLnBrk="1" hangingPunct="1">
              <a:lnSpc>
                <a:spcPct val="90000"/>
              </a:lnSpc>
              <a:buFontTx/>
              <a:buNone/>
            </a:pPr>
            <a:r>
              <a:rPr lang="cs-CZ" altLang="cs-CZ" sz="2400" dirty="0"/>
              <a:t>Přesná kvantifikace stopových množství s chybou méně než 2%</a:t>
            </a:r>
          </a:p>
          <a:p>
            <a:pPr marL="469900" indent="-469900" eaLnBrk="1" hangingPunct="1">
              <a:lnSpc>
                <a:spcPct val="90000"/>
              </a:lnSpc>
              <a:buFontTx/>
              <a:buNone/>
            </a:pPr>
            <a:r>
              <a:rPr lang="cs-CZ" altLang="cs-CZ" sz="2400" dirty="0"/>
              <a:t>Snížení šumu – snížení meze detekce</a:t>
            </a:r>
          </a:p>
          <a:p>
            <a:pPr marL="469900" indent="-469900" eaLnBrk="1" hangingPunct="1">
              <a:lnSpc>
                <a:spcPct val="90000"/>
              </a:lnSpc>
              <a:buFontTx/>
              <a:buNone/>
            </a:pPr>
            <a:endParaRPr lang="cs-CZ" altLang="cs-CZ" sz="2400" dirty="0"/>
          </a:p>
          <a:p>
            <a:pPr marL="469900" indent="-469900" eaLnBrk="1" hangingPunct="1">
              <a:lnSpc>
                <a:spcPct val="90000"/>
              </a:lnSpc>
              <a:buFontTx/>
              <a:buNone/>
            </a:pPr>
            <a:r>
              <a:rPr lang="cs-CZ" altLang="cs-CZ" sz="2400" b="1" dirty="0"/>
              <a:t>Příčiny šumu:</a:t>
            </a:r>
          </a:p>
          <a:p>
            <a:pPr marL="469900" indent="-469900" eaLnBrk="1" hangingPunct="1">
              <a:lnSpc>
                <a:spcPct val="90000"/>
              </a:lnSpc>
              <a:buFontTx/>
              <a:buNone/>
            </a:pPr>
            <a:r>
              <a:rPr lang="cs-CZ" altLang="cs-CZ" sz="2400" dirty="0"/>
              <a:t>Kolísání průtoku, teploty, </a:t>
            </a:r>
          </a:p>
          <a:p>
            <a:pPr marL="469900" indent="-469900" eaLnBrk="1" hangingPunct="1">
              <a:lnSpc>
                <a:spcPct val="90000"/>
              </a:lnSpc>
              <a:buFontTx/>
              <a:buNone/>
            </a:pPr>
            <a:r>
              <a:rPr lang="cs-CZ" altLang="cs-CZ" sz="2400" dirty="0"/>
              <a:t>Nečistoty v MF a ve vzorku</a:t>
            </a:r>
          </a:p>
          <a:p>
            <a:pPr marL="469900" indent="-469900" eaLnBrk="1" hangingPunct="1">
              <a:lnSpc>
                <a:spcPct val="90000"/>
              </a:lnSpc>
            </a:pPr>
            <a:endParaRPr lang="cs-CZ" altLang="cs-CZ" sz="2400" dirty="0"/>
          </a:p>
          <a:p>
            <a:pPr marL="469900" indent="-469900" eaLnBrk="1" hangingPunct="1">
              <a:lnSpc>
                <a:spcPct val="90000"/>
              </a:lnSpc>
            </a:pPr>
            <a:endParaRPr lang="cs-CZ" altLang="cs-CZ" sz="2400" dirty="0"/>
          </a:p>
          <a:p>
            <a:pPr marL="469900" indent="-469900" eaLnBrk="1" hangingPunct="1">
              <a:lnSpc>
                <a:spcPct val="90000"/>
              </a:lnSpc>
            </a:pPr>
            <a:endParaRPr lang="cs-CZ" altLang="cs-CZ" sz="2400" dirty="0"/>
          </a:p>
          <a:p>
            <a:pPr marL="469900" indent="-469900" eaLnBrk="1" hangingPunct="1">
              <a:lnSpc>
                <a:spcPct val="90000"/>
              </a:lnSpc>
            </a:pPr>
            <a:endParaRPr lang="cs-CZ" altLang="cs-CZ" sz="2400" dirty="0"/>
          </a:p>
        </p:txBody>
      </p:sp>
    </p:spTree>
    <p:extLst>
      <p:ext uri="{BB962C8B-B14F-4D97-AF65-F5344CB8AC3E}">
        <p14:creationId xmlns:p14="http://schemas.microsoft.com/office/powerpoint/2010/main" val="353362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90563" y="496093"/>
            <a:ext cx="8318500" cy="646113"/>
          </a:xfrm>
          <a:solidFill>
            <a:srgbClr val="FFFFFF"/>
          </a:solidFill>
        </p:spPr>
        <p:txBody>
          <a:bodyPr rtlCol="0" anchor="t">
            <a:normAutofit fontScale="90000"/>
          </a:bodyPr>
          <a:lstStyle/>
          <a:p>
            <a:pPr eaLnBrk="1" hangingPunct="1">
              <a:defRPr/>
            </a:pPr>
            <a:r>
              <a:rPr dirty="0" err="1"/>
              <a:t>Šum</a:t>
            </a:r>
            <a:r>
              <a:rPr dirty="0"/>
              <a:t> a drift </a:t>
            </a:r>
            <a:r>
              <a:rPr dirty="0" err="1"/>
              <a:t>detektoru</a:t>
            </a:r>
            <a:endParaRPr dirty="0"/>
          </a:p>
        </p:txBody>
      </p:sp>
      <p:sp>
        <p:nvSpPr>
          <p:cNvPr id="19459" name="Rectangle 3"/>
          <p:cNvSpPr>
            <a:spLocks noGrp="1" noChangeArrowheads="1"/>
          </p:cNvSpPr>
          <p:nvPr>
            <p:ph type="body" sz="half" idx="4294967295"/>
          </p:nvPr>
        </p:nvSpPr>
        <p:spPr>
          <a:xfrm>
            <a:off x="0" y="1752600"/>
            <a:ext cx="2376488" cy="2108200"/>
          </a:xfrm>
          <a:solidFill>
            <a:srgbClr val="FFFFFF"/>
          </a:solidFill>
        </p:spPr>
        <p:txBody>
          <a:bodyPr/>
          <a:lstStyle/>
          <a:p>
            <a:pPr eaLnBrk="1" hangingPunct="1"/>
            <a:endParaRPr lang="cs-CZ" altLang="cs-CZ" sz="2800"/>
          </a:p>
          <a:p>
            <a:pPr eaLnBrk="1" hangingPunct="1"/>
            <a:endParaRPr lang="cs-CZ" altLang="cs-CZ" sz="2800"/>
          </a:p>
          <a:p>
            <a:pPr eaLnBrk="1" hangingPunct="1"/>
            <a:endParaRPr lang="cs-CZ" altLang="cs-CZ" sz="2800"/>
          </a:p>
          <a:p>
            <a:pPr eaLnBrk="1" hangingPunct="1"/>
            <a:endParaRPr lang="cs-CZ" altLang="cs-CZ" sz="2800"/>
          </a:p>
          <a:p>
            <a:pPr eaLnBrk="1" hangingPunct="1"/>
            <a:endParaRPr lang="cs-CZ" altLang="cs-CZ" sz="2800"/>
          </a:p>
          <a:p>
            <a:pPr eaLnBrk="1" hangingPunct="1">
              <a:buFontTx/>
              <a:buNone/>
            </a:pPr>
            <a:endParaRPr lang="cs-CZ" altLang="cs-CZ" sz="1700">
              <a:latin typeface="Arial" panose="020B0604020202020204" pitchFamily="34" charset="0"/>
            </a:endParaRPr>
          </a:p>
        </p:txBody>
      </p:sp>
      <p:pic>
        <p:nvPicPr>
          <p:cNvPr id="19460" name="Picture 7"/>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395288" y="4645025"/>
            <a:ext cx="3382962" cy="2212975"/>
          </a:xfrm>
          <a:noFill/>
        </p:spPr>
      </p:pic>
      <p:pic>
        <p:nvPicPr>
          <p:cNvPr id="19461" name="Picture 5" descr="no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8413" y="1341438"/>
            <a:ext cx="6294437"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p:cNvSpPr>
            <a:spLocks noChangeArrowheads="1"/>
          </p:cNvSpPr>
          <p:nvPr/>
        </p:nvSpPr>
        <p:spPr bwMode="auto">
          <a:xfrm>
            <a:off x="228600" y="3729038"/>
            <a:ext cx="46212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a:latin typeface="Verdana" panose="020B0604030504040204" pitchFamily="34" charset="0"/>
              </a:rPr>
              <a:t>Definice šumu</a:t>
            </a:r>
          </a:p>
          <a:p>
            <a:pPr eaLnBrk="1" hangingPunct="1"/>
            <a:r>
              <a:rPr lang="cs-CZ" altLang="cs-CZ">
                <a:latin typeface="Verdana" panose="020B0604030504040204" pitchFamily="34" charset="0"/>
              </a:rPr>
              <a:t>Drift baseline</a:t>
            </a:r>
          </a:p>
          <a:p>
            <a:pPr eaLnBrk="1" hangingPunct="1"/>
            <a:r>
              <a:rPr lang="cs-CZ" altLang="cs-CZ">
                <a:latin typeface="Verdana" panose="020B0604030504040204" pitchFamily="34" charset="0"/>
              </a:rPr>
              <a:t>Nejnižší detekovatelný pík</a:t>
            </a:r>
          </a:p>
        </p:txBody>
      </p:sp>
      <p:sp>
        <p:nvSpPr>
          <p:cNvPr id="19463" name="Rectangle 8"/>
          <p:cNvSpPr>
            <a:spLocks noChangeArrowheads="1"/>
          </p:cNvSpPr>
          <p:nvPr/>
        </p:nvSpPr>
        <p:spPr bwMode="auto">
          <a:xfrm>
            <a:off x="179388" y="19161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400">
                <a:latin typeface="Verdana" panose="020B0604030504040204" pitchFamily="34" charset="0"/>
              </a:rPr>
              <a:t>Mez detekce S/N</a:t>
            </a:r>
            <a:r>
              <a:rPr lang="en-US" altLang="cs-CZ" sz="1400">
                <a:latin typeface="Verdana" panose="020B0604030504040204" pitchFamily="34" charset="0"/>
              </a:rPr>
              <a:t> &gt; 2-3</a:t>
            </a:r>
          </a:p>
          <a:p>
            <a:pPr eaLnBrk="1" hangingPunct="1"/>
            <a:r>
              <a:rPr lang="en-US" altLang="cs-CZ" sz="1400">
                <a:latin typeface="Verdana" panose="020B0604030504040204" pitchFamily="34" charset="0"/>
              </a:rPr>
              <a:t>Mez stanovitelnosti </a:t>
            </a:r>
            <a:r>
              <a:rPr lang="cs-CZ" altLang="cs-CZ" sz="1400">
                <a:latin typeface="Verdana" panose="020B0604030504040204" pitchFamily="34" charset="0"/>
              </a:rPr>
              <a:t>S/N</a:t>
            </a:r>
            <a:r>
              <a:rPr lang="en-US" altLang="cs-CZ" sz="1400">
                <a:latin typeface="Verdana" panose="020B0604030504040204" pitchFamily="34" charset="0"/>
              </a:rPr>
              <a:t> &gt; 10</a:t>
            </a:r>
            <a:r>
              <a:rPr lang="cs-CZ" altLang="cs-CZ" sz="1400">
                <a:latin typeface="Verdana" panose="020B0604030504040204" pitchFamily="34" charset="0"/>
              </a:rPr>
              <a:t> (3 LOD)</a:t>
            </a:r>
            <a:endParaRPr lang="en-US" altLang="cs-CZ" sz="1400">
              <a:latin typeface="Verdana" panose="020B0604030504040204" pitchFamily="34" charset="0"/>
            </a:endParaRPr>
          </a:p>
        </p:txBody>
      </p:sp>
      <p:pic>
        <p:nvPicPr>
          <p:cNvPr id="19464" name="Picture 4"/>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4751388" y="3968750"/>
            <a:ext cx="3956050" cy="2806700"/>
          </a:xfrm>
          <a:noFill/>
        </p:spPr>
      </p:pic>
    </p:spTree>
    <p:extLst>
      <p:ext uri="{BB962C8B-B14F-4D97-AF65-F5344CB8AC3E}">
        <p14:creationId xmlns:p14="http://schemas.microsoft.com/office/powerpoint/2010/main" val="42366636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a:extLst>
              <a:ext uri="{FF2B5EF4-FFF2-40B4-BE49-F238E27FC236}">
                <a16:creationId xmlns:a16="http://schemas.microsoft.com/office/drawing/2014/main" id="{AB5227B5-6099-4599-B5AE-6E9C605C16CE}"/>
              </a:ext>
            </a:extLst>
          </p:cNvPr>
          <p:cNvSpPr>
            <a:spLocks noGrp="1"/>
          </p:cNvSpPr>
          <p:nvPr>
            <p:ph type="title"/>
          </p:nvPr>
        </p:nvSpPr>
        <p:spPr>
          <a:xfrm>
            <a:off x="528637" y="231737"/>
            <a:ext cx="8229600" cy="1143000"/>
          </a:xfrm>
        </p:spPr>
        <p:txBody>
          <a:bodyPr/>
          <a:lstStyle/>
          <a:p>
            <a:r>
              <a:rPr lang="cs-CZ" altLang="cs-CZ" dirty="0"/>
              <a:t>Posílení poměru signál/šum  (S/N)</a:t>
            </a:r>
          </a:p>
        </p:txBody>
      </p:sp>
      <p:sp>
        <p:nvSpPr>
          <p:cNvPr id="2" name="Zástupný symbol pro obsah 1">
            <a:extLst>
              <a:ext uri="{FF2B5EF4-FFF2-40B4-BE49-F238E27FC236}">
                <a16:creationId xmlns:a16="http://schemas.microsoft.com/office/drawing/2014/main" id="{8A0E0B49-26FA-49E7-A976-2A252ADEF998}"/>
              </a:ext>
            </a:extLst>
          </p:cNvPr>
          <p:cNvSpPr>
            <a:spLocks noGrp="1"/>
          </p:cNvSpPr>
          <p:nvPr>
            <p:ph idx="1"/>
          </p:nvPr>
        </p:nvSpPr>
        <p:spPr/>
        <p:txBody>
          <a:bodyPr/>
          <a:lstStyle/>
          <a:p>
            <a:endParaRPr lang="cs-CZ"/>
          </a:p>
        </p:txBody>
      </p:sp>
      <p:pic>
        <p:nvPicPr>
          <p:cNvPr id="4" name="Picture 3">
            <a:extLst>
              <a:ext uri="{FF2B5EF4-FFF2-40B4-BE49-F238E27FC236}">
                <a16:creationId xmlns:a16="http://schemas.microsoft.com/office/drawing/2014/main" id="{975BEC9B-778B-4AC6-86C1-BED938B838B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1357313"/>
            <a:ext cx="44958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6">
            <a:extLst>
              <a:ext uri="{FF2B5EF4-FFF2-40B4-BE49-F238E27FC236}">
                <a16:creationId xmlns:a16="http://schemas.microsoft.com/office/drawing/2014/main" id="{8753918F-BB72-491E-B600-A87E15A04EAC}"/>
              </a:ext>
            </a:extLst>
          </p:cNvPr>
          <p:cNvSpPr txBox="1">
            <a:spLocks noChangeArrowheads="1"/>
          </p:cNvSpPr>
          <p:nvPr/>
        </p:nvSpPr>
        <p:spPr bwMode="auto">
          <a:xfrm>
            <a:off x="857250" y="4857750"/>
            <a:ext cx="7572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cs-CZ" altLang="cs-CZ" sz="2400"/>
              <a:t>Signál (S):  Od poloviny základní linie na vrchol píku</a:t>
            </a:r>
          </a:p>
          <a:p>
            <a:r>
              <a:rPr lang="cs-CZ" altLang="cs-CZ" sz="2400"/>
              <a:t>Šum   (N):  Kolísání odezvy detektoru</a:t>
            </a:r>
          </a:p>
        </p:txBody>
      </p:sp>
      <p:pic>
        <p:nvPicPr>
          <p:cNvPr id="3" name="Obrázek 2">
            <a:extLst>
              <a:ext uri="{FF2B5EF4-FFF2-40B4-BE49-F238E27FC236}">
                <a16:creationId xmlns:a16="http://schemas.microsoft.com/office/drawing/2014/main" id="{132718A1-8A33-4C1C-8DC0-4F0E89639646}"/>
              </a:ext>
            </a:extLst>
          </p:cNvPr>
          <p:cNvPicPr>
            <a:picLocks noChangeAspect="1"/>
          </p:cNvPicPr>
          <p:nvPr/>
        </p:nvPicPr>
        <p:blipFill>
          <a:blip r:embed="rId3"/>
          <a:stretch>
            <a:fillRect/>
          </a:stretch>
        </p:blipFill>
        <p:spPr>
          <a:xfrm>
            <a:off x="251520" y="2276872"/>
            <a:ext cx="3907875" cy="1231499"/>
          </a:xfrm>
          <a:prstGeom prst="rect">
            <a:avLst/>
          </a:prstGeom>
        </p:spPr>
      </p:pic>
      <p:sp>
        <p:nvSpPr>
          <p:cNvPr id="6" name="Obdélník 5">
            <a:extLst>
              <a:ext uri="{FF2B5EF4-FFF2-40B4-BE49-F238E27FC236}">
                <a16:creationId xmlns:a16="http://schemas.microsoft.com/office/drawing/2014/main" id="{7562A286-500F-48DF-A4C2-78C64131F0D4}"/>
              </a:ext>
            </a:extLst>
          </p:cNvPr>
          <p:cNvSpPr/>
          <p:nvPr/>
        </p:nvSpPr>
        <p:spPr>
          <a:xfrm>
            <a:off x="1115616" y="6097962"/>
            <a:ext cx="6696744" cy="369332"/>
          </a:xfrm>
          <a:prstGeom prst="rect">
            <a:avLst/>
          </a:prstGeom>
        </p:spPr>
        <p:txBody>
          <a:bodyPr wrap="square">
            <a:spAutoFit/>
          </a:bodyPr>
          <a:lstStyle/>
          <a:p>
            <a:r>
              <a:rPr lang="pl-PL" dirty="0"/>
              <a:t>J.W. Dolan, LCGC N. Am., 27(4), 306–312 (2009).</a:t>
            </a:r>
          </a:p>
        </p:txBody>
      </p:sp>
    </p:spTree>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5976</TotalTime>
  <Words>4446</Words>
  <Application>Microsoft Office PowerPoint</Application>
  <PresentationFormat>Předvádění na obrazovce (4:3)</PresentationFormat>
  <Paragraphs>830</Paragraphs>
  <Slides>69</Slides>
  <Notes>38</Notes>
  <HiddenSlides>0</HiddenSlides>
  <MMClips>0</MMClips>
  <ScaleCrop>false</ScaleCrop>
  <HeadingPairs>
    <vt:vector size="6" baseType="variant">
      <vt:variant>
        <vt:lpstr>Použitá písma</vt:lpstr>
      </vt:variant>
      <vt:variant>
        <vt:i4>14</vt:i4>
      </vt:variant>
      <vt:variant>
        <vt:lpstr>Motiv</vt:lpstr>
      </vt:variant>
      <vt:variant>
        <vt:i4>1</vt:i4>
      </vt:variant>
      <vt:variant>
        <vt:lpstr>Nadpisy snímků</vt:lpstr>
      </vt:variant>
      <vt:variant>
        <vt:i4>69</vt:i4>
      </vt:variant>
    </vt:vector>
  </HeadingPairs>
  <TitlesOfParts>
    <vt:vector size="84" baseType="lpstr">
      <vt:lpstr>Arial</vt:lpstr>
      <vt:lpstr>Arial Black</vt:lpstr>
      <vt:lpstr>Arial Narrow</vt:lpstr>
      <vt:lpstr>Calibri</vt:lpstr>
      <vt:lpstr>Calibri Light</vt:lpstr>
      <vt:lpstr>Humanst521 BT</vt:lpstr>
      <vt:lpstr>Humanst521 CE</vt:lpstr>
      <vt:lpstr>Humanst521 Cn CE</vt:lpstr>
      <vt:lpstr>Monotype Sorts</vt:lpstr>
      <vt:lpstr>Symbol</vt:lpstr>
      <vt:lpstr>Tahoma</vt:lpstr>
      <vt:lpstr>Times New Roman</vt:lpstr>
      <vt:lpstr>Verdana</vt:lpstr>
      <vt:lpstr>Wingdings</vt:lpstr>
      <vt:lpstr>Motiv Office</vt:lpstr>
      <vt:lpstr>Prezentace aplikace PowerPoint</vt:lpstr>
      <vt:lpstr>Detektory v HPLC</vt:lpstr>
      <vt:lpstr>HPLC detektory</vt:lpstr>
      <vt:lpstr>Detektory v HPLC - citlivost</vt:lpstr>
      <vt:lpstr>Požadavky na ideální detektor</vt:lpstr>
      <vt:lpstr>Optimalizace vlastních chromatografických podmínek</vt:lpstr>
      <vt:lpstr>Šum a drift detektoru</vt:lpstr>
      <vt:lpstr>Šum a drift detektoru</vt:lpstr>
      <vt:lpstr>Posílení poměru signál/šum  (S/N)</vt:lpstr>
      <vt:lpstr>Zlepšení signálu</vt:lpstr>
      <vt:lpstr>Snížení šumu</vt:lpstr>
      <vt:lpstr>Citlivost a selektivita</vt:lpstr>
      <vt:lpstr>Odezva R (response)</vt:lpstr>
      <vt:lpstr>Detekce </vt:lpstr>
      <vt:lpstr>Lineární dynamický rozsah</vt:lpstr>
      <vt:lpstr>Band broadening (účinnost kolony) </vt:lpstr>
      <vt:lpstr>Velikost a distribuce částic</vt:lpstr>
      <vt:lpstr>Kombinace chromatografických a spektrálních metod</vt:lpstr>
      <vt:lpstr> Detektory v LC</vt:lpstr>
      <vt:lpstr>Nejběžnější HPLC detektory</vt:lpstr>
      <vt:lpstr>Typy detektorů</vt:lpstr>
      <vt:lpstr>Výběr detektoru</vt:lpstr>
      <vt:lpstr>Druhy detektorů používané v LC</vt:lpstr>
      <vt:lpstr>HPLC detektory</vt:lpstr>
      <vt:lpstr>HPLC detektory</vt:lpstr>
      <vt:lpstr>Další LC detektory</vt:lpstr>
      <vt:lpstr>Refraktometrický detektor (RID)</vt:lpstr>
      <vt:lpstr>Refractive index detectors</vt:lpstr>
      <vt:lpstr>Refractive index detectors</vt:lpstr>
      <vt:lpstr>Spektrofotometrické detektory </vt:lpstr>
      <vt:lpstr>Prezentace aplikace PowerPoint</vt:lpstr>
      <vt:lpstr>LC/UV-VIS spektrometrie</vt:lpstr>
      <vt:lpstr>UV chromofor</vt:lpstr>
      <vt:lpstr>UV – VIS detektor</vt:lpstr>
      <vt:lpstr>UV cutoff rozpouštědel </vt:lpstr>
      <vt:lpstr>HPLC System</vt:lpstr>
      <vt:lpstr>UV/VIS detektor</vt:lpstr>
      <vt:lpstr>Diode array detektor DAD UV/VIS detektor s diodovým polem</vt:lpstr>
      <vt:lpstr>Diode array detector (DAD)</vt:lpstr>
      <vt:lpstr>Prezentace aplikace PowerPoint</vt:lpstr>
      <vt:lpstr>DAD 16 PAH spektrum - identifikace sloučenin</vt:lpstr>
      <vt:lpstr>Fluorescenční detektor FLD</vt:lpstr>
      <vt:lpstr>Fluorescenční spektrometrie</vt:lpstr>
      <vt:lpstr>Fluorescenční detektor FLD</vt:lpstr>
      <vt:lpstr>Parametry DAD a FLD stanovení</vt:lpstr>
      <vt:lpstr>DAD a FLD LODs</vt:lpstr>
      <vt:lpstr>Amperometrická odezva analytu na elektrodě – většinou za konstantního potenciálu  Elektroaktivní sloučeniny  – vysoká citlivost odezvy  Analyty oxidovány nebo redukovány na elektrodě (rozsah oxidačního nebo redukčního potenciálu)  Stanovení mnoha funkčních skupin: fenoly, aromatické aminy, peroxidy, merkaptany, ketony, aldehydy, konjugované nitrily, aromatické halogenované sloučeniny …. Selektivní elektrody pro jednotlivé skupiny</vt:lpstr>
      <vt:lpstr>Konduktometrický (vodivostní) detektor</vt:lpstr>
      <vt:lpstr>Prezentace aplikace PowerPoint</vt:lpstr>
      <vt:lpstr>Evaporative light scattering detektor ELSD</vt:lpstr>
      <vt:lpstr>ELSD</vt:lpstr>
      <vt:lpstr>Corona Charged Aerosol Detector (CAD)</vt:lpstr>
      <vt:lpstr>The principle of CAD </vt:lpstr>
      <vt:lpstr>Prezentace aplikace PowerPoint</vt:lpstr>
      <vt:lpstr>CAD applications </vt:lpstr>
      <vt:lpstr>DETEKTORY V LC</vt:lpstr>
      <vt:lpstr>Prezentace aplikace PowerPoint</vt:lpstr>
      <vt:lpstr>Prezentace aplikace PowerPoint</vt:lpstr>
      <vt:lpstr>Prezentace aplikace PowerPoint</vt:lpstr>
      <vt:lpstr>Prezentace aplikace PowerPoint</vt:lpstr>
      <vt:lpstr>MATRIČNÍ EFEKTY V LC–MS </vt:lpstr>
      <vt:lpstr>ELIMINACE/KOMPENZACE MATRIČNÍCH EFEKTŮ V LC–MS</vt:lpstr>
      <vt:lpstr>Prezentace aplikace PowerPoint</vt:lpstr>
      <vt:lpstr>Prezentace aplikace PowerPoint</vt:lpstr>
      <vt:lpstr>Detectors</vt:lpstr>
      <vt:lpstr>QDa detector</vt:lpstr>
      <vt:lpstr>U-HPLC-MS screening method</vt:lpstr>
      <vt:lpstr>Multidetection method</vt:lpstr>
      <vt:lpstr>LC-MS spojení</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Pulkrabova Jana</dc:creator>
  <cp:lastModifiedBy>Schulzova Vera</cp:lastModifiedBy>
  <cp:revision>45</cp:revision>
  <cp:lastPrinted>2019-03-22T12:39:33Z</cp:lastPrinted>
  <dcterms:created xsi:type="dcterms:W3CDTF">2014-09-16T12:28:36Z</dcterms:created>
  <dcterms:modified xsi:type="dcterms:W3CDTF">2022-03-31T07:07:33Z</dcterms:modified>
</cp:coreProperties>
</file>