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81" r:id="rId2"/>
    <p:sldId id="259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71" r:id="rId19"/>
    <p:sldId id="372" r:id="rId20"/>
    <p:sldId id="349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C09"/>
    <a:srgbClr val="F73609"/>
    <a:srgbClr val="F73C09"/>
    <a:srgbClr val="F74409"/>
    <a:srgbClr val="FF2700"/>
    <a:srgbClr val="E12700"/>
    <a:srgbClr val="EE2E00"/>
    <a:srgbClr val="EE3712"/>
    <a:srgbClr val="FF2600"/>
    <a:srgbClr val="FF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960A9-0BF4-4C09-B997-EE222D7799F0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A47F8-A3EF-4702-AE1E-5DB07F2F8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2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8BCA-2E4A-4F5D-804E-1AE2F22A5391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2FC9E-C401-48AB-BF31-893F9903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1B9644-1747-40AD-AE92-0E25BDA3EA07}" type="slidenum">
              <a:rPr lang="en-GB" altLang="cs-CZ" smtClean="0"/>
              <a:pPr>
                <a:spcBef>
                  <a:spcPct val="0"/>
                </a:spcBef>
              </a:pPr>
              <a:t>5</a:t>
            </a:fld>
            <a:endParaRPr lang="en-GB" altLang="cs-CZ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4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25AC98-D389-40D8-A7ED-AF15344F9FC9}" type="slidenum">
              <a:rPr lang="en-GB" altLang="cs-CZ" smtClean="0"/>
              <a:pPr>
                <a:spcBef>
                  <a:spcPct val="0"/>
                </a:spcBef>
              </a:pPr>
              <a:t>6</a:t>
            </a:fld>
            <a:endParaRPr lang="en-GB" altLang="cs-CZ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614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44D700-D6F5-4670-BD75-F325126A4A42}" type="slidenum">
              <a:rPr lang="en-GB" altLang="cs-CZ" smtClean="0"/>
              <a:pPr>
                <a:spcBef>
                  <a:spcPct val="0"/>
                </a:spcBef>
              </a:pPr>
              <a:t>7</a:t>
            </a:fld>
            <a:endParaRPr lang="en-GB" altLang="cs-CZ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759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C652BD-5411-4409-946C-FB51A09879F3}" type="slidenum">
              <a:rPr lang="en-GB" altLang="cs-CZ" smtClean="0"/>
              <a:pPr>
                <a:spcBef>
                  <a:spcPct val="0"/>
                </a:spcBef>
              </a:pPr>
              <a:t>8</a:t>
            </a:fld>
            <a:endParaRPr lang="en-GB" altLang="cs-CZ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296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BE3EEE-B9B7-4804-B597-DC3DAF0B7002}" type="slidenum">
              <a:rPr lang="en-GB" altLang="cs-CZ" smtClean="0"/>
              <a:pPr>
                <a:spcBef>
                  <a:spcPct val="0"/>
                </a:spcBef>
              </a:pPr>
              <a:t>9</a:t>
            </a:fld>
            <a:endParaRPr lang="en-GB" altLang="cs-CZ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3140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EF6C48-BE79-46BE-8CF7-A9B1B6CED1E1}" type="slidenum">
              <a:rPr lang="en-GB" altLang="cs-CZ" smtClean="0"/>
              <a:pPr>
                <a:spcBef>
                  <a:spcPct val="0"/>
                </a:spcBef>
              </a:pPr>
              <a:t>16</a:t>
            </a:fld>
            <a:endParaRPr lang="en-GB" altLang="cs-CZ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6172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5D5BC-D31B-4EF4-95D2-BECCC4520C68}" type="slidenum">
              <a:rPr kumimoji="0" lang="en-GB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7140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FA4387-21BC-4C8C-A48D-735A62D5556B}" type="slidenum">
              <a:rPr kumimoji="0" lang="en-GB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2950" y="833438"/>
            <a:ext cx="5553075" cy="4165600"/>
          </a:xfrm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372" y="5276973"/>
            <a:ext cx="5630111" cy="49995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6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" y="6608560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2050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33" y="588557"/>
            <a:ext cx="7151730" cy="88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1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9734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055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1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1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9076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249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706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9734" y="1600200"/>
            <a:ext cx="4047067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39734" y="3938591"/>
            <a:ext cx="4047067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626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820817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7928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23529" y="400050"/>
            <a:ext cx="179387" cy="703536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z="1200" smtClean="0"/>
              <a:pPr/>
              <a:t>‹#›</a:t>
            </a:fld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5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" y="3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z="1200" smtClean="0"/>
              <a:pPr/>
              <a:t>‹#›</a:t>
            </a:fld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5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081D-E8E7-4222-ABB3-0A2A93151179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agsci.ubc.ca/fnh/courses/food302/chromato/hplc_val2.jpg" TargetMode="External"/><Relationship Id="rId5" Type="http://schemas.openxmlformats.org/officeDocument/2006/relationships/image" Target="../media/image14.jpeg"/><Relationship Id="rId4" Type="http://schemas.openxmlformats.org/officeDocument/2006/relationships/image" Target="http://www.agsci.ubc.ca/fnh/courses/food302/chromato/hplc_val1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agsci.ubc.ca/fnh/courses/food302/chromato/hplc_ove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23554" y="1779634"/>
            <a:ext cx="66402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Tento výukový materiál je autorským dílem, které je chráněno autorským právem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Některé části přednášky vycházejí z autorských děl třetích osob, která VŠCHT Praha užívá pro účely výuky svých studentů na základě zákonné licence.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této přednášky je určen výlučně pro výuku studentů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přednášky nesmí být rozmnožován, zaznamenáván, napodobován, publikován ani jinak rozšiřován bez písemného souhlasu majitele autorských práv.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</a:rPr>
              <a:t>Autorské právo neporušuje ten student VŠCHT Praha, který výlučně pro svou osobní potřebu zhotoví záznam či napodobeninu díla nebo užije dílo jiným způsobem, který dle zákona autorské právo neporušuje.</a:t>
            </a: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© VŠCHT </a:t>
            </a:r>
            <a:r>
              <a:rPr lang="cs-CZ" sz="1400" b="1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Praha </a:t>
            </a:r>
            <a:r>
              <a:rPr lang="cs-CZ" sz="1400" b="1" smtClean="0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2023</a:t>
            </a:r>
            <a:endParaRPr lang="cs-CZ" sz="1400" dirty="0">
              <a:solidFill>
                <a:srgbClr val="FF3300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6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51" y="353684"/>
            <a:ext cx="8531917" cy="544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67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8" y="307408"/>
            <a:ext cx="8759785" cy="552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535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2" y="454200"/>
            <a:ext cx="8270800" cy="90014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Použití statického mixeru v HPLC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16369" y="1252748"/>
            <a:ext cx="8511261" cy="5452852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míchání mobilních fází při použití nízkotlakého i vysokotlakého gradientu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/>
              <a:t>sokotlakého</a:t>
            </a:r>
            <a:r>
              <a:rPr lang="cs-CZ" altLang="cs-CZ" sz="2000" b="1" dirty="0"/>
              <a:t> gradientu </a:t>
            </a:r>
            <a:r>
              <a:rPr lang="cs-CZ" altLang="cs-CZ" sz="2000" dirty="0"/>
              <a:t>se mixer zařazuje do vysokotlaké části HPLC systému za chromatografické pumpy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Statický mixer - kompromis mezi mrtvým objemem statického mixeru, šumem, který mixer vyvolá na základní linii a definicí gradientu (strmost gradientu a druh gradientu).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Na mixer jsou kladeny požadavky</a:t>
            </a:r>
            <a:r>
              <a:rPr lang="cs-CZ" altLang="cs-CZ" sz="20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a)      pro všechny dané průtoky zvýšení účinnosti promísení mobilní fáze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b)      snížení šumu na základní linii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c)      snížení zpoždění gradientu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d)      mrtvý objem systému minimální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/>
              <a:t> 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88018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7662" y="417883"/>
            <a:ext cx="8270800" cy="90014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Vysokotlaký gradient</a:t>
            </a:r>
          </a:p>
        </p:txBody>
      </p:sp>
      <p:graphicFrame>
        <p:nvGraphicFramePr>
          <p:cNvPr id="74342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70539"/>
              </p:ext>
            </p:extLst>
          </p:nvPr>
        </p:nvGraphicFramePr>
        <p:xfrm>
          <a:off x="628652" y="1477963"/>
          <a:ext cx="7157603" cy="2969082"/>
        </p:xfrm>
        <a:graphic>
          <a:graphicData uri="http://schemas.openxmlformats.org/drawingml/2006/table">
            <a:tbl>
              <a:tblPr/>
              <a:tblGrid>
                <a:gridCol w="3364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82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Průtok mobilní fáze (ml/min)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Objem mixeru (ml)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0-5</a:t>
                      </a:r>
                    </a:p>
                  </a:txBody>
                  <a:tcPr marL="91088" marR="91088" marT="40644" marB="406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088" marR="91088" marT="40644" marB="406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5-10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10-25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25-50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50-150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150-500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1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91088" marR="91088" marT="40644" marB="4064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90628" y="4692713"/>
            <a:ext cx="8270800" cy="90014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000" b="0" dirty="0">
                <a:latin typeface="+mn-lt"/>
              </a:rPr>
              <a:t>objem mixeru nižší než je průtok mobilní fáze (ml/min)</a:t>
            </a:r>
          </a:p>
          <a:p>
            <a:r>
              <a:rPr lang="cs-CZ" altLang="cs-CZ" sz="2000" b="0" dirty="0">
                <a:latin typeface="+mn-lt"/>
              </a:rPr>
              <a:t>Pak: minimální šum na základní linii, mrtvý objem snížen na minimum a zpoždění gradientu minimální. </a:t>
            </a:r>
            <a:r>
              <a:rPr lang="cs-CZ" altLang="cs-CZ" sz="2000" dirty="0">
                <a:latin typeface="+mn-lt"/>
              </a:rPr>
              <a:t/>
            </a:r>
            <a:br>
              <a:rPr lang="cs-CZ" altLang="cs-CZ" sz="2000" dirty="0">
                <a:latin typeface="+mn-lt"/>
              </a:rPr>
            </a:br>
            <a:endParaRPr lang="cs-CZ" alt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58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681" y="439018"/>
            <a:ext cx="8270800" cy="90014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Nízkotlaký gradient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9037" y="4666432"/>
            <a:ext cx="8270801" cy="1015108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cs-CZ" altLang="cs-CZ" sz="2000" dirty="0"/>
              <a:t>Požadovaný objem mixeru je stanoven rychlostí nebo frekvencí gradientového ventilu na vstupu do vysokotlakého systému HPLC</a:t>
            </a:r>
          </a:p>
          <a:p>
            <a:pPr marL="0" indent="0">
              <a:buNone/>
            </a:pPr>
            <a:r>
              <a:rPr lang="cs-CZ" altLang="cs-CZ" sz="2000" dirty="0"/>
              <a:t>objem mixeru odpovídá průtoku mobilní fáze </a:t>
            </a:r>
          </a:p>
        </p:txBody>
      </p:sp>
      <p:graphicFrame>
        <p:nvGraphicFramePr>
          <p:cNvPr id="744452" name="Group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34971595"/>
              </p:ext>
            </p:extLst>
          </p:nvPr>
        </p:nvGraphicFramePr>
        <p:xfrm>
          <a:off x="760142" y="1489895"/>
          <a:ext cx="7229313" cy="2767189"/>
        </p:xfrm>
        <a:graphic>
          <a:graphicData uri="http://schemas.openxmlformats.org/drawingml/2006/table">
            <a:tbl>
              <a:tblPr/>
              <a:tblGrid>
                <a:gridCol w="364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3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42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Průtok mobilní fáze (ml/min)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Objem mixeru (ml)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0-25</a:t>
                      </a:r>
                    </a:p>
                  </a:txBody>
                  <a:tcPr marL="81280" marR="81280" marT="40640" marB="406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81280" marR="81280" marT="40640" marB="406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25-50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7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50-150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150-500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7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81280" marR="81280" marT="40640" marB="40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849491" y="787403"/>
            <a:ext cx="82916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200">
                <a:solidFill>
                  <a:srgbClr val="000099"/>
                </a:solidFill>
                <a:latin typeface="Humanst521 CE" pitchFamily="34" charset="0"/>
              </a:rPr>
              <a:t>STANOVENÍ POMOCÍ LC</a:t>
            </a:r>
            <a:endParaRPr lang="en-GB" altLang="cs-CZ" sz="3200">
              <a:solidFill>
                <a:srgbClr val="000099"/>
              </a:solidFill>
              <a:latin typeface="Humanst521 CE" pitchFamily="34" charset="0"/>
            </a:endParaRPr>
          </a:p>
        </p:txBody>
      </p:sp>
      <p:pic>
        <p:nvPicPr>
          <p:cNvPr id="163843" name="Picture 3" descr="vials3"/>
          <p:cNvPicPr>
            <a:picLocks noChangeArrowheads="1"/>
          </p:cNvPicPr>
          <p:nvPr/>
        </p:nvPicPr>
        <p:blipFill>
          <a:blip r:embed="rId2" cstate="print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1"/>
          <a:stretch>
            <a:fillRect/>
          </a:stretch>
        </p:blipFill>
        <p:spPr bwMode="auto">
          <a:xfrm>
            <a:off x="843844" y="1622778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955801" y="1580444"/>
            <a:ext cx="6838244" cy="34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Char char="x"/>
            </a:pPr>
            <a:r>
              <a:rPr lang="cs-CZ" altLang="cs-CZ" sz="2489">
                <a:solidFill>
                  <a:srgbClr val="000099"/>
                </a:solidFill>
                <a:latin typeface="Humanst521 CE" pitchFamily="34" charset="0"/>
              </a:rPr>
              <a:t>Nástřik</a:t>
            </a:r>
            <a:endParaRPr lang="cs-CZ" altLang="cs-CZ" sz="2133" b="0">
              <a:latin typeface="Humanst521 CE" pitchFamily="34" charset="0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1952978" y="2799644"/>
            <a:ext cx="6838244" cy="70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763" indent="-293688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Char char="x"/>
            </a:pPr>
            <a:r>
              <a:rPr lang="en-US" altLang="cs-CZ" sz="2489">
                <a:solidFill>
                  <a:srgbClr val="000099"/>
                </a:solidFill>
                <a:latin typeface="Humanst521 CE" pitchFamily="34" charset="0"/>
              </a:rPr>
              <a:t>Separace</a:t>
            </a:r>
            <a:endParaRPr lang="en-US" altLang="cs-CZ" sz="2489" b="0">
              <a:solidFill>
                <a:srgbClr val="000099"/>
              </a:solidFill>
              <a:latin typeface="Humanst521 CE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2133" b="0">
                <a:latin typeface="Humanst521 CE" pitchFamily="34" charset="0"/>
              </a:rPr>
              <a:t>HPLC, RRLC, UPLC</a:t>
            </a:r>
          </a:p>
        </p:txBody>
      </p:sp>
      <p:pic>
        <p:nvPicPr>
          <p:cNvPr id="163846" name="Picture 6" descr="Tof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7" t="8260" r="8559"/>
          <a:stretch>
            <a:fillRect/>
          </a:stretch>
        </p:blipFill>
        <p:spPr bwMode="auto">
          <a:xfrm>
            <a:off x="843844" y="4031545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952978" y="3984978"/>
            <a:ext cx="6838244" cy="100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763" indent="-293688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Char char="x"/>
            </a:pPr>
            <a:r>
              <a:rPr lang="cs-CZ" altLang="cs-CZ" sz="2489">
                <a:solidFill>
                  <a:srgbClr val="000099"/>
                </a:solidFill>
                <a:latin typeface="Humanst521 CE" pitchFamily="34" charset="0"/>
              </a:rPr>
              <a:t>Detekce</a:t>
            </a:r>
            <a:endParaRPr lang="en-US" altLang="cs-CZ" sz="2489" b="0">
              <a:solidFill>
                <a:srgbClr val="000099"/>
              </a:solidFill>
              <a:latin typeface="Humanst521 CE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2133" b="0">
                <a:latin typeface="Humanst521 CE" pitchFamily="34" charset="0"/>
              </a:rPr>
              <a:t>Konvenční a hmotnostně-spektrometrické detektory</a:t>
            </a:r>
          </a:p>
        </p:txBody>
      </p:sp>
      <p:pic>
        <p:nvPicPr>
          <p:cNvPr id="163848" name="Picture 8" descr="GC_optimization1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89" y="5243689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1952978" y="5215467"/>
            <a:ext cx="6838244" cy="70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763" indent="-293688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Char char="x"/>
            </a:pPr>
            <a:r>
              <a:rPr lang="cs-CZ" altLang="cs-CZ" sz="2489">
                <a:solidFill>
                  <a:srgbClr val="000099"/>
                </a:solidFill>
                <a:latin typeface="Humanst521 CE" pitchFamily="34" charset="0"/>
              </a:rPr>
              <a:t>Kvantifikace</a:t>
            </a:r>
            <a:endParaRPr lang="en-US" altLang="cs-CZ" sz="2489" b="0">
              <a:solidFill>
                <a:srgbClr val="000099"/>
              </a:solidFill>
              <a:latin typeface="Humanst521 CE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2133" b="0">
                <a:latin typeface="Humanst521 CE" pitchFamily="34" charset="0"/>
              </a:rPr>
              <a:t>Matriční efekty</a:t>
            </a:r>
          </a:p>
        </p:txBody>
      </p:sp>
      <p:pic>
        <p:nvPicPr>
          <p:cNvPr id="163850" name="Picture 10" descr="shodexColumn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56" y="2846212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299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Nástřikové zařízení (injektor)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19179" y="1265277"/>
            <a:ext cx="8494009" cy="46990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17694" indent="-417694">
              <a:spcBef>
                <a:spcPct val="0"/>
              </a:spcBef>
              <a:buNone/>
            </a:pPr>
            <a:r>
              <a:rPr lang="cs-CZ" altLang="cs-CZ" sz="2000" dirty="0"/>
              <a:t>Šesticestný dávkovací ventil se smyčkou definovaného nebo volitelného objemu </a:t>
            </a:r>
          </a:p>
          <a:p>
            <a:pPr marL="417694" indent="-417694">
              <a:spcBef>
                <a:spcPct val="0"/>
              </a:spcBef>
              <a:buNone/>
            </a:pPr>
            <a:r>
              <a:rPr lang="cs-CZ" altLang="cs-CZ" sz="2000" b="1" dirty="0"/>
              <a:t>Nastřikovaný objem</a:t>
            </a:r>
            <a:r>
              <a:rPr lang="cs-CZ" altLang="cs-CZ" sz="2000" dirty="0"/>
              <a:t> (řídí se rozměry kolony)</a:t>
            </a:r>
          </a:p>
          <a:p>
            <a:pPr marL="417694" indent="-417694">
              <a:spcBef>
                <a:spcPct val="0"/>
              </a:spcBef>
              <a:buFontTx/>
              <a:buChar char="o"/>
            </a:pPr>
            <a:r>
              <a:rPr lang="cs-CZ" altLang="cs-CZ" sz="2000" dirty="0"/>
              <a:t>analytické aplikace 5-100 </a:t>
            </a:r>
            <a:r>
              <a:rPr lang="cs-CZ" altLang="cs-CZ" sz="2000" dirty="0">
                <a:sym typeface="Symbol" panose="05050102010706020507" pitchFamily="18" charset="2"/>
              </a:rPr>
              <a:t></a:t>
            </a:r>
            <a:r>
              <a:rPr lang="cs-CZ" altLang="cs-CZ" sz="2000" dirty="0"/>
              <a:t>l (0,1 – 5 </a:t>
            </a:r>
            <a:r>
              <a:rPr lang="cs-CZ" altLang="cs-CZ" sz="2000" dirty="0">
                <a:sym typeface="Symbol" panose="05050102010706020507" pitchFamily="18" charset="2"/>
              </a:rPr>
              <a:t></a:t>
            </a:r>
            <a:r>
              <a:rPr lang="cs-CZ" altLang="cs-CZ" sz="2000" dirty="0"/>
              <a:t>l)</a:t>
            </a:r>
          </a:p>
          <a:p>
            <a:pPr marL="417694" indent="-417694">
              <a:spcBef>
                <a:spcPct val="0"/>
              </a:spcBef>
              <a:buFontTx/>
              <a:buChar char="o"/>
            </a:pPr>
            <a:r>
              <a:rPr lang="cs-CZ" altLang="cs-CZ" sz="2000" dirty="0" err="1"/>
              <a:t>semipreparativní</a:t>
            </a:r>
            <a:r>
              <a:rPr lang="cs-CZ" altLang="cs-CZ" sz="2000" dirty="0"/>
              <a:t> a preparativní účely 200 </a:t>
            </a:r>
            <a:r>
              <a:rPr lang="cs-CZ" altLang="cs-CZ" sz="2000" dirty="0">
                <a:sym typeface="Symbol" panose="05050102010706020507" pitchFamily="18" charset="2"/>
              </a:rPr>
              <a:t></a:t>
            </a:r>
            <a:r>
              <a:rPr lang="cs-CZ" altLang="cs-CZ" sz="2000" dirty="0"/>
              <a:t>l – 10 ml  </a:t>
            </a:r>
            <a:r>
              <a:rPr lang="cs-CZ" altLang="cs-CZ" sz="1511" dirty="0">
                <a:latin typeface="Arial" panose="020B0604020202020204" pitchFamily="34" charset="0"/>
              </a:rPr>
              <a:t>  </a:t>
            </a:r>
            <a:r>
              <a:rPr lang="cs-CZ" altLang="cs-CZ" sz="2489" dirty="0"/>
              <a:t>   </a:t>
            </a:r>
          </a:p>
        </p:txBody>
      </p:sp>
      <p:graphicFrame>
        <p:nvGraphicFramePr>
          <p:cNvPr id="686084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98922259"/>
              </p:ext>
            </p:extLst>
          </p:nvPr>
        </p:nvGraphicFramePr>
        <p:xfrm>
          <a:off x="628651" y="3051375"/>
          <a:ext cx="7272867" cy="2743833"/>
        </p:xfrm>
        <a:graphic>
          <a:graphicData uri="http://schemas.openxmlformats.org/drawingml/2006/table">
            <a:tbl>
              <a:tblPr/>
              <a:tblGrid>
                <a:gridCol w="139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Nasávání vzorku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 atmosférického tlaku</a:t>
                      </a: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 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vzorek je nastřikován ze stříkačky do smyčky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 </a:t>
                      </a:r>
                      <a:b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mobil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 fáze se pohybuje z pumpy do kolony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Nást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ik vzorku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 vysokého tlaku</a:t>
                      </a: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 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ventil se přepne z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"load" 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"inject" 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pozice</a:t>
                      </a: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 </a:t>
                      </a:r>
                      <a:b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 mobil</a:t>
                      </a: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 fáze prochází smyčkou a vnáší  vzorek do kolony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1280" marR="81280" marT="40640" marB="4064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4882" name="Picture 18" descr="http://www.agsci.ubc.ca/fnh/courses/food302/chromato/hplc_val1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678" y="2445457"/>
            <a:ext cx="2232378" cy="175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83" name="Picture 19" descr="http://www.agsci.ubc.ca/fnh/courses/food302/chromato/hplc_val2.jpg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679" y="4196646"/>
            <a:ext cx="2232378" cy="168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26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03" y="376565"/>
            <a:ext cx="8762899" cy="601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033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Automatizace v chromatografii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122" y="1265277"/>
            <a:ext cx="8270801" cy="46990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a) úspora času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b) zvýšení reprodukovatelnosti analýz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c) zlepšení spolehlivosti</a:t>
            </a:r>
            <a:r>
              <a:rPr lang="cs-CZ" altLang="cs-CZ" sz="2000" dirty="0"/>
              <a:t> </a:t>
            </a:r>
            <a:r>
              <a:rPr lang="cs-CZ" altLang="cs-CZ" sz="2000" b="1" dirty="0"/>
              <a:t>výsledků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d) snížení nákladů na analýzu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2000" b="1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Automatické dávkování vzorků</a:t>
            </a:r>
            <a:endParaRPr lang="cs-CZ" altLang="cs-CZ" sz="20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zvýšení přesnosti a reprodukovatelnosti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dávkování vzorků do </a:t>
            </a:r>
            <a:r>
              <a:rPr lang="cs-CZ" altLang="cs-CZ" sz="2000" dirty="0" err="1"/>
              <a:t>m.f</a:t>
            </a:r>
            <a:r>
              <a:rPr lang="cs-CZ" altLang="cs-CZ" sz="2000" dirty="0"/>
              <a:t>. těsně před vstupem do kolony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dávkovací ventil s konstantním x nastavitelným objemem dávkovací smyčky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možnost speciálního přídavného zařízení pro </a:t>
            </a:r>
            <a:r>
              <a:rPr lang="cs-CZ" altLang="cs-CZ" sz="2000" dirty="0" err="1"/>
              <a:t>derivatizaci</a:t>
            </a:r>
            <a:endParaRPr lang="cs-CZ" altLang="cs-CZ" sz="20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792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990" y="1357159"/>
            <a:ext cx="8270801" cy="469903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b="1" dirty="0"/>
              <a:t>Využití:</a:t>
            </a:r>
            <a:endParaRPr lang="cs-CZ" altLang="cs-CZ" sz="2000" dirty="0"/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zpracování výsledků poskytovaných vícekanálovými detektory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možnost využití při </a:t>
            </a:r>
            <a:r>
              <a:rPr lang="cs-CZ" altLang="cs-CZ" sz="2000" b="1" dirty="0"/>
              <a:t>kombinaci chromatografických a  spektrálních metod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detektor pracuje při podmínkách </a:t>
            </a:r>
            <a:r>
              <a:rPr lang="cs-CZ" altLang="cs-CZ" sz="2000" b="1" dirty="0"/>
              <a:t>největší citlivosti stanovení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</a:t>
            </a:r>
            <a:r>
              <a:rPr lang="cs-CZ" altLang="cs-CZ" sz="2000" b="1" dirty="0"/>
              <a:t>kontrola "čistoty" chromatografických </a:t>
            </a:r>
            <a:r>
              <a:rPr lang="cs-CZ" altLang="cs-CZ" sz="2000" b="1" dirty="0" err="1"/>
              <a:t>píků</a:t>
            </a:r>
            <a:endParaRPr lang="cs-CZ" altLang="cs-CZ" sz="2000" b="1" dirty="0"/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b="1" dirty="0"/>
              <a:t>- analýza špatně rozlišených </a:t>
            </a:r>
            <a:r>
              <a:rPr lang="cs-CZ" altLang="cs-CZ" sz="2000" b="1" dirty="0" err="1"/>
              <a:t>píků</a:t>
            </a:r>
            <a:endParaRPr lang="cs-CZ" altLang="cs-CZ" sz="2000" b="1" dirty="0"/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</a:t>
            </a:r>
            <a:r>
              <a:rPr lang="cs-CZ" altLang="cs-CZ" sz="2000" b="1" dirty="0"/>
              <a:t>identifikace látek porovnáním se spektry standardů či knihovnou spekter</a:t>
            </a:r>
          </a:p>
          <a:p>
            <a:pPr marL="417694" indent="-417694">
              <a:lnSpc>
                <a:spcPct val="80000"/>
              </a:lnSpc>
              <a:buFontTx/>
              <a:buChar char="-"/>
            </a:pPr>
            <a:endParaRPr lang="cs-CZ" altLang="cs-CZ" sz="2000" b="1" dirty="0"/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b="1" dirty="0"/>
              <a:t>Automatická příprava vzorků</a:t>
            </a:r>
            <a:endParaRPr lang="cs-CZ" altLang="cs-CZ" sz="2000" dirty="0"/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automatické dávkovače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automatická </a:t>
            </a:r>
            <a:r>
              <a:rPr lang="cs-CZ" altLang="cs-CZ" sz="2000" dirty="0" err="1"/>
              <a:t>předkolonová</a:t>
            </a:r>
            <a:r>
              <a:rPr lang="cs-CZ" altLang="cs-CZ" sz="2000" dirty="0"/>
              <a:t> </a:t>
            </a:r>
            <a:r>
              <a:rPr lang="cs-CZ" altLang="cs-CZ" sz="2000" b="1" dirty="0" err="1"/>
              <a:t>derivatizace</a:t>
            </a:r>
            <a:r>
              <a:rPr lang="cs-CZ" altLang="cs-CZ" sz="2000" dirty="0"/>
              <a:t> vzorků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všechny operace probíhají v předem naprogramované sekvenci</a:t>
            </a:r>
          </a:p>
          <a:p>
            <a:pPr marL="417694" indent="-417694">
              <a:lnSpc>
                <a:spcPct val="80000"/>
              </a:lnSpc>
              <a:buNone/>
            </a:pPr>
            <a:r>
              <a:rPr lang="cs-CZ" altLang="cs-CZ" sz="2000" dirty="0"/>
              <a:t>- propojení přípravy vzorků s vlastní analytickou koncovkou "on-line" systémy</a:t>
            </a:r>
            <a:endParaRPr lang="cs-CZ" altLang="cs-CZ" sz="1778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8649" y="70449"/>
            <a:ext cx="8229600" cy="101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 dirty="0">
                <a:latin typeface="Arial" panose="020B0604020202020204" pitchFamily="34" charset="0"/>
              </a:rPr>
              <a:t>Automatizace v chromatografii</a:t>
            </a:r>
          </a:p>
        </p:txBody>
      </p:sp>
    </p:spTree>
    <p:extLst>
      <p:ext uri="{BB962C8B-B14F-4D97-AF65-F5344CB8AC3E}">
        <p14:creationId xmlns:p14="http://schemas.microsoft.com/office/powerpoint/2010/main" val="256743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43570" y="340021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HPLC v analýze potravin a přírodních produktů</a:t>
            </a:r>
            <a:br>
              <a:rPr lang="cs-CZ" dirty="0"/>
            </a:br>
            <a:r>
              <a:rPr lang="cs-CZ" dirty="0"/>
              <a:t>Přístroj, kolony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200770" y="5202238"/>
            <a:ext cx="6858000" cy="1655762"/>
          </a:xfrm>
        </p:spPr>
        <p:txBody>
          <a:bodyPr/>
          <a:lstStyle/>
          <a:p>
            <a:r>
              <a:rPr lang="cs-CZ" dirty="0"/>
              <a:t>Věra </a:t>
            </a:r>
            <a:r>
              <a:rPr lang="en-US" dirty="0" err="1"/>
              <a:t>Schul</a:t>
            </a:r>
            <a:r>
              <a:rPr lang="cs-CZ" dirty="0" err="1"/>
              <a:t>zová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7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ext Box 2"/>
          <p:cNvSpPr txBox="1">
            <a:spLocks noChangeArrowheads="1"/>
          </p:cNvSpPr>
          <p:nvPr/>
        </p:nvSpPr>
        <p:spPr bwMode="auto">
          <a:xfrm>
            <a:off x="570091" y="632128"/>
            <a:ext cx="829168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200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VYSOKOÚČINNÁ KAPALINOVÁ CHROMATOGRAFIE</a:t>
            </a:r>
            <a:endParaRPr lang="en-GB" altLang="cs-CZ" sz="3200" dirty="0">
              <a:solidFill>
                <a:srgbClr val="000099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891822" y="1935087"/>
            <a:ext cx="7648222" cy="160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6763" indent="-293688"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7620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 sz="2489" i="1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High</a:t>
            </a:r>
            <a:r>
              <a:rPr lang="cs-CZ" altLang="cs-CZ" sz="2489" i="1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Performance </a:t>
            </a:r>
            <a:r>
              <a:rPr lang="cs-CZ" altLang="cs-CZ" sz="2489" i="1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Liquid</a:t>
            </a:r>
            <a:r>
              <a:rPr lang="cs-CZ" altLang="cs-CZ" sz="2489" i="1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89" i="1" dirty="0" err="1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Chromatography</a:t>
            </a:r>
            <a:r>
              <a:rPr lang="cs-CZ" altLang="cs-CZ" sz="2489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(HPLC)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 sz="2489" dirty="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Separace látek v koloně, která obsahuje: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2133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stacionární (nepohyblivou) fázi (sorbent)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altLang="cs-CZ" sz="2133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mobilní (pohyblivou) fázi (</a:t>
            </a:r>
            <a:r>
              <a:rPr lang="cs-CZ" altLang="cs-CZ" sz="2133" b="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eluent</a:t>
            </a:r>
            <a:r>
              <a:rPr lang="cs-CZ" altLang="cs-CZ" sz="2133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en-US" altLang="cs-CZ" sz="2133" b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6" b="11337"/>
          <a:stretch>
            <a:fillRect/>
          </a:stretch>
        </p:blipFill>
        <p:spPr bwMode="auto">
          <a:xfrm>
            <a:off x="1381081" y="3718438"/>
            <a:ext cx="4538133" cy="24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31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4" name="Group 2"/>
          <p:cNvGrpSpPr>
            <a:grpSpLocks/>
          </p:cNvGrpSpPr>
          <p:nvPr/>
        </p:nvGrpSpPr>
        <p:grpSpPr bwMode="auto">
          <a:xfrm>
            <a:off x="0" y="2163237"/>
            <a:ext cx="9144000" cy="2411589"/>
            <a:chOff x="0" y="1794"/>
            <a:chExt cx="6480" cy="1709"/>
          </a:xfrm>
        </p:grpSpPr>
        <p:sp>
          <p:nvSpPr>
            <p:cNvPr id="146458" name="Rectangle 3"/>
            <p:cNvSpPr>
              <a:spLocks noChangeArrowheads="1"/>
            </p:cNvSpPr>
            <p:nvPr/>
          </p:nvSpPr>
          <p:spPr bwMode="auto">
            <a:xfrm>
              <a:off x="0" y="1794"/>
              <a:ext cx="648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grpSp>
          <p:nvGrpSpPr>
            <p:cNvPr id="146459" name="Group 4"/>
            <p:cNvGrpSpPr>
              <a:grpSpLocks/>
            </p:cNvGrpSpPr>
            <p:nvPr/>
          </p:nvGrpSpPr>
          <p:grpSpPr bwMode="auto">
            <a:xfrm>
              <a:off x="0" y="1794"/>
              <a:ext cx="6480" cy="1709"/>
              <a:chOff x="0" y="3318"/>
              <a:chExt cx="6480" cy="1709"/>
            </a:xfrm>
          </p:grpSpPr>
          <p:sp>
            <p:nvSpPr>
              <p:cNvPr id="146460" name="Rectangle 5"/>
              <p:cNvSpPr>
                <a:spLocks noChangeArrowheads="1"/>
              </p:cNvSpPr>
              <p:nvPr/>
            </p:nvSpPr>
            <p:spPr bwMode="auto">
              <a:xfrm>
                <a:off x="0" y="3318"/>
                <a:ext cx="648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GB" altLang="cs-CZ" sz="2133"/>
              </a:p>
            </p:txBody>
          </p:sp>
          <p:sp>
            <p:nvSpPr>
              <p:cNvPr id="146461" name="Rectangle 6"/>
              <p:cNvSpPr>
                <a:spLocks noChangeArrowheads="1"/>
              </p:cNvSpPr>
              <p:nvPr/>
            </p:nvSpPr>
            <p:spPr bwMode="auto">
              <a:xfrm>
                <a:off x="0" y="3318"/>
                <a:ext cx="6480" cy="1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cs-CZ" altLang="cs-CZ" sz="889" b="0">
                    <a:solidFill>
                      <a:srgbClr val="3A4F74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altLang="cs-CZ" sz="15289" b="0">
                    <a:solidFill>
                      <a:srgbClr val="3A4F74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 </a:t>
                </a:r>
                <a:r>
                  <a:rPr lang="cs-CZ" altLang="cs-CZ" sz="889" b="0">
                    <a:solidFill>
                      <a:srgbClr val="3A4F74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</a:r>
              </a:p>
            </p:txBody>
          </p:sp>
        </p:grpSp>
      </p:grpSp>
      <p:sp>
        <p:nvSpPr>
          <p:cNvPr id="146435" name="Text Box 7"/>
          <p:cNvSpPr txBox="1">
            <a:spLocks noChangeArrowheads="1"/>
          </p:cNvSpPr>
          <p:nvPr/>
        </p:nvSpPr>
        <p:spPr bwMode="auto">
          <a:xfrm>
            <a:off x="852313" y="787403"/>
            <a:ext cx="829168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20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VYSOKOÚČINNÁ KAPALINOVÁ CHROMATOGRAFIE</a:t>
            </a:r>
            <a:endParaRPr lang="en-GB" altLang="cs-CZ" sz="3200">
              <a:solidFill>
                <a:srgbClr val="000099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6436" name="Group 8"/>
          <p:cNvGrpSpPr>
            <a:grpSpLocks/>
          </p:cNvGrpSpPr>
          <p:nvPr/>
        </p:nvGrpSpPr>
        <p:grpSpPr bwMode="auto">
          <a:xfrm>
            <a:off x="1117600" y="1871134"/>
            <a:ext cx="7010400" cy="4145844"/>
            <a:chOff x="792" y="1056"/>
            <a:chExt cx="4968" cy="2938"/>
          </a:xfrm>
        </p:grpSpPr>
        <p:pic>
          <p:nvPicPr>
            <p:cNvPr id="146447" name="Picture 9" descr="Structure of an HPLC unit with pre-colum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056"/>
              <a:ext cx="4896" cy="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448" name="Rectangle 10"/>
            <p:cNvSpPr>
              <a:spLocks noChangeArrowheads="1"/>
            </p:cNvSpPr>
            <p:nvPr/>
          </p:nvSpPr>
          <p:spPr bwMode="auto">
            <a:xfrm>
              <a:off x="792" y="2064"/>
              <a:ext cx="1176" cy="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49" name="Rectangle 11"/>
            <p:cNvSpPr>
              <a:spLocks noChangeArrowheads="1"/>
            </p:cNvSpPr>
            <p:nvPr/>
          </p:nvSpPr>
          <p:spPr bwMode="auto">
            <a:xfrm>
              <a:off x="2880" y="1104"/>
              <a:ext cx="9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0" name="Rectangle 12"/>
            <p:cNvSpPr>
              <a:spLocks noChangeArrowheads="1"/>
            </p:cNvSpPr>
            <p:nvPr/>
          </p:nvSpPr>
          <p:spPr bwMode="auto">
            <a:xfrm>
              <a:off x="3504" y="1920"/>
              <a:ext cx="9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1" name="Rectangle 13"/>
            <p:cNvSpPr>
              <a:spLocks noChangeArrowheads="1"/>
            </p:cNvSpPr>
            <p:nvPr/>
          </p:nvSpPr>
          <p:spPr bwMode="auto">
            <a:xfrm>
              <a:off x="3552" y="2544"/>
              <a:ext cx="1104" cy="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2" name="Rectangle 14"/>
            <p:cNvSpPr>
              <a:spLocks noChangeArrowheads="1"/>
            </p:cNvSpPr>
            <p:nvPr/>
          </p:nvSpPr>
          <p:spPr bwMode="auto">
            <a:xfrm>
              <a:off x="3936" y="3696"/>
              <a:ext cx="664" cy="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3" name="Rectangle 15"/>
            <p:cNvSpPr>
              <a:spLocks noChangeArrowheads="1"/>
            </p:cNvSpPr>
            <p:nvPr/>
          </p:nvSpPr>
          <p:spPr bwMode="auto">
            <a:xfrm>
              <a:off x="5216" y="3304"/>
              <a:ext cx="488" cy="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4" name="Rectangle 16"/>
            <p:cNvSpPr>
              <a:spLocks noChangeArrowheads="1"/>
            </p:cNvSpPr>
            <p:nvPr/>
          </p:nvSpPr>
          <p:spPr bwMode="auto">
            <a:xfrm>
              <a:off x="3208" y="2736"/>
              <a:ext cx="176" cy="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5" name="Rectangle 17"/>
            <p:cNvSpPr>
              <a:spLocks noChangeArrowheads="1"/>
            </p:cNvSpPr>
            <p:nvPr/>
          </p:nvSpPr>
          <p:spPr bwMode="auto">
            <a:xfrm>
              <a:off x="2480" y="2056"/>
              <a:ext cx="584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6" name="Rectangle 18"/>
            <p:cNvSpPr>
              <a:spLocks noChangeArrowheads="1"/>
            </p:cNvSpPr>
            <p:nvPr/>
          </p:nvSpPr>
          <p:spPr bwMode="auto">
            <a:xfrm>
              <a:off x="1864" y="1784"/>
              <a:ext cx="424" cy="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  <p:sp>
          <p:nvSpPr>
            <p:cNvPr id="146457" name="Rectangle 19"/>
            <p:cNvSpPr>
              <a:spLocks noChangeArrowheads="1"/>
            </p:cNvSpPr>
            <p:nvPr/>
          </p:nvSpPr>
          <p:spPr bwMode="auto">
            <a:xfrm>
              <a:off x="1664" y="3648"/>
              <a:ext cx="704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cs-CZ" sz="2133"/>
            </a:p>
          </p:txBody>
        </p:sp>
      </p:grpSp>
      <p:sp>
        <p:nvSpPr>
          <p:cNvPr id="146437" name="Text Box 20"/>
          <p:cNvSpPr txBox="1">
            <a:spLocks noChangeArrowheads="1"/>
          </p:cNvSpPr>
          <p:nvPr/>
        </p:nvSpPr>
        <p:spPr bwMode="auto">
          <a:xfrm>
            <a:off x="4007556" y="2109611"/>
            <a:ext cx="1219200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Stříkačka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38" name="Text Box 21"/>
          <p:cNvSpPr txBox="1">
            <a:spLocks noChangeArrowheads="1"/>
          </p:cNvSpPr>
          <p:nvPr/>
        </p:nvSpPr>
        <p:spPr bwMode="auto">
          <a:xfrm>
            <a:off x="3262489" y="3249789"/>
            <a:ext cx="1219200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Nástřik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39" name="Text Box 22"/>
          <p:cNvSpPr txBox="1">
            <a:spLocks noChangeArrowheads="1"/>
          </p:cNvSpPr>
          <p:nvPr/>
        </p:nvSpPr>
        <p:spPr bwMode="auto">
          <a:xfrm>
            <a:off x="2314222" y="2820811"/>
            <a:ext cx="1219200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Pumpa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0" name="Text Box 23"/>
          <p:cNvSpPr txBox="1">
            <a:spLocks noChangeArrowheads="1"/>
          </p:cNvSpPr>
          <p:nvPr/>
        </p:nvSpPr>
        <p:spPr bwMode="auto">
          <a:xfrm>
            <a:off x="1377247" y="3294945"/>
            <a:ext cx="1286933" cy="63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Směšovací komora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1" name="Text Box 24"/>
          <p:cNvSpPr txBox="1">
            <a:spLocks noChangeArrowheads="1"/>
          </p:cNvSpPr>
          <p:nvPr/>
        </p:nvSpPr>
        <p:spPr bwMode="auto">
          <a:xfrm>
            <a:off x="2043289" y="5530145"/>
            <a:ext cx="1580444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Rozpouštědla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2" name="Text Box 25"/>
          <p:cNvSpPr txBox="1">
            <a:spLocks noChangeArrowheads="1"/>
          </p:cNvSpPr>
          <p:nvPr/>
        </p:nvSpPr>
        <p:spPr bwMode="auto">
          <a:xfrm rot="16200000">
            <a:off x="3849512" y="4552722"/>
            <a:ext cx="1580444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Kolona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3" name="Text Box 26"/>
          <p:cNvSpPr txBox="1">
            <a:spLocks noChangeArrowheads="1"/>
          </p:cNvSpPr>
          <p:nvPr/>
        </p:nvSpPr>
        <p:spPr bwMode="auto">
          <a:xfrm>
            <a:off x="4933244" y="3136900"/>
            <a:ext cx="1343378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Předkolona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4" name="Text Box 27"/>
          <p:cNvSpPr txBox="1">
            <a:spLocks noChangeArrowheads="1"/>
          </p:cNvSpPr>
          <p:nvPr/>
        </p:nvSpPr>
        <p:spPr bwMode="auto">
          <a:xfrm>
            <a:off x="5012267" y="4130323"/>
            <a:ext cx="1343378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Těsnění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5" name="Text Box 28"/>
          <p:cNvSpPr txBox="1">
            <a:spLocks noChangeArrowheads="1"/>
          </p:cNvSpPr>
          <p:nvPr/>
        </p:nvSpPr>
        <p:spPr bwMode="auto">
          <a:xfrm>
            <a:off x="5441244" y="5609167"/>
            <a:ext cx="1343378" cy="3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Detektor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6446" name="Text Box 29"/>
          <p:cNvSpPr txBox="1">
            <a:spLocks noChangeArrowheads="1"/>
          </p:cNvSpPr>
          <p:nvPr/>
        </p:nvSpPr>
        <p:spPr bwMode="auto">
          <a:xfrm>
            <a:off x="7032978" y="4277078"/>
            <a:ext cx="1343378" cy="63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778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Záznamové zařízení</a:t>
            </a:r>
            <a:endParaRPr lang="en-GB" altLang="cs-CZ" sz="1778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4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Nadpis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3200"/>
              <a:t>HPLC systém</a:t>
            </a:r>
          </a:p>
        </p:txBody>
      </p:sp>
      <p:pic>
        <p:nvPicPr>
          <p:cNvPr id="1474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57" y="1220614"/>
            <a:ext cx="6577188" cy="48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83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990"/>
            <a:ext cx="9144000" cy="604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15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95"/>
            <a:ext cx="8229600" cy="1212144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600" dirty="0">
                <a:latin typeface="Arial" panose="020B0604020202020204" pitchFamily="34" charset="0"/>
              </a:rPr>
              <a:t>Jednotlivé části kapalinového chromatografu a jejich funkce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114" y="1583639"/>
            <a:ext cx="8150545" cy="4227691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Důležitý požadavek: </a:t>
            </a:r>
            <a:r>
              <a:rPr lang="cs-CZ" altLang="cs-CZ" sz="2000" b="1" dirty="0">
                <a:solidFill>
                  <a:srgbClr val="FF0000"/>
                </a:solidFill>
              </a:rPr>
              <a:t>minimální mrtvý objem systému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Spojovací kapiláry</a:t>
            </a:r>
            <a:r>
              <a:rPr lang="cs-CZ" altLang="cs-CZ" sz="2000" dirty="0"/>
              <a:t> z nerezavějící oceli nebo </a:t>
            </a:r>
            <a:r>
              <a:rPr lang="cs-CZ" altLang="cs-CZ" sz="2000" dirty="0" err="1"/>
              <a:t>PEEKu</a:t>
            </a:r>
            <a:r>
              <a:rPr lang="cs-CZ" altLang="cs-CZ" sz="2000" dirty="0"/>
              <a:t> -spojují čerpadlo s </a:t>
            </a:r>
            <a:r>
              <a:rPr lang="cs-CZ" altLang="cs-CZ" sz="2000" dirty="0" err="1"/>
              <a:t>předkolonou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předkolonu</a:t>
            </a:r>
            <a:r>
              <a:rPr lang="cs-CZ" altLang="cs-CZ" sz="2000" dirty="0"/>
              <a:t> s kolonou, kolonu s detektorem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20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b="1" dirty="0"/>
              <a:t>Moderní analytická HPLC</a:t>
            </a:r>
            <a:endParaRPr lang="cs-CZ" altLang="cs-CZ" sz="2000" dirty="0"/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- kratší kolony (3 - 30 cm)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- menší vnitřní průměr (0,5 – 4,6 mm)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 vysoká účinnosti (</a:t>
            </a:r>
            <a:r>
              <a:rPr lang="en-US" altLang="cs-CZ" sz="2000" dirty="0"/>
              <a:t>&gt;</a:t>
            </a:r>
            <a:r>
              <a:rPr lang="cs-CZ" altLang="cs-CZ" sz="2000" dirty="0"/>
              <a:t> 40 000 teoretických pater/m)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 použití náplní s malými částicemi (střední průměr 1 - 10 </a:t>
            </a:r>
            <a:r>
              <a:rPr lang="en-US" altLang="cs-CZ" sz="2000" dirty="0">
                <a:cs typeface="Arial" panose="020B0604020202020204" pitchFamily="34" charset="0"/>
              </a:rPr>
              <a:t>µ</a:t>
            </a:r>
            <a:r>
              <a:rPr lang="cs-CZ" altLang="cs-CZ" sz="2000" dirty="0"/>
              <a:t>m)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     s úzkou distribucí velikostí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- práce při vyšších tlacích (40 </a:t>
            </a:r>
            <a:r>
              <a:rPr lang="cs-CZ" altLang="cs-CZ" sz="2000" dirty="0" err="1"/>
              <a:t>MPa</a:t>
            </a:r>
            <a:r>
              <a:rPr lang="cs-CZ" altLang="cs-CZ" sz="2000" dirty="0"/>
              <a:t> a více – 400 bar) </a:t>
            </a:r>
            <a:r>
              <a:rPr lang="cs-CZ" altLang="cs-CZ" sz="2000" dirty="0">
                <a:sym typeface="Symbol" panose="05050102010706020507" pitchFamily="18" charset="2"/>
              </a:rPr>
              <a:t></a:t>
            </a:r>
            <a:r>
              <a:rPr lang="cs-CZ" altLang="cs-CZ" sz="2000" dirty="0"/>
              <a:t> možnost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      dosažení přijatelného průtoku a doby analýzy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</a:t>
            </a:r>
            <a:r>
              <a:rPr lang="cs-CZ" altLang="cs-CZ" sz="2000" dirty="0" err="1"/>
              <a:t>eluát</a:t>
            </a:r>
            <a:r>
              <a:rPr lang="cs-CZ" altLang="cs-CZ" sz="2000" dirty="0"/>
              <a:t> z kolony prochází detektorem s průtočnou celou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     malého vnitřního objemu (obvykle 0,5 - 15 </a:t>
            </a:r>
            <a:r>
              <a:rPr lang="en-US" altLang="cs-CZ" sz="2000" dirty="0">
                <a:cs typeface="Arial" panose="020B0604020202020204" pitchFamily="34" charset="0"/>
              </a:rPr>
              <a:t>µ</a:t>
            </a:r>
            <a:r>
              <a:rPr lang="cs-CZ" altLang="cs-CZ" sz="2000" dirty="0"/>
              <a:t>l)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- signál (odezva) je úměrný koncentraci či hmotnosti </a:t>
            </a:r>
          </a:p>
          <a:p>
            <a:pPr marL="417694" indent="-417694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2000" dirty="0"/>
              <a:t>      separovaných látek v průtočné cele</a:t>
            </a:r>
          </a:p>
        </p:txBody>
      </p:sp>
      <p:sp>
        <p:nvSpPr>
          <p:cNvPr id="150532" name="Obdélník 1"/>
          <p:cNvSpPr>
            <a:spLocks noChangeArrowheads="1"/>
          </p:cNvSpPr>
          <p:nvPr/>
        </p:nvSpPr>
        <p:spPr bwMode="auto">
          <a:xfrm>
            <a:off x="5865661" y="2671570"/>
            <a:ext cx="2831224" cy="1077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extLst/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133" dirty="0">
                <a:latin typeface="Calibri" panose="020F0502020204030204" pitchFamily="34" charset="0"/>
                <a:cs typeface="Calibri" panose="020F0502020204030204" pitchFamily="34" charset="0"/>
              </a:rPr>
              <a:t>1 bar = 100 000 pascalů</a:t>
            </a:r>
          </a:p>
          <a:p>
            <a:pPr eaLnBrk="1" hangingPunct="1"/>
            <a:r>
              <a:rPr lang="cs-CZ" altLang="cs-CZ" sz="2133" dirty="0">
                <a:latin typeface="Calibri" panose="020F0502020204030204" pitchFamily="34" charset="0"/>
                <a:cs typeface="Calibri" panose="020F0502020204030204" pitchFamily="34" charset="0"/>
              </a:rPr>
              <a:t>              100 k pascalů</a:t>
            </a:r>
          </a:p>
          <a:p>
            <a:pPr eaLnBrk="1" hangingPunct="1"/>
            <a:endParaRPr lang="en-US" altLang="cs-CZ" sz="21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533" name="Obdélník 4"/>
          <p:cNvSpPr>
            <a:spLocks noChangeArrowheads="1"/>
          </p:cNvSpPr>
          <p:nvPr/>
        </p:nvSpPr>
        <p:spPr bwMode="auto">
          <a:xfrm>
            <a:off x="6702332" y="3429000"/>
            <a:ext cx="189532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 sz="2133" dirty="0">
                <a:latin typeface="Calibri" panose="020F0502020204030204" pitchFamily="34" charset="0"/>
                <a:cs typeface="Calibri" panose="020F0502020204030204" pitchFamily="34" charset="0"/>
              </a:rPr>
              <a:t>1 bar = 14,5 psi</a:t>
            </a:r>
            <a:endParaRPr lang="en-US" altLang="cs-CZ" sz="213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4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17694" indent="-417694"/>
            <a:endParaRPr lang="cs-CZ" altLang="cs-CZ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" y="1267940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600" b="0">
              <a:latin typeface="Arial" panose="020B0604020202020204" pitchFamily="34" charset="0"/>
            </a:endParaRPr>
          </a:p>
        </p:txBody>
      </p:sp>
      <p:pic>
        <p:nvPicPr>
          <p:cNvPr id="152580" name="Picture 4" descr="http://www.agsci.ubc.ca/fnh/courses/food302/chromato/hplc_ove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56" y="484012"/>
            <a:ext cx="8496300" cy="599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65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Zásobník(y) mobilní fáze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0291" y="1173018"/>
            <a:ext cx="8419160" cy="5003946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17694" indent="-417694">
              <a:buNone/>
            </a:pPr>
            <a:r>
              <a:rPr lang="cs-CZ" altLang="cs-CZ" sz="2400" u="sng" dirty="0"/>
              <a:t>Zásobník(y) mobilní fáze</a:t>
            </a:r>
          </a:p>
          <a:p>
            <a:pPr marL="417694" indent="-417694">
              <a:buNone/>
            </a:pPr>
            <a:r>
              <a:rPr lang="cs-CZ" altLang="cs-CZ" sz="2400" dirty="0"/>
              <a:t>zpravidla skleněné láhve s přívodní kapilárou z PTFE a filtrační fritou  </a:t>
            </a:r>
          </a:p>
          <a:p>
            <a:pPr marL="417694" indent="-417694">
              <a:buNone/>
            </a:pPr>
            <a:r>
              <a:rPr lang="cs-CZ" altLang="cs-CZ" sz="2400" dirty="0"/>
              <a:t>     (200 – 2000 ml)</a:t>
            </a:r>
          </a:p>
          <a:p>
            <a:pPr marL="417694" indent="-417694">
              <a:buNone/>
            </a:pPr>
            <a:r>
              <a:rPr lang="cs-CZ" altLang="cs-CZ" sz="2400" dirty="0"/>
              <a:t>probublávání heliem (odstranění rozpuštěných plynů), elektrický </a:t>
            </a:r>
            <a:r>
              <a:rPr lang="cs-CZ" altLang="cs-CZ" sz="2400" dirty="0" err="1"/>
              <a:t>degasser</a:t>
            </a:r>
            <a:endParaRPr lang="cs-CZ" altLang="cs-CZ" sz="2400" dirty="0"/>
          </a:p>
          <a:p>
            <a:pPr marL="417694" indent="-417694">
              <a:buNone/>
            </a:pPr>
            <a:r>
              <a:rPr lang="cs-CZ" altLang="cs-CZ" sz="2400" dirty="0"/>
              <a:t>Obvykle 2 – 4 zásobníky</a:t>
            </a:r>
          </a:p>
          <a:p>
            <a:pPr marL="417694" indent="-417694">
              <a:buNone/>
            </a:pPr>
            <a:r>
              <a:rPr lang="cs-CZ" altLang="cs-CZ" sz="2400" dirty="0"/>
              <a:t>Binární x kvartérní pumpa</a:t>
            </a:r>
          </a:p>
          <a:p>
            <a:pPr marL="417694" indent="-417694">
              <a:buNone/>
            </a:pPr>
            <a:endParaRPr lang="cs-CZ" altLang="cs-CZ" sz="2400" dirty="0"/>
          </a:p>
          <a:p>
            <a:pPr marL="417694" indent="-417694">
              <a:buNone/>
            </a:pPr>
            <a:r>
              <a:rPr lang="cs-CZ" altLang="cs-CZ" sz="2400" dirty="0"/>
              <a:t>Mobilní fáze musí být odplyněna a přefiltrována (odstranění rozpuštěných plynů a částic)   </a:t>
            </a:r>
          </a:p>
          <a:p>
            <a:pPr marL="417694" indent="-417694"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UPLC – vyšší nároky na čistotu mobilní fáze</a:t>
            </a:r>
          </a:p>
          <a:p>
            <a:pPr marL="417694" indent="-417694"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897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cs-CZ" altLang="cs-CZ" sz="3733">
                <a:latin typeface="Arial" panose="020B0604020202020204" pitchFamily="34" charset="0"/>
              </a:rPr>
              <a:t>Vysokotlaké čerpadlo - pumpa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3684" y="1265275"/>
            <a:ext cx="8660921" cy="4988876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0" tIns="40640" rIns="81280" bIns="4064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17694" indent="-417694">
              <a:lnSpc>
                <a:spcPct val="110000"/>
              </a:lnSpc>
              <a:spcBef>
                <a:spcPts val="0"/>
              </a:spcBef>
              <a:buNone/>
            </a:pPr>
            <a:r>
              <a:rPr lang="cs-CZ" altLang="cs-CZ" sz="2200" b="1" dirty="0"/>
              <a:t>Č</a:t>
            </a:r>
            <a:r>
              <a:rPr lang="en-US" altLang="cs-CZ" sz="2200" b="1" dirty="0" err="1"/>
              <a:t>erpadla</a:t>
            </a:r>
            <a:r>
              <a:rPr lang="en-US" altLang="cs-CZ" sz="2200" b="1" dirty="0"/>
              <a:t> </a:t>
            </a:r>
            <a:r>
              <a:rPr lang="en-US" altLang="cs-CZ" sz="2200" b="1" dirty="0" err="1"/>
              <a:t>nebo</a:t>
            </a:r>
            <a:r>
              <a:rPr lang="en-US" altLang="cs-CZ" sz="2200" b="1" dirty="0"/>
              <a:t> </a:t>
            </a:r>
            <a:r>
              <a:rPr lang="en-US" altLang="cs-CZ" sz="2200" b="1" dirty="0" err="1"/>
              <a:t>lineární</a:t>
            </a:r>
            <a:r>
              <a:rPr lang="en-US" altLang="cs-CZ" sz="2200" b="1" dirty="0"/>
              <a:t> </a:t>
            </a:r>
            <a:r>
              <a:rPr lang="en-US" altLang="cs-CZ" sz="2200" b="1" dirty="0" err="1"/>
              <a:t>dávkovače</a:t>
            </a:r>
            <a:r>
              <a:rPr lang="en-US" altLang="cs-CZ" sz="2200" b="1" dirty="0"/>
              <a:t/>
            </a:r>
            <a:br>
              <a:rPr lang="en-US" altLang="cs-CZ" sz="2200" b="1" dirty="0"/>
            </a:br>
            <a:endParaRPr lang="cs-CZ" altLang="cs-CZ" sz="2200" dirty="0"/>
          </a:p>
          <a:p>
            <a:pPr marL="417694" indent="-417694"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 err="1"/>
              <a:t>isokratická</a:t>
            </a:r>
            <a:r>
              <a:rPr lang="cs-CZ" altLang="cs-CZ" sz="2200" dirty="0"/>
              <a:t> (pro </a:t>
            </a:r>
            <a:r>
              <a:rPr lang="cs-CZ" altLang="cs-CZ" sz="2200" i="1" dirty="0" err="1"/>
              <a:t>isokratickou</a:t>
            </a:r>
            <a:r>
              <a:rPr lang="cs-CZ" altLang="cs-CZ" sz="2200" i="1" dirty="0"/>
              <a:t> eluci</a:t>
            </a:r>
            <a:r>
              <a:rPr lang="cs-CZ" altLang="cs-CZ" sz="2200" dirty="0"/>
              <a:t>)</a:t>
            </a:r>
          </a:p>
          <a:p>
            <a:pPr marL="417694" indent="-417694"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/>
              <a:t>gradientová (pro </a:t>
            </a:r>
            <a:r>
              <a:rPr lang="cs-CZ" altLang="cs-CZ" sz="2200" i="1" dirty="0"/>
              <a:t>gradientovou eluci,</a:t>
            </a:r>
            <a:r>
              <a:rPr lang="cs-CZ" altLang="cs-CZ" sz="2200" dirty="0"/>
              <a:t> eluci s programovaným složením mobilní fáze: binární, ternární, kvarterní)</a:t>
            </a:r>
          </a:p>
          <a:p>
            <a:pPr marL="417694" indent="-417694">
              <a:lnSpc>
                <a:spcPct val="110000"/>
              </a:lnSpc>
              <a:spcBef>
                <a:spcPts val="0"/>
              </a:spcBef>
              <a:buNone/>
            </a:pPr>
            <a:endParaRPr lang="cs-CZ" altLang="cs-CZ" sz="2200" dirty="0"/>
          </a:p>
          <a:p>
            <a:pPr marL="417694" indent="-417694">
              <a:lnSpc>
                <a:spcPct val="110000"/>
              </a:lnSpc>
              <a:spcBef>
                <a:spcPts val="0"/>
              </a:spcBef>
              <a:buNone/>
            </a:pPr>
            <a:r>
              <a:rPr lang="cs-CZ" altLang="cs-CZ" sz="2200" b="1" dirty="0"/>
              <a:t>Požadavky na kvalitní čerpadlo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>
                <a:solidFill>
                  <a:srgbClr val="FF0000"/>
                </a:solidFill>
              </a:rPr>
              <a:t>stálý průtok </a:t>
            </a:r>
            <a:r>
              <a:rPr lang="cs-CZ" altLang="cs-CZ" sz="2200" dirty="0"/>
              <a:t>(</a:t>
            </a:r>
            <a:r>
              <a:rPr lang="cs-CZ" altLang="cs-CZ" sz="2200" i="1" dirty="0"/>
              <a:t>0,01</a:t>
            </a:r>
            <a:r>
              <a:rPr lang="cs-CZ" altLang="cs-CZ" sz="2200" dirty="0"/>
              <a:t>  </a:t>
            </a:r>
            <a:r>
              <a:rPr lang="cs-CZ" altLang="cs-CZ" sz="2200" b="1" dirty="0"/>
              <a:t>0,05-2</a:t>
            </a:r>
            <a:r>
              <a:rPr lang="cs-CZ" altLang="cs-CZ" sz="2200" dirty="0"/>
              <a:t>   </a:t>
            </a:r>
            <a:r>
              <a:rPr lang="cs-CZ" altLang="cs-CZ" sz="2200" i="1" dirty="0"/>
              <a:t>10</a:t>
            </a:r>
            <a:r>
              <a:rPr lang="cs-CZ" altLang="cs-CZ" sz="2200" dirty="0"/>
              <a:t> ml/min)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/>
              <a:t>minimální tlakové pulsy – tlumič pulzů - výstup bez pulzování tlaku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/>
              <a:t>chemická inertnost materiálů (ocel, PEEK)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cs-CZ" sz="2200" dirty="0" err="1"/>
              <a:t>tlak</a:t>
            </a:r>
            <a:r>
              <a:rPr lang="en-US" altLang="cs-CZ" sz="2200" dirty="0"/>
              <a:t> </a:t>
            </a:r>
            <a:r>
              <a:rPr lang="en-US" altLang="cs-CZ" sz="2200" dirty="0" err="1"/>
              <a:t>mobilní</a:t>
            </a:r>
            <a:r>
              <a:rPr lang="en-US" altLang="cs-CZ" sz="2200" dirty="0"/>
              <a:t> </a:t>
            </a:r>
            <a:r>
              <a:rPr lang="en-US" altLang="cs-CZ" sz="2200" dirty="0" err="1"/>
              <a:t>fáze</a:t>
            </a:r>
            <a:r>
              <a:rPr lang="en-US" altLang="cs-CZ" sz="2200" dirty="0"/>
              <a:t> </a:t>
            </a:r>
            <a:r>
              <a:rPr lang="cs-CZ" altLang="cs-CZ" sz="2200" dirty="0"/>
              <a:t>až do </a:t>
            </a:r>
            <a:r>
              <a:rPr lang="cs-CZ" altLang="cs-CZ" sz="2200" b="1" dirty="0"/>
              <a:t>1200 barů </a:t>
            </a:r>
            <a:r>
              <a:rPr lang="en-US" altLang="cs-CZ" sz="2200" dirty="0"/>
              <a:t/>
            </a:r>
            <a:br>
              <a:rPr lang="en-US" altLang="cs-CZ" sz="2200" dirty="0"/>
            </a:br>
            <a:r>
              <a:rPr lang="cs-CZ" altLang="cs-CZ" sz="2200" dirty="0"/>
              <a:t>automatické vypnutí při překročení nastaveného tlakového limitu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/>
              <a:t>přesná tvorba gradientu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altLang="cs-CZ" sz="2200" dirty="0"/>
              <a:t>reprodukovatelnost do </a:t>
            </a:r>
            <a:r>
              <a:rPr lang="en-US" altLang="cs-CZ" sz="2200" dirty="0"/>
              <a:t>0</a:t>
            </a:r>
            <a:r>
              <a:rPr lang="cs-CZ" altLang="cs-CZ" sz="2200" dirty="0"/>
              <a:t>,</a:t>
            </a:r>
            <a:r>
              <a:rPr lang="en-US" altLang="cs-CZ" sz="2200" dirty="0"/>
              <a:t>5% </a:t>
            </a:r>
            <a:r>
              <a:rPr lang="cs-CZ" altLang="cs-CZ" sz="2200" dirty="0"/>
              <a:t>(</a:t>
            </a:r>
            <a:r>
              <a:rPr lang="cs-CZ" altLang="cs-CZ" sz="2200" dirty="0" err="1"/>
              <a:t>preasure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ripple</a:t>
            </a:r>
            <a:r>
              <a:rPr lang="cs-CZ" altLang="cs-CZ" sz="2200" dirty="0"/>
              <a:t>)</a:t>
            </a:r>
          </a:p>
          <a:p>
            <a:pPr marL="417694" indent="-417694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1689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08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4977</TotalTime>
  <Words>1148</Words>
  <Application>Microsoft Office PowerPoint</Application>
  <PresentationFormat>Předvádění na obrazovce (4:3)</PresentationFormat>
  <Paragraphs>170</Paragraphs>
  <Slides>20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Humanst521 CE</vt:lpstr>
      <vt:lpstr>Monotype Sorts</vt:lpstr>
      <vt:lpstr>Symbol</vt:lpstr>
      <vt:lpstr>Times New Roman</vt:lpstr>
      <vt:lpstr>Wingdings</vt:lpstr>
      <vt:lpstr>Motiv Office</vt:lpstr>
      <vt:lpstr>Prezentace aplikace PowerPoint</vt:lpstr>
      <vt:lpstr>HPLC v analýze potravin a přírodních produktů Přístroj, kolony  </vt:lpstr>
      <vt:lpstr>Prezentace aplikace PowerPoint</vt:lpstr>
      <vt:lpstr>HPLC systém</vt:lpstr>
      <vt:lpstr>Prezentace aplikace PowerPoint</vt:lpstr>
      <vt:lpstr>Jednotlivé části kapalinového chromatografu a jejich funkce</vt:lpstr>
      <vt:lpstr>Prezentace aplikace PowerPoint</vt:lpstr>
      <vt:lpstr>Zásobník(y) mobilní fáze</vt:lpstr>
      <vt:lpstr>Vysokotlaké čerpadlo - pumpa</vt:lpstr>
      <vt:lpstr>Prezentace aplikace PowerPoint</vt:lpstr>
      <vt:lpstr>Prezentace aplikace PowerPoint</vt:lpstr>
      <vt:lpstr>Použití statického mixeru v HPLC</vt:lpstr>
      <vt:lpstr>Vysokotlaký gradient</vt:lpstr>
      <vt:lpstr>Nízkotlaký gradient</vt:lpstr>
      <vt:lpstr>Prezentace aplikace PowerPoint</vt:lpstr>
      <vt:lpstr>Nástřikové zařízení (injektor)</vt:lpstr>
      <vt:lpstr>Prezentace aplikace PowerPoint</vt:lpstr>
      <vt:lpstr>Automatizace v chromatografii</vt:lpstr>
      <vt:lpstr>Automatizace v chromatografii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Pulkrabova Jana</dc:creator>
  <cp:lastModifiedBy>Schulzova Vera</cp:lastModifiedBy>
  <cp:revision>88</cp:revision>
  <cp:lastPrinted>2019-02-26T16:56:29Z</cp:lastPrinted>
  <dcterms:created xsi:type="dcterms:W3CDTF">2014-09-16T12:28:36Z</dcterms:created>
  <dcterms:modified xsi:type="dcterms:W3CDTF">2023-02-28T15:05:31Z</dcterms:modified>
</cp:coreProperties>
</file>