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9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75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6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960A9-0BF4-4C09-B997-EE222D7799F0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47F8-A3EF-4702-AE1E-5DB07F2F8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0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8BCA-2E4A-4F5D-804E-1AE2F22A53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FC9E-C401-48AB-BF31-893F99036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1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B9644-1747-40AD-AE92-0E25BDA3EA07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4094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601A17-C8A2-4EC6-A324-274634741123}" type="slidenum">
              <a:rPr lang="en-GB" altLang="cs-CZ" smtClean="0"/>
              <a:pPr>
                <a:spcBef>
                  <a:spcPct val="0"/>
                </a:spcBef>
              </a:pPr>
              <a:t>24</a:t>
            </a:fld>
            <a:endParaRPr lang="en-GB" altLang="cs-CZ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589053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4FF1C-D22F-4882-A0C4-BD7D1CE33FA9}" type="slidenum">
              <a:rPr lang="en-GB" altLang="cs-CZ" smtClean="0"/>
              <a:pPr>
                <a:spcBef>
                  <a:spcPct val="0"/>
                </a:spcBef>
              </a:pPr>
              <a:t>25</a:t>
            </a:fld>
            <a:endParaRPr lang="en-GB" altLang="cs-CZ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8019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9C9607-8889-472F-91E0-9148854FCF84}" type="slidenum">
              <a:rPr lang="en-GB" altLang="cs-CZ" smtClean="0"/>
              <a:pPr>
                <a:spcBef>
                  <a:spcPct val="0"/>
                </a:spcBef>
              </a:pPr>
              <a:t>26</a:t>
            </a:fld>
            <a:endParaRPr lang="en-GB" altLang="cs-CZ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07788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71C8CF-81DA-4B59-9F09-D2CA969757D1}" type="slidenum">
              <a:rPr lang="en-GB" altLang="cs-CZ" smtClean="0"/>
              <a:pPr>
                <a:spcBef>
                  <a:spcPct val="0"/>
                </a:spcBef>
              </a:pPr>
              <a:t>30</a:t>
            </a:fld>
            <a:endParaRPr lang="en-GB" altLang="cs-CZ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412056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CB2762-EB2F-42FA-A3F2-7D997A1F0283}" type="slidenum">
              <a:rPr lang="en-GB" altLang="cs-CZ" smtClean="0"/>
              <a:pPr>
                <a:spcBef>
                  <a:spcPct val="0"/>
                </a:spcBef>
              </a:pPr>
              <a:t>31</a:t>
            </a:fld>
            <a:endParaRPr lang="en-GB" altLang="cs-CZ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161876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CB66D1-1FF2-421D-958E-13DD6526D6FD}" type="slidenum">
              <a:rPr lang="en-GB" altLang="cs-CZ" smtClean="0"/>
              <a:pPr>
                <a:spcBef>
                  <a:spcPct val="0"/>
                </a:spcBef>
              </a:pPr>
              <a:t>32</a:t>
            </a:fld>
            <a:endParaRPr lang="en-GB" altLang="cs-CZ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79011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24CBD0-69BD-40CA-9A67-F1903C180861}" type="slidenum">
              <a:rPr lang="en-GB" altLang="cs-CZ" smtClean="0"/>
              <a:pPr>
                <a:spcBef>
                  <a:spcPct val="0"/>
                </a:spcBef>
              </a:pPr>
              <a:t>33</a:t>
            </a:fld>
            <a:endParaRPr lang="en-GB" altLang="cs-CZ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34553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43A1F7-F249-4D7F-BE5B-C31CE1BDA4A4}" type="slidenum">
              <a:rPr lang="en-GB" altLang="cs-CZ" smtClean="0"/>
              <a:pPr>
                <a:spcBef>
                  <a:spcPct val="0"/>
                </a:spcBef>
              </a:pPr>
              <a:t>34</a:t>
            </a:fld>
            <a:endParaRPr lang="en-GB" altLang="cs-CZ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4202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B4A38D-6A7D-4387-8CB3-06A69C0B6543}" type="slidenum">
              <a:rPr lang="en-GB" altLang="cs-CZ" smtClean="0"/>
              <a:pPr>
                <a:spcBef>
                  <a:spcPct val="0"/>
                </a:spcBef>
              </a:pPr>
              <a:t>35</a:t>
            </a:fld>
            <a:endParaRPr lang="en-GB" altLang="cs-CZ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877539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12F003-2B99-4317-9F3D-92C06C970E7A}" type="slidenum">
              <a:rPr lang="en-GB" altLang="cs-CZ" smtClean="0"/>
              <a:pPr>
                <a:spcBef>
                  <a:spcPct val="0"/>
                </a:spcBef>
              </a:pPr>
              <a:t>36</a:t>
            </a:fld>
            <a:endParaRPr lang="en-GB" altLang="cs-CZ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81683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25AC98-D389-40D8-A7ED-AF15344F9FC9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416145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ED2460-743A-47CE-B271-E75CA5A4B53C}" type="slidenum">
              <a:rPr lang="en-GB" altLang="cs-CZ" smtClean="0"/>
              <a:pPr>
                <a:spcBef>
                  <a:spcPct val="0"/>
                </a:spcBef>
              </a:pPr>
              <a:t>37</a:t>
            </a:fld>
            <a:endParaRPr lang="en-GB" altLang="cs-CZ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333890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2A7D-E81D-4E0C-827E-5C8FA33BE383}" type="slidenum">
              <a:rPr lang="en-GB" altLang="cs-CZ" smtClean="0"/>
              <a:pPr>
                <a:spcBef>
                  <a:spcPct val="0"/>
                </a:spcBef>
              </a:pPr>
              <a:t>38</a:t>
            </a:fld>
            <a:endParaRPr lang="en-GB" altLang="cs-CZ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319372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9F99F8-9531-4241-9328-30849F09D0B4}" type="slidenum">
              <a:rPr lang="en-GB" altLang="cs-CZ" smtClean="0"/>
              <a:pPr>
                <a:spcBef>
                  <a:spcPct val="0"/>
                </a:spcBef>
              </a:pPr>
              <a:t>39</a:t>
            </a:fld>
            <a:endParaRPr lang="en-GB" altLang="cs-CZ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125597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5D5BC-D31B-4EF4-95D2-BECCC4520C68}" type="slidenum">
              <a:rPr lang="en-GB" altLang="cs-CZ" smtClean="0"/>
              <a:pPr>
                <a:spcBef>
                  <a:spcPct val="0"/>
                </a:spcBef>
              </a:pPr>
              <a:t>40</a:t>
            </a:fld>
            <a:endParaRPr lang="en-GB" altLang="cs-CZ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552095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FA4387-21BC-4C8C-A48D-735A62D5556B}" type="slidenum">
              <a:rPr lang="en-GB" altLang="cs-CZ" smtClean="0"/>
              <a:pPr>
                <a:spcBef>
                  <a:spcPct val="0"/>
                </a:spcBef>
              </a:pPr>
              <a:t>41</a:t>
            </a:fld>
            <a:endParaRPr lang="en-GB" altLang="cs-CZ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240316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DCE703-F2B5-4B36-B420-66610CACAECA}" type="slidenum">
              <a:rPr lang="en-GB" altLang="cs-CZ" smtClean="0"/>
              <a:pPr>
                <a:spcBef>
                  <a:spcPct val="0"/>
                </a:spcBef>
              </a:pPr>
              <a:t>42</a:t>
            </a:fld>
            <a:endParaRPr lang="en-GB" altLang="cs-CZ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779789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FF1F6-937D-4949-B37A-E62671D2A3E7}" type="slidenum">
              <a:rPr lang="en-GB" altLang="cs-CZ" smtClean="0"/>
              <a:pPr>
                <a:spcBef>
                  <a:spcPct val="0"/>
                </a:spcBef>
              </a:pPr>
              <a:t>43</a:t>
            </a:fld>
            <a:endParaRPr lang="en-GB" altLang="cs-CZ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51995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44D700-D6F5-4670-BD75-F325126A4A42}" type="slidenum">
              <a:rPr lang="en-GB" altLang="cs-CZ" smtClean="0"/>
              <a:pPr>
                <a:spcBef>
                  <a:spcPct val="0"/>
                </a:spcBef>
              </a:pPr>
              <a:t>6</a:t>
            </a:fld>
            <a:endParaRPr lang="en-GB" alt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06759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652BD-5411-4409-946C-FB51A09879F3}" type="slidenum">
              <a:rPr lang="en-GB" altLang="cs-CZ" smtClean="0"/>
              <a:pPr>
                <a:spcBef>
                  <a:spcPct val="0"/>
                </a:spcBef>
              </a:pPr>
              <a:t>7</a:t>
            </a:fld>
            <a:endParaRPr lang="en-GB" altLang="cs-CZ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8729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BE3EEE-B9B7-4804-B597-DC3DAF0B7002}" type="slidenum">
              <a:rPr lang="en-GB" altLang="cs-CZ" smtClean="0"/>
              <a:pPr>
                <a:spcBef>
                  <a:spcPct val="0"/>
                </a:spcBef>
              </a:pPr>
              <a:t>8</a:t>
            </a:fld>
            <a:endParaRPr lang="en-GB" altLang="cs-CZ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21314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EF6C48-BE79-46BE-8CF7-A9B1B6CED1E1}" type="slidenum">
              <a:rPr lang="en-GB" altLang="cs-CZ" smtClean="0"/>
              <a:pPr>
                <a:spcBef>
                  <a:spcPct val="0"/>
                </a:spcBef>
              </a:pPr>
              <a:t>15</a:t>
            </a:fld>
            <a:endParaRPr lang="en-GB" altLang="cs-CZ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09617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599386-4643-4768-9C0C-9EDDEDF125F8}" type="slidenum">
              <a:rPr lang="en-GB" altLang="cs-CZ" smtClean="0"/>
              <a:pPr>
                <a:spcBef>
                  <a:spcPct val="0"/>
                </a:spcBef>
              </a:pPr>
              <a:t>18</a:t>
            </a:fld>
            <a:endParaRPr lang="en-GB" altLang="cs-CZ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10287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86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A36019-9F1B-4DC4-A47A-A63AF1F96DC5}" type="slidenum">
              <a:rPr lang="en-GB" altLang="cs-CZ" smtClean="0"/>
              <a:pPr>
                <a:spcBef>
                  <a:spcPct val="0"/>
                </a:spcBef>
              </a:pPr>
              <a:t>23</a:t>
            </a:fld>
            <a:endParaRPr lang="en-GB" altLang="cs-CZ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14502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60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7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9734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9805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1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08907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3424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80626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="" xmlns:p14="http://schemas.microsoft.com/office/powerpoint/2010/main" val="3382081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28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gsci.ubc.ca/fnh/courses/food302/chromato/hplc_val2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www.agsci.ubc.ca/fnh/courses/food302/chromato/hplc_val1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http://www.agsci.ubc.ca/fnh/courses/food302/chromato/hplc_c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gsci.ubc.ca/fnh/courses/food302/chromato/hplc_b.jpg" TargetMode="External"/><Relationship Id="rId5" Type="http://schemas.openxmlformats.org/officeDocument/2006/relationships/image" Target="../media/image28.jpeg"/><Relationship Id="rId10" Type="http://schemas.openxmlformats.org/officeDocument/2006/relationships/image" Target="http://www.agsci.ubc.ca/fnh/courses/food302/chromato/hplc_d.jpg" TargetMode="External"/><Relationship Id="rId4" Type="http://schemas.openxmlformats.org/officeDocument/2006/relationships/image" Target="http://www.agsci.ubc.ca/fnh/courses/food302/chromato/hplc_a.jpg" TargetMode="External"/><Relationship Id="rId9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gsci.ubc.ca/fnh/courses/food302/chromato/hplc_ov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43570" y="340021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HPLC v analýze potravin a přírodních </a:t>
            </a:r>
            <a:r>
              <a:rPr lang="cs-CZ" dirty="0" smtClean="0"/>
              <a:t>produktů</a:t>
            </a:r>
            <a:br>
              <a:rPr lang="cs-CZ" dirty="0" smtClean="0"/>
            </a:br>
            <a:r>
              <a:rPr lang="cs-CZ" dirty="0" smtClean="0"/>
              <a:t>Přístroj, kolony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00770" y="5202238"/>
            <a:ext cx="6858000" cy="1655762"/>
          </a:xfrm>
        </p:spPr>
        <p:txBody>
          <a:bodyPr/>
          <a:lstStyle/>
          <a:p>
            <a:r>
              <a:rPr lang="cs-CZ" dirty="0" smtClean="0"/>
              <a:t>Věra </a:t>
            </a:r>
            <a:r>
              <a:rPr lang="en-US" dirty="0" err="1" smtClean="0"/>
              <a:t>Schul</a:t>
            </a:r>
            <a:r>
              <a:rPr lang="cs-CZ" dirty="0" err="1" smtClean="0"/>
              <a:t>zová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6" y="399771"/>
            <a:ext cx="8276138" cy="52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6535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556"/>
              <a:t>Použití statického mixeru v HPLC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8191" y="1354348"/>
            <a:ext cx="8511261" cy="4822616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Statický mixer se používá k míchání mobilních fází při použití nízkotlakého i vysokotlakého gradientu. U nízkotlakého gradientu se mixer zařazuje před vysokotlakou část před vstupem do chromatografické pumpy. U vysokotlakého gradientu se mixer zařazuje do vysokotlaké části HPLC systému za chromatografické pumpy.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Při výběru statického mixeru pro míchání mobilních fází jde především o kompromis mezi mrtvým objemem statického mixeru, šumem, který mixer vyvolá na základní linii a definicí gradientu (strmost gradientu a druh gradientu).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Na mixer jsou kladeny požadavky</a:t>
            </a:r>
            <a:r>
              <a:rPr lang="cs-CZ" altLang="cs-CZ" sz="20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a)      pro všechny dané průtoky zvýšení účinnosti promísení mobilní fáze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b)      snížení šumu na základní linii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c)      snížení zpoždění gradientu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d)      mrtvý objem systému minimální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 </a:t>
            </a:r>
            <a:endParaRPr lang="cs-CZ" alt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88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7662" y="417883"/>
            <a:ext cx="8270800" cy="90014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4800" dirty="0"/>
              <a:t>Vysokotlaký gradient</a:t>
            </a:r>
          </a:p>
        </p:txBody>
      </p:sp>
      <p:graphicFrame>
        <p:nvGraphicFramePr>
          <p:cNvPr id="743427" name="Group 3"/>
          <p:cNvGraphicFramePr>
            <a:graphicFrameLocks noGrp="1"/>
          </p:cNvGraphicFramePr>
          <p:nvPr>
            <p:ph idx="1"/>
          </p:nvPr>
        </p:nvGraphicFramePr>
        <p:xfrm>
          <a:off x="628652" y="1477963"/>
          <a:ext cx="8270677" cy="2755904"/>
        </p:xfrm>
        <a:graphic>
          <a:graphicData uri="http://schemas.openxmlformats.org/drawingml/2006/table">
            <a:tbl>
              <a:tblPr/>
              <a:tblGrid>
                <a:gridCol w="4652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9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 mobilní fáze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l/min)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Objem mixeru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0-5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5-10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10-25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25-50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50-150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150-500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0628" y="4692713"/>
            <a:ext cx="8270800" cy="90014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b="0" dirty="0">
                <a:latin typeface="+mn-lt"/>
              </a:rPr>
              <a:t>Při použití vysokotlakého gradientu je nutné vybrat takový objem mixeru, aby byl jeho objem nižší než je průtok mobilní fáze (ml/min). To zajistí minimální šum na základní linii, mrtvý objem je snížen na minimum a zpoždění gradientu je minimální. Jako příklad jsou uvedeny objemy mixerů pro definované průtoky mobilní fáze.</a:t>
            </a:r>
            <a:r>
              <a:rPr lang="cs-CZ" altLang="cs-CZ" sz="2000" dirty="0">
                <a:latin typeface="+mn-lt"/>
              </a:rPr>
              <a:t/>
            </a:r>
            <a:br>
              <a:rPr lang="cs-CZ" altLang="cs-CZ" sz="2000" dirty="0">
                <a:latin typeface="+mn-lt"/>
              </a:rPr>
            </a:br>
            <a:endParaRPr lang="cs-CZ" altLang="cs-CZ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588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b="1" smtClean="0"/>
              <a:t>Nízkotlaký gradient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9037" y="4666432"/>
            <a:ext cx="8270801" cy="101510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V tomto případě je požadovaný objem mixeru stanoven rychlostí nebo frekvencí gradientového ventilu na vstupu do vysokotlakého systému HPLC. Doporučuje se takový objem mixeru, který odpovídá průtoku mobilní fáze </a:t>
            </a:r>
          </a:p>
        </p:txBody>
      </p:sp>
      <p:graphicFrame>
        <p:nvGraphicFramePr>
          <p:cNvPr id="744452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15735653"/>
              </p:ext>
            </p:extLst>
          </p:nvPr>
        </p:nvGraphicFramePr>
        <p:xfrm>
          <a:off x="760142" y="1582261"/>
          <a:ext cx="7883878" cy="2767189"/>
        </p:xfrm>
        <a:graphic>
          <a:graphicData uri="http://schemas.openxmlformats.org/drawingml/2006/table">
            <a:tbl>
              <a:tblPr/>
              <a:tblGrid>
                <a:gridCol w="443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8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5422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 mobilní fáze (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l/min)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Objem mixeru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0-25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25-50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50-150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150-500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3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STANOVENÍ POMOCÍ LC</a:t>
            </a:r>
            <a:endParaRPr lang="en-GB" altLang="cs-CZ" sz="3200">
              <a:solidFill>
                <a:srgbClr val="000099"/>
              </a:solidFill>
              <a:latin typeface="Humanst521 CE" pitchFamily="34" charset="0"/>
            </a:endParaRPr>
          </a:p>
        </p:txBody>
      </p:sp>
      <p:pic>
        <p:nvPicPr>
          <p:cNvPr id="163843" name="Picture 3" descr="vials3"/>
          <p:cNvPicPr>
            <a:picLocks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71"/>
          <a:stretch>
            <a:fillRect/>
          </a:stretch>
        </p:blipFill>
        <p:spPr bwMode="auto">
          <a:xfrm>
            <a:off x="843844" y="162277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955801" y="1580444"/>
            <a:ext cx="6838244" cy="3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Nástřik</a:t>
            </a:r>
            <a:endParaRPr lang="cs-CZ" altLang="cs-CZ" sz="2133" b="0">
              <a:latin typeface="Humanst521 CE" pitchFamily="34" charset="0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952978" y="2799644"/>
            <a:ext cx="6838244" cy="7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en-US" altLang="cs-CZ" sz="2489">
                <a:solidFill>
                  <a:srgbClr val="000099"/>
                </a:solidFill>
                <a:latin typeface="Humanst521 CE" pitchFamily="34" charset="0"/>
              </a:rPr>
              <a:t>Separace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HPLC, RRLC, UPLC</a:t>
            </a:r>
          </a:p>
        </p:txBody>
      </p:sp>
      <p:pic>
        <p:nvPicPr>
          <p:cNvPr id="163846" name="Picture 6" descr="To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97" t="8260" r="8559"/>
          <a:stretch>
            <a:fillRect/>
          </a:stretch>
        </p:blipFill>
        <p:spPr bwMode="auto">
          <a:xfrm>
            <a:off x="843844" y="403154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952978" y="3984978"/>
            <a:ext cx="6838244" cy="10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Detekce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Konvenční a hmotnostně-spektrometrické detektory</a:t>
            </a:r>
          </a:p>
        </p:txBody>
      </p:sp>
      <p:pic>
        <p:nvPicPr>
          <p:cNvPr id="163848" name="Picture 8" descr="GC_optimization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9" y="5243689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952978" y="5215467"/>
            <a:ext cx="6838244" cy="7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Kvantifikace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Matriční efekty</a:t>
            </a:r>
          </a:p>
        </p:txBody>
      </p:sp>
      <p:pic>
        <p:nvPicPr>
          <p:cNvPr id="163850" name="Picture 10" descr="shodexColumn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8462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6299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Nástřikové zařízení (injektor)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9179" y="1265277"/>
            <a:ext cx="8494009" cy="46990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spcBef>
                <a:spcPct val="0"/>
              </a:spcBef>
              <a:buNone/>
            </a:pPr>
            <a:r>
              <a:rPr lang="cs-CZ" altLang="cs-CZ" sz="2000" dirty="0"/>
              <a:t>Šesticestný dávkovací ventil se smyčkou definovaného nebo volitelného objemu </a:t>
            </a:r>
          </a:p>
          <a:p>
            <a:pPr marL="417694" indent="-417694">
              <a:spcBef>
                <a:spcPct val="0"/>
              </a:spcBef>
              <a:buNone/>
            </a:pPr>
            <a:r>
              <a:rPr lang="cs-CZ" altLang="cs-CZ" sz="2000" b="1" dirty="0"/>
              <a:t>Nastřikovaný objem</a:t>
            </a:r>
            <a:r>
              <a:rPr lang="cs-CZ" altLang="cs-CZ" sz="2000" dirty="0"/>
              <a:t> (řídí se rozměry kolony)</a:t>
            </a:r>
          </a:p>
          <a:p>
            <a:pPr marL="417694" indent="-417694">
              <a:spcBef>
                <a:spcPct val="0"/>
              </a:spcBef>
              <a:buFontTx/>
              <a:buChar char="o"/>
            </a:pPr>
            <a:r>
              <a:rPr lang="cs-CZ" altLang="cs-CZ" sz="2000" dirty="0"/>
              <a:t>analytické aplikace 5-100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 (0,1 – 5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l)</a:t>
            </a:r>
          </a:p>
          <a:p>
            <a:pPr marL="417694" indent="-417694">
              <a:spcBef>
                <a:spcPct val="0"/>
              </a:spcBef>
              <a:buFontTx/>
              <a:buChar char="o"/>
            </a:pPr>
            <a:r>
              <a:rPr lang="cs-CZ" altLang="cs-CZ" sz="2000" dirty="0" err="1"/>
              <a:t>semipreparativní</a:t>
            </a:r>
            <a:r>
              <a:rPr lang="cs-CZ" altLang="cs-CZ" sz="2000" dirty="0"/>
              <a:t> a preparativní účely 200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 – 10 ml  </a:t>
            </a:r>
            <a:r>
              <a:rPr lang="cs-CZ" altLang="cs-CZ" sz="1511" dirty="0">
                <a:latin typeface="Arial" panose="020B0604020202020204" pitchFamily="34" charset="0"/>
              </a:rPr>
              <a:t>  </a:t>
            </a:r>
            <a:r>
              <a:rPr lang="cs-CZ" altLang="cs-CZ" sz="2489" dirty="0"/>
              <a:t>   </a:t>
            </a:r>
          </a:p>
        </p:txBody>
      </p:sp>
      <p:graphicFrame>
        <p:nvGraphicFramePr>
          <p:cNvPr id="686084" name="Group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898922259"/>
              </p:ext>
            </p:extLst>
          </p:nvPr>
        </p:nvGraphicFramePr>
        <p:xfrm>
          <a:off x="628651" y="3051375"/>
          <a:ext cx="7272867" cy="2743833"/>
        </p:xfrm>
        <a:graphic>
          <a:graphicData uri="http://schemas.openxmlformats.org/drawingml/2006/table">
            <a:tbl>
              <a:tblPr/>
              <a:tblGrid>
                <a:gridCol w="1394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4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90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Nasávání vzorku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atmosférického tlaku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 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vzorek je nastřikován ze stříkačky do smyčky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mobil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fáze se pohybuje z pumpy do kolony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3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Nást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ik vzorku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vysokého tlaku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 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ventil se přepne z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"load"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"inject" 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pozice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mobil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fáze prochází smyčkou a vnáší  vzorek do kolony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4882" name="Picture 18" descr="http://www.agsci.ubc.ca/fnh/courses/food302/chromato/hplc_val1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8" y="2445457"/>
            <a:ext cx="2232378" cy="17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3" name="Picture 19" descr="http://www.agsci.ubc.ca/fnh/courses/food302/chromato/hplc_val2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9" y="4196646"/>
            <a:ext cx="2232378" cy="16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3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3" y="376565"/>
            <a:ext cx="8762899" cy="60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703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570091" y="632128"/>
            <a:ext cx="829168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VYSOKOÚČINNÁ KAPALINOVÁ CHROMATOGRAFIE</a:t>
            </a:r>
            <a:endParaRPr lang="en-GB" altLang="cs-CZ" sz="3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891822" y="1935087"/>
            <a:ext cx="7648222" cy="16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High</a:t>
            </a:r>
            <a:r>
              <a:rPr lang="cs-CZ" altLang="cs-CZ" sz="2489" i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Performance </a:t>
            </a: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Liquid</a:t>
            </a:r>
            <a:r>
              <a:rPr lang="cs-CZ" altLang="cs-CZ" sz="2489" i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Chromatography</a:t>
            </a:r>
            <a:r>
              <a:rPr lang="cs-CZ" altLang="cs-CZ" sz="2489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(HPLC)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Separace látek v koloně, která obsahuje: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stacionární (nepohyblivou) fázi (sorbent)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mobilní (pohyblivou) fázi (</a:t>
            </a:r>
            <a:r>
              <a:rPr lang="cs-CZ" altLang="cs-CZ" sz="2133" b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eluent</a:t>
            </a: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n-US" altLang="cs-CZ" sz="2133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76" b="11337"/>
          <a:stretch>
            <a:fillRect/>
          </a:stretch>
        </p:blipFill>
        <p:spPr bwMode="auto">
          <a:xfrm>
            <a:off x="1381081" y="3718438"/>
            <a:ext cx="4538133" cy="24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3315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Volba analytické kolony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17" y="1144121"/>
            <a:ext cx="8717766" cy="4049889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Důležitá pro separační postup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Firmy doporučují různé postupy výběru vhodné stacionární fáze v závislosti na vlastnostech analyzovaného vzorku (rozpustnost, polarita)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Faktory limitující výběr vhodné kolony a její náplně jsou: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vysoká účinnost separace a symetrický tvar píku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dlouhodobá životnost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reprodukovatelnost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rychlost separace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citlivost kolony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selektivita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Obecně platí</a:t>
            </a:r>
            <a:r>
              <a:rPr lang="cs-CZ" altLang="cs-CZ" sz="2000" dirty="0"/>
              <a:t> : 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delší kolona,</a:t>
            </a:r>
            <a:r>
              <a:rPr lang="cs-CZ" altLang="cs-CZ" sz="2000" dirty="0"/>
              <a:t> tím lepší rozlišení a větší spotřeba mobilní fáze, zvyšuje se účinnost separace - počet pater, doba analýzy a pracovní tlak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kratší kolona,</a:t>
            </a:r>
            <a:r>
              <a:rPr lang="cs-CZ" altLang="cs-CZ" sz="2000" dirty="0"/>
              <a:t> tím rychlejší separace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větší je </a:t>
            </a:r>
            <a:r>
              <a:rPr lang="cs-CZ" altLang="cs-CZ" sz="2000" b="1" dirty="0" smtClean="0"/>
              <a:t>průměr </a:t>
            </a:r>
            <a:r>
              <a:rPr lang="cs-CZ" altLang="cs-CZ" sz="2000" b="1" dirty="0"/>
              <a:t>kolony,</a:t>
            </a:r>
            <a:r>
              <a:rPr lang="cs-CZ" altLang="cs-CZ" sz="2000" dirty="0"/>
              <a:t> tím větší kapacita kolony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užší kolona,</a:t>
            </a:r>
            <a:r>
              <a:rPr lang="cs-CZ" altLang="cs-CZ" sz="2000" dirty="0"/>
              <a:t> tím vyšší </a:t>
            </a:r>
            <a:r>
              <a:rPr lang="cs-CZ" altLang="cs-CZ" sz="2000" dirty="0" err="1"/>
              <a:t>mass</a:t>
            </a:r>
            <a:r>
              <a:rPr lang="cs-CZ" altLang="cs-CZ" sz="2000" dirty="0"/>
              <a:t> sensitivity, menší spotřeba rozpouštědel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(př. kolona s  průměrem  3.9 má o  30 %  větší účinnost než kolona s průměrem 4.6)</a:t>
            </a:r>
          </a:p>
        </p:txBody>
      </p:sp>
    </p:spTree>
    <p:extLst>
      <p:ext uri="{BB962C8B-B14F-4D97-AF65-F5344CB8AC3E}">
        <p14:creationId xmlns="" xmlns:p14="http://schemas.microsoft.com/office/powerpoint/2010/main" val="37719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" y="5373514"/>
            <a:ext cx="1786467" cy="7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Zdroj: R.E. Majors, </a:t>
            </a:r>
            <a:r>
              <a:rPr lang="en-US" altLang="cs-CZ" sz="1422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 19(6) 352-362</a:t>
            </a:r>
            <a:endParaRPr lang="en-GB" altLang="cs-CZ" sz="1422">
              <a:solidFill>
                <a:schemeClr val="bg2"/>
              </a:solidFill>
              <a:latin typeface="Humanst521 Cn CE" pitchFamily="34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VELIKOST ČÁSTIC V HPLC (Vývoj)</a:t>
            </a:r>
          </a:p>
        </p:txBody>
      </p:sp>
      <p:pic>
        <p:nvPicPr>
          <p:cNvPr id="171012" name="Picture 4" descr="i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" t="15088" r="14925" b="5658"/>
          <a:stretch>
            <a:fillRect/>
          </a:stretch>
        </p:blipFill>
        <p:spPr bwMode="auto">
          <a:xfrm>
            <a:off x="2730793" y="2465359"/>
            <a:ext cx="5161844" cy="40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177347" y="1552224"/>
            <a:ext cx="7138811" cy="9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latin typeface="Humanst521 Cn CE" pitchFamily="34" charset="0"/>
              </a:rPr>
              <a:t>Rok	Velikost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Nejčastější</a:t>
            </a:r>
            <a:r>
              <a:rPr lang="en-US" altLang="cs-CZ" sz="1778">
                <a:latin typeface="Humanst521 Cn CE" pitchFamily="34" charset="0"/>
              </a:rPr>
              <a:t>	 </a:t>
            </a:r>
            <a:r>
              <a:rPr lang="cs-CZ" altLang="cs-CZ" sz="1778">
                <a:latin typeface="Humanst521 Cn CE" pitchFamily="34" charset="0"/>
              </a:rPr>
              <a:t>Počet pater</a:t>
            </a:r>
            <a:r>
              <a:rPr lang="en-US" altLang="cs-CZ" sz="1778">
                <a:latin typeface="Humanst521 Cn CE" pitchFamily="34" charset="0"/>
              </a:rPr>
              <a:t>/15 cm</a:t>
            </a:r>
          </a:p>
          <a:p>
            <a:pPr eaLnBrk="1" hangingPunct="1"/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částic 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velikost</a:t>
            </a:r>
            <a:endParaRPr lang="en-GB" altLang="cs-CZ" sz="1778">
              <a:latin typeface="Humanst521 Cn CE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" y="2250725"/>
            <a:ext cx="2142067" cy="2692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33"/>
              </a:spcBef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Parametr částic: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Velikost (průměr), 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Tvar (pravidelný, nepravidelný)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Typ (porézní, neporézní)</a:t>
            </a:r>
          </a:p>
          <a:p>
            <a:pPr marL="237070" lvl="1" indent="-237070">
              <a:spcBef>
                <a:spcPts val="533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Průměr pórů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Plocha aktivního povrchu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160609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2163237"/>
            <a:ext cx="9144000" cy="2411589"/>
            <a:chOff x="0" y="1794"/>
            <a:chExt cx="6480" cy="1709"/>
          </a:xfrm>
        </p:grpSpPr>
        <p:sp>
          <p:nvSpPr>
            <p:cNvPr id="146458" name="Rectangle 3"/>
            <p:cNvSpPr>
              <a:spLocks noChangeArrowheads="1"/>
            </p:cNvSpPr>
            <p:nvPr/>
          </p:nvSpPr>
          <p:spPr bwMode="auto">
            <a:xfrm>
              <a:off x="0" y="1794"/>
              <a:ext cx="648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grpSp>
          <p:nvGrpSpPr>
            <p:cNvPr id="146459" name="Group 4"/>
            <p:cNvGrpSpPr>
              <a:grpSpLocks/>
            </p:cNvGrpSpPr>
            <p:nvPr/>
          </p:nvGrpSpPr>
          <p:grpSpPr bwMode="auto">
            <a:xfrm>
              <a:off x="0" y="1794"/>
              <a:ext cx="6480" cy="1709"/>
              <a:chOff x="0" y="3318"/>
              <a:chExt cx="6480" cy="1709"/>
            </a:xfrm>
          </p:grpSpPr>
          <p:sp>
            <p:nvSpPr>
              <p:cNvPr id="146460" name="Rectangle 5"/>
              <p:cNvSpPr>
                <a:spLocks noChangeArrowheads="1"/>
              </p:cNvSpPr>
              <p:nvPr/>
            </p:nvSpPr>
            <p:spPr bwMode="auto">
              <a:xfrm>
                <a:off x="0" y="3318"/>
                <a:ext cx="648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GB" altLang="cs-CZ" sz="2133"/>
              </a:p>
            </p:txBody>
          </p:sp>
          <p:sp>
            <p:nvSpPr>
              <p:cNvPr id="146461" name="Rectangle 6"/>
              <p:cNvSpPr>
                <a:spLocks noChangeArrowheads="1"/>
              </p:cNvSpPr>
              <p:nvPr/>
            </p:nvSpPr>
            <p:spPr bwMode="auto">
              <a:xfrm>
                <a:off x="0" y="3318"/>
                <a:ext cx="6480" cy="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8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altLang="cs-CZ" sz="152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 </a:t>
                </a:r>
                <a:r>
                  <a:rPr lang="cs-CZ" altLang="cs-CZ" sz="8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46435" name="Text Box 7"/>
          <p:cNvSpPr txBox="1">
            <a:spLocks noChangeArrowheads="1"/>
          </p:cNvSpPr>
          <p:nvPr/>
        </p:nvSpPr>
        <p:spPr bwMode="auto">
          <a:xfrm>
            <a:off x="852313" y="787403"/>
            <a:ext cx="829168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VYSOKOÚČINNÁ KAPALINOVÁ CHROMATOGRAFIE</a:t>
            </a:r>
            <a:endParaRPr lang="en-GB" altLang="cs-CZ" sz="320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6436" name="Group 8"/>
          <p:cNvGrpSpPr>
            <a:grpSpLocks/>
          </p:cNvGrpSpPr>
          <p:nvPr/>
        </p:nvGrpSpPr>
        <p:grpSpPr bwMode="auto">
          <a:xfrm>
            <a:off x="1117600" y="1871134"/>
            <a:ext cx="7010400" cy="4145844"/>
            <a:chOff x="792" y="1056"/>
            <a:chExt cx="4968" cy="2938"/>
          </a:xfrm>
        </p:grpSpPr>
        <p:pic>
          <p:nvPicPr>
            <p:cNvPr id="146447" name="Picture 9" descr="Structure of an HPLC unit with pre-colum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56"/>
              <a:ext cx="4896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8" name="Rectangle 10"/>
            <p:cNvSpPr>
              <a:spLocks noChangeArrowheads="1"/>
            </p:cNvSpPr>
            <p:nvPr/>
          </p:nvSpPr>
          <p:spPr bwMode="auto">
            <a:xfrm>
              <a:off x="792" y="2064"/>
              <a:ext cx="1176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49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0" name="Rectangle 12"/>
            <p:cNvSpPr>
              <a:spLocks noChangeArrowheads="1"/>
            </p:cNvSpPr>
            <p:nvPr/>
          </p:nvSpPr>
          <p:spPr bwMode="auto">
            <a:xfrm>
              <a:off x="3504" y="1920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1" name="Rectangle 13"/>
            <p:cNvSpPr>
              <a:spLocks noChangeArrowheads="1"/>
            </p:cNvSpPr>
            <p:nvPr/>
          </p:nvSpPr>
          <p:spPr bwMode="auto">
            <a:xfrm>
              <a:off x="3552" y="2544"/>
              <a:ext cx="110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2" name="Rectangle 14"/>
            <p:cNvSpPr>
              <a:spLocks noChangeArrowheads="1"/>
            </p:cNvSpPr>
            <p:nvPr/>
          </p:nvSpPr>
          <p:spPr bwMode="auto">
            <a:xfrm>
              <a:off x="3936" y="3696"/>
              <a:ext cx="664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3" name="Rectangle 15"/>
            <p:cNvSpPr>
              <a:spLocks noChangeArrowheads="1"/>
            </p:cNvSpPr>
            <p:nvPr/>
          </p:nvSpPr>
          <p:spPr bwMode="auto">
            <a:xfrm>
              <a:off x="5216" y="3304"/>
              <a:ext cx="488" cy="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4" name="Rectangle 16"/>
            <p:cNvSpPr>
              <a:spLocks noChangeArrowheads="1"/>
            </p:cNvSpPr>
            <p:nvPr/>
          </p:nvSpPr>
          <p:spPr bwMode="auto">
            <a:xfrm>
              <a:off x="3208" y="2736"/>
              <a:ext cx="176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5" name="Rectangle 17"/>
            <p:cNvSpPr>
              <a:spLocks noChangeArrowheads="1"/>
            </p:cNvSpPr>
            <p:nvPr/>
          </p:nvSpPr>
          <p:spPr bwMode="auto">
            <a:xfrm>
              <a:off x="2480" y="2056"/>
              <a:ext cx="58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6" name="Rectangle 18"/>
            <p:cNvSpPr>
              <a:spLocks noChangeArrowheads="1"/>
            </p:cNvSpPr>
            <p:nvPr/>
          </p:nvSpPr>
          <p:spPr bwMode="auto">
            <a:xfrm>
              <a:off x="1864" y="1784"/>
              <a:ext cx="424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7" name="Rectangle 19"/>
            <p:cNvSpPr>
              <a:spLocks noChangeArrowheads="1"/>
            </p:cNvSpPr>
            <p:nvPr/>
          </p:nvSpPr>
          <p:spPr bwMode="auto">
            <a:xfrm>
              <a:off x="1664" y="3648"/>
              <a:ext cx="70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</p:grpSp>
      <p:sp>
        <p:nvSpPr>
          <p:cNvPr id="146437" name="Text Box 20"/>
          <p:cNvSpPr txBox="1">
            <a:spLocks noChangeArrowheads="1"/>
          </p:cNvSpPr>
          <p:nvPr/>
        </p:nvSpPr>
        <p:spPr bwMode="auto">
          <a:xfrm>
            <a:off x="4007556" y="2109611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Stříkačka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38" name="Text Box 21"/>
          <p:cNvSpPr txBox="1">
            <a:spLocks noChangeArrowheads="1"/>
          </p:cNvSpPr>
          <p:nvPr/>
        </p:nvSpPr>
        <p:spPr bwMode="auto">
          <a:xfrm>
            <a:off x="3262489" y="3249789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Nástřik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39" name="Text Box 22"/>
          <p:cNvSpPr txBox="1">
            <a:spLocks noChangeArrowheads="1"/>
          </p:cNvSpPr>
          <p:nvPr/>
        </p:nvSpPr>
        <p:spPr bwMode="auto">
          <a:xfrm>
            <a:off x="2314222" y="2820811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Pumpa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0" name="Text Box 23"/>
          <p:cNvSpPr txBox="1">
            <a:spLocks noChangeArrowheads="1"/>
          </p:cNvSpPr>
          <p:nvPr/>
        </p:nvSpPr>
        <p:spPr bwMode="auto">
          <a:xfrm>
            <a:off x="1377247" y="3294945"/>
            <a:ext cx="1286933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Směšovací komora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1" name="Text Box 24"/>
          <p:cNvSpPr txBox="1">
            <a:spLocks noChangeArrowheads="1"/>
          </p:cNvSpPr>
          <p:nvPr/>
        </p:nvSpPr>
        <p:spPr bwMode="auto">
          <a:xfrm>
            <a:off x="2043289" y="5530145"/>
            <a:ext cx="1580444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Rozpouštědla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2" name="Text Box 25"/>
          <p:cNvSpPr txBox="1">
            <a:spLocks noChangeArrowheads="1"/>
          </p:cNvSpPr>
          <p:nvPr/>
        </p:nvSpPr>
        <p:spPr bwMode="auto">
          <a:xfrm rot="16200000">
            <a:off x="3849512" y="4552722"/>
            <a:ext cx="1580444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Kolona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3" name="Text Box 26"/>
          <p:cNvSpPr txBox="1">
            <a:spLocks noChangeArrowheads="1"/>
          </p:cNvSpPr>
          <p:nvPr/>
        </p:nvSpPr>
        <p:spPr bwMode="auto">
          <a:xfrm>
            <a:off x="4933244" y="3136900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Předkolona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4" name="Text Box 27"/>
          <p:cNvSpPr txBox="1">
            <a:spLocks noChangeArrowheads="1"/>
          </p:cNvSpPr>
          <p:nvPr/>
        </p:nvSpPr>
        <p:spPr bwMode="auto">
          <a:xfrm>
            <a:off x="5012267" y="4130323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Těsnění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5" name="Text Box 28"/>
          <p:cNvSpPr txBox="1">
            <a:spLocks noChangeArrowheads="1"/>
          </p:cNvSpPr>
          <p:nvPr/>
        </p:nvSpPr>
        <p:spPr bwMode="auto">
          <a:xfrm>
            <a:off x="5441244" y="5609167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Detektor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6" name="Text Box 29"/>
          <p:cNvSpPr txBox="1">
            <a:spLocks noChangeArrowheads="1"/>
          </p:cNvSpPr>
          <p:nvPr/>
        </p:nvSpPr>
        <p:spPr bwMode="auto">
          <a:xfrm>
            <a:off x="7032978" y="4277078"/>
            <a:ext cx="13433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Záznamové zařízení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940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Velikost částic a separační účinnost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30679" y="1156420"/>
            <a:ext cx="8382000" cy="448027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000" dirty="0">
                <a:cs typeface="Arial" panose="020B0604020202020204" pitchFamily="34" charset="0"/>
              </a:rPr>
              <a:t>Menší částice – lepší separace x vyšší tlak na koloně (</a:t>
            </a:r>
            <a:r>
              <a:rPr lang="cs-CZ" altLang="cs-CZ" sz="2000" dirty="0" err="1">
                <a:cs typeface="Arial" panose="020B0604020202020204" pitchFamily="34" charset="0"/>
              </a:rPr>
              <a:t>back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preassure</a:t>
            </a:r>
            <a:r>
              <a:rPr lang="cs-CZ" altLang="cs-CZ" sz="2000" dirty="0">
                <a:cs typeface="Arial" panose="020B0604020202020204" pitchFamily="34" charset="0"/>
              </a:rPr>
              <a:t>)</a:t>
            </a:r>
          </a:p>
          <a:p>
            <a:r>
              <a:rPr lang="cs-CZ" altLang="cs-CZ" sz="2000" dirty="0">
                <a:cs typeface="Arial" panose="020B0604020202020204" pitchFamily="34" charset="0"/>
              </a:rPr>
              <a:t>Průtok významně ovlivňuje účinnost kolony a dobu analýzy</a:t>
            </a:r>
          </a:p>
          <a:p>
            <a:r>
              <a:rPr lang="cs-CZ" altLang="cs-CZ" sz="2000" dirty="0">
                <a:cs typeface="Arial" panose="020B0604020202020204" pitchFamily="34" charset="0"/>
              </a:rPr>
              <a:t>Menší částice – optimální separace v širokém rozmezí průtoků</a:t>
            </a:r>
            <a:endParaRPr lang="en-GB" altLang="cs-CZ" sz="2000" dirty="0">
              <a:cs typeface="Arial" panose="020B0604020202020204" pitchFamily="34" charset="0"/>
            </a:endParaRP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49" y="2371148"/>
            <a:ext cx="6891867" cy="39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4052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368"/>
          <a:stretch>
            <a:fillRect/>
          </a:stretch>
        </p:blipFill>
        <p:spPr bwMode="auto">
          <a:xfrm>
            <a:off x="324556" y="1818923"/>
            <a:ext cx="6426200" cy="4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774747" y="1920525"/>
            <a:ext cx="2201333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</a:rPr>
              <a:t>Zvýšení rychlosti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78">
                <a:latin typeface="Humanst521 CE" pitchFamily="34" charset="0"/>
              </a:rPr>
              <a:t>Použití malých částic a vyšší lineární rychlosti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78">
                <a:latin typeface="Humanst521 CE" pitchFamily="34" charset="0"/>
              </a:rPr>
              <a:t>Zrychlení: 5–10</a:t>
            </a:r>
            <a:r>
              <a:rPr lang="cs-CZ" altLang="cs-CZ" sz="1778">
                <a:latin typeface="Humanst521 CE" pitchFamily="34" charset="0"/>
                <a:sym typeface="Symbol" panose="05050102010706020507" pitchFamily="18" charset="2"/>
              </a:rPr>
              <a:t></a:t>
            </a:r>
            <a:endParaRPr lang="en-GB" altLang="cs-CZ" sz="1778">
              <a:latin typeface="Humanst521 CE" pitchFamily="34" charset="0"/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717822" y="5603523"/>
            <a:ext cx="34261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40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HPLC </a:t>
            </a:r>
            <a:r>
              <a:rPr lang="cs-CZ" dirty="0" smtClean="0"/>
              <a:t>s</a:t>
            </a:r>
            <a:r>
              <a:rPr lang="en-GB" dirty="0" err="1" smtClean="0"/>
              <a:t>ystém</a:t>
            </a:r>
            <a:r>
              <a:rPr lang="cs-CZ" dirty="0" smtClean="0"/>
              <a:t> - kolona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27931" y="1347505"/>
            <a:ext cx="7750175" cy="2808311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Column is the most important for chromatographic separation: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dirty="0">
                <a:latin typeface="Arial" charset="0"/>
              </a:rPr>
              <a:t>Stationary phase selection depends on sample/</a:t>
            </a:r>
            <a:r>
              <a:rPr lang="en-GB" dirty="0" err="1">
                <a:latin typeface="Arial" charset="0"/>
              </a:rPr>
              <a:t>analyte</a:t>
            </a:r>
            <a:r>
              <a:rPr lang="en-GB" dirty="0">
                <a:latin typeface="Arial" charset="0"/>
              </a:rPr>
              <a:t> properties (solubility, polarity, etc.)</a:t>
            </a:r>
          </a:p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</a:pPr>
            <a:r>
              <a:rPr lang="en-GB" b="1" dirty="0">
                <a:latin typeface="Arial" charset="0"/>
              </a:rPr>
              <a:t>Factors for the selection of appropriate column and sorbent: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Separation efficiency, peak </a:t>
            </a:r>
            <a:r>
              <a:rPr lang="en-GB" dirty="0" err="1">
                <a:latin typeface="Arial" charset="0"/>
              </a:rPr>
              <a:t>symetry</a:t>
            </a:r>
            <a:endParaRPr lang="en-GB" dirty="0">
              <a:latin typeface="Arial" charset="0"/>
            </a:endParaRP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Column lifetime, stability of the bonded phase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Reproducibility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Time of analysis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Selectivity</a:t>
            </a:r>
          </a:p>
          <a:p>
            <a:pPr marL="469900" indent="-469900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endParaRPr lang="en-GB" sz="2000" b="1" dirty="0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4581128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</a:t>
            </a:r>
            <a:r>
              <a:rPr lang="en-GB" sz="1600" b="1" dirty="0" err="1">
                <a:latin typeface="Arial" charset="0"/>
              </a:rPr>
              <a:t>lenght</a:t>
            </a:r>
            <a:r>
              <a:rPr lang="en-GB" sz="1600" b="1" dirty="0">
                <a:latin typeface="Arial" charset="0"/>
              </a:rPr>
              <a:t>: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Resolution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Analysis time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52528" y="4589376"/>
            <a:ext cx="2339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diameter: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Mass sensitivity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Column capacity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</p:txBody>
      </p:sp>
      <p:sp>
        <p:nvSpPr>
          <p:cNvPr id="15" name="Pravá složená závorka 14"/>
          <p:cNvSpPr/>
          <p:nvPr/>
        </p:nvSpPr>
        <p:spPr>
          <a:xfrm>
            <a:off x="2474243" y="4786353"/>
            <a:ext cx="360040" cy="1512168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ovéPole 15"/>
          <p:cNvSpPr txBox="1"/>
          <p:nvPr/>
        </p:nvSpPr>
        <p:spPr>
          <a:xfrm>
            <a:off x="2987824" y="5237450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Increase with lenght</a:t>
            </a:r>
            <a:endParaRPr lang="en-GB" sz="1600" b="1" dirty="0"/>
          </a:p>
        </p:txBody>
      </p:sp>
      <p:sp>
        <p:nvSpPr>
          <p:cNvPr id="18" name="Pravá složená závorka 17"/>
          <p:cNvSpPr/>
          <p:nvPr/>
        </p:nvSpPr>
        <p:spPr>
          <a:xfrm>
            <a:off x="7092280" y="5688544"/>
            <a:ext cx="288032" cy="701032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ovéPole 18"/>
          <p:cNvSpPr txBox="1"/>
          <p:nvPr/>
        </p:nvSpPr>
        <p:spPr>
          <a:xfrm>
            <a:off x="7442795" y="5732795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Increase with diameter</a:t>
            </a:r>
            <a:endParaRPr lang="en-GB" sz="1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452320" y="4940707"/>
            <a:ext cx="15121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Decrease with diameter</a:t>
            </a:r>
            <a:endParaRPr lang="en-GB" sz="1600" b="1" dirty="0"/>
          </a:p>
        </p:txBody>
      </p:sp>
      <p:sp>
        <p:nvSpPr>
          <p:cNvPr id="21" name="Pravá složená závorka 20"/>
          <p:cNvSpPr/>
          <p:nvPr/>
        </p:nvSpPr>
        <p:spPr>
          <a:xfrm>
            <a:off x="7092280" y="4877408"/>
            <a:ext cx="288032" cy="701032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1955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Spotřeba rozpouštědel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Použití úzkých </a:t>
            </a:r>
            <a:r>
              <a:rPr lang="cs-CZ" altLang="cs-CZ" sz="2000" dirty="0" smtClean="0"/>
              <a:t>kolon </a:t>
            </a:r>
            <a:r>
              <a:rPr lang="cs-CZ" altLang="cs-CZ" sz="2000" dirty="0"/>
              <a:t>vede k úsporám použitých rozpouštědel</a:t>
            </a:r>
          </a:p>
          <a:p>
            <a:pPr marL="417694" indent="-417694">
              <a:buNone/>
            </a:pPr>
            <a:r>
              <a:rPr lang="cs-CZ" altLang="cs-CZ" sz="2000" dirty="0"/>
              <a:t>Relativní spotřeba rozpouštědel </a:t>
            </a:r>
          </a:p>
          <a:p>
            <a:pPr marL="417694" indent="-417694"/>
            <a:endParaRPr lang="cs-CZ" altLang="cs-CZ" sz="1600" dirty="0"/>
          </a:p>
        </p:txBody>
      </p:sp>
      <p:pic>
        <p:nvPicPr>
          <p:cNvPr id="174084" name="Picture 4" descr="solven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6" y="2729663"/>
            <a:ext cx="5616575" cy="3089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1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Analytická kolona</a:t>
            </a:r>
          </a:p>
        </p:txBody>
      </p:sp>
      <p:pic>
        <p:nvPicPr>
          <p:cNvPr id="176131" name="Picture 3" descr="mse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40" y="1537060"/>
            <a:ext cx="3353794" cy="212492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 descr="nrwf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7" y="4021087"/>
            <a:ext cx="4276668" cy="203109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859867" y="4949400"/>
            <a:ext cx="4284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0" i="1" dirty="0">
                <a:latin typeface="+mn-lt"/>
              </a:rPr>
              <a:t>15 cm dlouhá kolona, různý vnitřní průměr, nástřik 1 </a:t>
            </a:r>
            <a:r>
              <a:rPr lang="en-US" altLang="cs-CZ" sz="1800" b="0" i="1" dirty="0">
                <a:latin typeface="+mn-lt"/>
              </a:rPr>
              <a:t>µ</a:t>
            </a:r>
            <a:r>
              <a:rPr lang="cs-CZ" altLang="cs-CZ" sz="1800" b="0" i="1" dirty="0">
                <a:latin typeface="+mn-lt"/>
              </a:rPr>
              <a:t>l směsi uhlovodíků (širší kolona – může být větší nastřikovaný objem)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859866" y="1472328"/>
            <a:ext cx="4039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Užší kolona - vyšší </a:t>
            </a:r>
            <a:r>
              <a:rPr lang="cs-CZ" altLang="cs-CZ" sz="2000" b="0" dirty="0" err="1">
                <a:latin typeface="+mn-lt"/>
              </a:rPr>
              <a:t>mass</a:t>
            </a:r>
            <a:r>
              <a:rPr lang="cs-CZ" altLang="cs-CZ" sz="2000" b="0" dirty="0">
                <a:latin typeface="+mn-lt"/>
              </a:rPr>
              <a:t> sensitivity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787900" y="3877736"/>
            <a:ext cx="4011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Užší kolona - vyšší citlivost stanovení </a:t>
            </a:r>
          </a:p>
          <a:p>
            <a:pPr eaLnBrk="1" hangingPunct="1"/>
            <a:r>
              <a:rPr lang="cs-CZ" altLang="cs-CZ" sz="2000" b="0" i="1" dirty="0">
                <a:latin typeface="+mn-lt"/>
              </a:rPr>
              <a:t>(užší a vyšší píky)</a:t>
            </a:r>
          </a:p>
        </p:txBody>
      </p:sp>
    </p:spTree>
    <p:extLst>
      <p:ext uri="{BB962C8B-B14F-4D97-AF65-F5344CB8AC3E}">
        <p14:creationId xmlns="" xmlns:p14="http://schemas.microsoft.com/office/powerpoint/2010/main" val="23456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5190" y="478474"/>
            <a:ext cx="8229600" cy="1016000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Miniaturizace systémů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684" y="1181820"/>
            <a:ext cx="8790317" cy="4214111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běžně kolony s  vnitřním průměrem  1,7 – 4,6 mm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miniaturizace - modifikace laboratorního vybavení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užití mikro-detektorových cel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snížení objemů nastřikovaných do systémů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použití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kolon (3.2 a 2.1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) v </a:t>
            </a:r>
            <a:r>
              <a:rPr lang="cs-CZ" altLang="cs-CZ" sz="2000" dirty="0" err="1"/>
              <a:t>isokratickém</a:t>
            </a:r>
            <a:r>
              <a:rPr lang="cs-CZ" altLang="cs-CZ" sz="2000" dirty="0"/>
              <a:t> i gradientovém režimu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Výhody: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menší chromatografické zředění analytu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větší </a:t>
            </a:r>
            <a:r>
              <a:rPr lang="cs-CZ" altLang="cs-CZ" sz="2000" dirty="0" err="1"/>
              <a:t>kompatibila</a:t>
            </a:r>
            <a:r>
              <a:rPr lang="cs-CZ" altLang="cs-CZ" sz="2000" dirty="0"/>
              <a:t> a možnost připojení </a:t>
            </a:r>
            <a:r>
              <a:rPr lang="cs-CZ" altLang="cs-CZ" sz="2000" dirty="0" err="1"/>
              <a:t>hyphenated</a:t>
            </a:r>
            <a:r>
              <a:rPr lang="cs-CZ" altLang="cs-CZ" sz="2000" dirty="0"/>
              <a:t> technik -   (např.  MS detektoru)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malá spotřeba rozpouštědel - nižší náklady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šetrnost k životnímu prostředí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Zavádění </a:t>
            </a:r>
            <a:r>
              <a:rPr lang="cs-CZ" altLang="cs-CZ" sz="2000" dirty="0" err="1"/>
              <a:t>mikrokolon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a </a:t>
            </a:r>
            <a:r>
              <a:rPr lang="cs-CZ" altLang="cs-CZ" sz="2000" dirty="0" err="1"/>
              <a:t>micro</a:t>
            </a:r>
            <a:r>
              <a:rPr lang="cs-CZ" altLang="cs-CZ" sz="2000" dirty="0"/>
              <a:t>-bore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předpoklad - srovnatelná účinnost a srovnatelné nastřikované množství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poměru signálu k šumu (nepřímo úměrný ploše kolony a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citlivosti detektoru</a:t>
            </a:r>
          </a:p>
        </p:txBody>
      </p:sp>
    </p:spTree>
    <p:extLst>
      <p:ext uri="{BB962C8B-B14F-4D97-AF65-F5344CB8AC3E}">
        <p14:creationId xmlns="" xmlns:p14="http://schemas.microsoft.com/office/powerpoint/2010/main" val="2961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25512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378" dirty="0">
                <a:latin typeface="Arial" panose="020B0604020202020204" pitchFamily="34" charset="0"/>
              </a:rPr>
              <a:t>Parametry, ovlivňující účinnost systému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189" y="1325662"/>
            <a:ext cx="8511263" cy="500612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b="1" u="sng" dirty="0"/>
              <a:t>Vliv nastřikovaného množství 1,  5 a 10  </a:t>
            </a:r>
            <a:r>
              <a:rPr lang="cs-CZ" altLang="cs-CZ" sz="2000" b="1" u="sng" dirty="0">
                <a:sym typeface="Symbol" panose="05050102010706020507" pitchFamily="18" charset="2"/>
              </a:rPr>
              <a:t></a:t>
            </a:r>
            <a:r>
              <a:rPr lang="cs-CZ" altLang="cs-CZ" sz="2000" b="1" u="sng" dirty="0"/>
              <a:t>l do kolon o: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průměru      4.6         3.2        2.1       mm </a:t>
            </a:r>
            <a:r>
              <a:rPr lang="cs-CZ" altLang="cs-CZ" sz="2000" b="1" dirty="0" err="1"/>
              <a:t>i.d</a:t>
            </a:r>
            <a:r>
              <a:rPr lang="cs-CZ" altLang="cs-CZ" sz="2000" b="1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průtoku       1.0         </a:t>
            </a:r>
            <a:r>
              <a:rPr lang="cs-CZ" altLang="cs-CZ" sz="2000" b="1" dirty="0" smtClean="0"/>
              <a:t>0.5        </a:t>
            </a:r>
            <a:r>
              <a:rPr lang="cs-CZ" altLang="cs-CZ" sz="2000" b="1" dirty="0"/>
              <a:t>0.20     ml/mim</a:t>
            </a: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rozšiřování tvaru </a:t>
            </a:r>
            <a:r>
              <a:rPr lang="cs-CZ" altLang="cs-CZ" sz="2000" b="1" dirty="0" err="1"/>
              <a:t>píků</a:t>
            </a:r>
            <a:r>
              <a:rPr lang="cs-CZ" altLang="cs-CZ" sz="2000" dirty="0"/>
              <a:t>  ("band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2.1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 výrazné,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velmi  výrazné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3.2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není výrazné,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významné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4.6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není výrazně ovlivněna nastřikovaným objemem</a:t>
            </a: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0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u="sng" dirty="0"/>
              <a:t>Vliv objemu cely detektoru na účinnost systému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klasický detektor s celou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x detektor s </a:t>
            </a:r>
            <a:r>
              <a:rPr lang="cs-CZ" altLang="cs-CZ" sz="2000" dirty="0" err="1"/>
              <a:t>mikrocelou</a:t>
            </a:r>
            <a:r>
              <a:rPr lang="cs-CZ" altLang="cs-CZ" sz="2000" dirty="0"/>
              <a:t> 0.5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</a:t>
            </a: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rozšiřování </a:t>
            </a:r>
            <a:r>
              <a:rPr lang="cs-CZ" altLang="cs-CZ" sz="2000" b="1" dirty="0" err="1"/>
              <a:t>píků</a:t>
            </a:r>
            <a:r>
              <a:rPr lang="cs-CZ" altLang="cs-CZ" sz="2000" dirty="0"/>
              <a:t> (band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) pro celu o objemu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asi 100 x vyšší než 0,5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Při záměně konvenční detektorové cely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</a:t>
            </a:r>
            <a:r>
              <a:rPr lang="cs-CZ" altLang="cs-CZ" sz="2000" b="1" dirty="0" err="1"/>
              <a:t>mikrocelou</a:t>
            </a:r>
            <a:r>
              <a:rPr lang="cs-CZ" altLang="cs-CZ" sz="2000" dirty="0"/>
              <a:t> 0,5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a </a:t>
            </a:r>
            <a:r>
              <a:rPr lang="cs-CZ" altLang="cs-CZ" sz="2000" b="1" dirty="0"/>
              <a:t>nastřikování malých objemů</a:t>
            </a:r>
            <a:r>
              <a:rPr lang="cs-CZ" altLang="cs-CZ" sz="2000" dirty="0"/>
              <a:t> (1-5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l) vykazují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kolony 2.1 a 3.2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uspokojivou výtěžnost</a:t>
            </a:r>
            <a:r>
              <a:rPr lang="cs-CZ" altLang="cs-CZ" sz="1600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089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24619" y="1580444"/>
            <a:ext cx="8137159" cy="46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HPLC (H</a:t>
            </a:r>
            <a:r>
              <a:rPr lang="en-US" altLang="cs-CZ" sz="2489" dirty="0" err="1">
                <a:solidFill>
                  <a:srgbClr val="000099"/>
                </a:solidFill>
                <a:latin typeface="Humanst521 CE" pitchFamily="34" charset="0"/>
              </a:rPr>
              <a:t>igh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-performance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cs-CZ" altLang="cs-CZ" sz="2489" dirty="0" err="1">
                <a:solidFill>
                  <a:srgbClr val="000099"/>
                </a:solidFill>
                <a:latin typeface="Humanst521 CE" pitchFamily="34" charset="0"/>
              </a:rPr>
              <a:t>High-pressure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 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3–10 µm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400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RRLC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Rapid Resolution LC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1,8 µm (porézní směsné)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600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 smtClean="0">
                <a:solidFill>
                  <a:srgbClr val="000099"/>
                </a:solidFill>
                <a:latin typeface="Humanst521 CE" pitchFamily="34" charset="0"/>
              </a:rPr>
              <a:t>UPLC, U-HPLC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Ultra 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1,7 µm (porézní uniformní)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1000 bar (1200 bar)</a:t>
            </a:r>
          </a:p>
        </p:txBody>
      </p:sp>
    </p:spTree>
    <p:extLst>
      <p:ext uri="{BB962C8B-B14F-4D97-AF65-F5344CB8AC3E}">
        <p14:creationId xmlns="" xmlns:p14="http://schemas.microsoft.com/office/powerpoint/2010/main" val="3441270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3" b="17622"/>
          <a:stretch>
            <a:fillRect/>
          </a:stretch>
        </p:blipFill>
        <p:spPr bwMode="auto">
          <a:xfrm>
            <a:off x="567267" y="1954391"/>
            <a:ext cx="8150578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49580" y="2068691"/>
            <a:ext cx="2805289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1,20 mL/min, 40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49580" y="3270958"/>
            <a:ext cx="2761545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0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40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1,1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49578" y="4460525"/>
            <a:ext cx="2816578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4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95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0,4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7008990" y="2057400"/>
            <a:ext cx="2132188" cy="639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CC3399"/>
                </a:solidFill>
                <a:latin typeface="Humanst521 CE" pitchFamily="34" charset="0"/>
              </a:rPr>
              <a:t>HPLC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, 40 °C</a:t>
            </a:r>
          </a:p>
          <a:p>
            <a:pPr eaLnBrk="1" hangingPunct="1"/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Šířka píku: 3,4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7008990" y="3259669"/>
            <a:ext cx="2132188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, 40 °C</a:t>
            </a:r>
          </a:p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 rychleji</a:t>
            </a:r>
          </a:p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Šířka píku: 0,5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008989" y="4449236"/>
            <a:ext cx="2352322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, 95 °C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27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 rychleji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Šířka píku: 197 ms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5715000" y="5878689"/>
            <a:ext cx="34261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982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79969" y="1316569"/>
          <a:ext cx="4096455" cy="4096455"/>
        </p:xfrm>
        <a:graphic>
          <a:graphicData uri="http://schemas.openxmlformats.org/presentationml/2006/ole">
            <p:oleObj spid="_x0000_s1053" r:id="rId3" imgW="9525" imgH="9525" progId="">
              <p:embed/>
            </p:oleObj>
          </a:graphicData>
        </a:graphic>
      </p:graphicFrame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4600223" y="2012244"/>
            <a:ext cx="1419578" cy="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</a:t>
            </a: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468489" y="5733345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468489" y="5477934"/>
            <a:ext cx="0" cy="767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V="1">
            <a:off x="2123723" y="5477933"/>
            <a:ext cx="0" cy="383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40359" name="Rectangle 7"/>
          <p:cNvSpPr>
            <a:spLocks noChangeArrowheads="1"/>
          </p:cNvSpPr>
          <p:nvPr/>
        </p:nvSpPr>
        <p:spPr bwMode="auto">
          <a:xfrm>
            <a:off x="684392" y="5439836"/>
            <a:ext cx="997389" cy="2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 10 min</a:t>
            </a: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3996267" y="5669844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 50 min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 flipV="1">
            <a:off x="468489" y="5988756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 flipV="1">
            <a:off x="2123723" y="5988756"/>
            <a:ext cx="16566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V="1">
            <a:off x="3780370" y="5988756"/>
            <a:ext cx="1655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 flipV="1">
            <a:off x="5435600" y="5988756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V="1">
            <a:off x="7093658" y="5988756"/>
            <a:ext cx="1655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8748889" y="5734756"/>
            <a:ext cx="0" cy="510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199014" y="3039533"/>
            <a:ext cx="2592211" cy="91294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Průtok 0,3 ml/min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(oba systémy)</a:t>
            </a:r>
            <a:endParaRPr lang="en-GB" altLang="cs-CZ" sz="2133">
              <a:solidFill>
                <a:srgbClr val="000099"/>
              </a:solidFill>
              <a:latin typeface="Humanst521 CE" pitchFamily="34" charset="0"/>
            </a:endParaRP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 REZIDUÍ PESTICIDŮ</a:t>
            </a: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2098325" y="4159955"/>
            <a:ext cx="1837267" cy="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6268158" y="1775178"/>
            <a:ext cx="2723823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6262513" y="4358923"/>
            <a:ext cx="2787943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1,7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  <a:endParaRPr lang="en-GB" altLang="cs-CZ" sz="1778">
              <a:solidFill>
                <a:srgbClr val="00CC66"/>
              </a:solidFill>
              <a:latin typeface="Humanst521 Cn CE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5421491" y="5195711"/>
            <a:ext cx="3722511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T. Kovalczuk, VŠCHT Praha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573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/>
              <a:t>HPLC systém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7" y="1220614"/>
            <a:ext cx="6577188" cy="48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5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Analytická kolona</a:t>
            </a:r>
            <a:r>
              <a:rPr lang="cs-CZ" altLang="cs-CZ" smtClean="0"/>
              <a:t>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166" y="1265275"/>
            <a:ext cx="8649284" cy="4561204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Materiál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Kovové - kvalitní antikorozní ocel, titanová ocel - bezešvé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borosilikátové sklo - speciálně tvrzené,  ocelový plášť (pracovní tlaky nižší 10 - 20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PEEK (</a:t>
            </a:r>
            <a:r>
              <a:rPr lang="cs-CZ" altLang="cs-CZ" sz="2000" dirty="0" err="1"/>
              <a:t>polyetheretherketon</a:t>
            </a:r>
            <a:r>
              <a:rPr lang="cs-CZ" altLang="cs-CZ" sz="20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odolává vysokým tlakům (až 60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 i chemickému působení mobilní fáze a separovaných látek (nesmí působit katalyticky) – </a:t>
            </a:r>
            <a:r>
              <a:rPr lang="cs-CZ" altLang="cs-CZ" sz="2000" dirty="0">
                <a:solidFill>
                  <a:srgbClr val="0070C0"/>
                </a:solidFill>
              </a:rPr>
              <a:t>Nově tlakové spojky – vyšší pracovní tlak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dirty="0" err="1"/>
              <a:t>Předkolona</a:t>
            </a:r>
            <a:endParaRPr lang="cs-CZ" altLang="cs-CZ" sz="20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má ochrannou funkci, chrání kolonu před látkami s velmi silnou retencí; může a nemusí být instalována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Trubice o délce (0,5) 5 až 30 cm a vnitřním průměru 1,7 -  4,6 mm naplněné sorbentem o průměru </a:t>
            </a:r>
            <a:r>
              <a:rPr lang="cs-CZ" altLang="cs-CZ" sz="2000" dirty="0" smtClean="0"/>
              <a:t>částic  </a:t>
            </a:r>
            <a:r>
              <a:rPr lang="cs-CZ" altLang="cs-CZ" sz="2000" dirty="0"/>
              <a:t>1,7, 2,6,  3 , 5 nebo 10 </a:t>
            </a:r>
            <a:r>
              <a:rPr lang="cs-CZ" altLang="cs-CZ" sz="2000" dirty="0" err="1"/>
              <a:t>μm</a:t>
            </a:r>
            <a:r>
              <a:rPr lang="cs-CZ" altLang="cs-CZ" sz="2000" dirty="0"/>
              <a:t>, který je držen v kolně pomocí frit. Větší průměry a délky u preparativních kolon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Menší vnitřní průměr – vyšší rozlišení, kratší čas analýzy </a:t>
            </a:r>
          </a:p>
        </p:txBody>
      </p:sp>
    </p:spTree>
    <p:extLst>
      <p:ext uri="{BB962C8B-B14F-4D97-AF65-F5344CB8AC3E}">
        <p14:creationId xmlns="" xmlns:p14="http://schemas.microsoft.com/office/powerpoint/2010/main" val="5324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87" y="451775"/>
            <a:ext cx="8270800" cy="90014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Konstrukce kolon</a:t>
            </a:r>
          </a:p>
        </p:txBody>
      </p:sp>
      <p:pic>
        <p:nvPicPr>
          <p:cNvPr id="187395" name="Picture 3" descr="HPLC Column Construc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837" y="2327277"/>
            <a:ext cx="4762500" cy="3000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403737" y="5472007"/>
            <a:ext cx="83537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 dirty="0">
                <a:latin typeface="Arial" panose="020B0604020202020204" pitchFamily="34" charset="0"/>
              </a:rPr>
              <a:t>Kolona – trubice obsahující stacionární fázi </a:t>
            </a:r>
          </a:p>
          <a:p>
            <a:pPr eaLnBrk="1" hangingPunct="1"/>
            <a:r>
              <a:rPr lang="cs-CZ" altLang="cs-CZ" sz="1600" b="0" dirty="0">
                <a:latin typeface="Arial" panose="020B0604020202020204" pitchFamily="34" charset="0"/>
              </a:rPr>
              <a:t>Stacionární fáze interaguje různými způsoby se složkami vzorku tak jak putují kolonou v mobilní fázi</a:t>
            </a:r>
          </a:p>
        </p:txBody>
      </p:sp>
    </p:spTree>
    <p:extLst>
      <p:ext uri="{BB962C8B-B14F-4D97-AF65-F5344CB8AC3E}">
        <p14:creationId xmlns="" xmlns:p14="http://schemas.microsoft.com/office/powerpoint/2010/main" val="17620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5903" y="443992"/>
            <a:ext cx="8270800" cy="90014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Vyráběné náplně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067" y="1634067"/>
            <a:ext cx="8229600" cy="4904756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Lichrospher</a:t>
            </a:r>
            <a:r>
              <a:rPr lang="cs-CZ" altLang="cs-CZ" sz="2900" dirty="0"/>
              <a:t> (typ </a:t>
            </a:r>
            <a:r>
              <a:rPr lang="cs-CZ" altLang="cs-CZ" sz="2900" dirty="0" err="1"/>
              <a:t>Lichrospher</a:t>
            </a:r>
            <a:r>
              <a:rPr lang="cs-CZ" altLang="cs-CZ" sz="2900" dirty="0"/>
              <a:t>  100, </a:t>
            </a:r>
            <a:r>
              <a:rPr lang="cs-CZ" altLang="cs-CZ" sz="2900" dirty="0" err="1"/>
              <a:t>Lichrospher</a:t>
            </a:r>
            <a:r>
              <a:rPr lang="cs-CZ" altLang="cs-CZ" sz="2900" dirty="0"/>
              <a:t>   60)</a:t>
            </a:r>
            <a:endParaRPr lang="cs-CZ" altLang="cs-CZ" sz="29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RP 18, RP 8, Si, Diol, CN, NH2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Spherisorb</a:t>
            </a:r>
            <a:r>
              <a:rPr lang="cs-CZ" altLang="cs-CZ" sz="2900" dirty="0"/>
              <a:t> ODS 2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Hypersil</a:t>
            </a:r>
            <a:r>
              <a:rPr lang="cs-CZ" altLang="cs-CZ" sz="2900" dirty="0"/>
              <a:t> ODS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Asahipak</a:t>
            </a:r>
            <a:r>
              <a:rPr lang="cs-CZ" altLang="cs-CZ" sz="2900" dirty="0"/>
              <a:t> ODP - 50 (speciálně pro práci s pufry a alkalickými roztoky do pH 13)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speciální kolony šité na míru pro různé analýzy 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" y="134414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graphicFrame>
        <p:nvGraphicFramePr>
          <p:cNvPr id="700421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1395472"/>
              </p:ext>
            </p:extLst>
          </p:nvPr>
        </p:nvGraphicFramePr>
        <p:xfrm>
          <a:off x="1558748" y="1339188"/>
          <a:ext cx="5280377" cy="2946404"/>
        </p:xfrm>
        <a:graphic>
          <a:graphicData uri="http://schemas.openxmlformats.org/drawingml/2006/table">
            <a:tbl>
              <a:tblPr/>
              <a:tblGrid>
                <a:gridCol w="2710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0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Firma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náplně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Merck</a:t>
                      </a: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Hewlett Packard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Lichrosorb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Waters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Nova Pak, Delta Pak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 Separation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Spherisorb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Shandon Scientific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Whatman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Rocland Technologist Ind.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Zorbax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Eka NobelSweden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Kromasil KR100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 Germany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Jones Chromatography  UK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Apex Silica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  and W Scientific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Accusphere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0" y="5096369"/>
            <a:ext cx="2327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067" b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cs-CZ" altLang="cs-CZ" sz="16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92" y="469850"/>
            <a:ext cx="8229600" cy="763411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2" y="1377034"/>
            <a:ext cx="8305800" cy="447886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u="sng" dirty="0"/>
              <a:t>STACIONÁRNÍ FÁZE pro LSC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dirty="0"/>
              <a:t>silikagel</a:t>
            </a:r>
            <a:r>
              <a:rPr lang="cs-CZ" altLang="cs-CZ" sz="2000" dirty="0"/>
              <a:t> (oxid křemičitý) - polární, kyselý</a:t>
            </a:r>
            <a:br>
              <a:rPr lang="cs-CZ" altLang="cs-CZ" sz="2000" dirty="0"/>
            </a:br>
            <a:r>
              <a:rPr lang="cs-CZ" altLang="cs-CZ" sz="2000" b="1" dirty="0" err="1"/>
              <a:t>alumina</a:t>
            </a:r>
            <a:r>
              <a:rPr lang="cs-CZ" altLang="cs-CZ" sz="2000" dirty="0"/>
              <a:t> (oxid hlinitý) - polární, bazický</a:t>
            </a:r>
            <a:br>
              <a:rPr lang="cs-CZ" altLang="cs-CZ" sz="2000" dirty="0"/>
            </a:br>
            <a:r>
              <a:rPr lang="cs-CZ" altLang="cs-CZ" sz="2000" b="1" dirty="0"/>
              <a:t>aktivní uhlí</a:t>
            </a:r>
            <a:r>
              <a:rPr lang="cs-CZ" altLang="cs-CZ" sz="2000" dirty="0"/>
              <a:t> - téměř nepolární, jen zřídka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u="sng" dirty="0"/>
              <a:t>STACIONÁRNÍ FÁZE pro LLC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a) stacionární fáze </a:t>
            </a:r>
            <a:r>
              <a:rPr lang="cs-CZ" altLang="cs-CZ" sz="2000" b="1" dirty="0"/>
              <a:t>mechanicky nanesené</a:t>
            </a:r>
            <a:r>
              <a:rPr lang="cs-CZ" altLang="cs-CZ" sz="2000" dirty="0"/>
              <a:t> na inertním nosiči </a:t>
            </a:r>
            <a:br>
              <a:rPr lang="cs-CZ" altLang="cs-CZ" sz="2000" dirty="0"/>
            </a:br>
            <a:r>
              <a:rPr lang="cs-CZ" altLang="cs-CZ" sz="2000" dirty="0"/>
              <a:t>     (</a:t>
            </a:r>
            <a:r>
              <a:rPr lang="cs-CZ" altLang="cs-CZ" sz="2000" dirty="0" err="1"/>
              <a:t>ethylenglycol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skvalan</a:t>
            </a:r>
            <a:r>
              <a:rPr lang="cs-CZ" altLang="cs-CZ" sz="2000" dirty="0"/>
              <a:t> na silikagelu)</a:t>
            </a:r>
            <a:br>
              <a:rPr lang="cs-CZ" altLang="cs-CZ" sz="2000" dirty="0"/>
            </a:br>
            <a:r>
              <a:rPr lang="cs-CZ" altLang="cs-CZ" sz="2000" dirty="0"/>
              <a:t>b) stacionární fáze </a:t>
            </a:r>
            <a:r>
              <a:rPr lang="cs-CZ" altLang="cs-CZ" sz="2000" b="1" dirty="0"/>
              <a:t>chemicky vázané</a:t>
            </a:r>
            <a:r>
              <a:rPr lang="cs-CZ" altLang="cs-CZ" sz="2000" dirty="0"/>
              <a:t> (</a:t>
            </a:r>
            <a:r>
              <a:rPr lang="cs-CZ" altLang="cs-CZ" sz="2000" b="1" dirty="0"/>
              <a:t>zakotvené</a:t>
            </a:r>
            <a:r>
              <a:rPr lang="cs-CZ" altLang="cs-CZ" sz="2000" dirty="0"/>
              <a:t>) na inertním nosiči (tj. silikagelu)</a:t>
            </a:r>
            <a:br>
              <a:rPr lang="cs-CZ" altLang="cs-CZ" sz="2000" dirty="0"/>
            </a:br>
            <a:r>
              <a:rPr lang="cs-CZ" altLang="cs-CZ" sz="2000" dirty="0"/>
              <a:t>   ≡Si-C18H37     -C8H17     -(CH2)3C6H5   nepolární</a:t>
            </a:r>
            <a:br>
              <a:rPr lang="cs-CZ" altLang="cs-CZ" sz="2000" dirty="0"/>
            </a:br>
            <a:r>
              <a:rPr lang="cs-CZ" altLang="cs-CZ" sz="2000" dirty="0"/>
              <a:t>   -(CH2)3-CN     -(CH2)3-NH2     -O-(CH2)2-OH   polární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u="sng" dirty="0"/>
              <a:t>STACIONÁRNÍ FÁZE pro IEC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měniče iontů s nabitými funkčními skupinami</a:t>
            </a:r>
            <a:br>
              <a:rPr lang="cs-CZ" altLang="cs-CZ" sz="2000" dirty="0"/>
            </a:br>
            <a:r>
              <a:rPr lang="cs-CZ" altLang="cs-CZ" sz="2000" dirty="0"/>
              <a:t>~COO-     ~SO3-     ~NH3+     ~CH2N+(CH3)3 </a:t>
            </a:r>
            <a:br>
              <a:rPr lang="cs-CZ" altLang="cs-CZ" sz="2000" dirty="0"/>
            </a:br>
            <a:r>
              <a:rPr lang="cs-CZ" altLang="cs-CZ" sz="2000" dirty="0"/>
              <a:t>~SO3-H+ + Na+ ↔ ~SO3-Na+ + H+</a:t>
            </a:r>
            <a:br>
              <a:rPr lang="cs-CZ" altLang="cs-CZ" sz="2000" dirty="0"/>
            </a:br>
            <a:r>
              <a:rPr lang="cs-CZ" altLang="cs-CZ" sz="2000" dirty="0"/>
              <a:t>~NH3+OH- + NO3- ↔ ~NH3+NO3- + OH-</a:t>
            </a:r>
            <a:br>
              <a:rPr lang="cs-CZ" altLang="cs-CZ" sz="2000" dirty="0"/>
            </a:b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643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87" y="1449239"/>
            <a:ext cx="8381865" cy="4779484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1956" b="1" dirty="0"/>
              <a:t>Přímé</a:t>
            </a:r>
            <a:endParaRPr lang="cs-CZ" altLang="cs-CZ" sz="1956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normální fáze (silikagel, oxid hlinitý, </a:t>
            </a:r>
            <a:r>
              <a:rPr lang="cs-CZ" altLang="cs-CZ" sz="1600" dirty="0" err="1"/>
              <a:t>Florisil</a:t>
            </a:r>
            <a:r>
              <a:rPr lang="cs-CZ" altLang="cs-CZ" sz="1600" dirty="0"/>
              <a:t>, polyamid)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normální  chemicky vázaná středně polární (NH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diol, CN, fenol)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pro IE a IC polymerní a </a:t>
            </a:r>
            <a:r>
              <a:rPr lang="cs-CZ" altLang="cs-CZ" sz="1600" dirty="0" err="1"/>
              <a:t>makroporezní</a:t>
            </a:r>
            <a:r>
              <a:rPr lang="cs-CZ" altLang="cs-CZ" sz="1600" dirty="0"/>
              <a:t> pryskyřice, gely, kvarterní aminy, </a:t>
            </a:r>
            <a:r>
              <a:rPr lang="cs-CZ" altLang="cs-CZ" sz="1600" dirty="0" err="1"/>
              <a:t>sulfoskupiny</a:t>
            </a:r>
            <a:r>
              <a:rPr lang="cs-CZ" altLang="cs-CZ" sz="1600" dirty="0"/>
              <a:t>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gely (dextran, akrylamid, PS-DVB)</a:t>
            </a:r>
            <a:endParaRPr lang="cs-CZ" altLang="cs-CZ" sz="1600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956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956" b="1" dirty="0"/>
              <a:t>Reverzní</a:t>
            </a:r>
            <a:endParaRPr lang="cs-CZ" altLang="cs-CZ" sz="1956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konvenční</a:t>
            </a:r>
            <a:r>
              <a:rPr lang="cs-CZ" altLang="cs-CZ" sz="1600" dirty="0"/>
              <a:t>  - široké použití pro vzorky s velkým rozsahem polarity, nejužívanější reverzní fází je  chemicky vázaná nepolární fáze </a:t>
            </a:r>
            <a:r>
              <a:rPr lang="cs-CZ" altLang="cs-CZ" sz="1600" b="1" dirty="0"/>
              <a:t>C18 </a:t>
            </a:r>
            <a:r>
              <a:rPr lang="cs-CZ" altLang="cs-CZ" sz="1600" dirty="0"/>
              <a:t>na silikagel -  v případě příliš velké retence </a:t>
            </a:r>
            <a:r>
              <a:rPr lang="cs-CZ" altLang="cs-CZ" sz="1600" dirty="0" err="1"/>
              <a:t>oktyl</a:t>
            </a:r>
            <a:r>
              <a:rPr lang="cs-CZ" altLang="cs-CZ" sz="1600" dirty="0"/>
              <a:t> C8, butyl  C4,  </a:t>
            </a:r>
            <a:r>
              <a:rPr lang="cs-CZ" altLang="cs-CZ" sz="1600" dirty="0" err="1"/>
              <a:t>ethyl</a:t>
            </a:r>
            <a:r>
              <a:rPr lang="cs-CZ" altLang="cs-CZ" sz="1600" dirty="0"/>
              <a:t> C2, </a:t>
            </a:r>
            <a:r>
              <a:rPr lang="cs-CZ" altLang="cs-CZ" sz="1600" dirty="0" err="1"/>
              <a:t>methyl</a:t>
            </a:r>
            <a:r>
              <a:rPr lang="cs-CZ" altLang="cs-CZ" sz="1600" dirty="0"/>
              <a:t> C1 a další více polární fáze </a:t>
            </a:r>
            <a:r>
              <a:rPr lang="cs-CZ" altLang="cs-CZ" sz="1600" dirty="0" err="1"/>
              <a:t>kyanopropyl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pyridyl</a:t>
            </a:r>
            <a:r>
              <a:rPr lang="cs-CZ" altLang="cs-CZ" sz="1600" dirty="0"/>
              <a:t>, benzyl x méně polární C30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s deaktivovaným povrchem silikagelu</a:t>
            </a:r>
            <a:r>
              <a:rPr lang="cs-CZ" altLang="cs-CZ" sz="1600" dirty="0"/>
              <a:t> (polymerní vrstva, </a:t>
            </a:r>
            <a:r>
              <a:rPr lang="cs-CZ" altLang="cs-CZ" sz="1600" dirty="0" err="1"/>
              <a:t>encapping</a:t>
            </a:r>
            <a:r>
              <a:rPr lang="cs-CZ" altLang="cs-CZ" sz="1600" dirty="0"/>
              <a:t>)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s vysokým stupněm pokrytí povrchu silikagelu</a:t>
            </a:r>
            <a:r>
              <a:rPr lang="cs-CZ" altLang="cs-CZ" sz="1600" dirty="0"/>
              <a:t> (dlouhé řetězce alkylů)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zvláště stabilní</a:t>
            </a:r>
            <a:r>
              <a:rPr lang="cs-CZ" altLang="cs-CZ" sz="1600" dirty="0"/>
              <a:t> (polymer jako nosič)</a:t>
            </a:r>
          </a:p>
        </p:txBody>
      </p:sp>
    </p:spTree>
    <p:extLst>
      <p:ext uri="{BB962C8B-B14F-4D97-AF65-F5344CB8AC3E}">
        <p14:creationId xmlns="" xmlns:p14="http://schemas.microsoft.com/office/powerpoint/2010/main" val="39863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378">
                <a:latin typeface="Arial" panose="020B0604020202020204" pitchFamily="34" charset="0"/>
              </a:rPr>
              <a:t>Sorbenty s chemicky vázanými fázemi</a:t>
            </a:r>
            <a:endParaRPr lang="cs-CZ" altLang="cs-CZ" sz="3378" u="sng">
              <a:latin typeface="Arial" panose="020B0604020202020204" pitchFamily="34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5827" y="1354348"/>
            <a:ext cx="8433624" cy="4822616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u="sng" dirty="0"/>
              <a:t>Silikagel</a:t>
            </a:r>
            <a:r>
              <a:rPr lang="cs-CZ" altLang="cs-CZ" sz="2000" b="1" dirty="0"/>
              <a:t> - </a:t>
            </a:r>
            <a:r>
              <a:rPr lang="cs-CZ" altLang="cs-CZ" sz="2000" dirty="0"/>
              <a:t>povrch slabě kyselý, chemicky stabilní v rozsahu  pH 3 -  8. Při pH &lt; 3 může dojít k odstranění navázaných skupin a při pH &gt; 8 může být rozpustný. V praxi silikagel Si 100 nebo Si 60 (číselné hodnoty udávají desetinásobek velikosti </a:t>
            </a:r>
            <a:r>
              <a:rPr lang="cs-CZ" altLang="cs-CZ" sz="2000" dirty="0" err="1"/>
              <a:t>porů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u="sng" dirty="0"/>
              <a:t>Vlastnosti silikagelu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velikost částic 3 –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m,  tvar částic – sférický,  plocha povrchu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/kg 170, průměr póru (A) 100 – 300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u="sng" dirty="0"/>
              <a:t>Polymer </a:t>
            </a:r>
            <a:r>
              <a:rPr lang="cs-CZ" altLang="cs-CZ" sz="2000" dirty="0"/>
              <a:t>- (PV-DVB, MA, HEMA)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Výhody polymerního nosiče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stabilní v rozsahu pH 0 - 14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eliminace reziduální povrchové aktivity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eliminace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, zlepšené tvary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jednodušší složení </a:t>
            </a:r>
            <a:r>
              <a:rPr lang="cs-CZ" altLang="cs-CZ" sz="2000" dirty="0" err="1"/>
              <a:t>eluentu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delší životnost kolony</a:t>
            </a:r>
          </a:p>
        </p:txBody>
      </p:sp>
    </p:spTree>
    <p:extLst>
      <p:ext uri="{BB962C8B-B14F-4D97-AF65-F5344CB8AC3E}">
        <p14:creationId xmlns="" xmlns:p14="http://schemas.microsoft.com/office/powerpoint/2010/main" val="5649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Náplň kolon</a:t>
            </a:r>
          </a:p>
        </p:txBody>
      </p:sp>
      <p:pic>
        <p:nvPicPr>
          <p:cNvPr id="197635" name="Picture 3" descr="HPLC Column Pack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889" y="1429950"/>
            <a:ext cx="5562576" cy="308166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566337" y="5183169"/>
            <a:ext cx="81167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Dostupné v definované velikosti – úzké rozmezí distribuce  částic </a:t>
            </a:r>
          </a:p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Dostatečná mechanická odolnost, snáší vysoké tlaky</a:t>
            </a:r>
          </a:p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Vysoká chemická stabilita</a:t>
            </a:r>
          </a:p>
        </p:txBody>
      </p:sp>
    </p:spTree>
    <p:extLst>
      <p:ext uri="{BB962C8B-B14F-4D97-AF65-F5344CB8AC3E}">
        <p14:creationId xmlns="" xmlns:p14="http://schemas.microsoft.com/office/powerpoint/2010/main" val="2773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" y="1867662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4" name="Picture 4" descr="http://www.agsci.ubc.ca/fnh/courses/food302/chromato/hplc_a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1" y="1892301"/>
            <a:ext cx="1547989" cy="10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6" name="Picture 6" descr="http://www.agsci.ubc.ca/fnh/courses/food302/chromato/hplc_b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" y="2916769"/>
            <a:ext cx="2075745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8" name="Picture 8" descr="http://www.agsci.ubc.ca/fnh/courses/food302/chromato/hplc_c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7" y="4004733"/>
            <a:ext cx="2015067" cy="10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90" name="Picture 10" descr="http://www.agsci.ubc.ca/fnh/courses/food302/chromato/hplc_d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" y="5092701"/>
            <a:ext cx="2044700" cy="114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0667" name="Group 11"/>
          <p:cNvGraphicFramePr>
            <a:graphicFrameLocks noGrp="1"/>
          </p:cNvGraphicFramePr>
          <p:nvPr/>
        </p:nvGraphicFramePr>
        <p:xfrm>
          <a:off x="2916768" y="1957214"/>
          <a:ext cx="5758744" cy="4042833"/>
        </p:xfrm>
        <a:graphic>
          <a:graphicData uri="http://schemas.openxmlformats.org/drawingml/2006/table">
            <a:tbl>
              <a:tblPr/>
              <a:tblGrid>
                <a:gridCol w="5758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02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Bonded Phase Silica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silica bead containing silanol (Si-OH) are bonded with hydrocarbon groups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 nature of the bonded phase determines the chromatographic behavior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Pellicular Packing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an inert core provides physical support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 thin layer of coating on the core provides functional groups for the separation of analytes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Microporous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gel-type resin consisting of cross-linked polymers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Macroporous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highly cross-linked (&gt;50%) resin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stable from pH 1 to 14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available in a variety of particle and pore sizes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03" name="Rectangle 23"/>
          <p:cNvSpPr>
            <a:spLocks noChangeArrowheads="1"/>
          </p:cNvSpPr>
          <p:nvPr/>
        </p:nvSpPr>
        <p:spPr bwMode="auto">
          <a:xfrm>
            <a:off x="184732" y="2"/>
            <a:ext cx="8001000" cy="10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3733" dirty="0">
                <a:solidFill>
                  <a:schemeClr val="tx2"/>
                </a:solidFill>
                <a:latin typeface="Arial" panose="020B0604020202020204" pitchFamily="34" charset="0"/>
              </a:rPr>
              <a:t>4 základní typy náplně kolon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6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4460" y="392210"/>
            <a:ext cx="8229600" cy="1016000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Skladování kolon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969" y="1335020"/>
            <a:ext cx="8181622" cy="3922889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Kolony by měly být skladovány v organickém rozpouštědle – dle druhu kolony (doporučeno výrobcem) a neměly by vyschnout!!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Při práci s </a:t>
            </a:r>
            <a:r>
              <a:rPr lang="cs-CZ" altLang="cs-CZ" sz="2000" b="1" dirty="0"/>
              <a:t>pufrem</a:t>
            </a:r>
            <a:r>
              <a:rPr lang="cs-CZ" altLang="cs-CZ" sz="2000" dirty="0"/>
              <a:t> se doporučuje následující postupu pro promytí kolony: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1) Nejprve promýt mobilní fází, kde pufr nahrazen vodou ve stejném  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poměru ( např. 80:20 acetonitril pufr nahradit 80 : 20 voda)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Je nutné vyhnout se promytí nejprve přímo acetonitrilem,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případně metanolem, protože pak se může pufr vysrážet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Promývá se asi 5 násobkem objemu kolony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2 )  Promyjeme asi 10 násobkem silnějšího rozpouštědla, acetonitril,  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 a uzavřeme a uskladníme. </a:t>
            </a:r>
            <a:endParaRPr lang="cs-CZ" altLang="cs-CZ" sz="2000" dirty="0" smtClean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i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i="1" dirty="0" smtClean="0"/>
              <a:t>Pozn</a:t>
            </a:r>
            <a:r>
              <a:rPr lang="cs-CZ" altLang="cs-CZ" sz="2000" i="1" dirty="0"/>
              <a:t>.  Pro kolonu 25 cm x 4,6 mm bude při průtoku 1 ml/min trvat promytí 10 násobkem mobilní fáze asi 25 minut</a:t>
            </a:r>
          </a:p>
        </p:txBody>
      </p:sp>
    </p:spTree>
    <p:extLst>
      <p:ext uri="{BB962C8B-B14F-4D97-AF65-F5344CB8AC3E}">
        <p14:creationId xmlns="" xmlns:p14="http://schemas.microsoft.com/office/powerpoint/2010/main" val="633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326461"/>
            <a:ext cx="8229600" cy="115146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7 základních kritérií při výběru HPLC provozních parametrů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375" y="1728094"/>
            <a:ext cx="8270801" cy="46990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Rozpustnost</a:t>
            </a:r>
            <a:r>
              <a:rPr lang="cs-CZ" altLang="cs-CZ" sz="2000" dirty="0"/>
              <a:t> - hexan, chloroform, metanol, voda (pH pufru), další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Molekulová hmotnost</a:t>
            </a:r>
            <a:r>
              <a:rPr lang="cs-CZ" altLang="cs-CZ" sz="2000" dirty="0"/>
              <a:t> – je GPC užitečná buďto při analýze nebo přípravě vzorku?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Funkční skupiny</a:t>
            </a:r>
            <a:r>
              <a:rPr lang="cs-CZ" altLang="cs-CZ" sz="2000" dirty="0"/>
              <a:t> – jsou přítomny </a:t>
            </a:r>
            <a:r>
              <a:rPr lang="cs-CZ" altLang="cs-CZ" sz="2000" dirty="0" err="1"/>
              <a:t>ionizovatelné</a:t>
            </a:r>
            <a:r>
              <a:rPr lang="cs-CZ" altLang="cs-CZ" sz="2000" dirty="0"/>
              <a:t> skupiny? Kyselé, </a:t>
            </a:r>
            <a:r>
              <a:rPr lang="cs-CZ" altLang="cs-CZ" sz="2000" dirty="0" err="1"/>
              <a:t>basické</a:t>
            </a:r>
            <a:r>
              <a:rPr lang="cs-CZ" altLang="cs-CZ" sz="2000" dirty="0"/>
              <a:t> nebo neutrální?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Matrice vzorku</a:t>
            </a:r>
            <a:r>
              <a:rPr lang="cs-CZ" altLang="cs-CZ" sz="2000" dirty="0"/>
              <a:t>  - jaké množství matrice očekáváme ve vzorku při analytickém nebo preparativním stanovení?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Hladiny v matrici</a:t>
            </a:r>
            <a:r>
              <a:rPr lang="cs-CZ" altLang="cs-CZ" sz="2000" dirty="0"/>
              <a:t> – jaké množství analytů očekáváme v matrici při analytickém nebo preparativním stanovení?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 err="1">
                <a:solidFill>
                  <a:srgbClr val="FF3300"/>
                </a:solidFill>
              </a:rPr>
              <a:t>Detektabilita</a:t>
            </a:r>
            <a:r>
              <a:rPr lang="cs-CZ" altLang="cs-CZ" sz="2000" dirty="0"/>
              <a:t> – jsou přítomny chromofory nebo </a:t>
            </a:r>
            <a:r>
              <a:rPr lang="cs-CZ" altLang="cs-CZ" sz="2000" dirty="0" err="1"/>
              <a:t>fluorofory</a:t>
            </a:r>
            <a:r>
              <a:rPr lang="cs-CZ" altLang="cs-CZ" sz="2000" dirty="0"/>
              <a:t>? Zvážení </a:t>
            </a:r>
            <a:r>
              <a:rPr lang="cs-CZ" altLang="cs-CZ" sz="2000" dirty="0" err="1"/>
              <a:t>derivatizace</a:t>
            </a:r>
            <a:r>
              <a:rPr lang="cs-CZ" altLang="cs-CZ" sz="2000" dirty="0"/>
              <a:t> případně </a:t>
            </a:r>
            <a:r>
              <a:rPr lang="cs-CZ" altLang="cs-CZ" sz="2000" dirty="0" err="1"/>
              <a:t>redox</a:t>
            </a:r>
            <a:r>
              <a:rPr lang="cs-CZ" altLang="cs-CZ" sz="2000" dirty="0"/>
              <a:t> stanovení, ionizace?  – výběr vhodného detektoru 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Jak se látky liší</a:t>
            </a:r>
            <a:r>
              <a:rPr lang="cs-CZ" altLang="cs-CZ" sz="2000" dirty="0"/>
              <a:t> – důležité vodítko k ovlivnění selektivity separace, zvláště u sloučenin s podobnou strukturou</a:t>
            </a:r>
          </a:p>
        </p:txBody>
      </p:sp>
    </p:spTree>
    <p:extLst>
      <p:ext uri="{BB962C8B-B14F-4D97-AF65-F5344CB8AC3E}">
        <p14:creationId xmlns="" xmlns:p14="http://schemas.microsoft.com/office/powerpoint/2010/main" val="1269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90"/>
            <a:ext cx="9144000" cy="6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31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Automatizace v chromatografii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122" y="1265277"/>
            <a:ext cx="8270801" cy="46990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a) úspora času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b) zvýšení reprodukovatelnosti analýz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c) zlepšení spolehlivosti</a:t>
            </a:r>
            <a:r>
              <a:rPr lang="cs-CZ" altLang="cs-CZ" sz="2000" dirty="0"/>
              <a:t> </a:t>
            </a:r>
            <a:r>
              <a:rPr lang="cs-CZ" altLang="cs-CZ" sz="2000" b="1" dirty="0"/>
              <a:t>výsledků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d) snížení nákladů na analýzu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Automatické dávkování vzorků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zvýšení přesnosti a reprodukovatelnosti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dávkování vzorků do </a:t>
            </a:r>
            <a:r>
              <a:rPr lang="cs-CZ" altLang="cs-CZ" sz="2000" dirty="0" err="1"/>
              <a:t>m.f</a:t>
            </a:r>
            <a:r>
              <a:rPr lang="cs-CZ" altLang="cs-CZ" sz="2000" dirty="0"/>
              <a:t>. těsně před vstupem do kolony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dávkovací ventil s konstantním objemem dávkovací smyčky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možnost speciálního přídavného zařízení pro </a:t>
            </a:r>
            <a:r>
              <a:rPr lang="cs-CZ" altLang="cs-CZ" sz="2000" dirty="0" err="1"/>
              <a:t>derivatizaci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Zpracování dat a kontrola parametrů pomocí počítače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1) sběr dat z chromatografických detektorů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2) následující integrace a další zpracování dat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3) konečná úprava výsledné zprávy a grafických výstupů a archivace výsledků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4) kontrola a řízení všech částí chromatografického přístroje</a:t>
            </a:r>
            <a:endParaRPr lang="cs-CZ" alt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83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990" y="1357159"/>
            <a:ext cx="8270801" cy="46990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Využití: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zpracování výsledků poskytovaných vícekanálovými detektory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možnost využití při </a:t>
            </a:r>
            <a:r>
              <a:rPr lang="cs-CZ" altLang="cs-CZ" sz="2000" b="1" dirty="0"/>
              <a:t>kombinaci chromatografických a  spektrálních metod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detektor pracuje při podmínkách </a:t>
            </a:r>
            <a:r>
              <a:rPr lang="cs-CZ" altLang="cs-CZ" sz="2000" b="1" dirty="0"/>
              <a:t>největší citlivosti stanovení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</a:t>
            </a:r>
            <a:r>
              <a:rPr lang="cs-CZ" altLang="cs-CZ" sz="2000" b="1" dirty="0"/>
              <a:t>kontrola "čistoty" chromatografických </a:t>
            </a:r>
            <a:r>
              <a:rPr lang="cs-CZ" altLang="cs-CZ" sz="2000" b="1" dirty="0" err="1"/>
              <a:t>píků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- analýza špatně rozlišených </a:t>
            </a:r>
            <a:r>
              <a:rPr lang="cs-CZ" altLang="cs-CZ" sz="2000" b="1" dirty="0" err="1"/>
              <a:t>píků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</a:t>
            </a:r>
            <a:r>
              <a:rPr lang="cs-CZ" altLang="cs-CZ" sz="2000" b="1" dirty="0"/>
              <a:t>identifikace látek porovnáním se spektry standardů či knihovnou spekter</a:t>
            </a:r>
          </a:p>
          <a:p>
            <a:pPr marL="417694" indent="-417694">
              <a:lnSpc>
                <a:spcPct val="80000"/>
              </a:lnSpc>
              <a:buFontTx/>
              <a:buChar char="-"/>
            </a:pP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Automatická příprava vzorků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automatické dávkovače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automatická </a:t>
            </a:r>
            <a:r>
              <a:rPr lang="cs-CZ" altLang="cs-CZ" sz="2000" dirty="0" err="1"/>
              <a:t>předkolonová</a:t>
            </a:r>
            <a:r>
              <a:rPr lang="cs-CZ" altLang="cs-CZ" sz="2000" dirty="0"/>
              <a:t> </a:t>
            </a:r>
            <a:r>
              <a:rPr lang="cs-CZ" altLang="cs-CZ" sz="2000" b="1" dirty="0" err="1"/>
              <a:t>derivatizace</a:t>
            </a:r>
            <a:r>
              <a:rPr lang="cs-CZ" altLang="cs-CZ" sz="2000" dirty="0"/>
              <a:t> vzorků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všechny operace probíhají v předem naprogramované sekvenci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propojení přípravy vzorků s vlastní analytickou koncovkou</a:t>
            </a:r>
          </a:p>
          <a:p>
            <a:pPr marL="417694" indent="-417694">
              <a:lnSpc>
                <a:spcPct val="80000"/>
              </a:lnSpc>
            </a:pPr>
            <a:endParaRPr lang="cs-CZ" altLang="cs-CZ" sz="1778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70449"/>
            <a:ext cx="8229600" cy="101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Automatizace v chromatografii</a:t>
            </a:r>
          </a:p>
        </p:txBody>
      </p:sp>
    </p:spTree>
    <p:extLst>
      <p:ext uri="{BB962C8B-B14F-4D97-AF65-F5344CB8AC3E}">
        <p14:creationId xmlns="" xmlns:p14="http://schemas.microsoft.com/office/powerpoint/2010/main" val="2270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460017"/>
            <a:ext cx="8270800" cy="90014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"on-line" systémy spojené s přípravou vzorků</a:t>
            </a:r>
            <a:r>
              <a:rPr lang="cs-CZ" altLang="cs-CZ" sz="3556" dirty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749" y="1270894"/>
            <a:ext cx="8270801" cy="46990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None/>
            </a:pPr>
            <a:r>
              <a:rPr lang="cs-CZ" altLang="cs-CZ" sz="2000" dirty="0"/>
              <a:t>Zrychlení a zvýšení přesnosti, snížení ekonomické náročnosti</a:t>
            </a:r>
            <a:endParaRPr lang="cs-CZ" altLang="cs-CZ" sz="2000" b="1" dirty="0"/>
          </a:p>
          <a:p>
            <a:pPr marL="417694" indent="-417694">
              <a:buNone/>
            </a:pPr>
            <a:endParaRPr lang="cs-CZ" altLang="cs-CZ" sz="2000" b="1" dirty="0"/>
          </a:p>
          <a:p>
            <a:pPr marL="417694" indent="-417694">
              <a:buNone/>
            </a:pPr>
            <a:r>
              <a:rPr lang="cs-CZ" altLang="cs-CZ" sz="2000" b="1" dirty="0"/>
              <a:t>Automatizace a zapojení jednotlivých kroků postupu</a:t>
            </a: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- příprava a navážka vzorku</a:t>
            </a:r>
          </a:p>
          <a:p>
            <a:pPr marL="417694" indent="-417694">
              <a:buNone/>
            </a:pPr>
            <a:r>
              <a:rPr lang="cs-CZ" altLang="cs-CZ" sz="2000" dirty="0"/>
              <a:t>- izolace analytů (extrakce klasická, superkritické fluidní SFE, </a:t>
            </a:r>
          </a:p>
          <a:p>
            <a:pPr marL="417694" indent="-417694">
              <a:buNone/>
            </a:pPr>
            <a:r>
              <a:rPr lang="cs-CZ" altLang="cs-CZ" sz="2000" dirty="0"/>
              <a:t>     zrychlená extrakce rozpouštědlem ASE, extrakce a </a:t>
            </a:r>
          </a:p>
          <a:p>
            <a:pPr marL="417694" indent="-417694">
              <a:buNone/>
            </a:pPr>
            <a:r>
              <a:rPr lang="cs-CZ" altLang="cs-CZ" sz="2000" dirty="0"/>
              <a:t>     </a:t>
            </a:r>
            <a:r>
              <a:rPr lang="cs-CZ" altLang="cs-CZ" sz="2000" dirty="0" err="1"/>
              <a:t>mikroextrakce</a:t>
            </a:r>
            <a:r>
              <a:rPr lang="cs-CZ" altLang="cs-CZ" sz="2000" dirty="0"/>
              <a:t> na tuhou fázi SPE, SPME)</a:t>
            </a:r>
          </a:p>
          <a:p>
            <a:pPr marL="417694" indent="-417694">
              <a:buNone/>
            </a:pPr>
            <a:r>
              <a:rPr lang="cs-CZ" altLang="cs-CZ" sz="2000" dirty="0"/>
              <a:t>- čištění extraktů (adsorpční chromatografie LSC, gelová </a:t>
            </a:r>
          </a:p>
          <a:p>
            <a:pPr marL="417694" indent="-417694">
              <a:buNone/>
            </a:pPr>
            <a:r>
              <a:rPr lang="cs-CZ" altLang="cs-CZ" sz="2000" dirty="0"/>
              <a:t>    </a:t>
            </a:r>
            <a:r>
              <a:rPr lang="cs-CZ" altLang="cs-CZ" sz="2000" dirty="0" err="1"/>
              <a:t>permeační</a:t>
            </a:r>
            <a:r>
              <a:rPr lang="cs-CZ" altLang="cs-CZ" sz="2000" dirty="0"/>
              <a:t> chromatografie GPC, extrakce na tuhou fázi SPE)</a:t>
            </a:r>
          </a:p>
          <a:p>
            <a:pPr marL="417694" indent="-417694"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zkoncentrování </a:t>
            </a:r>
            <a:r>
              <a:rPr lang="cs-CZ" altLang="cs-CZ" sz="2000" dirty="0"/>
              <a:t>analytů (odpadá </a:t>
            </a:r>
            <a:r>
              <a:rPr lang="cs-CZ" altLang="cs-CZ" sz="2000" dirty="0" smtClean="0"/>
              <a:t>odpařování velkého </a:t>
            </a: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    množství rozpouštědel)</a:t>
            </a:r>
          </a:p>
          <a:p>
            <a:pPr marL="417694" indent="-417694">
              <a:buNone/>
            </a:pPr>
            <a:r>
              <a:rPr lang="cs-CZ" altLang="cs-CZ" sz="2000" dirty="0"/>
              <a:t>- separace a stanovení analytů (HPLC)</a:t>
            </a:r>
            <a:endParaRPr lang="cs-CZ" alt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668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68644"/>
            <a:ext cx="8270800" cy="90014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"on-line" systémy spojené s přípravou vzorků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05" y="1368794"/>
            <a:ext cx="8253589" cy="3986389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Tradiční on-line systémy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extrakce na tuhou fázi </a:t>
            </a:r>
            <a:r>
              <a:rPr lang="cs-CZ" altLang="cs-CZ" sz="2000" dirty="0" smtClean="0"/>
              <a:t>s </a:t>
            </a:r>
            <a:r>
              <a:rPr lang="cs-CZ" altLang="cs-CZ" sz="2000" dirty="0"/>
              <a:t>navazující </a:t>
            </a:r>
            <a:r>
              <a:rPr lang="cs-CZ" altLang="cs-CZ" sz="2000" dirty="0" smtClean="0"/>
              <a:t>HPLC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LC - GC (přímý přestup selektovaných LC frakcí do GC kapilární kolony)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Moderní on-line systémy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spojení s HPLC - extrakce na tuhou fázi a superkritická fluidní extrakce </a:t>
            </a:r>
            <a:r>
              <a:rPr lang="cs-CZ" altLang="cs-CZ" sz="2000" b="1" dirty="0"/>
              <a:t>SFE</a:t>
            </a:r>
            <a:r>
              <a:rPr lang="cs-CZ" altLang="cs-CZ" sz="2000" dirty="0"/>
              <a:t> (zvláště pro analýzu pevných vzorků, snížení spotřeby organických rozpouštědel)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Zvyšování životnosti kolony</a:t>
            </a:r>
            <a:r>
              <a:rPr lang="cs-CZ" altLang="cs-CZ" sz="2000" dirty="0"/>
              <a:t> - obohacovací kolonka spojená s kolonou analytickou pomocí přepínacího ventilu, kde v jedné poloze protéká vzorek při dávkování pouze obohacovací kolonou, na níž dochází k sorpci. Po ukončení dávkování se ventil přepne do druhé polohy a mobilní fáze se čerpá </a:t>
            </a:r>
            <a:r>
              <a:rPr lang="cs-CZ" altLang="cs-CZ" sz="2000" dirty="0" err="1"/>
              <a:t>předkolonou</a:t>
            </a:r>
            <a:r>
              <a:rPr lang="cs-CZ" altLang="cs-CZ" sz="2000" dirty="0"/>
              <a:t>, z níž se složky vzorku </a:t>
            </a:r>
            <a:r>
              <a:rPr lang="cs-CZ" altLang="cs-CZ" sz="2000" dirty="0" err="1"/>
              <a:t>desorbují</a:t>
            </a:r>
            <a:r>
              <a:rPr lang="cs-CZ" altLang="cs-CZ" sz="2000" dirty="0"/>
              <a:t> a  </a:t>
            </a:r>
            <a:r>
              <a:rPr lang="cs-CZ" altLang="cs-CZ" sz="2000" dirty="0" err="1"/>
              <a:t>eluují</a:t>
            </a:r>
            <a:r>
              <a:rPr lang="cs-CZ" altLang="cs-CZ" sz="2000" dirty="0"/>
              <a:t> do analytické kolony, kde dojde k separaci.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=  "on-line" varianta analýzy po předchozím obohacení vzorku extrakcí tuhou fází na malých </a:t>
            </a:r>
            <a:r>
              <a:rPr lang="cs-CZ" altLang="cs-CZ" sz="2000" dirty="0" smtClean="0"/>
              <a:t>patronkách, </a:t>
            </a:r>
            <a:r>
              <a:rPr lang="cs-CZ" altLang="cs-CZ" sz="2000" dirty="0"/>
              <a:t>většinou s urychlením sorpce a desorpce aplikací vakua.</a:t>
            </a:r>
          </a:p>
        </p:txBody>
      </p:sp>
    </p:spTree>
    <p:extLst>
      <p:ext uri="{BB962C8B-B14F-4D97-AF65-F5344CB8AC3E}">
        <p14:creationId xmlns="" xmlns:p14="http://schemas.microsoft.com/office/powerpoint/2010/main" val="1674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1495"/>
            <a:ext cx="8229600" cy="1212144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Jednotlivé části kapalinového chromatografu a jejich funkce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60" y="1583641"/>
            <a:ext cx="8255000" cy="4227689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Důležitý požadavek: </a:t>
            </a:r>
            <a:r>
              <a:rPr lang="cs-CZ" altLang="cs-CZ" sz="2000" b="1" dirty="0">
                <a:solidFill>
                  <a:srgbClr val="FF0000"/>
                </a:solidFill>
              </a:rPr>
              <a:t>minimální mrtvý objem aparatury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Spojovací kapiláry</a:t>
            </a:r>
            <a:r>
              <a:rPr lang="cs-CZ" altLang="cs-CZ" sz="2000" dirty="0"/>
              <a:t> z nerezavějící oceli nebo </a:t>
            </a:r>
            <a:r>
              <a:rPr lang="cs-CZ" altLang="cs-CZ" sz="2000" dirty="0" err="1"/>
              <a:t>PEEKu</a:t>
            </a:r>
            <a:r>
              <a:rPr lang="cs-CZ" altLang="cs-CZ" sz="2000" dirty="0"/>
              <a:t> -spojují čerpadlo s </a:t>
            </a:r>
            <a:r>
              <a:rPr lang="cs-CZ" altLang="cs-CZ" sz="2000" dirty="0" err="1"/>
              <a:t>předkolonou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předkolonu</a:t>
            </a:r>
            <a:r>
              <a:rPr lang="cs-CZ" altLang="cs-CZ" sz="2000" dirty="0"/>
              <a:t> s kolonou, kolonu s detektorem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Moderní analytická HPLC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kratší kolony (3 - 30 cm)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menší vnitřní průměr (0,5 – 4,6 mm)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vysoká účinnosti (</a:t>
            </a:r>
            <a:r>
              <a:rPr lang="en-US" altLang="cs-CZ" sz="2000" dirty="0"/>
              <a:t>&gt;</a:t>
            </a:r>
            <a:r>
              <a:rPr lang="cs-CZ" altLang="cs-CZ" sz="2000" dirty="0"/>
              <a:t> 40 000 teoretických pater/m)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použití náplní s malými částicemi (střední průměr 1 - 10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m)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s úzkou distribucí velikostí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práce při vyšších tlacích (40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 a více – 400 bar)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možnost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 dosažení přijatelného průtoku a doby analýzy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eluát</a:t>
            </a:r>
            <a:r>
              <a:rPr lang="cs-CZ" altLang="cs-CZ" sz="2000" dirty="0"/>
              <a:t> z kolony prochází detektorem s průtočnou celou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malého vnitřního objemu (obvykle 0,5 - 15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signál (odezva) je úměrný koncentraci či hmotnosti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separovaných látek v průtočné cele</a:t>
            </a:r>
          </a:p>
        </p:txBody>
      </p:sp>
      <p:sp>
        <p:nvSpPr>
          <p:cNvPr id="150532" name="Obdélník 1"/>
          <p:cNvSpPr>
            <a:spLocks noChangeArrowheads="1"/>
          </p:cNvSpPr>
          <p:nvPr/>
        </p:nvSpPr>
        <p:spPr bwMode="auto">
          <a:xfrm>
            <a:off x="5901266" y="2809523"/>
            <a:ext cx="2831224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1 bar = 100 000 pascalů</a:t>
            </a:r>
          </a:p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              100 k pascalů</a:t>
            </a:r>
          </a:p>
          <a:p>
            <a:pPr eaLnBrk="1" hangingPunct="1"/>
            <a:endParaRPr lang="en-US" altLang="cs-CZ" sz="21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533" name="Obdélník 4"/>
          <p:cNvSpPr>
            <a:spLocks noChangeArrowheads="1"/>
          </p:cNvSpPr>
          <p:nvPr/>
        </p:nvSpPr>
        <p:spPr bwMode="auto">
          <a:xfrm>
            <a:off x="6801558" y="3608211"/>
            <a:ext cx="189532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1 bar = 14,5 psi</a:t>
            </a:r>
            <a:endParaRPr lang="en-US" altLang="cs-CZ" sz="21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3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/>
            <a:endParaRPr lang="cs-CZ" altLang="cs-CZ" smtClean="0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" y="126794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pic>
        <p:nvPicPr>
          <p:cNvPr id="152580" name="Picture 4" descr="http://www.agsci.ubc.ca/fnh/courses/food302/chromato/hplc_ove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6" y="484012"/>
            <a:ext cx="8496300" cy="59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9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Zásobník(y) mobilní fáze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839" y="1431986"/>
            <a:ext cx="8364612" cy="474497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None/>
            </a:pPr>
            <a:r>
              <a:rPr lang="cs-CZ" altLang="cs-CZ" sz="2000" u="sng" dirty="0"/>
              <a:t>Zásobník(y) mobilní fáze</a:t>
            </a:r>
          </a:p>
          <a:p>
            <a:pPr marL="417694" indent="-417694">
              <a:buNone/>
            </a:pPr>
            <a:r>
              <a:rPr lang="cs-CZ" altLang="cs-CZ" sz="2000" dirty="0"/>
              <a:t>zpravidla skleněné láhve s přívodní kapilárou z PTFE a filtrační fritou  </a:t>
            </a:r>
          </a:p>
          <a:p>
            <a:pPr marL="417694" indent="-417694">
              <a:buNone/>
            </a:pPr>
            <a:r>
              <a:rPr lang="cs-CZ" altLang="cs-CZ" sz="2000" dirty="0"/>
              <a:t>     (200 – 2000 ml)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probublávání heliem (odstranění rozpuštěných plynů), elektrický </a:t>
            </a:r>
            <a:r>
              <a:rPr lang="cs-CZ" altLang="cs-CZ" sz="2000" dirty="0" err="1"/>
              <a:t>degasser</a:t>
            </a:r>
            <a:endParaRPr lang="cs-CZ" altLang="cs-CZ" sz="2000" dirty="0"/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Obvykle 2 – 4 zásobníky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Binární x kvartérní pumpa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Mobilní fáze musí být odplyněna a přefiltrována (odstranění rozpuštěných plynů a částic)   </a:t>
            </a:r>
            <a:r>
              <a:rPr lang="cs-CZ" altLang="cs-CZ" sz="2000" b="1" dirty="0">
                <a:solidFill>
                  <a:srgbClr val="FF0000"/>
                </a:solidFill>
              </a:rPr>
              <a:t>UPLC – vyšší nároky na čistotu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mobilní </a:t>
            </a:r>
            <a:r>
              <a:rPr lang="cs-CZ" altLang="cs-CZ" sz="2000" b="1" dirty="0">
                <a:solidFill>
                  <a:srgbClr val="FF0000"/>
                </a:solidFill>
              </a:rPr>
              <a:t>fáze</a:t>
            </a:r>
          </a:p>
          <a:p>
            <a:pPr marL="417694" indent="-417694"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48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Vysokotlaké čerpadlo - pumpa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684" y="1265275"/>
            <a:ext cx="8660921" cy="4988876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endParaRPr lang="cs-CZ" altLang="cs-CZ" sz="711" b="1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Č</a:t>
            </a:r>
            <a:r>
              <a:rPr lang="en-US" altLang="cs-CZ" sz="2000" b="1" dirty="0" err="1"/>
              <a:t>erpadla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nebo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dávkovače</a:t>
            </a:r>
            <a:r>
              <a:rPr lang="en-US" altLang="cs-CZ" sz="2000" b="1" dirty="0"/>
              <a:t/>
            </a:r>
            <a:br>
              <a:rPr lang="en-US" altLang="cs-CZ" sz="2000" b="1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 err="1"/>
              <a:t>isokratická</a:t>
            </a:r>
            <a:r>
              <a:rPr lang="cs-CZ" altLang="cs-CZ" sz="2000" dirty="0"/>
              <a:t> (pro </a:t>
            </a:r>
            <a:r>
              <a:rPr lang="cs-CZ" altLang="cs-CZ" sz="2000" i="1" dirty="0" err="1"/>
              <a:t>isokratickou</a:t>
            </a:r>
            <a:r>
              <a:rPr lang="cs-CZ" altLang="cs-CZ" sz="2000" i="1" dirty="0"/>
              <a:t> eluci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gradientová (pro </a:t>
            </a:r>
            <a:r>
              <a:rPr lang="cs-CZ" altLang="cs-CZ" sz="2000" i="1" dirty="0"/>
              <a:t>gradientovou eluci,</a:t>
            </a:r>
            <a:r>
              <a:rPr lang="cs-CZ" altLang="cs-CZ" sz="2000" dirty="0"/>
              <a:t> eluci s programovaným složením mobilní fáze: binární, ternární, kvarterní)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Požadavky na kvalitní čerpadlo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stálý průtok </a:t>
            </a:r>
            <a:r>
              <a:rPr lang="cs-CZ" altLang="cs-CZ" sz="2000" dirty="0"/>
              <a:t>(</a:t>
            </a:r>
            <a:r>
              <a:rPr lang="cs-CZ" altLang="cs-CZ" sz="2000" i="1" dirty="0"/>
              <a:t>0,01</a:t>
            </a:r>
            <a:r>
              <a:rPr lang="cs-CZ" altLang="cs-CZ" sz="2000" dirty="0"/>
              <a:t>  </a:t>
            </a:r>
            <a:r>
              <a:rPr lang="cs-CZ" altLang="cs-CZ" sz="2000" b="1" dirty="0"/>
              <a:t>0,05-2</a:t>
            </a:r>
            <a:r>
              <a:rPr lang="cs-CZ" altLang="cs-CZ" sz="2000" dirty="0"/>
              <a:t>   </a:t>
            </a:r>
            <a:r>
              <a:rPr lang="cs-CZ" altLang="cs-CZ" sz="2000" i="1" dirty="0"/>
              <a:t>10</a:t>
            </a:r>
            <a:r>
              <a:rPr lang="cs-CZ" altLang="cs-CZ" sz="2000" dirty="0"/>
              <a:t> ml/min)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tlakové pulsy – tlumič pulzů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chemická inertnost materiálů (ocel, PEEK)</a:t>
            </a:r>
          </a:p>
          <a:p>
            <a:pPr>
              <a:lnSpc>
                <a:spcPct val="80000"/>
              </a:lnSpc>
            </a:pPr>
            <a:r>
              <a:rPr lang="en-US" altLang="cs-CZ" sz="2000" dirty="0" err="1"/>
              <a:t>tlak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en-US" altLang="cs-CZ" sz="2000" dirty="0"/>
              <a:t> </a:t>
            </a:r>
            <a:r>
              <a:rPr lang="cs-CZ" altLang="cs-CZ" sz="2000" dirty="0"/>
              <a:t>až do </a:t>
            </a:r>
            <a:r>
              <a:rPr lang="cs-CZ" altLang="cs-CZ" sz="2000" b="1" dirty="0"/>
              <a:t>1000 (1200) barů </a:t>
            </a: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cs-CZ" altLang="cs-CZ" sz="2000" dirty="0"/>
              <a:t>automatické vypnutí při překročení nastaveného tlakového limitu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přesná tvorba gradientu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výstup bez pulzování tlaku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reprodukovatelnost do </a:t>
            </a:r>
            <a:r>
              <a:rPr lang="en-US" altLang="cs-CZ" sz="2000" dirty="0"/>
              <a:t>0</a:t>
            </a:r>
            <a:r>
              <a:rPr lang="cs-CZ" altLang="cs-CZ" sz="2000" dirty="0"/>
              <a:t>,</a:t>
            </a:r>
            <a:r>
              <a:rPr lang="en-US" altLang="cs-CZ" sz="2000" dirty="0"/>
              <a:t>5%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preasure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ripple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68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3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1" y="353684"/>
            <a:ext cx="8531917" cy="54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467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2341</Words>
  <Application>Microsoft Office PowerPoint</Application>
  <PresentationFormat>Předvádění na obrazovce (4:3)</PresentationFormat>
  <Paragraphs>452</Paragraphs>
  <Slides>43</Slides>
  <Notes>26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Office</vt:lpstr>
      <vt:lpstr>HPLC v analýze potravin a přírodních produktů Přístroj, kolony  </vt:lpstr>
      <vt:lpstr>Snímek 2</vt:lpstr>
      <vt:lpstr>HPLC systém</vt:lpstr>
      <vt:lpstr>Snímek 4</vt:lpstr>
      <vt:lpstr>Jednotlivé části kapalinového chromatografu a jejich funkce</vt:lpstr>
      <vt:lpstr>Snímek 6</vt:lpstr>
      <vt:lpstr>Zásobník(y) mobilní fáze</vt:lpstr>
      <vt:lpstr>Vysokotlaké čerpadlo - pumpa</vt:lpstr>
      <vt:lpstr>Snímek 9</vt:lpstr>
      <vt:lpstr>Snímek 10</vt:lpstr>
      <vt:lpstr>Použití statického mixeru v HPLC</vt:lpstr>
      <vt:lpstr>Vysokotlaký gradient</vt:lpstr>
      <vt:lpstr>Nízkotlaký gradient</vt:lpstr>
      <vt:lpstr>Snímek 14</vt:lpstr>
      <vt:lpstr>Nástřikové zařízení (injektor)</vt:lpstr>
      <vt:lpstr>Snímek 16</vt:lpstr>
      <vt:lpstr>Snímek 17</vt:lpstr>
      <vt:lpstr>Volba analytické kolony</vt:lpstr>
      <vt:lpstr>Snímek 19</vt:lpstr>
      <vt:lpstr>Velikost částic a separační účinnost</vt:lpstr>
      <vt:lpstr>Snímek 21</vt:lpstr>
      <vt:lpstr>HPLC systém - kolona</vt:lpstr>
      <vt:lpstr>Spotřeba rozpouštědel</vt:lpstr>
      <vt:lpstr>Analytická kolona</vt:lpstr>
      <vt:lpstr>Miniaturizace systémů</vt:lpstr>
      <vt:lpstr>Parametry, ovlivňující účinnost systému</vt:lpstr>
      <vt:lpstr>Snímek 27</vt:lpstr>
      <vt:lpstr>Snímek 28</vt:lpstr>
      <vt:lpstr>Snímek 29</vt:lpstr>
      <vt:lpstr>Analytická kolona </vt:lpstr>
      <vt:lpstr>Konstrukce kolon</vt:lpstr>
      <vt:lpstr>Vyráběné náplně</vt:lpstr>
      <vt:lpstr>Stacionární fáze užívané v HPLC</vt:lpstr>
      <vt:lpstr>Stacionární fáze užívané v HPLC</vt:lpstr>
      <vt:lpstr>Sorbenty s chemicky vázanými fázemi</vt:lpstr>
      <vt:lpstr>Náplň kolon</vt:lpstr>
      <vt:lpstr>Snímek 37</vt:lpstr>
      <vt:lpstr>Skladování kolon</vt:lpstr>
      <vt:lpstr>7 základních kritérií při výběru HPLC provozních parametrů</vt:lpstr>
      <vt:lpstr>Automatizace v chromatografii</vt:lpstr>
      <vt:lpstr>Automatizace v chromatografii</vt:lpstr>
      <vt:lpstr>"on-line" systémy spojené s přípravou vzorků </vt:lpstr>
      <vt:lpstr>"on-line" systémy spojené s přípravou vzorků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Týnka</cp:lastModifiedBy>
  <cp:revision>74</cp:revision>
  <cp:lastPrinted>2019-02-26T16:56:29Z</cp:lastPrinted>
  <dcterms:created xsi:type="dcterms:W3CDTF">2014-09-16T12:28:36Z</dcterms:created>
  <dcterms:modified xsi:type="dcterms:W3CDTF">2019-03-06T06:40:46Z</dcterms:modified>
</cp:coreProperties>
</file>