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3"/>
  </p:notesMasterIdLst>
  <p:handoutMasterIdLst>
    <p:handoutMasterId r:id="rId114"/>
  </p:handout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  <p:sldId id="270" r:id="rId13"/>
    <p:sldId id="388" r:id="rId14"/>
    <p:sldId id="389" r:id="rId15"/>
    <p:sldId id="276" r:id="rId16"/>
    <p:sldId id="274" r:id="rId17"/>
    <p:sldId id="275" r:id="rId18"/>
    <p:sldId id="277" r:id="rId19"/>
    <p:sldId id="378" r:id="rId20"/>
    <p:sldId id="385" r:id="rId21"/>
    <p:sldId id="379" r:id="rId22"/>
    <p:sldId id="281" r:id="rId23"/>
    <p:sldId id="380" r:id="rId24"/>
    <p:sldId id="282" r:id="rId25"/>
    <p:sldId id="288" r:id="rId26"/>
    <p:sldId id="289" r:id="rId27"/>
    <p:sldId id="290" r:id="rId28"/>
    <p:sldId id="386" r:id="rId29"/>
    <p:sldId id="387" r:id="rId30"/>
    <p:sldId id="291" r:id="rId31"/>
    <p:sldId id="292" r:id="rId32"/>
    <p:sldId id="293" r:id="rId33"/>
    <p:sldId id="302" r:id="rId34"/>
    <p:sldId id="294" r:id="rId35"/>
    <p:sldId id="382" r:id="rId36"/>
    <p:sldId id="297" r:id="rId37"/>
    <p:sldId id="383" r:id="rId38"/>
    <p:sldId id="384" r:id="rId39"/>
    <p:sldId id="298" r:id="rId40"/>
    <p:sldId id="300" r:id="rId41"/>
    <p:sldId id="303" r:id="rId42"/>
    <p:sldId id="304" r:id="rId43"/>
    <p:sldId id="309" r:id="rId44"/>
    <p:sldId id="307" r:id="rId45"/>
    <p:sldId id="310" r:id="rId46"/>
    <p:sldId id="311" r:id="rId47"/>
    <p:sldId id="312" r:id="rId48"/>
    <p:sldId id="313" r:id="rId49"/>
    <p:sldId id="314" r:id="rId50"/>
    <p:sldId id="376" r:id="rId51"/>
    <p:sldId id="315" r:id="rId52"/>
    <p:sldId id="316" r:id="rId53"/>
    <p:sldId id="377" r:id="rId54"/>
    <p:sldId id="318" r:id="rId55"/>
    <p:sldId id="319" r:id="rId56"/>
    <p:sldId id="320" r:id="rId57"/>
    <p:sldId id="321" r:id="rId58"/>
    <p:sldId id="322" r:id="rId59"/>
    <p:sldId id="323" r:id="rId60"/>
    <p:sldId id="324" r:id="rId61"/>
    <p:sldId id="325" r:id="rId62"/>
    <p:sldId id="326" r:id="rId63"/>
    <p:sldId id="327" r:id="rId64"/>
    <p:sldId id="328" r:id="rId65"/>
    <p:sldId id="329" r:id="rId66"/>
    <p:sldId id="330" r:id="rId67"/>
    <p:sldId id="331" r:id="rId68"/>
    <p:sldId id="332" r:id="rId69"/>
    <p:sldId id="333" r:id="rId70"/>
    <p:sldId id="334" r:id="rId71"/>
    <p:sldId id="335" r:id="rId72"/>
    <p:sldId id="336" r:id="rId73"/>
    <p:sldId id="337" r:id="rId74"/>
    <p:sldId id="338" r:id="rId75"/>
    <p:sldId id="339" r:id="rId76"/>
    <p:sldId id="340" r:id="rId77"/>
    <p:sldId id="341" r:id="rId78"/>
    <p:sldId id="342" r:id="rId79"/>
    <p:sldId id="343" r:id="rId80"/>
    <p:sldId id="344" r:id="rId81"/>
    <p:sldId id="345" r:id="rId82"/>
    <p:sldId id="346" r:id="rId83"/>
    <p:sldId id="347" r:id="rId84"/>
    <p:sldId id="348" r:id="rId85"/>
    <p:sldId id="349" r:id="rId86"/>
    <p:sldId id="350" r:id="rId87"/>
    <p:sldId id="351" r:id="rId88"/>
    <p:sldId id="352" r:id="rId89"/>
    <p:sldId id="353" r:id="rId90"/>
    <p:sldId id="375" r:id="rId91"/>
    <p:sldId id="354" r:id="rId92"/>
    <p:sldId id="355" r:id="rId93"/>
    <p:sldId id="356" r:id="rId94"/>
    <p:sldId id="357" r:id="rId95"/>
    <p:sldId id="358" r:id="rId96"/>
    <p:sldId id="359" r:id="rId97"/>
    <p:sldId id="360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69" r:id="rId107"/>
    <p:sldId id="370" r:id="rId108"/>
    <p:sldId id="371" r:id="rId109"/>
    <p:sldId id="372" r:id="rId110"/>
    <p:sldId id="373" r:id="rId111"/>
    <p:sldId id="374" r:id="rId11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C09"/>
    <a:srgbClr val="F73609"/>
    <a:srgbClr val="F73C09"/>
    <a:srgbClr val="F74409"/>
    <a:srgbClr val="FF2700"/>
    <a:srgbClr val="E12700"/>
    <a:srgbClr val="EE2E00"/>
    <a:srgbClr val="EE3712"/>
    <a:srgbClr val="FF2600"/>
    <a:srgbClr val="FF3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740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960A9-0BF4-4C09-B997-EE222D7799F0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47F8-A3EF-4702-AE1E-5DB07F2F8C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82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C8BCA-2E4A-4F5D-804E-1AE2F22A5391}" type="datetimeFigureOut">
              <a:rPr lang="en-US" smtClean="0"/>
              <a:t>3/3/2020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2FC9E-C401-48AB-BF31-893F990364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5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234D9D-6AF0-466C-B0DA-89132E6D8E7F}" type="slidenum">
              <a:rPr lang="en-GB" altLang="cs-CZ" smtClean="0"/>
              <a:pPr>
                <a:spcBef>
                  <a:spcPct val="0"/>
                </a:spcBef>
              </a:pPr>
              <a:t>2</a:t>
            </a:fld>
            <a:endParaRPr lang="en-GB" altLang="cs-CZ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2177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E2988CD-604D-4AB0-9D20-92F48EF02AE0}" type="slidenum">
              <a:rPr lang="en-GB" altLang="cs-CZ" smtClean="0"/>
              <a:pPr>
                <a:spcBef>
                  <a:spcPct val="0"/>
                </a:spcBef>
              </a:pPr>
              <a:t>12</a:t>
            </a:fld>
            <a:endParaRPr lang="en-GB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24948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011BBC3-43F3-4013-89A5-F6808BE38088}" type="slidenum">
              <a:rPr lang="en-GB" altLang="cs-CZ" smtClean="0"/>
              <a:pPr>
                <a:spcBef>
                  <a:spcPct val="0"/>
                </a:spcBef>
              </a:pPr>
              <a:t>13</a:t>
            </a:fld>
            <a:endParaRPr lang="en-GB" altLang="cs-CZ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342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652B63-D934-4592-B446-78D6645C54B0}" type="slidenum">
              <a:rPr lang="en-GB" altLang="cs-CZ" smtClean="0"/>
              <a:pPr>
                <a:spcBef>
                  <a:spcPct val="0"/>
                </a:spcBef>
              </a:pPr>
              <a:t>14</a:t>
            </a:fld>
            <a:endParaRPr lang="en-GB" alt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365936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A5D7274-0E69-4393-9BDD-E5AEA75DCB36}" type="slidenum">
              <a:rPr lang="en-GB" altLang="cs-CZ" smtClean="0"/>
              <a:pPr>
                <a:spcBef>
                  <a:spcPct val="0"/>
                </a:spcBef>
              </a:pPr>
              <a:t>15</a:t>
            </a:fld>
            <a:endParaRPr lang="en-GB" altLang="cs-CZ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9956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034065-04F2-429B-9F4E-08DDC016F49D}" type="slidenum">
              <a:rPr lang="en-GB" altLang="cs-CZ" smtClean="0"/>
              <a:pPr>
                <a:spcBef>
                  <a:spcPct val="0"/>
                </a:spcBef>
              </a:pPr>
              <a:t>17</a:t>
            </a:fld>
            <a:endParaRPr lang="en-GB" altLang="cs-CZ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012125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B7793D-8B49-483E-AE5B-CCD49C4A30C6}" type="slidenum">
              <a:rPr lang="en-GB" altLang="cs-CZ" smtClean="0"/>
              <a:pPr>
                <a:spcBef>
                  <a:spcPct val="0"/>
                </a:spcBef>
              </a:pPr>
              <a:t>18</a:t>
            </a:fld>
            <a:endParaRPr lang="en-GB" altLang="cs-CZ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89667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E32E4E-EA34-44E4-B00C-2F55C06A0770}" type="slidenum">
              <a:rPr lang="en-GB" altLang="cs-CZ" smtClean="0"/>
              <a:pPr>
                <a:spcBef>
                  <a:spcPct val="0"/>
                </a:spcBef>
              </a:pPr>
              <a:t>20</a:t>
            </a:fld>
            <a:endParaRPr lang="en-GB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47842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8949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B0A13E-B4D7-4B7D-A96E-6524DF589CC9}" type="slidenum">
              <a:rPr lang="en-GB" altLang="cs-CZ" smtClean="0"/>
              <a:pPr>
                <a:spcBef>
                  <a:spcPct val="0"/>
                </a:spcBef>
              </a:pPr>
              <a:t>22</a:t>
            </a:fld>
            <a:endParaRPr lang="en-GB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28928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869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CC0FBB-C934-4850-8F9D-D0862A097467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563345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F3A497-679C-442F-82E2-E5BBF20C9906}" type="slidenum">
              <a:rPr lang="en-GB" altLang="cs-CZ" smtClean="0"/>
              <a:pPr>
                <a:spcBef>
                  <a:spcPct val="0"/>
                </a:spcBef>
              </a:pPr>
              <a:t>24</a:t>
            </a:fld>
            <a:endParaRPr lang="en-GB" alt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5732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EAEF5FD-E0CB-4CDB-8201-CEC61F2E1802}" type="slidenum">
              <a:rPr lang="en-GB" altLang="cs-CZ" smtClean="0"/>
              <a:pPr>
                <a:spcBef>
                  <a:spcPct val="0"/>
                </a:spcBef>
              </a:pPr>
              <a:t>25</a:t>
            </a:fld>
            <a:endParaRPr lang="en-GB" alt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33438"/>
            <a:ext cx="5554662" cy="41656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4024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CE19F4-523F-4DD1-8F57-FBEB27E5CB92}" type="slidenum">
              <a:rPr lang="en-GB" altLang="cs-CZ" smtClean="0"/>
              <a:pPr>
                <a:spcBef>
                  <a:spcPct val="0"/>
                </a:spcBef>
              </a:pPr>
              <a:t>26</a:t>
            </a:fld>
            <a:endParaRPr lang="en-GB" alt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48264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05D1C1-837E-4CEB-9550-307068F4B91C}" type="slidenum">
              <a:rPr lang="en-GB" altLang="cs-CZ" smtClean="0"/>
              <a:pPr>
                <a:spcBef>
                  <a:spcPct val="0"/>
                </a:spcBef>
              </a:pPr>
              <a:t>27</a:t>
            </a:fld>
            <a:endParaRPr lang="en-GB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51470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C3E5100-3E74-4226-BAC2-F5829CEB092A}" type="slidenum">
              <a:rPr lang="en-GB" altLang="cs-CZ" smtClean="0"/>
              <a:pPr>
                <a:spcBef>
                  <a:spcPct val="0"/>
                </a:spcBef>
              </a:pPr>
              <a:t>28</a:t>
            </a:fld>
            <a:endParaRPr lang="en-GB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46538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B8810FF-231A-4E5A-A6C3-65397713C510}" type="slidenum">
              <a:rPr lang="en-GB" altLang="cs-CZ" smtClean="0"/>
              <a:pPr>
                <a:spcBef>
                  <a:spcPct val="0"/>
                </a:spcBef>
              </a:pPr>
              <a:t>29</a:t>
            </a:fld>
            <a:endParaRPr lang="en-GB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7898778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336FDFE-B43F-43F5-AC29-66FD8CFEEEF6}" type="slidenum">
              <a:rPr lang="en-GB" altLang="cs-CZ" smtClean="0"/>
              <a:pPr>
                <a:spcBef>
                  <a:spcPct val="0"/>
                </a:spcBef>
              </a:pPr>
              <a:t>30</a:t>
            </a:fld>
            <a:endParaRPr lang="en-GB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16689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AFE7E9-FF54-485E-9991-5407AF5C8489}" type="slidenum">
              <a:rPr lang="en-GB" altLang="cs-CZ" smtClean="0"/>
              <a:pPr>
                <a:spcBef>
                  <a:spcPct val="0"/>
                </a:spcBef>
              </a:pPr>
              <a:t>31</a:t>
            </a:fld>
            <a:endParaRPr lang="en-GB" alt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1437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DD1150-60E5-42CA-8BE7-A78C4E4D4DF1}" type="slidenum">
              <a:rPr lang="en-GB" altLang="cs-CZ" smtClean="0"/>
              <a:pPr>
                <a:spcBef>
                  <a:spcPct val="0"/>
                </a:spcBef>
              </a:pPr>
              <a:t>32</a:t>
            </a:fld>
            <a:endParaRPr lang="en-GB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68474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A9D5C8-EE71-4AC4-9490-8B66B3C587C5}" type="slidenum">
              <a:rPr lang="en-GB" altLang="cs-CZ" smtClean="0"/>
              <a:pPr>
                <a:spcBef>
                  <a:spcPct val="0"/>
                </a:spcBef>
              </a:pPr>
              <a:t>33</a:t>
            </a:fld>
            <a:endParaRPr lang="en-GB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62497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CBB9B3C-C78B-4B5A-8FDF-E89BF15A5289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6847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981EDFC-9585-4975-A361-F352312B6F14}" type="slidenum">
              <a:rPr lang="en-GB" altLang="cs-CZ" smtClean="0"/>
              <a:pPr>
                <a:spcBef>
                  <a:spcPct val="0"/>
                </a:spcBef>
              </a:pPr>
              <a:t>34</a:t>
            </a:fld>
            <a:endParaRPr lang="en-GB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06502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6675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D063B2A-5847-425F-8B2A-75DE5FA7A2E7}" type="slidenum">
              <a:rPr lang="en-GB" altLang="cs-CZ" smtClean="0"/>
              <a:pPr>
                <a:spcBef>
                  <a:spcPct val="0"/>
                </a:spcBef>
              </a:pPr>
              <a:t>36</a:t>
            </a:fld>
            <a:endParaRPr lang="en-GB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423511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8409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058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4231855-B790-4F24-9571-00C55F411729}" type="slidenum">
              <a:rPr lang="en-GB" altLang="cs-CZ" smtClean="0"/>
              <a:pPr>
                <a:spcBef>
                  <a:spcPct val="0"/>
                </a:spcBef>
              </a:pPr>
              <a:t>39</a:t>
            </a:fld>
            <a:endParaRPr lang="en-GB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26400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95CC2A-107B-4B36-92A1-21F59E009300}" type="slidenum">
              <a:rPr lang="en-GB" altLang="cs-CZ" smtClean="0"/>
              <a:pPr>
                <a:spcBef>
                  <a:spcPct val="0"/>
                </a:spcBef>
              </a:pPr>
              <a:t>40</a:t>
            </a:fld>
            <a:endParaRPr lang="en-GB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427467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903444-1E3E-479D-BB07-098E18A31372}" type="slidenum">
              <a:rPr lang="en-GB" altLang="cs-CZ" smtClean="0"/>
              <a:pPr>
                <a:spcBef>
                  <a:spcPct val="0"/>
                </a:spcBef>
              </a:pPr>
              <a:t>42</a:t>
            </a:fld>
            <a:endParaRPr lang="en-GB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65514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E09151-5FE5-4FFE-AB71-2C03C84D1AA2}" type="slidenum">
              <a:rPr lang="en-GB" altLang="cs-CZ" smtClean="0"/>
              <a:pPr>
                <a:spcBef>
                  <a:spcPct val="0"/>
                </a:spcBef>
              </a:pPr>
              <a:t>43</a:t>
            </a:fld>
            <a:endParaRPr lang="en-GB" altLang="cs-CZ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3051474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1E6CA7-B3DD-4831-92B9-E43E222391F5}" type="slidenum">
              <a:rPr lang="en-GB" altLang="cs-CZ" smtClean="0"/>
              <a:pPr>
                <a:spcBef>
                  <a:spcPct val="0"/>
                </a:spcBef>
              </a:pPr>
              <a:t>44</a:t>
            </a:fld>
            <a:endParaRPr lang="en-GB" altLang="cs-CZ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2169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CC4E5C4-3C38-4CD0-BA75-A36EE76B0D8F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6473987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  <a:ln/>
        </p:spPr>
      </p:sp>
      <p:sp>
        <p:nvSpPr>
          <p:cNvPr id="10137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013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9D0F5E4-C60C-4644-AC7A-76E5592192E1}" type="slidenum">
              <a:rPr lang="cs-CZ" altLang="cs-CZ" smtClean="0"/>
              <a:pPr>
                <a:spcBef>
                  <a:spcPct val="0"/>
                </a:spcBef>
              </a:pPr>
              <a:t>46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746659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2810CDD-011B-43B1-BA2D-401B48FAE05D}" type="slidenum">
              <a:rPr lang="en-GB" altLang="cs-CZ" smtClean="0"/>
              <a:pPr>
                <a:spcBef>
                  <a:spcPct val="0"/>
                </a:spcBef>
              </a:pPr>
              <a:t>48</a:t>
            </a:fld>
            <a:endParaRPr lang="en-GB" altLang="cs-CZ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275426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8D7E9BB-110E-47E1-A1F5-C2BDA9B060F0}" type="slidenum">
              <a:rPr lang="en-GB" altLang="cs-CZ" smtClean="0"/>
              <a:pPr>
                <a:spcBef>
                  <a:spcPct val="0"/>
                </a:spcBef>
              </a:pPr>
              <a:t>49</a:t>
            </a:fld>
            <a:endParaRPr lang="en-GB" altLang="cs-CZ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7668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CB065D8-AE88-4ED4-8A86-BE17A2DC7B4E}" type="slidenum">
              <a:rPr lang="en-GB" altLang="cs-CZ" smtClean="0"/>
              <a:pPr>
                <a:spcBef>
                  <a:spcPct val="0"/>
                </a:spcBef>
              </a:pPr>
              <a:t>51</a:t>
            </a:fld>
            <a:endParaRPr lang="en-GB" altLang="cs-CZ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511732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5B4695-DFF8-4A58-9F67-BCDAB8ACA55A}" type="slidenum">
              <a:rPr lang="en-GB" altLang="cs-CZ" smtClean="0"/>
              <a:pPr>
                <a:spcBef>
                  <a:spcPct val="0"/>
                </a:spcBef>
              </a:pPr>
              <a:t>52</a:t>
            </a:fld>
            <a:endParaRPr lang="en-GB" altLang="cs-CZ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898296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39350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D8D535E-3E38-4EF9-BF24-B6C85E35ED50}" type="slidenum">
              <a:rPr lang="en-GB" altLang="cs-CZ" smtClean="0"/>
              <a:pPr>
                <a:spcBef>
                  <a:spcPct val="0"/>
                </a:spcBef>
              </a:pPr>
              <a:t>54</a:t>
            </a:fld>
            <a:endParaRPr lang="en-GB" altLang="cs-CZ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083947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67DD41-9794-4E91-BA9C-B220D7D95902}" type="slidenum">
              <a:rPr lang="en-GB" altLang="cs-CZ" smtClean="0"/>
              <a:pPr>
                <a:spcBef>
                  <a:spcPct val="0"/>
                </a:spcBef>
              </a:pPr>
              <a:t>55</a:t>
            </a:fld>
            <a:endParaRPr lang="en-GB" altLang="cs-CZ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33438"/>
            <a:ext cx="5554662" cy="41656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2551510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C86CAC2-B0FD-4712-95F8-6631E0869726}" type="slidenum">
              <a:rPr lang="en-GB" altLang="cs-CZ" smtClean="0"/>
              <a:pPr>
                <a:spcBef>
                  <a:spcPct val="0"/>
                </a:spcBef>
              </a:pPr>
              <a:t>56</a:t>
            </a:fld>
            <a:endParaRPr lang="en-GB" altLang="cs-CZ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0410759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105F6E-87BB-4A43-BCEC-06BCFE5E993C}" type="slidenum">
              <a:rPr lang="en-GB" altLang="cs-CZ" smtClean="0"/>
              <a:pPr>
                <a:spcBef>
                  <a:spcPct val="0"/>
                </a:spcBef>
              </a:pPr>
              <a:t>57</a:t>
            </a:fld>
            <a:endParaRPr lang="en-GB" altLang="cs-CZ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9365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3EC96E-F173-451B-B0A3-B50D5C753BB5}" type="slidenum">
              <a:rPr lang="en-GB" altLang="cs-CZ" smtClean="0"/>
              <a:pPr>
                <a:spcBef>
                  <a:spcPct val="0"/>
                </a:spcBef>
              </a:pPr>
              <a:t>7</a:t>
            </a:fld>
            <a:endParaRPr lang="en-GB" altLang="cs-CZ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5965282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EED97D-A529-46A3-B17C-67A3A1A5B1FB}" type="slidenum">
              <a:rPr lang="en-GB" altLang="cs-CZ" smtClean="0"/>
              <a:pPr>
                <a:spcBef>
                  <a:spcPct val="0"/>
                </a:spcBef>
              </a:pPr>
              <a:t>58</a:t>
            </a:fld>
            <a:endParaRPr lang="en-GB" altLang="cs-CZ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788695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6A6344E-7014-4915-ABDA-34E6BE4E46BC}" type="slidenum">
              <a:rPr lang="en-GB" altLang="cs-CZ" smtClean="0"/>
              <a:pPr>
                <a:spcBef>
                  <a:spcPct val="0"/>
                </a:spcBef>
              </a:pPr>
              <a:t>59</a:t>
            </a:fld>
            <a:endParaRPr lang="en-GB" altLang="cs-CZ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8493214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A7ADD33-5794-4B5E-9C8A-49E1B0CA0137}" type="slidenum">
              <a:rPr lang="en-GB" altLang="cs-CZ" smtClean="0"/>
              <a:pPr>
                <a:spcBef>
                  <a:spcPct val="0"/>
                </a:spcBef>
              </a:pPr>
              <a:t>60</a:t>
            </a:fld>
            <a:endParaRPr lang="en-GB" altLang="cs-CZ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132561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5D1F40-C09C-4EB7-9D7C-4A2DA7E6D428}" type="slidenum">
              <a:rPr lang="en-GB" altLang="cs-CZ" smtClean="0"/>
              <a:pPr>
                <a:spcBef>
                  <a:spcPct val="0"/>
                </a:spcBef>
              </a:pPr>
              <a:t>61</a:t>
            </a:fld>
            <a:endParaRPr lang="en-GB" altLang="cs-CZ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8044549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A220C2-166F-4AA7-9D66-A8463DF3DF10}" type="slidenum">
              <a:rPr lang="en-GB" altLang="cs-CZ" smtClean="0"/>
              <a:pPr>
                <a:spcBef>
                  <a:spcPct val="0"/>
                </a:spcBef>
              </a:pPr>
              <a:t>62</a:t>
            </a:fld>
            <a:endParaRPr lang="en-GB" altLang="cs-CZ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6708993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55B3AB-B0CA-4719-A988-A3466B2768A4}" type="slidenum">
              <a:rPr lang="en-GB" altLang="cs-CZ" smtClean="0"/>
              <a:pPr>
                <a:spcBef>
                  <a:spcPct val="0"/>
                </a:spcBef>
              </a:pPr>
              <a:t>63</a:t>
            </a:fld>
            <a:endParaRPr lang="en-GB" altLang="cs-CZ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1363" y="833438"/>
            <a:ext cx="5554662" cy="4165600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39762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03417C-AD39-46E9-ADCF-2F8976460564}" type="slidenum">
              <a:rPr lang="en-GB" altLang="cs-CZ" smtClean="0"/>
              <a:pPr>
                <a:spcBef>
                  <a:spcPct val="0"/>
                </a:spcBef>
              </a:pPr>
              <a:t>64</a:t>
            </a:fld>
            <a:endParaRPr lang="en-GB" altLang="cs-CZ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3391112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BD1453E-CC52-401E-8C24-0573E0D75903}" type="slidenum">
              <a:rPr lang="en-GB" altLang="cs-CZ" smtClean="0"/>
              <a:pPr>
                <a:spcBef>
                  <a:spcPct val="0"/>
                </a:spcBef>
              </a:pPr>
              <a:t>65</a:t>
            </a:fld>
            <a:endParaRPr lang="en-GB" altLang="cs-CZ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4744413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633F331-46BF-481C-933F-CFCC61DEA5B5}" type="slidenum">
              <a:rPr lang="en-GB" altLang="cs-CZ" smtClean="0"/>
              <a:pPr>
                <a:spcBef>
                  <a:spcPct val="0"/>
                </a:spcBef>
              </a:pPr>
              <a:t>66</a:t>
            </a:fld>
            <a:endParaRPr lang="en-GB" altLang="cs-CZ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4351878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44DF637-EE04-468C-A9A9-C66EC72933F8}" type="slidenum">
              <a:rPr lang="en-GB" altLang="cs-CZ" smtClean="0"/>
              <a:pPr>
                <a:spcBef>
                  <a:spcPct val="0"/>
                </a:spcBef>
              </a:pPr>
              <a:t>67</a:t>
            </a:fld>
            <a:endParaRPr lang="en-GB" altLang="cs-CZ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3597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3941005-08BB-4B27-A24E-E43846EFFC23}" type="slidenum">
              <a:rPr lang="en-GB" altLang="cs-CZ" smtClean="0"/>
              <a:pPr>
                <a:spcBef>
                  <a:spcPct val="0"/>
                </a:spcBef>
              </a:pPr>
              <a:t>8</a:t>
            </a:fld>
            <a:endParaRPr lang="en-GB" altLang="cs-CZ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441543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5BBCE9-0366-4746-8E8F-8B3553DB7E5A}" type="slidenum">
              <a:rPr lang="en-GB" altLang="cs-CZ" smtClean="0"/>
              <a:pPr>
                <a:spcBef>
                  <a:spcPct val="0"/>
                </a:spcBef>
              </a:pPr>
              <a:t>68</a:t>
            </a:fld>
            <a:endParaRPr lang="en-GB" altLang="cs-CZ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5811885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493980C-DB3C-4D1A-BB2C-EEC322E8D188}" type="slidenum">
              <a:rPr lang="en-GB" altLang="cs-CZ" smtClean="0"/>
              <a:pPr>
                <a:spcBef>
                  <a:spcPct val="0"/>
                </a:spcBef>
              </a:pPr>
              <a:t>69</a:t>
            </a:fld>
            <a:endParaRPr lang="en-GB" altLang="cs-CZ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516640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1B9644-1747-40AD-AE92-0E25BDA3EA07}" type="slidenum">
              <a:rPr lang="en-GB" altLang="cs-CZ" smtClean="0"/>
              <a:pPr>
                <a:spcBef>
                  <a:spcPct val="0"/>
                </a:spcBef>
              </a:pPr>
              <a:t>72</a:t>
            </a:fld>
            <a:endParaRPr lang="en-GB" altLang="cs-CZ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0943200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825AC98-D389-40D8-A7ED-AF15344F9FC9}" type="slidenum">
              <a:rPr lang="en-GB" altLang="cs-CZ" smtClean="0"/>
              <a:pPr>
                <a:spcBef>
                  <a:spcPct val="0"/>
                </a:spcBef>
              </a:pPr>
              <a:t>73</a:t>
            </a:fld>
            <a:endParaRPr lang="en-GB" altLang="cs-CZ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416145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44D700-D6F5-4670-BD75-F325126A4A42}" type="slidenum">
              <a:rPr lang="en-GB" altLang="cs-CZ" smtClean="0"/>
              <a:pPr>
                <a:spcBef>
                  <a:spcPct val="0"/>
                </a:spcBef>
              </a:pPr>
              <a:t>74</a:t>
            </a:fld>
            <a:endParaRPr lang="en-GB" altLang="cs-CZ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6759134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C652BD-5411-4409-946C-FB51A09879F3}" type="slidenum">
              <a:rPr lang="en-GB" altLang="cs-CZ" smtClean="0"/>
              <a:pPr>
                <a:spcBef>
                  <a:spcPct val="0"/>
                </a:spcBef>
              </a:pPr>
              <a:t>75</a:t>
            </a:fld>
            <a:endParaRPr lang="en-GB" altLang="cs-CZ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72969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BE3EEE-B9B7-4804-B597-DC3DAF0B7002}" type="slidenum">
              <a:rPr lang="en-GB" altLang="cs-CZ" smtClean="0"/>
              <a:pPr>
                <a:spcBef>
                  <a:spcPct val="0"/>
                </a:spcBef>
              </a:pPr>
              <a:t>76</a:t>
            </a:fld>
            <a:endParaRPr lang="en-GB" altLang="cs-CZ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21314051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EF6C48-BE79-46BE-8CF7-A9B1B6CED1E1}" type="slidenum">
              <a:rPr lang="en-GB" altLang="cs-CZ" smtClean="0"/>
              <a:pPr>
                <a:spcBef>
                  <a:spcPct val="0"/>
                </a:spcBef>
              </a:pPr>
              <a:t>83</a:t>
            </a:fld>
            <a:endParaRPr lang="en-GB" altLang="cs-CZ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09617265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599386-4643-4768-9C0C-9EDDEDF125F8}" type="slidenum">
              <a:rPr lang="en-GB" altLang="cs-CZ" smtClean="0"/>
              <a:pPr>
                <a:spcBef>
                  <a:spcPct val="0"/>
                </a:spcBef>
              </a:pPr>
              <a:t>86</a:t>
            </a:fld>
            <a:endParaRPr lang="en-GB" altLang="cs-CZ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0287972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1E09A-2115-493E-B2D6-A128CFEF1B86}" type="slidenum">
              <a:rPr lang="cs-CZ" smtClean="0"/>
              <a:pPr/>
              <a:t>90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62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1B82A2-C10E-4A94-910F-1D6EDD692C20}" type="slidenum">
              <a:rPr lang="en-GB" altLang="cs-CZ" smtClean="0"/>
              <a:pPr>
                <a:spcBef>
                  <a:spcPct val="0"/>
                </a:spcBef>
              </a:pPr>
              <a:t>9</a:t>
            </a:fld>
            <a:endParaRPr lang="en-GB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634017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A36019-9F1B-4DC4-A47A-A63AF1F96DC5}" type="slidenum">
              <a:rPr lang="en-GB" altLang="cs-CZ" smtClean="0"/>
              <a:pPr>
                <a:spcBef>
                  <a:spcPct val="0"/>
                </a:spcBef>
              </a:pPr>
              <a:t>91</a:t>
            </a:fld>
            <a:endParaRPr lang="en-GB" altLang="cs-CZ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1450255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B601A17-C8A2-4EC6-A324-274634741123}" type="slidenum">
              <a:rPr lang="en-GB" altLang="cs-CZ" smtClean="0"/>
              <a:pPr>
                <a:spcBef>
                  <a:spcPct val="0"/>
                </a:spcBef>
              </a:pPr>
              <a:t>92</a:t>
            </a:fld>
            <a:endParaRPr lang="en-GB" altLang="cs-CZ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905363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F14FF1C-D22F-4882-A0C4-BD7D1CE33FA9}" type="slidenum">
              <a:rPr lang="en-GB" altLang="cs-CZ" smtClean="0"/>
              <a:pPr>
                <a:spcBef>
                  <a:spcPct val="0"/>
                </a:spcBef>
              </a:pPr>
              <a:t>93</a:t>
            </a:fld>
            <a:endParaRPr lang="en-GB" altLang="cs-CZ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8019570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9C9607-8889-472F-91E0-9148854FCF84}" type="slidenum">
              <a:rPr lang="en-GB" altLang="cs-CZ" smtClean="0"/>
              <a:pPr>
                <a:spcBef>
                  <a:spcPct val="0"/>
                </a:spcBef>
              </a:pPr>
              <a:t>94</a:t>
            </a:fld>
            <a:endParaRPr lang="en-GB" altLang="cs-CZ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778829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71C8CF-81DA-4B59-9F09-D2CA969757D1}" type="slidenum">
              <a:rPr lang="en-GB" altLang="cs-CZ" smtClean="0"/>
              <a:pPr>
                <a:spcBef>
                  <a:spcPct val="0"/>
                </a:spcBef>
              </a:pPr>
              <a:t>98</a:t>
            </a:fld>
            <a:endParaRPr lang="en-GB" altLang="cs-CZ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205634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8CB2762-EB2F-42FA-A3F2-7D997A1F0283}" type="slidenum">
              <a:rPr lang="en-GB" altLang="cs-CZ" smtClean="0"/>
              <a:pPr>
                <a:spcBef>
                  <a:spcPct val="0"/>
                </a:spcBef>
              </a:pPr>
              <a:t>99</a:t>
            </a:fld>
            <a:endParaRPr lang="en-GB" altLang="cs-CZ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16187693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CB66D1-1FF2-421D-958E-13DD6526D6FD}" type="slidenum">
              <a:rPr lang="en-GB" altLang="cs-CZ" smtClean="0"/>
              <a:pPr>
                <a:spcBef>
                  <a:spcPct val="0"/>
                </a:spcBef>
              </a:pPr>
              <a:t>100</a:t>
            </a:fld>
            <a:endParaRPr lang="en-GB" altLang="cs-CZ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9011367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624CBD0-69BD-40CA-9A67-F1903C180861}" type="slidenum">
              <a:rPr lang="en-GB" altLang="cs-CZ" smtClean="0"/>
              <a:pPr>
                <a:spcBef>
                  <a:spcPct val="0"/>
                </a:spcBef>
              </a:pPr>
              <a:t>101</a:t>
            </a:fld>
            <a:endParaRPr lang="en-GB" altLang="cs-CZ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455360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43A1F7-F249-4D7F-BE5B-C31CE1BDA4A4}" type="slidenum">
              <a:rPr lang="en-GB" altLang="cs-CZ" smtClean="0"/>
              <a:pPr>
                <a:spcBef>
                  <a:spcPct val="0"/>
                </a:spcBef>
              </a:pPr>
              <a:t>102</a:t>
            </a:fld>
            <a:endParaRPr lang="en-GB" altLang="cs-CZ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202868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B4A38D-6A7D-4387-8CB3-06A69C0B6543}" type="slidenum">
              <a:rPr lang="en-GB" altLang="cs-CZ" smtClean="0"/>
              <a:pPr>
                <a:spcBef>
                  <a:spcPct val="0"/>
                </a:spcBef>
              </a:pPr>
              <a:t>103</a:t>
            </a:fld>
            <a:endParaRPr lang="en-GB" altLang="cs-CZ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77539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EDA68B-9401-4C8C-9B19-4A5E6FCAF988}" type="slidenum">
              <a:rPr lang="en-GB" altLang="cs-CZ" smtClean="0"/>
              <a:pPr>
                <a:spcBef>
                  <a:spcPct val="0"/>
                </a:spcBef>
              </a:pPr>
              <a:t>10</a:t>
            </a:fld>
            <a:endParaRPr lang="en-GB" altLang="cs-CZ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944" y="5276973"/>
            <a:ext cx="5626964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9894133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612F003-2B99-4317-9F3D-92C06C970E7A}" type="slidenum">
              <a:rPr lang="en-GB" altLang="cs-CZ" smtClean="0"/>
              <a:pPr>
                <a:spcBef>
                  <a:spcPct val="0"/>
                </a:spcBef>
              </a:pPr>
              <a:t>104</a:t>
            </a:fld>
            <a:endParaRPr lang="en-GB" altLang="cs-CZ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168365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ED2460-743A-47CE-B271-E75CA5A4B53C}" type="slidenum">
              <a:rPr lang="en-GB" altLang="cs-CZ" smtClean="0"/>
              <a:pPr>
                <a:spcBef>
                  <a:spcPct val="0"/>
                </a:spcBef>
              </a:pPr>
              <a:t>105</a:t>
            </a:fld>
            <a:endParaRPr lang="en-GB" altLang="cs-CZ" smtClean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33389021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A42A7D-E81D-4E0C-827E-5C8FA33BE383}" type="slidenum">
              <a:rPr lang="en-GB" altLang="cs-CZ" smtClean="0"/>
              <a:pPr>
                <a:spcBef>
                  <a:spcPct val="0"/>
                </a:spcBef>
              </a:pPr>
              <a:t>106</a:t>
            </a:fld>
            <a:endParaRPr lang="en-GB" altLang="cs-CZ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1937216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F9F99F8-9531-4241-9328-30849F09D0B4}" type="slidenum">
              <a:rPr lang="en-GB" altLang="cs-CZ" smtClean="0"/>
              <a:pPr>
                <a:spcBef>
                  <a:spcPct val="0"/>
                </a:spcBef>
              </a:pPr>
              <a:t>107</a:t>
            </a:fld>
            <a:endParaRPr lang="en-GB" altLang="cs-CZ" smtClean="0"/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12559799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45D5BC-D31B-4EF4-95D2-BECCC4520C68}" type="slidenum">
              <a:rPr lang="en-GB" altLang="cs-CZ" smtClean="0"/>
              <a:pPr>
                <a:spcBef>
                  <a:spcPct val="0"/>
                </a:spcBef>
              </a:pPr>
              <a:t>108</a:t>
            </a:fld>
            <a:endParaRPr lang="en-GB" altLang="cs-CZ" smtClean="0"/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5209534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FA4387-21BC-4C8C-A48D-735A62D5556B}" type="slidenum">
              <a:rPr lang="en-GB" altLang="cs-CZ" smtClean="0"/>
              <a:pPr>
                <a:spcBef>
                  <a:spcPct val="0"/>
                </a:spcBef>
              </a:pPr>
              <a:t>109</a:t>
            </a:fld>
            <a:endParaRPr lang="en-GB" altLang="cs-CZ" smtClean="0"/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2403169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0DCE703-F2B5-4B36-B420-66610CACAECA}" type="slidenum">
              <a:rPr lang="en-GB" altLang="cs-CZ" smtClean="0"/>
              <a:pPr>
                <a:spcBef>
                  <a:spcPct val="0"/>
                </a:spcBef>
              </a:pPr>
              <a:t>110</a:t>
            </a:fld>
            <a:endParaRPr lang="en-GB" altLang="cs-CZ" smtClean="0"/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77978952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FF1F6-937D-4949-B37A-E62671D2A3E7}" type="slidenum">
              <a:rPr lang="en-GB" altLang="cs-CZ" smtClean="0"/>
              <a:pPr>
                <a:spcBef>
                  <a:spcPct val="0"/>
                </a:spcBef>
              </a:pPr>
              <a:t>111</a:t>
            </a:fld>
            <a:endParaRPr lang="en-GB" altLang="cs-CZ" smtClean="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1995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6944598-B937-4FAD-AC0E-0730512EFB4A}" type="slidenum">
              <a:rPr lang="en-GB" altLang="cs-CZ" smtClean="0"/>
              <a:pPr>
                <a:spcBef>
                  <a:spcPct val="0"/>
                </a:spcBef>
              </a:pPr>
              <a:t>11</a:t>
            </a:fld>
            <a:endParaRPr lang="en-GB" altLang="cs-CZ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33438"/>
            <a:ext cx="5553075" cy="41656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372" y="5276973"/>
            <a:ext cx="5630111" cy="49995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5894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10" name="Obdélník 9"/>
          <p:cNvSpPr/>
          <p:nvPr userDrawn="1"/>
        </p:nvSpPr>
        <p:spPr>
          <a:xfrm>
            <a:off x="1" y="6608560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pic>
        <p:nvPicPr>
          <p:cNvPr id="2050" name="Picture 2" descr="ustav_logoVSCHT_FPBT_323UAP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33" y="588557"/>
            <a:ext cx="7151730" cy="88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28330" y="2196252"/>
            <a:ext cx="7772400" cy="2387600"/>
          </a:xfrm>
        </p:spPr>
        <p:txBody>
          <a:bodyPr anchor="b"/>
          <a:lstStyle>
            <a:lvl1pPr algn="ctr">
              <a:defRPr sz="6000" b="1">
                <a:solidFill>
                  <a:srgbClr val="E93C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85530" y="4675927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49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16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89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14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912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9734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0556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1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57201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9076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4249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706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39734" y="1600200"/>
            <a:ext cx="4047067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39734" y="3938591"/>
            <a:ext cx="4047067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06260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GB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33820817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270800" cy="900148"/>
          </a:xfrm>
        </p:spPr>
        <p:txBody>
          <a:bodyPr/>
          <a:lstStyle>
            <a:lvl1pPr>
              <a:defRPr b="1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7928"/>
            <a:ext cx="8270801" cy="4699037"/>
          </a:xfrm>
        </p:spPr>
        <p:txBody>
          <a:bodyPr/>
          <a:lstStyle>
            <a:lvl1pPr marL="228600" indent="-228600"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/>
            </a:lvl1pPr>
            <a:lvl2pPr>
              <a:buClr>
                <a:srgbClr val="E93C09"/>
              </a:buClr>
              <a:buSzPct val="134000"/>
              <a:defRPr/>
            </a:lvl2pPr>
            <a:lvl3pPr marL="1143000" indent="-228600">
              <a:buClr>
                <a:srgbClr val="E93C09"/>
              </a:buClr>
              <a:buFont typeface="Symbol" panose="05050102010706020507" pitchFamily="18" charset="2"/>
              <a:buChar char=""/>
              <a:defRPr/>
            </a:lvl3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</p:txBody>
      </p:sp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323529" y="400050"/>
            <a:ext cx="179387" cy="703536"/>
          </a:xfrm>
          <a:prstGeom prst="rect">
            <a:avLst/>
          </a:prstGeom>
          <a:solidFill>
            <a:srgbClr val="EE3712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cs-CZ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4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-1" y="3"/>
            <a:ext cx="9144001" cy="249443"/>
          </a:xfrm>
          <a:prstGeom prst="rect">
            <a:avLst/>
          </a:prstGeom>
          <a:solidFill>
            <a:srgbClr val="E93C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srgbClr val="FF3300"/>
              </a:solidFill>
            </a:endParaRP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455233" y="644310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lang="cs-CZ" sz="1200" b="1" kern="120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6053A2-2E3D-49F1-872A-1EFF434DFC22}" type="slidenum">
              <a:rPr lang="cs-CZ" sz="1200" smtClean="0"/>
              <a:pPr/>
              <a:t>‹#›</a:t>
            </a:fld>
            <a:endParaRPr lang="cs-CZ" sz="1200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4435"/>
            <a:ext cx="1481860" cy="32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9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044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53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9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63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17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7081D-E8E7-4222-ABB3-0A2A93151179}" type="datetimeFigureOut">
              <a:rPr lang="cs-CZ" smtClean="0"/>
              <a:t>03.03.2020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E2D36-DB87-4D8F-9769-3C42BA4F28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03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73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http://www.agsci.ubc.ca/fnh/courses/food302/chromato/hplc_c.jpg" TargetMode="External"/><Relationship Id="rId3" Type="http://schemas.openxmlformats.org/officeDocument/2006/relationships/image" Target="../media/image103.jpeg"/><Relationship Id="rId7" Type="http://schemas.openxmlformats.org/officeDocument/2006/relationships/image" Target="../media/image10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gsci.ubc.ca/fnh/courses/food302/chromato/hplc_b.jpg" TargetMode="External"/><Relationship Id="rId5" Type="http://schemas.openxmlformats.org/officeDocument/2006/relationships/image" Target="../media/image104.jpeg"/><Relationship Id="rId10" Type="http://schemas.openxmlformats.org/officeDocument/2006/relationships/image" Target="http://www.agsci.ubc.ca/fnh/courses/food302/chromato/hplc_d.jpg" TargetMode="External"/><Relationship Id="rId4" Type="http://schemas.openxmlformats.org/officeDocument/2006/relationships/image" Target="http://www.agsci.ubc.ca/fnh/courses/food302/chromato/hplc_a.jpg" TargetMode="External"/><Relationship Id="rId9" Type="http://schemas.openxmlformats.org/officeDocument/2006/relationships/image" Target="../media/image106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library.wiley.com/book/10.1002/978047068842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natur.cuni.cz/~pcoufal/images/rov15.gif" TargetMode="External"/><Relationship Id="rId5" Type="http://schemas.openxmlformats.org/officeDocument/2006/relationships/image" Target="../media/image27.gif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http://www.waters.com/watersdivision/images/resources/04HPLC.gi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gi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agsci.ubc.ca/fnh/courses/food302/chromato/hplc_ove.jpg" TargetMode="Externa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agsci.ubc.ca/fnh/courses/food302/chromato/hplc_val2.jpg" TargetMode="External"/><Relationship Id="rId5" Type="http://schemas.openxmlformats.org/officeDocument/2006/relationships/image" Target="../media/image90.jpeg"/><Relationship Id="rId4" Type="http://schemas.openxmlformats.org/officeDocument/2006/relationships/image" Target="http://www.agsci.ubc.ca/fnh/courses/food302/chromato/hplc_val1.jpg" TargetMode="Externa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wmf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0.wmf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HPLC v analýze potravin a přírodních produktů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Věra </a:t>
            </a:r>
            <a:r>
              <a:rPr lang="en-US" dirty="0" err="1" smtClean="0"/>
              <a:t>Schul</a:t>
            </a:r>
            <a:r>
              <a:rPr lang="cs-CZ" dirty="0" err="1" smtClean="0"/>
              <a:t>zová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38" y="1124499"/>
            <a:ext cx="7603067" cy="4504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5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5903" y="44399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Vyráběné náplně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067" y="1634067"/>
            <a:ext cx="8229600" cy="490475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422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Lichrospher</a:t>
            </a:r>
            <a:r>
              <a:rPr lang="cs-CZ" altLang="cs-CZ" sz="2900" dirty="0"/>
              <a:t> (typ </a:t>
            </a:r>
            <a:r>
              <a:rPr lang="cs-CZ" altLang="cs-CZ" sz="2900" dirty="0" err="1"/>
              <a:t>Lichrospher</a:t>
            </a:r>
            <a:r>
              <a:rPr lang="cs-CZ" altLang="cs-CZ" sz="2900" dirty="0"/>
              <a:t>  100, </a:t>
            </a:r>
            <a:r>
              <a:rPr lang="cs-CZ" altLang="cs-CZ" sz="2900" dirty="0" err="1"/>
              <a:t>Lichrospher</a:t>
            </a:r>
            <a:r>
              <a:rPr lang="cs-CZ" altLang="cs-CZ" sz="2900" dirty="0"/>
              <a:t>   60)</a:t>
            </a:r>
            <a:endParaRPr lang="cs-CZ" altLang="cs-CZ" sz="29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RP 18, RP 8, Si, Diol, CN, NH2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Spherisorb</a:t>
            </a:r>
            <a:r>
              <a:rPr lang="cs-CZ" altLang="cs-CZ" sz="2900" dirty="0"/>
              <a:t> ODS 2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Hypersil</a:t>
            </a:r>
            <a:r>
              <a:rPr lang="cs-CZ" altLang="cs-CZ" sz="2900" dirty="0"/>
              <a:t> ODS	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 err="1"/>
              <a:t>Asahipak</a:t>
            </a:r>
            <a:r>
              <a:rPr lang="cs-CZ" altLang="cs-CZ" sz="2900" dirty="0"/>
              <a:t> ODP - 50 (speciálně pro práci s pufry a alkalickými roztoky do pH 13)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speciální kolony šité na míru pro různé analýzy 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" y="134414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graphicFrame>
        <p:nvGraphicFramePr>
          <p:cNvPr id="70042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395472"/>
              </p:ext>
            </p:extLst>
          </p:nvPr>
        </p:nvGraphicFramePr>
        <p:xfrm>
          <a:off x="1558748" y="1339188"/>
          <a:ext cx="5280377" cy="2946404"/>
        </p:xfrm>
        <a:graphic>
          <a:graphicData uri="http://schemas.openxmlformats.org/drawingml/2006/table">
            <a:tbl>
              <a:tblPr/>
              <a:tblGrid>
                <a:gridCol w="2710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0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Firma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Název náplně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Merck</a:t>
                      </a:r>
                      <a:r>
                        <a:rPr kumimoji="0" lang="cs-CZ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Hewlett Packard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Lichrosorb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Waters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Nova Pak, Delta Pak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Phase Separation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Spherisorb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9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Shandon Scientific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Hypersil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Whatman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Partisil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Rocland Technologist Ind.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Zorbax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Eka NobelSweden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Kromasil KR100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Machery - Nagel Germany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Nucleosil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Jones Chromatography  UK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Apex Silica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3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  and W Scientific</a:t>
                      </a:r>
                      <a:endParaRPr kumimoji="0" lang="cs-CZ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Accusphere</a:t>
                      </a:r>
                      <a:endParaRPr kumimoji="0" lang="cs-CZ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72" marR="81272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9486" name="Rectangle 46"/>
          <p:cNvSpPr>
            <a:spLocks noChangeArrowheads="1"/>
          </p:cNvSpPr>
          <p:nvPr/>
        </p:nvSpPr>
        <p:spPr bwMode="auto">
          <a:xfrm>
            <a:off x="0" y="5096369"/>
            <a:ext cx="23275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067" b="0"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endParaRPr lang="cs-CZ" altLang="cs-CZ" sz="1600" b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2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5992" y="469850"/>
            <a:ext cx="8229600" cy="76341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2" y="1377034"/>
            <a:ext cx="8305800" cy="447886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u="sng" dirty="0"/>
              <a:t>STACIONÁRNÍ FÁZE pro LSC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dirty="0"/>
              <a:t>silikagel</a:t>
            </a:r>
            <a:r>
              <a:rPr lang="cs-CZ" altLang="cs-CZ" sz="2000" dirty="0"/>
              <a:t> (oxid křemičitý) - polární, kyselý</a:t>
            </a:r>
            <a:br>
              <a:rPr lang="cs-CZ" altLang="cs-CZ" sz="2000" dirty="0"/>
            </a:br>
            <a:r>
              <a:rPr lang="cs-CZ" altLang="cs-CZ" sz="2000" b="1" dirty="0" err="1"/>
              <a:t>alumina</a:t>
            </a:r>
            <a:r>
              <a:rPr lang="cs-CZ" altLang="cs-CZ" sz="2000" dirty="0"/>
              <a:t> (oxid hlinitý) - polární, bazický</a:t>
            </a:r>
            <a:br>
              <a:rPr lang="cs-CZ" altLang="cs-CZ" sz="2000" dirty="0"/>
            </a:br>
            <a:r>
              <a:rPr lang="cs-CZ" altLang="cs-CZ" sz="2000" b="1" dirty="0"/>
              <a:t>aktivní uhlí</a:t>
            </a:r>
            <a:r>
              <a:rPr lang="cs-CZ" altLang="cs-CZ" sz="2000" dirty="0"/>
              <a:t> - téměř nepolární, jen zřídka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u="sng" dirty="0"/>
              <a:t>STACIONÁRNÍ FÁZE pro LLC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a) stacionární fáze </a:t>
            </a:r>
            <a:r>
              <a:rPr lang="cs-CZ" altLang="cs-CZ" sz="2000" b="1" dirty="0"/>
              <a:t>mechanicky nanesené</a:t>
            </a:r>
            <a:r>
              <a:rPr lang="cs-CZ" altLang="cs-CZ" sz="2000" dirty="0"/>
              <a:t> na inertním nosiči </a:t>
            </a:r>
            <a:br>
              <a:rPr lang="cs-CZ" altLang="cs-CZ" sz="2000" dirty="0"/>
            </a:br>
            <a:r>
              <a:rPr lang="cs-CZ" altLang="cs-CZ" sz="2000" dirty="0"/>
              <a:t>     (</a:t>
            </a:r>
            <a:r>
              <a:rPr lang="cs-CZ" altLang="cs-CZ" sz="2000" dirty="0" err="1"/>
              <a:t>ethylenglycol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skvalan</a:t>
            </a:r>
            <a:r>
              <a:rPr lang="cs-CZ" altLang="cs-CZ" sz="2000" dirty="0"/>
              <a:t> na silikagelu)</a:t>
            </a:r>
            <a:br>
              <a:rPr lang="cs-CZ" altLang="cs-CZ" sz="2000" dirty="0"/>
            </a:br>
            <a:r>
              <a:rPr lang="cs-CZ" altLang="cs-CZ" sz="2000" dirty="0"/>
              <a:t>b) stacionární fáze </a:t>
            </a:r>
            <a:r>
              <a:rPr lang="cs-CZ" altLang="cs-CZ" sz="2000" b="1" dirty="0"/>
              <a:t>chemicky vázané</a:t>
            </a:r>
            <a:r>
              <a:rPr lang="cs-CZ" altLang="cs-CZ" sz="2000" dirty="0"/>
              <a:t> (</a:t>
            </a:r>
            <a:r>
              <a:rPr lang="cs-CZ" altLang="cs-CZ" sz="2000" b="1" dirty="0"/>
              <a:t>zakotvené</a:t>
            </a:r>
            <a:r>
              <a:rPr lang="cs-CZ" altLang="cs-CZ" sz="2000" dirty="0"/>
              <a:t>) na inertním nosiči (tj. silikagelu)</a:t>
            </a:r>
            <a:br>
              <a:rPr lang="cs-CZ" altLang="cs-CZ" sz="2000" dirty="0"/>
            </a:br>
            <a:r>
              <a:rPr lang="cs-CZ" altLang="cs-CZ" sz="2000" dirty="0"/>
              <a:t>   ≡Si-C18H37     -C8H17     -(CH2)3C6H5   nepolární</a:t>
            </a:r>
            <a:br>
              <a:rPr lang="cs-CZ" altLang="cs-CZ" sz="2000" dirty="0"/>
            </a:br>
            <a:r>
              <a:rPr lang="cs-CZ" altLang="cs-CZ" sz="2000" dirty="0"/>
              <a:t>   -(CH2)3-CN     -(CH2)3-NH2     -O-(CH2)2-OH   polární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u="sng" dirty="0"/>
              <a:t>STACIONÁRNÍ FÁZE pro IEC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měniče iontů s nabitými funkčními skupinami</a:t>
            </a:r>
            <a:br>
              <a:rPr lang="cs-CZ" altLang="cs-CZ" sz="2000" dirty="0"/>
            </a:br>
            <a:r>
              <a:rPr lang="cs-CZ" altLang="cs-CZ" sz="2000" dirty="0"/>
              <a:t>~COO-     ~SO3-     ~NH3+     ~CH2N+(CH3)3 </a:t>
            </a:r>
            <a:br>
              <a:rPr lang="cs-CZ" altLang="cs-CZ" sz="2000" dirty="0"/>
            </a:br>
            <a:r>
              <a:rPr lang="cs-CZ" altLang="cs-CZ" sz="2000" dirty="0"/>
              <a:t>~SO3-H+ + Na+ ↔ ~SO3-Na+ + H+</a:t>
            </a:r>
            <a:br>
              <a:rPr lang="cs-CZ" altLang="cs-CZ" sz="2000" dirty="0"/>
            </a:br>
            <a:r>
              <a:rPr lang="cs-CZ" altLang="cs-CZ" sz="2000" dirty="0"/>
              <a:t>~NH3+OH- + NO3- ↔ ~NH3+NO3- + OH-</a:t>
            </a:r>
            <a:br>
              <a:rPr lang="cs-CZ" altLang="cs-CZ" sz="2000" dirty="0"/>
            </a:br>
            <a:r>
              <a:rPr lang="cs-CZ" alt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43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Stacionární fáze užívané v HPLC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87" y="1449239"/>
            <a:ext cx="8381865" cy="477948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1956" b="1" dirty="0"/>
              <a:t>Přímé</a:t>
            </a:r>
            <a:endParaRPr lang="cs-CZ" altLang="cs-CZ" sz="1956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normální fáze (silikagel, oxid hlinitý, </a:t>
            </a:r>
            <a:r>
              <a:rPr lang="cs-CZ" altLang="cs-CZ" sz="1600" dirty="0" err="1"/>
              <a:t>Florisil</a:t>
            </a:r>
            <a:r>
              <a:rPr lang="cs-CZ" altLang="cs-CZ" sz="1600" dirty="0"/>
              <a:t>, polyamid)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normální  chemicky vázaná středně polární (NH</a:t>
            </a:r>
            <a:r>
              <a:rPr lang="cs-CZ" altLang="cs-CZ" sz="1600" baseline="-25000" dirty="0"/>
              <a:t>2</a:t>
            </a:r>
            <a:r>
              <a:rPr lang="cs-CZ" altLang="cs-CZ" sz="1600" dirty="0"/>
              <a:t>, diol, CN, fenol)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pro IE a IC polymerní a </a:t>
            </a:r>
            <a:r>
              <a:rPr lang="cs-CZ" altLang="cs-CZ" sz="1600" dirty="0" err="1"/>
              <a:t>makroporezní</a:t>
            </a:r>
            <a:r>
              <a:rPr lang="cs-CZ" altLang="cs-CZ" sz="1600" dirty="0"/>
              <a:t> pryskyřice, gely, kvarterní aminy, </a:t>
            </a:r>
            <a:r>
              <a:rPr lang="cs-CZ" altLang="cs-CZ" sz="1600" dirty="0" err="1"/>
              <a:t>sulfoskupiny</a:t>
            </a:r>
            <a:r>
              <a:rPr lang="cs-CZ" altLang="cs-CZ" sz="1600" dirty="0"/>
              <a:t>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dirty="0"/>
              <a:t>- gely (dextran, akrylamid, PS-DVB)</a:t>
            </a:r>
            <a:endParaRPr lang="cs-CZ" altLang="cs-CZ" sz="1600" b="1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956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956" b="1" dirty="0"/>
              <a:t>Reverzní</a:t>
            </a:r>
            <a:endParaRPr lang="cs-CZ" altLang="cs-CZ" sz="1956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konvenční</a:t>
            </a:r>
            <a:r>
              <a:rPr lang="cs-CZ" altLang="cs-CZ" sz="1600" dirty="0"/>
              <a:t>  - široké použití pro vzorky s velkým rozsahem polarity, nejužívanější reverzní fází je  chemicky vázaná nepolární fáze </a:t>
            </a:r>
            <a:r>
              <a:rPr lang="cs-CZ" altLang="cs-CZ" sz="1600" b="1" dirty="0"/>
              <a:t>C18 </a:t>
            </a:r>
            <a:r>
              <a:rPr lang="cs-CZ" altLang="cs-CZ" sz="1600" dirty="0"/>
              <a:t>na silikagel -  v případě příliš velké retence </a:t>
            </a:r>
            <a:r>
              <a:rPr lang="cs-CZ" altLang="cs-CZ" sz="1600" dirty="0" err="1"/>
              <a:t>oktyl</a:t>
            </a:r>
            <a:r>
              <a:rPr lang="cs-CZ" altLang="cs-CZ" sz="1600" dirty="0"/>
              <a:t> C8, butyl  C4,  </a:t>
            </a:r>
            <a:r>
              <a:rPr lang="cs-CZ" altLang="cs-CZ" sz="1600" dirty="0" err="1"/>
              <a:t>ethyl</a:t>
            </a:r>
            <a:r>
              <a:rPr lang="cs-CZ" altLang="cs-CZ" sz="1600" dirty="0"/>
              <a:t> C2, </a:t>
            </a:r>
            <a:r>
              <a:rPr lang="cs-CZ" altLang="cs-CZ" sz="1600" dirty="0" err="1"/>
              <a:t>methyl</a:t>
            </a:r>
            <a:r>
              <a:rPr lang="cs-CZ" altLang="cs-CZ" sz="1600" dirty="0"/>
              <a:t> C1 a další více polární fáze </a:t>
            </a:r>
            <a:r>
              <a:rPr lang="cs-CZ" altLang="cs-CZ" sz="1600" dirty="0" err="1"/>
              <a:t>kyanopropyl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pyridyl</a:t>
            </a:r>
            <a:r>
              <a:rPr lang="cs-CZ" altLang="cs-CZ" sz="1600" dirty="0"/>
              <a:t>, benzyl x méně polární C30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s deaktivovaným povrchem silikagelu</a:t>
            </a:r>
            <a:r>
              <a:rPr lang="cs-CZ" altLang="cs-CZ" sz="1600" dirty="0"/>
              <a:t> (polymerní vrstva, </a:t>
            </a:r>
            <a:r>
              <a:rPr lang="cs-CZ" altLang="cs-CZ" sz="1600" dirty="0" err="1"/>
              <a:t>encapping</a:t>
            </a:r>
            <a:r>
              <a:rPr lang="cs-CZ" altLang="cs-CZ" sz="1600" dirty="0"/>
              <a:t>)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s vysokým stupněm pokrytí povrchu silikagelu</a:t>
            </a:r>
            <a:r>
              <a:rPr lang="cs-CZ" altLang="cs-CZ" sz="1600" dirty="0"/>
              <a:t> (dlouhé řetězce alkylů)</a:t>
            </a:r>
            <a:endParaRPr lang="cs-CZ" altLang="cs-CZ" sz="1600" b="1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600" b="1" u="sng" dirty="0"/>
              <a:t>- zvláště stabilní</a:t>
            </a:r>
            <a:r>
              <a:rPr lang="cs-CZ" altLang="cs-CZ" sz="1600" dirty="0"/>
              <a:t> (polymer jako nosič)</a:t>
            </a:r>
          </a:p>
        </p:txBody>
      </p:sp>
    </p:spTree>
    <p:extLst>
      <p:ext uri="{BB962C8B-B14F-4D97-AF65-F5344CB8AC3E}">
        <p14:creationId xmlns:p14="http://schemas.microsoft.com/office/powerpoint/2010/main" val="398635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378">
                <a:latin typeface="Arial" panose="020B0604020202020204" pitchFamily="34" charset="0"/>
              </a:rPr>
              <a:t>Sorbenty s chemicky vázanými fázemi</a:t>
            </a:r>
            <a:endParaRPr lang="cs-CZ" altLang="cs-CZ" sz="3378" u="sng">
              <a:latin typeface="Arial" panose="020B0604020202020204" pitchFamily="34" charset="0"/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5827" y="1354348"/>
            <a:ext cx="8433624" cy="48226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u="sng" dirty="0"/>
              <a:t>Silikagel</a:t>
            </a:r>
            <a:r>
              <a:rPr lang="cs-CZ" altLang="cs-CZ" sz="2000" b="1" dirty="0"/>
              <a:t> - </a:t>
            </a:r>
            <a:r>
              <a:rPr lang="cs-CZ" altLang="cs-CZ" sz="2000" dirty="0"/>
              <a:t>povrch slabě kyselý, chemicky stabilní v rozsahu  pH 3 -  8. Při pH &lt; 3 může dojít k odstranění navázaných skupin a při pH &gt; 8 může být rozpustný. V praxi silikagel Si 100 nebo Si 60 (číselné hodnoty udávají desetinásobek velikosti </a:t>
            </a:r>
            <a:r>
              <a:rPr lang="cs-CZ" altLang="cs-CZ" sz="2000" dirty="0" err="1"/>
              <a:t>porů</a:t>
            </a:r>
            <a:r>
              <a:rPr lang="cs-CZ" altLang="cs-CZ" sz="2000" dirty="0"/>
              <a:t> v </a:t>
            </a:r>
            <a:r>
              <a:rPr lang="cs-CZ" altLang="cs-CZ" sz="2000" dirty="0" err="1"/>
              <a:t>nm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u="sng" dirty="0"/>
              <a:t>Vlastnosti silikagelu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velikost částic 3 –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m,  tvar částic – sférický,  plocha povrchu m</a:t>
            </a:r>
            <a:r>
              <a:rPr lang="cs-CZ" altLang="cs-CZ" sz="2000" baseline="30000" dirty="0"/>
              <a:t>2</a:t>
            </a:r>
            <a:r>
              <a:rPr lang="cs-CZ" altLang="cs-CZ" sz="2000" dirty="0"/>
              <a:t>/kg 170, průměr póru (A) 100 – 300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u="sng" dirty="0"/>
              <a:t>Polymer </a:t>
            </a:r>
            <a:r>
              <a:rPr lang="cs-CZ" altLang="cs-CZ" sz="2000" dirty="0"/>
              <a:t>- (PV-DVB, MA, HEMA)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Výhody polymerního nosiče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stabilní v rozsahu pH 0 - 14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eliminace reziduální povrchové aktivity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eliminace </a:t>
            </a:r>
            <a:r>
              <a:rPr lang="cs-CZ" altLang="cs-CZ" sz="2000" dirty="0" err="1"/>
              <a:t>chvostování</a:t>
            </a:r>
            <a:r>
              <a:rPr lang="cs-CZ" altLang="cs-CZ" sz="2000" dirty="0"/>
              <a:t>, zlepšené tvary </a:t>
            </a:r>
            <a:r>
              <a:rPr lang="cs-CZ" altLang="cs-CZ" sz="2000" dirty="0" err="1"/>
              <a:t>píků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jednodušší složení </a:t>
            </a:r>
            <a:r>
              <a:rPr lang="cs-CZ" altLang="cs-CZ" sz="2000" dirty="0" err="1"/>
              <a:t>eluentu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delší životnost kolony</a:t>
            </a:r>
          </a:p>
        </p:txBody>
      </p:sp>
    </p:spTree>
    <p:extLst>
      <p:ext uri="{BB962C8B-B14F-4D97-AF65-F5344CB8AC3E}">
        <p14:creationId xmlns:p14="http://schemas.microsoft.com/office/powerpoint/2010/main" val="56497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Náplň kolon</a:t>
            </a:r>
          </a:p>
        </p:txBody>
      </p:sp>
      <p:pic>
        <p:nvPicPr>
          <p:cNvPr id="197635" name="Picture 3" descr="HPLC Column Pack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2889" y="1429950"/>
            <a:ext cx="5562576" cy="30816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566337" y="5183169"/>
            <a:ext cx="811671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Dostupné v definované velikosti – úzké rozmezí distribuce  částic </a:t>
            </a:r>
          </a:p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Dostatečná mechanická odolnost, snáší vysoké tlaky</a:t>
            </a:r>
          </a:p>
          <a:p>
            <a:pPr eaLnBrk="1" hangingPunct="1">
              <a:buFontTx/>
              <a:buChar char="-"/>
            </a:pPr>
            <a:r>
              <a:rPr lang="cs-CZ" altLang="cs-CZ" sz="2000" b="0" dirty="0">
                <a:latin typeface="+mn-lt"/>
              </a:rPr>
              <a:t>Vysoká chemická stabilita</a:t>
            </a:r>
          </a:p>
        </p:txBody>
      </p:sp>
    </p:spTree>
    <p:extLst>
      <p:ext uri="{BB962C8B-B14F-4D97-AF65-F5344CB8AC3E}">
        <p14:creationId xmlns:p14="http://schemas.microsoft.com/office/powerpoint/2010/main" val="277337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" y="1867662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4" name="Picture 4" descr="http://www.agsci.ubc.ca/fnh/courses/food302/chromato/hplc_a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91" y="1892301"/>
            <a:ext cx="1547989" cy="104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6" name="Picture 6" descr="http://www.agsci.ubc.ca/fnh/courses/food302/chromato/hplc_b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14" y="2916769"/>
            <a:ext cx="2075745" cy="113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7" name="Rectangle 7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88" name="Picture 8" descr="http://www.agsci.ubc.ca/fnh/courses/food302/chromato/hplc_c.jpg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7" y="4004733"/>
            <a:ext cx="2015067" cy="106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9" name="Rectangle 9"/>
          <p:cNvSpPr>
            <a:spLocks noChangeArrowheads="1"/>
          </p:cNvSpPr>
          <p:nvPr/>
        </p:nvSpPr>
        <p:spPr bwMode="auto">
          <a:xfrm>
            <a:off x="3" y="1825952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99690" name="Picture 10" descr="http://www.agsci.ubc.ca/fnh/courses/food302/chromato/hplc_d.jpg"/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56" y="5092701"/>
            <a:ext cx="2044700" cy="114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0667" name="Group 11"/>
          <p:cNvGraphicFramePr>
            <a:graphicFrameLocks noGrp="1"/>
          </p:cNvGraphicFramePr>
          <p:nvPr/>
        </p:nvGraphicFramePr>
        <p:xfrm>
          <a:off x="2916768" y="1957214"/>
          <a:ext cx="5758744" cy="4042833"/>
        </p:xfrm>
        <a:graphic>
          <a:graphicData uri="http://schemas.openxmlformats.org/drawingml/2006/table">
            <a:tbl>
              <a:tblPr/>
              <a:tblGrid>
                <a:gridCol w="5758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25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Bonded Phase Silica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silica bead containing silanol (Si-OH) are bonded with hydrocarbon groups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the nature of the bonded phase determines the chromatographic behavior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Pellicular Packing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an inert core provides physical support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 thin layer of coating on the core provides functional groups for the separation of analytes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Microporous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gel-type resin consisting of cross-linked polymers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5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Macroporous</a:t>
                      </a: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highly cross-linked (&gt;50%) resin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stable from pH 1 to 14 </a:t>
                      </a:r>
                      <a:b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available in a variety of particle and pore sizes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3" marB="4064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703" name="Rectangle 23"/>
          <p:cNvSpPr>
            <a:spLocks noChangeArrowheads="1"/>
          </p:cNvSpPr>
          <p:nvPr/>
        </p:nvSpPr>
        <p:spPr bwMode="auto">
          <a:xfrm>
            <a:off x="184732" y="2"/>
            <a:ext cx="8001000" cy="108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3733" dirty="0">
                <a:solidFill>
                  <a:schemeClr val="tx2"/>
                </a:solidFill>
                <a:latin typeface="Arial" panose="020B0604020202020204" pitchFamily="34" charset="0"/>
              </a:rPr>
              <a:t>4 základní typy náplně kolon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4460" y="392210"/>
            <a:ext cx="8229600" cy="1016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Skladování kolon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969" y="1335020"/>
            <a:ext cx="8181622" cy="392288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Kolony by měly být skladovány v organickém rozpouštědle – dle druhu kolony (doporučeno výrobcem) a neměly by vyschnout!!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Při práci s </a:t>
            </a:r>
            <a:r>
              <a:rPr lang="cs-CZ" altLang="cs-CZ" sz="2000" b="1" dirty="0"/>
              <a:t>pufrem</a:t>
            </a:r>
            <a:r>
              <a:rPr lang="cs-CZ" altLang="cs-CZ" sz="2000" dirty="0"/>
              <a:t> se doporučuje následující postupu pro promytí kolony: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1) Nejprve promýt mobilní fází, kde pufr nahrazen vodou ve stejném  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poměru ( např. 80:20 acetonitril pufr nahradit 80 : 20 voda)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Je nutné vyhnout se promytí nejprve přímo acetonitrilem,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případně metanolem, protože pak se může pufr vysrážet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Promývá se asi 5 násobkem objemu kolony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2 )  Promyjeme asi 10 násobkem silnějšího rozpouštědla, acetonitril,  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</a:t>
            </a:r>
            <a:r>
              <a:rPr lang="cs-CZ" altLang="cs-CZ" sz="2000" dirty="0" err="1"/>
              <a:t>methanol</a:t>
            </a:r>
            <a:r>
              <a:rPr lang="cs-CZ" altLang="cs-CZ" sz="2000" dirty="0"/>
              <a:t> a uzavřeme a uskladníme. </a:t>
            </a:r>
            <a:endParaRPr lang="cs-CZ" altLang="cs-CZ" sz="2000" dirty="0" smtClean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i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i="1" dirty="0" smtClean="0"/>
              <a:t>Pozn</a:t>
            </a:r>
            <a:r>
              <a:rPr lang="cs-CZ" altLang="cs-CZ" sz="2000" i="1" dirty="0"/>
              <a:t>.  Pro kolonu 25 cm x 4,6 mm bude při průtoku 1 ml/min trvat promytí 10 násobkem mobilní fáze asi 25 minut</a:t>
            </a:r>
          </a:p>
        </p:txBody>
      </p:sp>
    </p:spTree>
    <p:extLst>
      <p:ext uri="{BB962C8B-B14F-4D97-AF65-F5344CB8AC3E}">
        <p14:creationId xmlns:p14="http://schemas.microsoft.com/office/powerpoint/2010/main" val="6333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326461"/>
            <a:ext cx="8229600" cy="115146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7 základních kritérií při výběru HPLC provozních parametrů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3375" y="1728094"/>
            <a:ext cx="8270801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Rozpustnost</a:t>
            </a:r>
            <a:r>
              <a:rPr lang="cs-CZ" altLang="cs-CZ" sz="2000" dirty="0"/>
              <a:t> - hexan, chloroform, metanol, voda (pH pufru), další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Molekulová hmotnost</a:t>
            </a:r>
            <a:r>
              <a:rPr lang="cs-CZ" altLang="cs-CZ" sz="2000" dirty="0"/>
              <a:t> – je GPC užitečná buďto při analýze nebo přípravě vzorku?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Funkční skupiny</a:t>
            </a:r>
            <a:r>
              <a:rPr lang="cs-CZ" altLang="cs-CZ" sz="2000" dirty="0"/>
              <a:t> – jsou přítomny </a:t>
            </a:r>
            <a:r>
              <a:rPr lang="cs-CZ" altLang="cs-CZ" sz="2000" dirty="0" err="1"/>
              <a:t>ionizovatelné</a:t>
            </a:r>
            <a:r>
              <a:rPr lang="cs-CZ" altLang="cs-CZ" sz="2000" dirty="0"/>
              <a:t> skupiny? Kyselé, </a:t>
            </a:r>
            <a:r>
              <a:rPr lang="cs-CZ" altLang="cs-CZ" sz="2000" dirty="0" err="1"/>
              <a:t>basické</a:t>
            </a:r>
            <a:r>
              <a:rPr lang="cs-CZ" altLang="cs-CZ" sz="2000" dirty="0"/>
              <a:t> nebo neutrální?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Matrice vzorku</a:t>
            </a:r>
            <a:r>
              <a:rPr lang="cs-CZ" altLang="cs-CZ" sz="2000" dirty="0"/>
              <a:t>  - jaké množství matrice očekáváme ve vzorku při analytickém nebo preparativním stanovení?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Hladiny v matrici</a:t>
            </a:r>
            <a:r>
              <a:rPr lang="cs-CZ" altLang="cs-CZ" sz="2000" dirty="0"/>
              <a:t> – jaké množství analytů očekáváme v matrici při analytickém nebo preparativním stanovení?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 err="1">
                <a:solidFill>
                  <a:srgbClr val="FF3300"/>
                </a:solidFill>
              </a:rPr>
              <a:t>Detektabilita</a:t>
            </a:r>
            <a:r>
              <a:rPr lang="cs-CZ" altLang="cs-CZ" sz="2000" dirty="0"/>
              <a:t> – jsou přítomny chromofory nebo </a:t>
            </a:r>
            <a:r>
              <a:rPr lang="cs-CZ" altLang="cs-CZ" sz="2000" dirty="0" err="1"/>
              <a:t>fluorofory</a:t>
            </a:r>
            <a:r>
              <a:rPr lang="cs-CZ" altLang="cs-CZ" sz="2000" dirty="0"/>
              <a:t>? Zvážení </a:t>
            </a:r>
            <a:r>
              <a:rPr lang="cs-CZ" altLang="cs-CZ" sz="2000" dirty="0" err="1"/>
              <a:t>derivatizace</a:t>
            </a:r>
            <a:r>
              <a:rPr lang="cs-CZ" altLang="cs-CZ" sz="2000" dirty="0"/>
              <a:t> případně </a:t>
            </a:r>
            <a:r>
              <a:rPr lang="cs-CZ" altLang="cs-CZ" sz="2000" dirty="0" err="1"/>
              <a:t>redox</a:t>
            </a:r>
            <a:r>
              <a:rPr lang="cs-CZ" altLang="cs-CZ" sz="2000" dirty="0"/>
              <a:t> stanovení, ionizace?  – výběr vhodného detektoru  </a:t>
            </a:r>
          </a:p>
          <a:p>
            <a:pPr marL="508006" indent="-508006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cs-CZ" altLang="cs-CZ" sz="2000" b="1" dirty="0">
                <a:solidFill>
                  <a:srgbClr val="FF3300"/>
                </a:solidFill>
              </a:rPr>
              <a:t>Jak se látky liší</a:t>
            </a:r>
            <a:r>
              <a:rPr lang="cs-CZ" altLang="cs-CZ" sz="2000" dirty="0"/>
              <a:t> – důležité vodítko k ovlivnění selektivity separace, zvláště u sloučenin s podobnou strukturou</a:t>
            </a:r>
          </a:p>
        </p:txBody>
      </p:sp>
    </p:spTree>
    <p:extLst>
      <p:ext uri="{BB962C8B-B14F-4D97-AF65-F5344CB8AC3E}">
        <p14:creationId xmlns:p14="http://schemas.microsoft.com/office/powerpoint/2010/main" val="12690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Automatizace v chromatografii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122" y="1265277"/>
            <a:ext cx="8270801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a) úspora času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b) zvýšení reprodukovatelnosti analýz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c) zlepšení spolehlivosti</a:t>
            </a:r>
            <a:r>
              <a:rPr lang="cs-CZ" altLang="cs-CZ" sz="2000" dirty="0"/>
              <a:t> </a:t>
            </a:r>
            <a:r>
              <a:rPr lang="cs-CZ" altLang="cs-CZ" sz="2000" b="1" dirty="0"/>
              <a:t>výsledků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d) snížení nákladů na analýzu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Automatické dávkování vzorků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zvýšení přesnosti a reprodukovatelnosti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dávkování vzorků do </a:t>
            </a:r>
            <a:r>
              <a:rPr lang="cs-CZ" altLang="cs-CZ" sz="2000" dirty="0" err="1"/>
              <a:t>m.f</a:t>
            </a:r>
            <a:r>
              <a:rPr lang="cs-CZ" altLang="cs-CZ" sz="2000" dirty="0"/>
              <a:t>. těsně před vstupem do kolony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dávkovací ventil s konstantním objemem dávkovací smyčky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možnost speciálního přídavného zařízení pro </a:t>
            </a:r>
            <a:r>
              <a:rPr lang="cs-CZ" altLang="cs-CZ" sz="2000" dirty="0" err="1"/>
              <a:t>derivatizaci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Zpracování dat a kontrola parametrů pomocí počítače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1) sběr dat z chromatografických detektorů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2) následující integrace a další zpracování dat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3) konečná úprava výsledné zprávy a grafických výstupů a archivace výsledků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4) kontrola a řízení všech částí chromatografického přístroje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20836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990" y="1357159"/>
            <a:ext cx="8270801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Využití: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zpracování výsledků poskytovaných vícekanálovými detektory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možnost využití při </a:t>
            </a:r>
            <a:r>
              <a:rPr lang="cs-CZ" altLang="cs-CZ" sz="2000" b="1" dirty="0"/>
              <a:t>kombinaci chromatografických a  spektrálních metod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detektor pracuje při podmínkách </a:t>
            </a:r>
            <a:r>
              <a:rPr lang="cs-CZ" altLang="cs-CZ" sz="2000" b="1" dirty="0"/>
              <a:t>největší citlivosti stanovení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</a:t>
            </a:r>
            <a:r>
              <a:rPr lang="cs-CZ" altLang="cs-CZ" sz="2000" b="1" dirty="0"/>
              <a:t>kontrola "čistoty" chromatografických </a:t>
            </a:r>
            <a:r>
              <a:rPr lang="cs-CZ" altLang="cs-CZ" sz="2000" b="1" dirty="0" err="1"/>
              <a:t>píků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- analýza špatně rozlišených </a:t>
            </a:r>
            <a:r>
              <a:rPr lang="cs-CZ" altLang="cs-CZ" sz="2000" b="1" dirty="0" err="1"/>
              <a:t>píků</a:t>
            </a: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</a:t>
            </a:r>
            <a:r>
              <a:rPr lang="cs-CZ" altLang="cs-CZ" sz="2000" b="1" dirty="0"/>
              <a:t>identifikace látek porovnáním se spektry standardů či knihovnou spekter</a:t>
            </a:r>
          </a:p>
          <a:p>
            <a:pPr marL="417694" indent="-417694">
              <a:lnSpc>
                <a:spcPct val="80000"/>
              </a:lnSpc>
              <a:buFontTx/>
              <a:buChar char="-"/>
            </a:pP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Automatická příprava vzorků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automatické dávkovače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automatická </a:t>
            </a:r>
            <a:r>
              <a:rPr lang="cs-CZ" altLang="cs-CZ" sz="2000" dirty="0" err="1"/>
              <a:t>předkolonová</a:t>
            </a:r>
            <a:r>
              <a:rPr lang="cs-CZ" altLang="cs-CZ" sz="2000" dirty="0"/>
              <a:t> </a:t>
            </a:r>
            <a:r>
              <a:rPr lang="cs-CZ" altLang="cs-CZ" sz="2000" b="1" dirty="0" err="1"/>
              <a:t>derivatizace</a:t>
            </a:r>
            <a:r>
              <a:rPr lang="cs-CZ" altLang="cs-CZ" sz="2000" dirty="0"/>
              <a:t> vzorků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všechny operace probíhají v předem naprogramované sekvenci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propojení přípravy vzorků s vlastní analytickou koncovkou</a:t>
            </a:r>
          </a:p>
          <a:p>
            <a:pPr marL="417694" indent="-417694">
              <a:lnSpc>
                <a:spcPct val="80000"/>
              </a:lnSpc>
            </a:pPr>
            <a:endParaRPr lang="cs-CZ" altLang="cs-CZ" sz="1778" dirty="0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70449"/>
            <a:ext cx="8229600" cy="101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b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Automatizace v chromatografii</a:t>
            </a:r>
          </a:p>
        </p:txBody>
      </p:sp>
    </p:spTree>
    <p:extLst>
      <p:ext uri="{BB962C8B-B14F-4D97-AF65-F5344CB8AC3E}">
        <p14:creationId xmlns:p14="http://schemas.microsoft.com/office/powerpoint/2010/main" val="227001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5903" y="451697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HPLC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8575" y="1199074"/>
            <a:ext cx="8468129" cy="417585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HPLC =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performance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endParaRPr lang="cs-CZ" sz="2400" b="1" dirty="0">
              <a:solidFill>
                <a:srgbClr val="FF33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>
                <a:solidFill>
                  <a:srgbClr val="FF3300"/>
                </a:solidFill>
              </a:rPr>
              <a:t>	    </a:t>
            </a:r>
            <a:r>
              <a:rPr lang="cs-CZ" sz="2400" b="1" i="1" dirty="0" err="1">
                <a:solidFill>
                  <a:srgbClr val="FF3300"/>
                </a:solidFill>
              </a:rPr>
              <a:t>high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pressure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liquid</a:t>
            </a:r>
            <a:r>
              <a:rPr lang="cs-CZ" sz="2400" b="1" i="1" dirty="0">
                <a:solidFill>
                  <a:srgbClr val="FF3300"/>
                </a:solidFill>
              </a:rPr>
              <a:t> </a:t>
            </a:r>
            <a:r>
              <a:rPr lang="cs-CZ" sz="2400" b="1" i="1" dirty="0" err="1">
                <a:solidFill>
                  <a:srgbClr val="FF3300"/>
                </a:solidFill>
              </a:rPr>
              <a:t>chromatography</a:t>
            </a:r>
            <a:r>
              <a:rPr lang="cs-CZ" sz="2400" b="1" dirty="0">
                <a:solidFill>
                  <a:srgbClr val="FF3300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LC, HPLC, RR, UPLC, U-HPLC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vhodná především pro látky :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                         </a:t>
            </a:r>
            <a:r>
              <a:rPr lang="cs-CZ" sz="2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polární, netěkavé a tepelně labilní</a:t>
            </a:r>
            <a:endParaRPr lang="cs-CZ" sz="2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b="1" dirty="0"/>
              <a:t>princip</a:t>
            </a:r>
            <a:r>
              <a:rPr lang="cs-CZ" sz="2400" dirty="0"/>
              <a:t> : 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sz="2400" dirty="0"/>
              <a:t>směs analytů se aplikuje na sorpční stacionární fázi s velkým povrchem. Eluce mobilní fází způsobuje pohyb rozdělené směsi  stacionární fází. Různá rychlost migrace je způsobena rozdílnou distribucí látek mezi stacionární a mobilní fázi.</a:t>
            </a:r>
            <a:endParaRPr lang="cs-CZ" sz="2400" b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3644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460017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"on-line" systémy spojené s přípravou vzorků</a:t>
            </a:r>
            <a:r>
              <a:rPr lang="cs-CZ" altLang="cs-CZ" sz="3556" dirty="0"/>
              <a:t> 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4749" y="1270894"/>
            <a:ext cx="8270801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None/>
            </a:pPr>
            <a:r>
              <a:rPr lang="cs-CZ" altLang="cs-CZ" sz="2000" dirty="0"/>
              <a:t>Zrychlení a zvýšení přesnosti, snížení ekonomické náročnosti</a:t>
            </a:r>
            <a:endParaRPr lang="cs-CZ" altLang="cs-CZ" sz="2000" b="1" dirty="0"/>
          </a:p>
          <a:p>
            <a:pPr marL="417694" indent="-417694">
              <a:buNone/>
            </a:pPr>
            <a:endParaRPr lang="cs-CZ" altLang="cs-CZ" sz="2000" b="1" dirty="0"/>
          </a:p>
          <a:p>
            <a:pPr marL="417694" indent="-417694">
              <a:buNone/>
            </a:pPr>
            <a:r>
              <a:rPr lang="cs-CZ" altLang="cs-CZ" sz="2000" b="1" dirty="0"/>
              <a:t>Automatizace a zapojení jednotlivých kroků postupu</a:t>
            </a: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- příprava a navážka vzorku</a:t>
            </a:r>
          </a:p>
          <a:p>
            <a:pPr marL="417694" indent="-417694">
              <a:buNone/>
            </a:pPr>
            <a:r>
              <a:rPr lang="cs-CZ" altLang="cs-CZ" sz="2000" dirty="0"/>
              <a:t>- izolace analytů (extrakce klasická, superkritické fluidní SFE, </a:t>
            </a:r>
          </a:p>
          <a:p>
            <a:pPr marL="417694" indent="-417694">
              <a:buNone/>
            </a:pPr>
            <a:r>
              <a:rPr lang="cs-CZ" altLang="cs-CZ" sz="2000" dirty="0"/>
              <a:t>     zrychlená extrakce rozpouštědlem ASE, extrakce a </a:t>
            </a:r>
          </a:p>
          <a:p>
            <a:pPr marL="417694" indent="-417694">
              <a:buNone/>
            </a:pPr>
            <a:r>
              <a:rPr lang="cs-CZ" altLang="cs-CZ" sz="2000" dirty="0"/>
              <a:t>     </a:t>
            </a:r>
            <a:r>
              <a:rPr lang="cs-CZ" altLang="cs-CZ" sz="2000" dirty="0" err="1"/>
              <a:t>mikroextrakce</a:t>
            </a:r>
            <a:r>
              <a:rPr lang="cs-CZ" altLang="cs-CZ" sz="2000" dirty="0"/>
              <a:t> na tuhou fázi SPE, SPME)</a:t>
            </a:r>
          </a:p>
          <a:p>
            <a:pPr marL="417694" indent="-417694">
              <a:buNone/>
            </a:pPr>
            <a:r>
              <a:rPr lang="cs-CZ" altLang="cs-CZ" sz="2000" dirty="0"/>
              <a:t>- čištění extraktů (adsorpční chromatografie LSC, gelová </a:t>
            </a:r>
          </a:p>
          <a:p>
            <a:pPr marL="417694" indent="-417694">
              <a:buNone/>
            </a:pPr>
            <a:r>
              <a:rPr lang="cs-CZ" altLang="cs-CZ" sz="2000" dirty="0"/>
              <a:t>    </a:t>
            </a:r>
            <a:r>
              <a:rPr lang="cs-CZ" altLang="cs-CZ" sz="2000" dirty="0" err="1"/>
              <a:t>permeační</a:t>
            </a:r>
            <a:r>
              <a:rPr lang="cs-CZ" altLang="cs-CZ" sz="2000" dirty="0"/>
              <a:t> chromatografie GPC, extrakce na tuhou fázi SPE)</a:t>
            </a:r>
          </a:p>
          <a:p>
            <a:pPr marL="417694" indent="-417694">
              <a:buNone/>
            </a:pPr>
            <a:r>
              <a:rPr lang="cs-CZ" altLang="cs-CZ" sz="2000" dirty="0"/>
              <a:t>- </a:t>
            </a:r>
            <a:r>
              <a:rPr lang="cs-CZ" altLang="cs-CZ" sz="2000" dirty="0" smtClean="0"/>
              <a:t>zkoncentrování </a:t>
            </a:r>
            <a:r>
              <a:rPr lang="cs-CZ" altLang="cs-CZ" sz="2000" dirty="0"/>
              <a:t>analytů (odpadá </a:t>
            </a:r>
            <a:r>
              <a:rPr lang="cs-CZ" altLang="cs-CZ" sz="2000" dirty="0" smtClean="0"/>
              <a:t>odpařování velkého </a:t>
            </a: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    množství rozpouštědel)</a:t>
            </a:r>
          </a:p>
          <a:p>
            <a:pPr marL="417694" indent="-417694">
              <a:buNone/>
            </a:pPr>
            <a:r>
              <a:rPr lang="cs-CZ" altLang="cs-CZ" sz="2000" dirty="0"/>
              <a:t>- separace a stanovení analytů (HPLC)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6680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68644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"on-line" systémy spojené s přípravou vzorků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1005" y="1368794"/>
            <a:ext cx="8253589" cy="398638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Tradiční on-line systémy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extrakce na tuhou fázi </a:t>
            </a:r>
            <a:r>
              <a:rPr lang="cs-CZ" altLang="cs-CZ" sz="2000" dirty="0" smtClean="0"/>
              <a:t>s </a:t>
            </a:r>
            <a:r>
              <a:rPr lang="cs-CZ" altLang="cs-CZ" sz="2000" dirty="0"/>
              <a:t>navazující </a:t>
            </a:r>
            <a:r>
              <a:rPr lang="cs-CZ" altLang="cs-CZ" sz="2000" dirty="0" smtClean="0"/>
              <a:t>HPLC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LC - GC (přímý přestup selektovaných LC frakcí do GC kapilární kolony)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Moderní on-line systémy</a:t>
            </a: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spojení s HPLC - extrakce na tuhou fázi a superkritická fluidní extrakce </a:t>
            </a:r>
            <a:r>
              <a:rPr lang="cs-CZ" altLang="cs-CZ" sz="2000" b="1" dirty="0"/>
              <a:t>SFE</a:t>
            </a:r>
            <a:r>
              <a:rPr lang="cs-CZ" altLang="cs-CZ" sz="2000" dirty="0"/>
              <a:t> (zvláště pro analýzu pevných vzorků, snížení spotřeby organických rozpouštědel)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Zvyšování životnosti kolony</a:t>
            </a:r>
            <a:r>
              <a:rPr lang="cs-CZ" altLang="cs-CZ" sz="2000" dirty="0"/>
              <a:t> - obohacovací kolonka spojená s kolonou analytickou pomocí přepínacího ventilu, kde v jedné poloze protéká vzorek při dávkování pouze obohacovací kolonou, na níž dochází k sorpci. Po ukončení dávkování se ventil přepne do druhé polohy a mobilní fáze se čerpá </a:t>
            </a:r>
            <a:r>
              <a:rPr lang="cs-CZ" altLang="cs-CZ" sz="2000" dirty="0" err="1"/>
              <a:t>předkolonou</a:t>
            </a:r>
            <a:r>
              <a:rPr lang="cs-CZ" altLang="cs-CZ" sz="2000" dirty="0"/>
              <a:t>, z níž se složky vzorku </a:t>
            </a:r>
            <a:r>
              <a:rPr lang="cs-CZ" altLang="cs-CZ" sz="2000" dirty="0" err="1"/>
              <a:t>desorbují</a:t>
            </a:r>
            <a:r>
              <a:rPr lang="cs-CZ" altLang="cs-CZ" sz="2000" dirty="0"/>
              <a:t> a  </a:t>
            </a:r>
            <a:r>
              <a:rPr lang="cs-CZ" altLang="cs-CZ" sz="2000" dirty="0" err="1"/>
              <a:t>eluují</a:t>
            </a:r>
            <a:r>
              <a:rPr lang="cs-CZ" altLang="cs-CZ" sz="2000" dirty="0"/>
              <a:t> do analytické kolony, kde dojde k separaci.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=  "on-line" varianta analýzy po předchozím obohacení vzorku extrakcí tuhou fází na </a:t>
            </a:r>
            <a:r>
              <a:rPr lang="cs-CZ" altLang="cs-CZ" sz="2000"/>
              <a:t>malých </a:t>
            </a:r>
            <a:r>
              <a:rPr lang="cs-CZ" altLang="cs-CZ" sz="2000" smtClean="0"/>
              <a:t>patronkách, </a:t>
            </a:r>
            <a:r>
              <a:rPr lang="cs-CZ" altLang="cs-CZ" sz="2000" dirty="0"/>
              <a:t>většinou s urychlením sorpce a desorpce aplikací vakua.</a:t>
            </a:r>
          </a:p>
        </p:txBody>
      </p:sp>
    </p:spTree>
    <p:extLst>
      <p:ext uri="{BB962C8B-B14F-4D97-AF65-F5344CB8AC3E}">
        <p14:creationId xmlns:p14="http://schemas.microsoft.com/office/powerpoint/2010/main" val="16746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Základní pojmy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9782" y="1112810"/>
            <a:ext cx="8781690" cy="5667553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fr-FR" altLang="cs-CZ" sz="1600" dirty="0"/>
              <a:t/>
            </a:r>
            <a:br>
              <a:rPr lang="fr-FR" altLang="cs-CZ" sz="1600" dirty="0"/>
            </a:br>
            <a:r>
              <a:rPr lang="cs-CZ" altLang="cs-CZ" sz="2000" b="1" u="sng" dirty="0"/>
              <a:t>Fáze</a:t>
            </a:r>
            <a:r>
              <a:rPr lang="cs-CZ" altLang="cs-CZ" sz="2000" dirty="0"/>
              <a:t> je homogenní část heterogenního systému oddělená od okolí ostrým </a:t>
            </a:r>
            <a:r>
              <a:rPr lang="cs-CZ" altLang="cs-CZ" sz="2000" u="sng" dirty="0"/>
              <a:t>fázovým rozhraním</a:t>
            </a:r>
            <a:r>
              <a:rPr lang="cs-CZ" altLang="cs-CZ" sz="2000" dirty="0"/>
              <a:t> (</a:t>
            </a:r>
            <a:r>
              <a:rPr lang="cs-CZ" altLang="cs-CZ" sz="2000" i="1" dirty="0"/>
              <a:t>mobilní a stacionární fáze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Separace</a:t>
            </a:r>
            <a:r>
              <a:rPr lang="cs-CZ" altLang="cs-CZ" sz="2000" dirty="0"/>
              <a:t> (dělení) je proces oddělování jednotlivých složek směsi za účelem získání čistých složek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Adsorpce</a:t>
            </a:r>
            <a:r>
              <a:rPr lang="cs-CZ" altLang="cs-CZ" sz="2000" dirty="0"/>
              <a:t> je děj probíhající na fázovém rozhraní tekutina/tuhá fáze, při němž se na povrchu tuhé fáze koncentruje jedna nebo více složek tekuté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adsorbent a adsorbát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Absorpce</a:t>
            </a:r>
            <a:r>
              <a:rPr lang="cs-CZ" altLang="cs-CZ" sz="2000" dirty="0"/>
              <a:t> (rozpouštění) je děj probíhající na fázovém rozhraní, při němž dochází k nahromadění látky nebo látek uvnitř kondenzované fáze.</a:t>
            </a:r>
            <a:br>
              <a:rPr lang="cs-CZ" altLang="cs-CZ" sz="2000" dirty="0"/>
            </a:br>
            <a:r>
              <a:rPr lang="cs-CZ" altLang="cs-CZ" sz="2000" dirty="0"/>
              <a:t>(</a:t>
            </a:r>
            <a:r>
              <a:rPr lang="cs-CZ" altLang="cs-CZ" sz="2000" i="1" dirty="0"/>
              <a:t>absorbent a absorbát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u="sng" dirty="0"/>
              <a:t>Sorpce</a:t>
            </a:r>
            <a:r>
              <a:rPr lang="cs-CZ" altLang="cs-CZ" sz="2000" dirty="0"/>
              <a:t> je společné označení adsorpce a absorpce. Je reverzibilní a jejím opakem je desorpce. (</a:t>
            </a:r>
            <a:r>
              <a:rPr lang="cs-CZ" altLang="cs-CZ" sz="2000" i="1" dirty="0"/>
              <a:t>sorbent a </a:t>
            </a:r>
            <a:r>
              <a:rPr lang="cs-CZ" altLang="cs-CZ" sz="2000" i="1" dirty="0" err="1"/>
              <a:t>sorbát</a:t>
            </a:r>
            <a:r>
              <a:rPr lang="cs-CZ" altLang="cs-CZ" sz="2000" dirty="0"/>
              <a:t>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Při </a:t>
            </a:r>
            <a:r>
              <a:rPr lang="cs-CZ" altLang="cs-CZ" sz="2000" b="1" u="sng" dirty="0" err="1"/>
              <a:t>chemisorpci</a:t>
            </a:r>
            <a:r>
              <a:rPr lang="cs-CZ" altLang="cs-CZ" sz="2000" dirty="0"/>
              <a:t> se uplatňují nejen fyzikální síly, ale i síly chemické.</a:t>
            </a:r>
            <a:br>
              <a:rPr lang="cs-CZ" altLang="cs-CZ" sz="2000" dirty="0"/>
            </a:br>
            <a:r>
              <a:rPr lang="cs-CZ" altLang="cs-CZ" sz="2000" dirty="0"/>
              <a:t>Obecně je ireverzibilní. </a:t>
            </a:r>
          </a:p>
        </p:txBody>
      </p:sp>
    </p:spTree>
    <p:extLst>
      <p:ext uri="{BB962C8B-B14F-4D97-AF65-F5344CB8AC3E}">
        <p14:creationId xmlns:p14="http://schemas.microsoft.com/office/powerpoint/2010/main" val="14243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pic>
        <p:nvPicPr>
          <p:cNvPr id="89091" name="Picture 3" descr="Chromatographic Proces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97" y="1380228"/>
            <a:ext cx="7962603" cy="48970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7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6097" y="37957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Separace (dělení)</a:t>
            </a:r>
          </a:p>
        </p:txBody>
      </p:sp>
      <p:pic>
        <p:nvPicPr>
          <p:cNvPr id="91140" name="Picture 4" descr="obr2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5818" y="1265275"/>
            <a:ext cx="3208786" cy="25242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45058" y="1265275"/>
            <a:ext cx="5469146" cy="227965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cs-CZ" altLang="cs-CZ" sz="2000" dirty="0"/>
              <a:t>probíhá v separační koloně, která obsahuje</a:t>
            </a:r>
            <a:br>
              <a:rPr lang="cs-CZ" altLang="cs-CZ" sz="2000" dirty="0"/>
            </a:br>
            <a:r>
              <a:rPr lang="cs-CZ" altLang="cs-CZ" sz="2000" b="1" dirty="0"/>
              <a:t>stacionární</a:t>
            </a:r>
            <a:r>
              <a:rPr lang="cs-CZ" altLang="cs-CZ" sz="2000" dirty="0"/>
              <a:t> (nepohyblivou)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sorbent a</a:t>
            </a:r>
            <a:r>
              <a:rPr lang="cs-CZ" altLang="cs-CZ" sz="2000" b="1" dirty="0"/>
              <a:t> mobilní</a:t>
            </a:r>
            <a:r>
              <a:rPr lang="cs-CZ" altLang="cs-CZ" sz="2000" dirty="0"/>
              <a:t> (pohyblivou) </a:t>
            </a:r>
            <a:r>
              <a:rPr lang="cs-CZ" altLang="cs-CZ" sz="2000" b="1" dirty="0"/>
              <a:t>fázi</a:t>
            </a:r>
            <a:r>
              <a:rPr lang="cs-CZ" altLang="cs-CZ" sz="2000" dirty="0"/>
              <a:t> = </a:t>
            </a:r>
            <a:r>
              <a:rPr lang="cs-CZ" altLang="cs-CZ" sz="2000" dirty="0" err="1"/>
              <a:t>eluent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Rozdílné analyty (dělené látky) mají rozdílnou </a:t>
            </a:r>
            <a:r>
              <a:rPr lang="cs-CZ" altLang="cs-CZ" sz="2000" b="1" dirty="0"/>
              <a:t>afinitu</a:t>
            </a:r>
            <a:r>
              <a:rPr lang="cs-CZ" altLang="cs-CZ" sz="2000" dirty="0"/>
              <a:t> ke stacionární fázi.</a:t>
            </a:r>
            <a:br>
              <a:rPr lang="cs-CZ" altLang="cs-CZ" sz="2000" dirty="0"/>
            </a:br>
            <a:r>
              <a:rPr lang="cs-CZ" altLang="cs-CZ" sz="2000" dirty="0"/>
              <a:t>Různé analyty podléhají různé </a:t>
            </a:r>
            <a:r>
              <a:rPr lang="cs-CZ" altLang="cs-CZ" sz="2000" b="1" dirty="0"/>
              <a:t>distribuci</a:t>
            </a:r>
            <a:r>
              <a:rPr lang="cs-CZ" altLang="cs-CZ" sz="2000" dirty="0"/>
              <a:t> (rozdělování) mezi mobilní a stacionární fázi.</a:t>
            </a:r>
            <a:br>
              <a:rPr lang="cs-CZ" altLang="cs-CZ" sz="2000" dirty="0"/>
            </a:br>
            <a:r>
              <a:rPr lang="cs-CZ" altLang="cs-CZ" sz="2000" dirty="0"/>
              <a:t>Rozdílné analyty jsou rozdílně </a:t>
            </a:r>
            <a:r>
              <a:rPr lang="cs-CZ" altLang="cs-CZ" sz="2000" b="1" dirty="0"/>
              <a:t>zadržovány</a:t>
            </a:r>
            <a:r>
              <a:rPr lang="cs-CZ" altLang="cs-CZ" sz="2000" dirty="0"/>
              <a:t> a rozdílně </a:t>
            </a:r>
            <a:r>
              <a:rPr lang="cs-CZ" altLang="cs-CZ" sz="2000" b="1" dirty="0"/>
              <a:t>zpožďovány</a:t>
            </a:r>
            <a:r>
              <a:rPr lang="cs-CZ" altLang="cs-CZ" sz="2000" dirty="0"/>
              <a:t> (míra retence).</a:t>
            </a:r>
            <a:br>
              <a:rPr lang="cs-CZ" altLang="cs-CZ" sz="20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endParaRPr lang="cs-CZ" altLang="cs-CZ" sz="2000" dirty="0"/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64440" y="3746436"/>
            <a:ext cx="849771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Při postupu vzorku kolonou</a:t>
            </a:r>
            <a:r>
              <a:rPr lang="cs-CZ" altLang="cs-CZ" sz="2000" b="0" dirty="0">
                <a:latin typeface="+mn-lt"/>
              </a:rPr>
              <a:t> :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jednotlivé složky vzorku (analyty) dělí (→ dospějí do detektoru v  různých retenčních časech)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- se zóny analytů rozšiřují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/>
            </a:r>
            <a:br>
              <a:rPr lang="cs-CZ" altLang="cs-CZ" sz="2000" b="0" dirty="0">
                <a:latin typeface="+mn-lt"/>
              </a:rPr>
            </a:br>
            <a:endParaRPr lang="cs-CZ" altLang="cs-CZ" sz="2000" b="0" dirty="0">
              <a:latin typeface="+mn-lt"/>
            </a:endParaRPr>
          </a:p>
        </p:txBody>
      </p:sp>
      <p:pic>
        <p:nvPicPr>
          <p:cNvPr id="911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121413"/>
            <a:ext cx="4470400" cy="15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Šipka doprava 6"/>
          <p:cNvSpPr/>
          <p:nvPr/>
        </p:nvSpPr>
        <p:spPr>
          <a:xfrm flipV="1">
            <a:off x="3302851" y="5121413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8" name="Šipka doprava 7"/>
          <p:cNvSpPr/>
          <p:nvPr/>
        </p:nvSpPr>
        <p:spPr>
          <a:xfrm flipV="1">
            <a:off x="8354763" y="5134566"/>
            <a:ext cx="320322" cy="191911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4380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3333" y="1157218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Kvalita separace je úměrná rozdílům v distribuci jednotlivých složek (chromatografické selektivity) i účinnosti kolony. 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Kombinaci použité stacionární a mobilní fáze označujeme jako </a:t>
            </a:r>
            <a:r>
              <a:rPr lang="cs-CZ" altLang="cs-CZ" sz="2133" b="1" dirty="0"/>
              <a:t>chromatografický systém</a:t>
            </a:r>
            <a:r>
              <a:rPr lang="cs-CZ" altLang="cs-CZ" sz="2133" dirty="0"/>
              <a:t>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b="1" dirty="0"/>
              <a:t>Podle interakcí</a:t>
            </a:r>
            <a:r>
              <a:rPr lang="cs-CZ" altLang="cs-CZ" sz="2133" dirty="0"/>
              <a:t>, které v chromatografických systémech převažují, můžeme rozlišit </a:t>
            </a:r>
            <a:r>
              <a:rPr lang="cs-CZ" altLang="cs-CZ" sz="2133" b="1" dirty="0"/>
              <a:t>pět  základních typů chromatografických systémů</a:t>
            </a:r>
            <a:r>
              <a:rPr lang="cs-CZ" altLang="cs-CZ" sz="2133" dirty="0"/>
              <a:t> a jim odpovídajících způsobů kapalinové chromatografie.</a:t>
            </a:r>
          </a:p>
          <a:p>
            <a:pPr marL="417694" indent="-417694">
              <a:lnSpc>
                <a:spcPct val="110000"/>
              </a:lnSpc>
              <a:spcAft>
                <a:spcPts val="600"/>
              </a:spcAft>
            </a:pPr>
            <a:r>
              <a:rPr lang="cs-CZ" altLang="cs-CZ" sz="2133" dirty="0"/>
              <a:t>Základní vlastností, určující chromatografické chování, je </a:t>
            </a:r>
            <a:r>
              <a:rPr lang="cs-CZ" altLang="cs-CZ" sz="2133" dirty="0">
                <a:solidFill>
                  <a:srgbClr val="FF0000"/>
                </a:solidFill>
              </a:rPr>
              <a:t>polarita složek vzorku a fází</a:t>
            </a:r>
            <a:r>
              <a:rPr lang="cs-CZ" altLang="cs-CZ" sz="2133" dirty="0"/>
              <a:t>. Pokud je polarita stacionární fáze vyšší než mobilní, jde o </a:t>
            </a:r>
            <a:r>
              <a:rPr lang="cs-CZ" altLang="cs-CZ" sz="2133" b="1" dirty="0"/>
              <a:t>systémy s normálními fázemi</a:t>
            </a:r>
            <a:r>
              <a:rPr lang="cs-CZ" altLang="cs-CZ" sz="2133" dirty="0"/>
              <a:t> a systémy, kde mobilní fáze je polárnější než fáze stacionární, se označují jako </a:t>
            </a:r>
            <a:r>
              <a:rPr lang="cs-CZ" altLang="cs-CZ" sz="2133" b="1" dirty="0"/>
              <a:t>systémy s obrácenými fázemi</a:t>
            </a:r>
            <a:r>
              <a:rPr lang="cs-CZ" altLang="cs-CZ" sz="2133" dirty="0"/>
              <a:t>.</a:t>
            </a:r>
          </a:p>
        </p:txBody>
      </p:sp>
      <p:sp>
        <p:nvSpPr>
          <p:cNvPr id="2" name="Obdélník 1"/>
          <p:cNvSpPr/>
          <p:nvPr/>
        </p:nvSpPr>
        <p:spPr>
          <a:xfrm>
            <a:off x="628652" y="4938493"/>
            <a:ext cx="8270799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fr-FR" altLang="cs-CZ" b="1" dirty="0"/>
              <a:t>Fázová rovnováha</a:t>
            </a:r>
            <a:r>
              <a:rPr lang="fr-FR" altLang="cs-CZ" dirty="0"/>
              <a:t> je stav soustavy, při němž jsou všechny její fáze v rovnováze.</a:t>
            </a:r>
            <a:br>
              <a:rPr lang="fr-FR" altLang="cs-CZ" dirty="0"/>
            </a:br>
            <a:r>
              <a:rPr lang="fr-FR" altLang="cs-CZ" b="1" dirty="0"/>
              <a:t>Distribuce</a:t>
            </a:r>
            <a:r>
              <a:rPr lang="fr-FR" altLang="cs-CZ" dirty="0"/>
              <a:t> (rozdělování) je jev, při němž se látka rozděluje mezi dvě fáze, které jsou ve vzájemném styku.</a:t>
            </a:r>
            <a:br>
              <a:rPr lang="fr-FR" altLang="cs-CZ" dirty="0"/>
            </a:br>
            <a:r>
              <a:rPr lang="fr-FR" altLang="cs-CZ" b="1" dirty="0"/>
              <a:t>Rozdělovací rovnováha</a:t>
            </a:r>
            <a:r>
              <a:rPr lang="fr-FR" altLang="cs-CZ" dirty="0"/>
              <a:t> je stav soustavy, při kterém se množství jednotlivých látek ve všech částech soustavy již nemění.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8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Klasifikace c</a:t>
            </a:r>
            <a:r>
              <a:rPr lang="en-GB" altLang="cs-CZ" sz="3200">
                <a:latin typeface="Arial" panose="020B0604020202020204" pitchFamily="34" charset="0"/>
                <a:cs typeface="Arial" panose="020B0604020202020204" pitchFamily="34" charset="0"/>
              </a:rPr>
              <a:t>hromatogra</a:t>
            </a:r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fických metod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13267" y="1130300"/>
            <a:ext cx="8363656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spcBef>
                <a:spcPts val="1067"/>
              </a:spcBef>
              <a:buNone/>
            </a:pP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yp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sta</a:t>
            </a:r>
            <a:r>
              <a:rPr lang="cs-CZ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cionární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fáze použitý v </a:t>
            </a:r>
            <a:r>
              <a:rPr lang="en-GB" altLang="cs-CZ" sz="2133" b="1" dirty="0" err="1">
                <a:latin typeface="Calibri" panose="020F0502020204030204" pitchFamily="34" charset="0"/>
                <a:cs typeface="Calibri" panose="020F0502020204030204" pitchFamily="34" charset="0"/>
              </a:rPr>
              <a:t>syst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altLang="cs-CZ" sz="2133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241300" y="3941236"/>
            <a:ext cx="4572000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Adsorp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ční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Par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ciační (rozdělovací)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Ion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tově výměnná chr.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Size exclusion 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(vylučovací) chr.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1067"/>
              </a:spcBef>
            </a:pP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Afinit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ní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chromatogra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fie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7" name="Obdélník 4"/>
          <p:cNvSpPr>
            <a:spLocks noChangeArrowheads="1"/>
          </p:cNvSpPr>
          <p:nvPr/>
        </p:nvSpPr>
        <p:spPr bwMode="auto">
          <a:xfrm>
            <a:off x="4562125" y="3941236"/>
            <a:ext cx="4329289" cy="202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Pevná látka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Kapalina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Obsahuje fixní náboj 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Vyžití porézní matrice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1067"/>
              </a:spcBef>
            </a:pP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Podpora pomocí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imobiliz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ovaných </a:t>
            </a:r>
            <a:r>
              <a:rPr lang="en-GB" altLang="cs-CZ" sz="1778">
                <a:latin typeface="Calibri" panose="020F0502020204030204" pitchFamily="34" charset="0"/>
                <a:cs typeface="Calibri" panose="020F0502020204030204" pitchFamily="34" charset="0"/>
              </a:rPr>
              <a:t> ligand</a:t>
            </a:r>
            <a:r>
              <a:rPr lang="cs-CZ" altLang="cs-CZ" sz="1778">
                <a:latin typeface="Calibri" panose="020F0502020204030204" pitchFamily="34" charset="0"/>
                <a:cs typeface="Calibri" panose="020F0502020204030204" pitchFamily="34" charset="0"/>
              </a:rPr>
              <a:t>ů</a:t>
            </a:r>
            <a:endParaRPr lang="en-GB" altLang="cs-CZ" sz="1778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8" name="TextovéPole 6"/>
          <p:cNvSpPr txBox="1">
            <a:spLocks noChangeArrowheads="1"/>
          </p:cNvSpPr>
          <p:nvPr/>
        </p:nvSpPr>
        <p:spPr bwMode="auto">
          <a:xfrm>
            <a:off x="251178" y="3423355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ázev 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 LC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etod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9" name="TextovéPole 7"/>
          <p:cNvSpPr txBox="1">
            <a:spLocks noChangeArrowheads="1"/>
          </p:cNvSpPr>
          <p:nvPr/>
        </p:nvSpPr>
        <p:spPr bwMode="auto">
          <a:xfrm>
            <a:off x="4572001" y="3420533"/>
            <a:ext cx="29054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Typ </a:t>
            </a:r>
            <a:r>
              <a:rPr lang="cs-CZ" altLang="cs-CZ" sz="1778" i="1">
                <a:latin typeface="Calibri" panose="020F0502020204030204" pitchFamily="34" charset="0"/>
                <a:cs typeface="Calibri" panose="020F0502020204030204" pitchFamily="34" charset="0"/>
              </a:rPr>
              <a:t>stacionární fáze</a:t>
            </a:r>
            <a:endParaRPr lang="en-GB" altLang="cs-CZ" sz="1778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>
            <a:off x="3390903" y="4133147"/>
            <a:ext cx="10809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šipka 10"/>
          <p:cNvCxnSpPr/>
          <p:nvPr/>
        </p:nvCxnSpPr>
        <p:spPr>
          <a:xfrm>
            <a:off x="3156657" y="4516969"/>
            <a:ext cx="1323622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>
            <a:off x="3564469" y="4943125"/>
            <a:ext cx="925689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>
            <a:off x="3568701" y="5348111"/>
            <a:ext cx="927100" cy="14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>
            <a:off x="2987325" y="5750281"/>
            <a:ext cx="1512711" cy="14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Obdélník 16"/>
          <p:cNvSpPr>
            <a:spLocks noChangeArrowheads="1"/>
          </p:cNvSpPr>
          <p:nvPr/>
        </p:nvSpPr>
        <p:spPr bwMode="auto">
          <a:xfrm>
            <a:off x="313269" y="1535291"/>
            <a:ext cx="7509933" cy="35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2133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LC lze rozdělit podle mechanismu separace</a:t>
            </a:r>
          </a:p>
        </p:txBody>
      </p:sp>
      <p:sp>
        <p:nvSpPr>
          <p:cNvPr id="28686" name="Obdélník 16"/>
          <p:cNvSpPr>
            <a:spLocks noChangeArrowheads="1"/>
          </p:cNvSpPr>
          <p:nvPr/>
        </p:nvSpPr>
        <p:spPr bwMode="auto">
          <a:xfrm>
            <a:off x="321735" y="1896536"/>
            <a:ext cx="8466667" cy="140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pevná látka: adsorpční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kapalina - kapalina: 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parciační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chromatografie s vázanými fázemi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iontově výměnná chromatografie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size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exclusion</a:t>
            </a:r>
            <a:r>
              <a:rPr lang="cs-CZ" altLang="cs-CZ" sz="2133" dirty="0">
                <a:latin typeface="Calibri" panose="020F0502020204030204" pitchFamily="34" charset="0"/>
                <a:cs typeface="Calibri" panose="020F0502020204030204" pitchFamily="34" charset="0"/>
              </a:rPr>
              <a:t> (vylučovací)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393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0848" y="477515"/>
            <a:ext cx="8229600" cy="1016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S</a:t>
            </a:r>
            <a:r>
              <a:rPr lang="cs-CZ" altLang="cs-CZ" sz="3733" dirty="0" err="1">
                <a:latin typeface="Arial" panose="020B0604020202020204" pitchFamily="34" charset="0"/>
              </a:rPr>
              <a:t>eparační</a:t>
            </a:r>
            <a:r>
              <a:rPr lang="cs-CZ" altLang="cs-CZ" sz="3733" dirty="0">
                <a:latin typeface="Arial" panose="020B0604020202020204" pitchFamily="34" charset="0"/>
              </a:rPr>
              <a:t> mechanismy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0938" y="1423358"/>
            <a:ext cx="8410409" cy="518447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příčiny zadržování a dělení separovaných látek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dirty="0"/>
              <a:t>Gelová </a:t>
            </a:r>
            <a:r>
              <a:rPr lang="cs-CZ" altLang="cs-CZ" sz="2000" b="1" dirty="0" err="1"/>
              <a:t>permeační</a:t>
            </a:r>
            <a:r>
              <a:rPr lang="cs-CZ" altLang="cs-CZ" sz="2000" b="1" dirty="0"/>
              <a:t> chromatografie (GPC)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mechanického dělení molekul analytů v pórech gelu na základě jejich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velikosti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b="1" dirty="0"/>
              <a:t>       Rozdělovací chromatografie (LLC)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rozpustnosti </a:t>
            </a:r>
            <a:r>
              <a:rPr lang="cs-CZ" altLang="cs-CZ" sz="2000" dirty="0"/>
              <a:t>(a tudíž i </a:t>
            </a:r>
            <a:r>
              <a:rPr lang="cs-CZ" altLang="cs-CZ" sz="2000" dirty="0">
                <a:solidFill>
                  <a:srgbClr val="FF0000"/>
                </a:solidFill>
              </a:rPr>
              <a:t>rozdílné distribuce</a:t>
            </a:r>
            <a:r>
              <a:rPr lang="cs-CZ" altLang="cs-CZ" sz="2000" dirty="0"/>
              <a:t>) molekul analytů mezi dvěma zcela nemísitelnými kapalinami.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b="1" dirty="0"/>
              <a:t>       Adsorpční chromatografie (LSC)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adsorpce </a:t>
            </a:r>
            <a:r>
              <a:rPr lang="cs-CZ" altLang="cs-CZ" sz="2000" dirty="0"/>
              <a:t>molekul analytů na povrchu tuhé fáze s aktivními centry.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altLang="cs-CZ" sz="2000" dirty="0"/>
              <a:t>       </a:t>
            </a:r>
            <a:r>
              <a:rPr lang="cs-CZ" altLang="cs-CZ" sz="2000" b="1" dirty="0"/>
              <a:t>Iontově výměnná chromatografie (IEC)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využívá </a:t>
            </a:r>
            <a:r>
              <a:rPr lang="cs-CZ" altLang="cs-CZ" sz="2000" b="1" dirty="0">
                <a:solidFill>
                  <a:srgbClr val="FF0000"/>
                </a:solidFill>
              </a:rPr>
              <a:t>rozdílné výměnné adsorpce analytů </a:t>
            </a:r>
            <a:r>
              <a:rPr lang="cs-CZ" altLang="cs-CZ" sz="2000" dirty="0"/>
              <a:t>(iontů) na povrchu iontového měniče.</a:t>
            </a:r>
            <a:br>
              <a:rPr lang="cs-CZ" altLang="cs-CZ" sz="2000" dirty="0"/>
            </a:b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6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Separační principy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267" y="1498601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417694" indent="-417694">
              <a:buNone/>
            </a:pPr>
            <a:r>
              <a:rPr lang="cs-CZ" altLang="cs-CZ" sz="2133" b="1" dirty="0"/>
              <a:t>adsorpce</a:t>
            </a:r>
            <a:r>
              <a:rPr lang="cs-CZ" altLang="cs-CZ" sz="2133" dirty="0"/>
              <a:t>: </a:t>
            </a:r>
            <a:r>
              <a:rPr lang="cs-CZ" altLang="cs-CZ" sz="2133" dirty="0" err="1"/>
              <a:t>anorg</a:t>
            </a:r>
            <a:r>
              <a:rPr lang="cs-CZ" altLang="cs-CZ" sz="2133" dirty="0"/>
              <a:t>. sorbenty – Al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O</a:t>
            </a:r>
            <a:r>
              <a:rPr lang="cs-CZ" altLang="cs-CZ" sz="2133" baseline="-25000" dirty="0"/>
              <a:t>3</a:t>
            </a:r>
            <a:r>
              <a:rPr lang="cs-CZ" altLang="cs-CZ" sz="2133" dirty="0"/>
              <a:t>, SiO</a:t>
            </a:r>
            <a:r>
              <a:rPr lang="cs-CZ" altLang="cs-CZ" sz="2133" baseline="-25000" dirty="0"/>
              <a:t>2</a:t>
            </a:r>
            <a:r>
              <a:rPr lang="cs-CZ" altLang="cs-CZ" sz="2133" dirty="0"/>
              <a:t> – klasická </a:t>
            </a:r>
            <a:r>
              <a:rPr lang="cs-CZ" altLang="cs-CZ" sz="2133" i="1" dirty="0"/>
              <a:t>adsorpční chromatografie</a:t>
            </a:r>
            <a:r>
              <a:rPr lang="cs-CZ" altLang="cs-CZ" sz="2133" dirty="0"/>
              <a:t> – chromatografie „na normální fázi“</a:t>
            </a:r>
          </a:p>
          <a:p>
            <a:pPr marL="417694" indent="-417694">
              <a:buNone/>
            </a:pPr>
            <a:r>
              <a:rPr lang="cs-CZ" altLang="cs-CZ" sz="2133" b="1" dirty="0"/>
              <a:t>distribuce</a:t>
            </a:r>
            <a:r>
              <a:rPr lang="cs-CZ" altLang="cs-CZ" sz="2133" dirty="0"/>
              <a:t> na základě rozdílné rozpustnosti: </a:t>
            </a:r>
            <a:r>
              <a:rPr lang="cs-CZ" altLang="cs-CZ" sz="2133" i="1" dirty="0"/>
              <a:t>rozdělovací  chromatografie</a:t>
            </a:r>
            <a:r>
              <a:rPr lang="cs-CZ" altLang="cs-CZ" sz="2133" dirty="0"/>
              <a:t> – podle polarity lze rozlišit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„normální fázi“</a:t>
            </a:r>
            <a:r>
              <a:rPr lang="cs-CZ" altLang="cs-CZ" sz="2133" dirty="0"/>
              <a:t> (stacionární fáze je polární)</a:t>
            </a:r>
            <a:endParaRPr lang="cs-CZ" altLang="cs-CZ" sz="2133" i="1" dirty="0"/>
          </a:p>
          <a:p>
            <a:pPr marL="417694" indent="-417694">
              <a:buNone/>
            </a:pPr>
            <a:r>
              <a:rPr lang="cs-CZ" altLang="cs-CZ" sz="2133" i="1" dirty="0"/>
              <a:t>   chromatografii na „obrácené (reverzní) fázi“</a:t>
            </a:r>
            <a:r>
              <a:rPr lang="cs-CZ" altLang="cs-CZ" sz="2133" dirty="0"/>
              <a:t> (</a:t>
            </a:r>
            <a:r>
              <a:rPr lang="cs-CZ" altLang="cs-CZ" sz="2133" dirty="0" err="1"/>
              <a:t>stac</a:t>
            </a:r>
            <a:r>
              <a:rPr lang="cs-CZ" altLang="cs-CZ" sz="2133" dirty="0"/>
              <a:t>. f. nepolární)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chemisorpce</a:t>
            </a:r>
            <a:r>
              <a:rPr lang="cs-CZ" altLang="cs-CZ" sz="2133" dirty="0"/>
              <a:t> iontů, iontová výměna: </a:t>
            </a:r>
            <a:r>
              <a:rPr lang="cs-CZ" altLang="cs-CZ" sz="2133" dirty="0" err="1"/>
              <a:t>iontoměničová</a:t>
            </a:r>
            <a:r>
              <a:rPr lang="cs-CZ" altLang="cs-CZ" sz="2133" dirty="0"/>
              <a:t> chromatografie (IEC = </a:t>
            </a:r>
            <a:r>
              <a:rPr lang="cs-CZ" altLang="cs-CZ" sz="2133" i="1" dirty="0"/>
              <a:t>ion </a:t>
            </a:r>
            <a:r>
              <a:rPr lang="cs-CZ" altLang="cs-CZ" sz="2133" i="1" dirty="0" err="1"/>
              <a:t>exchange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/>
              <a:t>molekulové vylučování</a:t>
            </a:r>
            <a:r>
              <a:rPr lang="cs-CZ" altLang="cs-CZ" sz="2133" dirty="0"/>
              <a:t>, sítový efekt: gelová (</a:t>
            </a:r>
            <a:r>
              <a:rPr lang="cs-CZ" altLang="cs-CZ" sz="2133" dirty="0" err="1"/>
              <a:t>permeační</a:t>
            </a:r>
            <a:r>
              <a:rPr lang="cs-CZ" altLang="cs-CZ" sz="2133" dirty="0"/>
              <a:t>) chromatografie (GPC =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permeation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</a:t>
            </a:r>
            <a:r>
              <a:rPr lang="cs-CZ" altLang="cs-CZ" sz="2133" i="1" dirty="0"/>
              <a:t>gel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, SEC = </a:t>
            </a:r>
            <a:r>
              <a:rPr lang="cs-CZ" altLang="cs-CZ" sz="2133" i="1" dirty="0" err="1"/>
              <a:t>size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exclusion</a:t>
            </a:r>
            <a:r>
              <a:rPr lang="cs-CZ" altLang="cs-CZ" sz="2133" i="1" dirty="0"/>
              <a:t> </a:t>
            </a:r>
            <a:r>
              <a:rPr lang="cs-CZ" altLang="cs-CZ" sz="2133" i="1" dirty="0" err="1"/>
              <a:t>chromatography</a:t>
            </a:r>
            <a:r>
              <a:rPr lang="cs-CZ" altLang="cs-CZ" sz="2133" dirty="0"/>
              <a:t>)</a:t>
            </a:r>
          </a:p>
          <a:p>
            <a:pPr marL="417694" indent="-417694">
              <a:buNone/>
            </a:pPr>
            <a:r>
              <a:rPr lang="cs-CZ" altLang="cs-CZ" sz="2133" b="1" dirty="0" err="1"/>
              <a:t>biospecifická</a:t>
            </a:r>
            <a:r>
              <a:rPr lang="cs-CZ" altLang="cs-CZ" sz="2133" b="1" i="1" dirty="0"/>
              <a:t> </a:t>
            </a:r>
            <a:r>
              <a:rPr lang="cs-CZ" altLang="cs-CZ" sz="2133" b="1" dirty="0"/>
              <a:t>interakce</a:t>
            </a:r>
            <a:r>
              <a:rPr lang="cs-CZ" altLang="cs-CZ" sz="2133" dirty="0"/>
              <a:t>: </a:t>
            </a:r>
            <a:r>
              <a:rPr lang="cs-CZ" altLang="cs-CZ" sz="2133" i="1" dirty="0"/>
              <a:t>(bio)afinitní chromatografie</a:t>
            </a:r>
          </a:p>
        </p:txBody>
      </p:sp>
    </p:spTree>
    <p:extLst>
      <p:ext uri="{BB962C8B-B14F-4D97-AF65-F5344CB8AC3E}">
        <p14:creationId xmlns:p14="http://schemas.microsoft.com/office/powerpoint/2010/main" val="23858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Teorie chromatografie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 err="1"/>
              <a:t>Typic</a:t>
            </a:r>
            <a:r>
              <a:rPr lang="cs-CZ" sz="2000" dirty="0" err="1"/>
              <a:t>ká</a:t>
            </a:r>
            <a:r>
              <a:rPr lang="cs-CZ" sz="2000" dirty="0"/>
              <a:t> odezva</a:t>
            </a:r>
            <a:r>
              <a:rPr lang="en-US" sz="2000" dirty="0"/>
              <a:t>: chromatogram – </a:t>
            </a:r>
            <a:r>
              <a:rPr lang="cs-CZ" sz="2000" dirty="0"/>
              <a:t>k</a:t>
            </a:r>
            <a:r>
              <a:rPr lang="en-US" sz="2000" dirty="0" err="1"/>
              <a:t>oncentra</a:t>
            </a:r>
            <a:r>
              <a:rPr lang="cs-CZ" sz="2000" dirty="0" err="1"/>
              <a:t>ce</a:t>
            </a:r>
            <a:r>
              <a:rPr lang="cs-CZ" sz="2000" dirty="0"/>
              <a:t> </a:t>
            </a:r>
            <a:r>
              <a:rPr lang="en-US" sz="2000" dirty="0"/>
              <a:t>versus </a:t>
            </a:r>
            <a:r>
              <a:rPr lang="en-US" sz="2000" dirty="0" err="1"/>
              <a:t>elu</a:t>
            </a:r>
            <a:r>
              <a:rPr lang="cs-CZ" sz="2000" dirty="0"/>
              <a:t>ční čas</a:t>
            </a:r>
            <a:r>
              <a:rPr lang="en-US" sz="2000" dirty="0"/>
              <a:t> </a:t>
            </a:r>
            <a:r>
              <a:rPr lang="cs-CZ" sz="2000" dirty="0"/>
              <a:t>- retenční čas</a:t>
            </a:r>
          </a:p>
          <a:p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979712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t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=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 err="1"/>
              <a:t>t</a:t>
            </a:r>
            <a:r>
              <a:rPr lang="cs-CZ" sz="1400" b="1" baseline="-25000" dirty="0" err="1"/>
              <a:t>R</a:t>
            </a:r>
            <a:r>
              <a:rPr lang="cs-CZ" sz="1400" b="1" baseline="-25000" dirty="0"/>
              <a:t>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t‘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</a:t>
            </a:r>
            <a:r>
              <a:rPr lang="cs-CZ" sz="1400" dirty="0" err="1"/>
              <a:t>time</a:t>
            </a:r>
            <a:r>
              <a:rPr lang="cs-CZ" sz="1400" dirty="0"/>
              <a:t>(</a:t>
            </a:r>
            <a:r>
              <a:rPr lang="cs-CZ" sz="1400" b="1" dirty="0"/>
              <a:t>t‘</a:t>
            </a:r>
            <a:r>
              <a:rPr lang="cs-CZ" sz="1400" b="1" baseline="-25000" dirty="0"/>
              <a:t>R </a:t>
            </a:r>
            <a:r>
              <a:rPr lang="cs-CZ" sz="1400" b="1" dirty="0"/>
              <a:t>- t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8552" y="1988840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(t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 err="1"/>
                <a:t>t</a:t>
              </a:r>
              <a:r>
                <a:rPr lang="cs-CZ" sz="1600" b="1" baseline="-25000" dirty="0" err="1"/>
                <a:t>R</a:t>
              </a:r>
              <a:r>
                <a:rPr lang="cs-CZ" sz="1600" b="1" baseline="-25000" dirty="0"/>
                <a:t>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t‘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 err="1"/>
                <a:t>time</a:t>
              </a:r>
              <a:r>
                <a:rPr lang="cs-CZ" i="1" dirty="0"/>
                <a:t> (t)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96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9947" y="1325136"/>
            <a:ext cx="8341744" cy="506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Úvod, princip separace, základní vztahy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Srovnání HPLC x GLC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Typy kolon, výběr mobilní fáze, gradientová eluce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Volba a optimalizace chromatografického separačního postupu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Faktory ovlivňující HPLC stanovení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Detektory v HPLC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Derivatizační techniky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Problémy v HPLC a jejich řešení </a:t>
            </a:r>
            <a:r>
              <a:rPr lang="cs-CZ" altLang="cs-CZ" sz="1778" b="0" i="1" dirty="0">
                <a:latin typeface="Arial" panose="020B0604020202020204" pitchFamily="34" charset="0"/>
              </a:rPr>
              <a:t>(konkrétní příklady)</a:t>
            </a:r>
            <a:endParaRPr lang="cs-CZ" altLang="cs-CZ" sz="1778" b="0" dirty="0"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Vývoj a validace analytických metod </a:t>
            </a:r>
            <a:r>
              <a:rPr lang="cs-CZ" altLang="cs-CZ" sz="1778" b="0" i="1" dirty="0">
                <a:latin typeface="Arial" panose="020B0604020202020204" pitchFamily="34" charset="0"/>
              </a:rPr>
              <a:t>(příklady vývoje metod)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Využití HPLC při prokazování falšování potravin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Analýza přírodních látek (aminokyseliny, lipidy, cukry, vitaminy, kyseliny…)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Kontrola bezpečnosti potravin (toxické látky, mykotoxiny, aditiva…)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Aplikace ve stopové analýze (rezidua pesticidů, PAH…)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1778" b="0" dirty="0">
                <a:latin typeface="Arial" panose="020B0604020202020204" pitchFamily="34" charset="0"/>
              </a:rPr>
              <a:t>Reálné příklady vývoje metod a řešení problémů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74323" y="651933"/>
            <a:ext cx="8001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3467" y="424988"/>
            <a:ext cx="8270800" cy="900148"/>
          </a:xfrm>
        </p:spPr>
        <p:txBody>
          <a:bodyPr>
            <a:no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en-US" dirty="0" err="1" smtClean="0">
                <a:solidFill>
                  <a:srgbClr val="FF0000"/>
                </a:solidFill>
              </a:rPr>
              <a:t>Obsah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předmětu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3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en-US" dirty="0" err="1" smtClean="0"/>
              <a:t>Základní</a:t>
            </a:r>
            <a:r>
              <a:rPr lang="en-US" dirty="0" smtClean="0"/>
              <a:t> </a:t>
            </a:r>
            <a:r>
              <a:rPr lang="en-US" dirty="0" err="1"/>
              <a:t>pojmy</a:t>
            </a:r>
            <a:r>
              <a:rPr lang="en-US" dirty="0"/>
              <a:t> 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397" y="1388855"/>
            <a:ext cx="8770055" cy="313138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22578">
              <a:buNone/>
            </a:pPr>
            <a:r>
              <a:rPr lang="cs-CZ" altLang="cs-CZ" sz="2100" dirty="0"/>
              <a:t>objem stacionární fáze </a:t>
            </a:r>
            <a:r>
              <a:rPr lang="cs-CZ" altLang="cs-CZ" sz="2100" b="1" dirty="0" err="1"/>
              <a:t>Vs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 mobilní fáze </a:t>
            </a:r>
            <a:r>
              <a:rPr lang="cs-CZ" altLang="cs-CZ" sz="2100" b="1" dirty="0" err="1"/>
              <a:t>Vm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objemový průtok mobilní fáze </a:t>
            </a:r>
            <a:r>
              <a:rPr lang="cs-CZ" altLang="cs-CZ" sz="2100" b="1" dirty="0" err="1"/>
              <a:t>Fm</a:t>
            </a:r>
            <a:r>
              <a:rPr lang="cs-CZ" altLang="cs-CZ" sz="2100" dirty="0"/>
              <a:t> [ml/min]</a:t>
            </a:r>
            <a:br>
              <a:rPr lang="cs-CZ" altLang="cs-CZ" sz="2100" dirty="0"/>
            </a:br>
            <a:r>
              <a:rPr lang="cs-CZ" altLang="cs-CZ" sz="2100" dirty="0"/>
              <a:t>lineární rychlost mobilní fáze </a:t>
            </a:r>
            <a:r>
              <a:rPr lang="cs-CZ" altLang="cs-CZ" sz="2100" b="1" dirty="0"/>
              <a:t>u</a:t>
            </a:r>
            <a:r>
              <a:rPr lang="cs-CZ" altLang="cs-CZ" sz="2100" dirty="0"/>
              <a:t> [cm/min]</a:t>
            </a:r>
            <a:br>
              <a:rPr lang="cs-CZ" altLang="cs-CZ" sz="2100" dirty="0"/>
            </a:br>
            <a:r>
              <a:rPr lang="cs-CZ" altLang="cs-CZ" sz="2100" dirty="0"/>
              <a:t>retenční objem i-</a:t>
            </a:r>
            <a:r>
              <a:rPr lang="cs-CZ" altLang="cs-CZ" sz="2100" dirty="0" err="1"/>
              <a:t>tého</a:t>
            </a:r>
            <a:r>
              <a:rPr lang="cs-CZ" altLang="cs-CZ" sz="2100" dirty="0"/>
              <a:t> analytu </a:t>
            </a:r>
            <a:r>
              <a:rPr lang="cs-CZ" altLang="cs-CZ" sz="2100" b="1" dirty="0" err="1"/>
              <a:t>VR,i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retenční čas i-</a:t>
            </a:r>
            <a:r>
              <a:rPr lang="cs-CZ" altLang="cs-CZ" sz="2100" dirty="0" err="1"/>
              <a:t>tého</a:t>
            </a:r>
            <a:r>
              <a:rPr lang="cs-CZ" altLang="cs-CZ" sz="2100" dirty="0"/>
              <a:t> analytu </a:t>
            </a:r>
            <a:r>
              <a:rPr lang="cs-CZ" altLang="cs-CZ" sz="2100" b="1" dirty="0" err="1"/>
              <a:t>tR,i</a:t>
            </a:r>
            <a:r>
              <a:rPr lang="cs-CZ" altLang="cs-CZ" sz="2100" dirty="0"/>
              <a:t> [min]</a:t>
            </a:r>
            <a:br>
              <a:rPr lang="cs-CZ" altLang="cs-CZ" sz="2100" dirty="0"/>
            </a:br>
            <a:r>
              <a:rPr lang="cs-CZ" altLang="cs-CZ" sz="2100" dirty="0"/>
              <a:t>mrtvý objem kolony </a:t>
            </a:r>
            <a:r>
              <a:rPr lang="cs-CZ" altLang="cs-CZ" sz="2100" b="1" dirty="0"/>
              <a:t>V</a:t>
            </a:r>
            <a:r>
              <a:rPr lang="cs-CZ" altLang="cs-CZ" sz="2100" b="1" baseline="-25000" dirty="0"/>
              <a:t>M</a:t>
            </a:r>
            <a:r>
              <a:rPr lang="cs-CZ" altLang="cs-CZ" sz="2100" dirty="0"/>
              <a:t> [ml]</a:t>
            </a:r>
            <a:br>
              <a:rPr lang="cs-CZ" altLang="cs-CZ" sz="2100" dirty="0"/>
            </a:br>
            <a:r>
              <a:rPr lang="cs-CZ" altLang="cs-CZ" sz="2100" dirty="0"/>
              <a:t>mrtvý čas kolony </a:t>
            </a:r>
            <a:r>
              <a:rPr lang="cs-CZ" altLang="cs-CZ" sz="2100" b="1" dirty="0" err="1"/>
              <a:t>t</a:t>
            </a:r>
            <a:r>
              <a:rPr lang="cs-CZ" altLang="cs-CZ" sz="2100" b="1" baseline="-25000" dirty="0" err="1"/>
              <a:t>M</a:t>
            </a:r>
            <a:r>
              <a:rPr lang="cs-CZ" altLang="cs-CZ" sz="2100" dirty="0"/>
              <a:t> [min]</a:t>
            </a:r>
            <a:br>
              <a:rPr lang="cs-CZ" altLang="cs-CZ" sz="2100" dirty="0"/>
            </a:br>
            <a:r>
              <a:rPr lang="cs-CZ" altLang="cs-CZ" sz="2100" dirty="0"/>
              <a:t>redukovaný retenční objem </a:t>
            </a:r>
            <a:r>
              <a:rPr lang="cs-CZ" altLang="cs-CZ" sz="2100" b="1" dirty="0" err="1"/>
              <a:t>V'R,i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[ml]</a:t>
            </a:r>
            <a:br>
              <a:rPr lang="cs-CZ" altLang="cs-CZ" sz="2100" dirty="0"/>
            </a:br>
            <a:r>
              <a:rPr lang="cs-CZ" altLang="cs-CZ" sz="2100" dirty="0"/>
              <a:t>redukovaný retenční čas </a:t>
            </a:r>
            <a:r>
              <a:rPr lang="cs-CZ" altLang="cs-CZ" sz="2100" b="1" dirty="0" err="1"/>
              <a:t>t'R,i</a:t>
            </a:r>
            <a:r>
              <a:rPr lang="cs-CZ" altLang="cs-CZ" sz="2100" b="1" dirty="0"/>
              <a:t> </a:t>
            </a:r>
            <a:r>
              <a:rPr lang="cs-CZ" altLang="cs-CZ" sz="2100" dirty="0"/>
              <a:t>[min]</a:t>
            </a:r>
            <a:br>
              <a:rPr lang="cs-CZ" altLang="cs-CZ" sz="2100" dirty="0"/>
            </a:br>
            <a:r>
              <a:rPr lang="cs-CZ" altLang="cs-CZ" sz="2400" dirty="0"/>
              <a:t/>
            </a:r>
            <a:br>
              <a:rPr lang="cs-CZ" altLang="cs-CZ" sz="2400" dirty="0"/>
            </a:br>
            <a:endParaRPr lang="cs-CZ" altLang="cs-CZ" sz="2133" dirty="0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628651" y="986927"/>
            <a:ext cx="8180211" cy="8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5826" y="3822827"/>
            <a:ext cx="8281358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txBody>
          <a:bodyPr wrap="square">
            <a:spAutoFit/>
          </a:bodyPr>
          <a:lstStyle/>
          <a:p>
            <a:pPr marL="417694" indent="-22578"/>
            <a:r>
              <a:rPr lang="cs-CZ" altLang="cs-CZ" b="1" dirty="0"/>
              <a:t>Retenční objem</a:t>
            </a:r>
            <a:r>
              <a:rPr lang="cs-CZ" altLang="cs-CZ" dirty="0"/>
              <a:t> je objem mobilní fáze, který musí projít kolonou,</a:t>
            </a:r>
            <a:br>
              <a:rPr lang="cs-CZ" altLang="cs-CZ" dirty="0"/>
            </a:br>
            <a:r>
              <a:rPr lang="cs-CZ" altLang="cs-CZ" dirty="0"/>
              <a:t>aby se příslušný analyt dostal od počátku ke konci separační kolony.</a:t>
            </a:r>
            <a:br>
              <a:rPr lang="cs-CZ" altLang="cs-CZ" dirty="0"/>
            </a:br>
            <a:r>
              <a:rPr lang="cs-CZ" altLang="cs-CZ" b="1" dirty="0"/>
              <a:t>Retenční čas</a:t>
            </a:r>
            <a:r>
              <a:rPr lang="cs-CZ" altLang="cs-CZ" dirty="0"/>
              <a:t> je celkový čas, který příslušný analyt stráví v separační koloně.</a:t>
            </a:r>
            <a:br>
              <a:rPr lang="cs-CZ" altLang="cs-CZ" dirty="0"/>
            </a:br>
            <a:r>
              <a:rPr lang="cs-CZ" altLang="cs-CZ" b="1" dirty="0"/>
              <a:t>Mrtvý objem kolony</a:t>
            </a:r>
            <a:r>
              <a:rPr lang="cs-CZ" altLang="cs-CZ" dirty="0"/>
              <a:t> je objem </a:t>
            </a:r>
            <a:r>
              <a:rPr lang="cs-CZ" altLang="cs-CZ" dirty="0" err="1"/>
              <a:t>eluentu</a:t>
            </a:r>
            <a:r>
              <a:rPr lang="cs-CZ" altLang="cs-CZ" dirty="0"/>
              <a:t>, který musí projít kolonou,</a:t>
            </a:r>
            <a:br>
              <a:rPr lang="cs-CZ" altLang="cs-CZ" dirty="0"/>
            </a:br>
            <a:r>
              <a:rPr lang="cs-CZ" altLang="cs-CZ" dirty="0"/>
              <a:t>aby se nezadržovaný analyt dostal od počátku ke konci kolony.</a:t>
            </a:r>
            <a:br>
              <a:rPr lang="cs-CZ" altLang="cs-CZ" dirty="0"/>
            </a:br>
            <a:r>
              <a:rPr lang="cs-CZ" altLang="cs-CZ" b="1" dirty="0"/>
              <a:t>Mrtvý čas kolony</a:t>
            </a:r>
            <a:r>
              <a:rPr lang="cs-CZ" altLang="cs-CZ" dirty="0"/>
              <a:t> je retenční čas analytu, který není v koloně zadržován,</a:t>
            </a:r>
            <a:br>
              <a:rPr lang="cs-CZ" altLang="cs-CZ" dirty="0"/>
            </a:br>
            <a:r>
              <a:rPr lang="cs-CZ" altLang="cs-CZ" dirty="0"/>
              <a:t>tj. analytu, který se pohybuje kolonou stejnou rychlostí jako mobilní fáze.</a:t>
            </a:r>
            <a:br>
              <a:rPr lang="cs-CZ" altLang="cs-CZ" dirty="0"/>
            </a:br>
            <a:r>
              <a:rPr lang="cs-CZ" altLang="cs-CZ" u="sng" dirty="0">
                <a:solidFill>
                  <a:srgbClr val="FF0000"/>
                </a:solidFill>
              </a:rPr>
              <a:t>Všechny analyty stráví v mobilní fázi stejný čas - mrtvý čas kolony.</a:t>
            </a:r>
            <a:r>
              <a:rPr lang="cs-CZ" altLang="cs-CZ" dirty="0">
                <a:solidFill>
                  <a:srgbClr val="FF0000"/>
                </a:solidFill>
              </a:rPr>
              <a:t/>
            </a:r>
            <a:br>
              <a:rPr lang="cs-CZ" altLang="cs-CZ" dirty="0">
                <a:solidFill>
                  <a:srgbClr val="FF0000"/>
                </a:solidFill>
              </a:rPr>
            </a:br>
            <a:r>
              <a:rPr lang="cs-CZ" altLang="cs-CZ" b="1" dirty="0">
                <a:solidFill>
                  <a:srgbClr val="FF0000"/>
                </a:solidFill>
              </a:rPr>
              <a:t>Redukovaný retenční čas</a:t>
            </a:r>
            <a:r>
              <a:rPr lang="cs-CZ" altLang="cs-CZ" dirty="0">
                <a:solidFill>
                  <a:srgbClr val="FF0000"/>
                </a:solidFill>
              </a:rPr>
              <a:t> je čas, který příslušný analyt stráví ve stacionární fázi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423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Teorie chromatografie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5"/>
            <a:ext cx="8229600" cy="1368151"/>
          </a:xfrm>
        </p:spPr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 err="1"/>
              <a:t>elu</a:t>
            </a:r>
            <a:r>
              <a:rPr lang="cs-CZ" sz="2000" dirty="0"/>
              <a:t>ční objem (retenční objem) místo elučního času</a:t>
            </a:r>
            <a:r>
              <a:rPr lang="en-US" sz="2000" dirty="0"/>
              <a:t>.</a:t>
            </a:r>
            <a:endParaRPr lang="cs-CZ" sz="20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63688" y="5373218"/>
            <a:ext cx="5592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2925" indent="-542925"/>
            <a:r>
              <a:rPr lang="cs-CZ" sz="1400" b="1" dirty="0"/>
              <a:t>V</a:t>
            </a:r>
            <a:r>
              <a:rPr lang="cs-CZ" sz="1400" b="1" baseline="-25000" dirty="0"/>
              <a:t>0</a:t>
            </a:r>
            <a:r>
              <a:rPr lang="cs-CZ" sz="1400" dirty="0"/>
              <a:t>	</a:t>
            </a:r>
            <a:r>
              <a:rPr lang="cs-CZ" sz="1400" dirty="0" err="1"/>
              <a:t>Void</a:t>
            </a:r>
            <a:r>
              <a:rPr lang="cs-CZ" sz="1400" dirty="0"/>
              <a:t> volume = </a:t>
            </a:r>
            <a:r>
              <a:rPr lang="cs-CZ" sz="1400" dirty="0" err="1"/>
              <a:t>eltuion</a:t>
            </a:r>
            <a:r>
              <a:rPr lang="cs-CZ" sz="1400" dirty="0"/>
              <a:t> volume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cs-CZ" sz="1400" dirty="0" err="1"/>
              <a:t>compound</a:t>
            </a:r>
            <a:r>
              <a:rPr lang="cs-CZ" sz="1400" dirty="0"/>
              <a:t> </a:t>
            </a:r>
            <a:r>
              <a:rPr lang="cs-CZ" sz="1400" dirty="0" err="1"/>
              <a:t>without</a:t>
            </a:r>
            <a:r>
              <a:rPr lang="cs-CZ" sz="1400" dirty="0"/>
              <a:t> </a:t>
            </a:r>
            <a:r>
              <a:rPr lang="cs-CZ" sz="1400" dirty="0" err="1"/>
              <a:t>retention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V</a:t>
            </a:r>
            <a:r>
              <a:rPr lang="cs-CZ" sz="1400" b="1" baseline="-25000" dirty="0"/>
              <a:t>R </a:t>
            </a:r>
            <a:r>
              <a:rPr lang="cs-CZ" sz="1400" baseline="-25000" dirty="0"/>
              <a:t>	</a:t>
            </a:r>
            <a:r>
              <a:rPr lang="cs-CZ" sz="1400" dirty="0" err="1"/>
              <a:t>Retention</a:t>
            </a:r>
            <a:r>
              <a:rPr lang="cs-CZ" sz="1400" dirty="0"/>
              <a:t> volume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V‘</a:t>
            </a:r>
            <a:r>
              <a:rPr lang="cs-CZ" sz="1400" b="1" baseline="-25000" dirty="0"/>
              <a:t>R</a:t>
            </a:r>
            <a:r>
              <a:rPr lang="cs-CZ" sz="1400" baseline="-25000" dirty="0"/>
              <a:t>	</a:t>
            </a:r>
            <a:r>
              <a:rPr lang="cs-CZ" sz="1400" dirty="0"/>
              <a:t>Net </a:t>
            </a:r>
            <a:r>
              <a:rPr lang="cs-CZ" sz="1400" dirty="0" err="1"/>
              <a:t>retention</a:t>
            </a:r>
            <a:r>
              <a:rPr lang="cs-CZ" sz="1400" dirty="0"/>
              <a:t> volume (</a:t>
            </a:r>
            <a:r>
              <a:rPr lang="cs-CZ" sz="1400" b="1" dirty="0"/>
              <a:t>V‘</a:t>
            </a:r>
            <a:r>
              <a:rPr lang="cs-CZ" sz="1400" b="1" baseline="-25000" dirty="0"/>
              <a:t>R </a:t>
            </a:r>
            <a:r>
              <a:rPr lang="cs-CZ" sz="1400" b="1" dirty="0"/>
              <a:t>- V</a:t>
            </a:r>
            <a:r>
              <a:rPr lang="cs-CZ" sz="1400" b="1" baseline="-25000" dirty="0"/>
              <a:t>0</a:t>
            </a:r>
            <a:r>
              <a:rPr lang="cs-CZ" sz="1400" dirty="0"/>
              <a:t>)</a:t>
            </a:r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(b)</a:t>
            </a:r>
            <a:r>
              <a:rPr lang="cs-CZ" sz="1400" b="1" dirty="0"/>
              <a:t>	</a:t>
            </a:r>
            <a:r>
              <a:rPr lang="cs-CZ" sz="1400" dirty="0"/>
              <a:t>Base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  <a:p>
            <a:pPr>
              <a:tabLst>
                <a:tab pos="542925" algn="l"/>
              </a:tabLst>
            </a:pPr>
            <a:r>
              <a:rPr lang="cs-CZ" sz="1400" b="1" dirty="0"/>
              <a:t>W</a:t>
            </a:r>
            <a:r>
              <a:rPr lang="cs-CZ" sz="1400" b="1" baseline="-25000" dirty="0"/>
              <a:t>(h)</a:t>
            </a:r>
            <a:r>
              <a:rPr lang="cs-CZ" sz="1400" dirty="0"/>
              <a:t>	Half-</a:t>
            </a:r>
            <a:r>
              <a:rPr lang="cs-CZ" sz="1400" dirty="0" err="1"/>
              <a:t>of</a:t>
            </a:r>
            <a:r>
              <a:rPr lang="cs-CZ" sz="1400" dirty="0"/>
              <a:t>-</a:t>
            </a:r>
            <a:r>
              <a:rPr lang="cs-CZ" sz="1400" dirty="0" err="1"/>
              <a:t>height</a:t>
            </a:r>
            <a:r>
              <a:rPr lang="cs-CZ" sz="1400" dirty="0"/>
              <a:t> </a:t>
            </a:r>
            <a:r>
              <a:rPr lang="cs-CZ" sz="1400" dirty="0" err="1"/>
              <a:t>peak</a:t>
            </a:r>
            <a:r>
              <a:rPr lang="cs-CZ" sz="1400" dirty="0"/>
              <a:t> </a:t>
            </a:r>
            <a:r>
              <a:rPr lang="cs-CZ" sz="1400" dirty="0" err="1"/>
              <a:t>width</a:t>
            </a:r>
            <a:endParaRPr lang="cs-CZ" sz="1400" dirty="0"/>
          </a:p>
        </p:txBody>
      </p:sp>
      <p:grpSp>
        <p:nvGrpSpPr>
          <p:cNvPr id="5" name="Skupina 4"/>
          <p:cNvGrpSpPr/>
          <p:nvPr/>
        </p:nvGrpSpPr>
        <p:grpSpPr>
          <a:xfrm>
            <a:off x="118552" y="1988840"/>
            <a:ext cx="6901720" cy="3575784"/>
            <a:chOff x="118552" y="1196752"/>
            <a:chExt cx="6901720" cy="3575784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" name="Přímá spojovací čára 6"/>
            <p:cNvCxnSpPr/>
            <p:nvPr/>
          </p:nvCxnSpPr>
          <p:spPr>
            <a:xfrm rot="5400000">
              <a:off x="1280778" y="3754544"/>
              <a:ext cx="122413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ovací čára 7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/>
            <p:cNvSpPr txBox="1"/>
            <p:nvPr/>
          </p:nvSpPr>
          <p:spPr>
            <a:xfrm>
              <a:off x="1206039" y="2814186"/>
              <a:ext cx="4320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0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118552" y="4187761"/>
              <a:ext cx="1584176" cy="58477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Sample </a:t>
              </a:r>
              <a:r>
                <a:rPr lang="cs-CZ" sz="1600" dirty="0" err="1"/>
                <a:t>injection</a:t>
              </a:r>
              <a:r>
                <a:rPr lang="cs-CZ" sz="1600" dirty="0"/>
                <a:t> (V = 0)</a:t>
              </a:r>
            </a:p>
          </p:txBody>
        </p:sp>
        <p:cxnSp>
          <p:nvCxnSpPr>
            <p:cNvPr id="11" name="Přímá spojovací šipka 10"/>
            <p:cNvCxnSpPr>
              <a:stCxn id="10" idx="0"/>
            </p:cNvCxnSpPr>
            <p:nvPr/>
          </p:nvCxnSpPr>
          <p:spPr>
            <a:xfrm rot="5400000" flipH="1" flipV="1">
              <a:off x="752185" y="4029306"/>
              <a:ext cx="31691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16200000" flipH="1">
              <a:off x="3743910" y="3106472"/>
              <a:ext cx="2520278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>
              <a:off x="1907704" y="4150588"/>
              <a:ext cx="123594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907704" y="4351199"/>
              <a:ext cx="3096344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ovéPole 17"/>
            <p:cNvSpPr txBox="1"/>
            <p:nvPr/>
          </p:nvSpPr>
          <p:spPr>
            <a:xfrm>
              <a:off x="1763688" y="2157224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2627784" y="1507778"/>
              <a:ext cx="5760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</a:t>
              </a:r>
              <a:r>
                <a:rPr lang="cs-CZ" sz="1600" b="1" baseline="-25000" dirty="0"/>
                <a:t>R(2)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2555776" y="2157224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1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4427984" y="1538555"/>
              <a:ext cx="1584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Component</a:t>
              </a:r>
              <a:r>
                <a:rPr lang="cs-CZ" sz="1400" dirty="0"/>
                <a:t> 2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2195736" y="381965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3275856" y="4028058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V‘</a:t>
              </a:r>
              <a:r>
                <a:rPr lang="cs-CZ" sz="1600" b="1" baseline="-25000" dirty="0"/>
                <a:t>R(2)</a:t>
              </a:r>
            </a:p>
          </p:txBody>
        </p:sp>
        <p:cxnSp>
          <p:nvCxnSpPr>
            <p:cNvPr id="24" name="Přímá spojovací šipka 23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ovací šipka 24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ovéPole 25"/>
            <p:cNvSpPr txBox="1"/>
            <p:nvPr/>
          </p:nvSpPr>
          <p:spPr>
            <a:xfrm>
              <a:off x="310002" y="119675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i="1" dirty="0" err="1"/>
                <a:t>signal</a:t>
              </a:r>
              <a:endParaRPr lang="cs-CZ" i="1" dirty="0"/>
            </a:p>
          </p:txBody>
        </p:sp>
        <p:sp>
          <p:nvSpPr>
            <p:cNvPr id="27" name="TextovéPole 26"/>
            <p:cNvSpPr txBox="1"/>
            <p:nvPr/>
          </p:nvSpPr>
          <p:spPr>
            <a:xfrm>
              <a:off x="5796136" y="3899148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i="1" dirty="0"/>
                <a:t>Volume (V)</a:t>
              </a:r>
            </a:p>
          </p:txBody>
        </p:sp>
        <p:cxnSp>
          <p:nvCxnSpPr>
            <p:cNvPr id="28" name="Přímá spojovací čára 27"/>
            <p:cNvCxnSpPr/>
            <p:nvPr/>
          </p:nvCxnSpPr>
          <p:spPr>
            <a:xfrm>
              <a:off x="4659715" y="3648075"/>
              <a:ext cx="703190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ovéPole 28"/>
            <p:cNvSpPr txBox="1"/>
            <p:nvPr/>
          </p:nvSpPr>
          <p:spPr>
            <a:xfrm>
              <a:off x="5220072" y="330647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1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1"/>
                  </a:solidFill>
                </a:rPr>
                <a:t>(b)</a:t>
              </a:r>
            </a:p>
          </p:txBody>
        </p:sp>
        <p:cxnSp>
          <p:nvCxnSpPr>
            <p:cNvPr id="30" name="Přímá spojovací čára 29"/>
            <p:cNvCxnSpPr/>
            <p:nvPr/>
          </p:nvCxnSpPr>
          <p:spPr>
            <a:xfrm>
              <a:off x="4860032" y="2708920"/>
              <a:ext cx="288032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ovéPole 30"/>
            <p:cNvSpPr txBox="1"/>
            <p:nvPr/>
          </p:nvSpPr>
          <p:spPr>
            <a:xfrm>
              <a:off x="5076056" y="2492896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>
                  <a:solidFill>
                    <a:schemeClr val="accent2"/>
                  </a:solidFill>
                </a:rPr>
                <a:t>W</a:t>
              </a:r>
              <a:r>
                <a:rPr lang="cs-CZ" sz="1600" b="1" baseline="-25000" dirty="0">
                  <a:solidFill>
                    <a:schemeClr val="accent2"/>
                  </a:solidFill>
                </a:rPr>
                <a:t>(h)</a:t>
              </a:r>
            </a:p>
          </p:txBody>
        </p:sp>
      </p:grp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 r="61705"/>
          <a:stretch>
            <a:fillRect/>
          </a:stretch>
        </p:blipFill>
        <p:spPr bwMode="auto">
          <a:xfrm>
            <a:off x="7876642" y="3082188"/>
            <a:ext cx="955456" cy="69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ovéPole 40"/>
          <p:cNvSpPr txBox="1"/>
          <p:nvPr/>
        </p:nvSpPr>
        <p:spPr>
          <a:xfrm>
            <a:off x="5868144" y="3132259"/>
            <a:ext cx="145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</a:t>
            </a:r>
            <a:r>
              <a:rPr lang="cs-CZ" sz="1600" b="1" dirty="0" err="1"/>
              <a:t>time</a:t>
            </a:r>
            <a:r>
              <a:rPr lang="cs-CZ" sz="1600" b="1" dirty="0"/>
              <a:t> (min)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7308304" y="1992091"/>
            <a:ext cx="1835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Elution</a:t>
            </a:r>
            <a:r>
              <a:rPr lang="cs-CZ" sz="1600" b="1" dirty="0"/>
              <a:t> volume</a:t>
            </a:r>
          </a:p>
          <a:p>
            <a:pPr algn="ctr"/>
            <a:r>
              <a:rPr lang="cs-CZ" sz="1600" b="1" dirty="0"/>
              <a:t>(ml)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308304" y="4017405"/>
            <a:ext cx="1835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err="1"/>
              <a:t>Flow</a:t>
            </a:r>
            <a:r>
              <a:rPr lang="cs-CZ" sz="1600" b="1" dirty="0"/>
              <a:t> </a:t>
            </a:r>
            <a:r>
              <a:rPr lang="cs-CZ" sz="1600" b="1" dirty="0" err="1"/>
              <a:t>rate</a:t>
            </a:r>
            <a:r>
              <a:rPr lang="cs-CZ" sz="1600" b="1" dirty="0"/>
              <a:t> </a:t>
            </a:r>
            <a:r>
              <a:rPr lang="cs-CZ" sz="1600" b="1" dirty="0" err="1"/>
              <a:t>of</a:t>
            </a:r>
            <a:r>
              <a:rPr lang="cs-CZ" sz="1600" b="1" dirty="0"/>
              <a:t> mobile </a:t>
            </a:r>
            <a:r>
              <a:rPr lang="cs-CZ" sz="1600" b="1" dirty="0" err="1"/>
              <a:t>phase</a:t>
            </a:r>
            <a:r>
              <a:rPr lang="cs-CZ" sz="1600" b="1" dirty="0"/>
              <a:t> </a:t>
            </a:r>
          </a:p>
          <a:p>
            <a:pPr algn="ctr"/>
            <a:r>
              <a:rPr lang="cs-CZ" sz="1600" b="1" dirty="0"/>
              <a:t>(ml/min)</a:t>
            </a:r>
          </a:p>
        </p:txBody>
      </p:sp>
      <p:cxnSp>
        <p:nvCxnSpPr>
          <p:cNvPr id="45" name="Přímá spojovací šipka 44"/>
          <p:cNvCxnSpPr>
            <a:stCxn id="42" idx="2"/>
          </p:cNvCxnSpPr>
          <p:nvPr/>
        </p:nvCxnSpPr>
        <p:spPr>
          <a:xfrm rot="16200000" flipH="1">
            <a:off x="8133248" y="2669768"/>
            <a:ext cx="492096" cy="30628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ovací šipka 45"/>
          <p:cNvCxnSpPr>
            <a:stCxn id="43" idx="0"/>
          </p:cNvCxnSpPr>
          <p:nvPr/>
        </p:nvCxnSpPr>
        <p:spPr>
          <a:xfrm rot="5400000" flipH="1" flipV="1">
            <a:off x="8209901" y="3721476"/>
            <a:ext cx="312178" cy="27967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ovací šipka 48"/>
          <p:cNvCxnSpPr>
            <a:stCxn id="41" idx="3"/>
          </p:cNvCxnSpPr>
          <p:nvPr/>
        </p:nvCxnSpPr>
        <p:spPr>
          <a:xfrm>
            <a:off x="7327656" y="3424647"/>
            <a:ext cx="404970" cy="5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12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Základní pojmy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70938" y="1155940"/>
            <a:ext cx="8528515" cy="5021024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dirty="0"/>
              <a:t>Retenční čas:</a:t>
            </a:r>
            <a:r>
              <a:rPr lang="cs-CZ" altLang="cs-CZ" sz="1800" dirty="0"/>
              <a:t> kvalitativní charakteristika (závisí na druhu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dirty="0"/>
              <a:t>Plocha píku</a:t>
            </a:r>
            <a:r>
              <a:rPr lang="cs-CZ" altLang="cs-CZ" sz="1800" dirty="0"/>
              <a:t>: kvantitativní údaj (závisí na množství látky)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dirty="0"/>
              <a:t>Veličiny charakterizující retenci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i="1" dirty="0"/>
              <a:t>Retenční čas a  eluční (retenční) objem</a:t>
            </a:r>
            <a:endParaRPr lang="cs-CZ" altLang="cs-CZ" sz="18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/>
              <a:t>V</a:t>
            </a:r>
            <a:r>
              <a:rPr lang="cs-CZ" altLang="cs-CZ" sz="1800" baseline="-25000" dirty="0"/>
              <a:t>R</a:t>
            </a:r>
            <a:r>
              <a:rPr lang="cs-CZ" altLang="cs-CZ" sz="1800" dirty="0"/>
              <a:t> je eluční (retenční) objem </a:t>
            </a:r>
            <a:r>
              <a:rPr lang="cs-CZ" altLang="cs-CZ" sz="1800" dirty="0">
                <a:sym typeface="Symbol" panose="05050102010706020507" pitchFamily="18" charset="2"/>
              </a:rPr>
              <a:t></a:t>
            </a:r>
            <a:r>
              <a:rPr lang="cs-CZ" altLang="cs-CZ" sz="1800" dirty="0"/>
              <a:t>ml</a:t>
            </a:r>
            <a:r>
              <a:rPr lang="cs-CZ" altLang="cs-CZ" sz="1800" dirty="0">
                <a:sym typeface="Symbol" panose="05050102010706020507" pitchFamily="18" charset="2"/>
              </a:rPr>
              <a:t></a:t>
            </a:r>
            <a:endParaRPr lang="cs-CZ" altLang="cs-CZ" sz="18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dirty="0"/>
              <a:t>F</a:t>
            </a:r>
            <a:r>
              <a:rPr lang="cs-CZ" altLang="cs-CZ" sz="1800" dirty="0"/>
              <a:t> je objemový průtok mobilní fáze </a:t>
            </a:r>
            <a:r>
              <a:rPr lang="cs-CZ" altLang="cs-CZ" sz="1800" dirty="0">
                <a:sym typeface="Symbol" panose="05050102010706020507" pitchFamily="18" charset="2"/>
              </a:rPr>
              <a:t></a:t>
            </a:r>
            <a:r>
              <a:rPr lang="cs-CZ" altLang="cs-CZ" sz="1800" dirty="0"/>
              <a:t>ml/min</a:t>
            </a:r>
            <a:r>
              <a:rPr lang="cs-CZ" altLang="cs-CZ" sz="1800" dirty="0">
                <a:sym typeface="Symbol" panose="05050102010706020507" pitchFamily="18" charset="2"/>
              </a:rPr>
              <a:t></a:t>
            </a:r>
            <a:endParaRPr lang="cs-CZ" altLang="cs-CZ" sz="1800" i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i="1" dirty="0"/>
              <a:t>Redukovaný retenční čas </a:t>
            </a:r>
            <a:r>
              <a:rPr lang="cs-CZ" altLang="cs-CZ" sz="1800" i="1" dirty="0" err="1"/>
              <a:t>t</a:t>
            </a:r>
            <a:r>
              <a:rPr lang="cs-CZ" altLang="cs-CZ" sz="1800" i="1" dirty="0" err="1">
                <a:sym typeface="Symbol" panose="05050102010706020507" pitchFamily="18" charset="2"/>
              </a:rPr>
              <a:t></a:t>
            </a:r>
            <a:r>
              <a:rPr lang="cs-CZ" altLang="cs-CZ" sz="1800" baseline="-25000" dirty="0" err="1"/>
              <a:t>R</a:t>
            </a:r>
            <a:r>
              <a:rPr lang="cs-CZ" altLang="cs-CZ" sz="1800" baseline="-25000" dirty="0"/>
              <a:t>   </a:t>
            </a:r>
            <a:r>
              <a:rPr lang="cs-CZ" altLang="cs-CZ" sz="1800" b="1" dirty="0" err="1"/>
              <a:t>t</a:t>
            </a:r>
            <a:r>
              <a:rPr lang="cs-CZ" altLang="cs-CZ" sz="1800" b="1" dirty="0" err="1">
                <a:sym typeface="Symbol" panose="05050102010706020507" pitchFamily="18" charset="2"/>
              </a:rPr>
              <a:t></a:t>
            </a:r>
            <a:r>
              <a:rPr lang="cs-CZ" altLang="cs-CZ" sz="1800" b="1" baseline="-25000" dirty="0" err="1"/>
              <a:t>R</a:t>
            </a:r>
            <a:r>
              <a:rPr lang="cs-CZ" altLang="cs-CZ" sz="1800" b="1" dirty="0"/>
              <a:t> = </a:t>
            </a:r>
            <a:r>
              <a:rPr lang="cs-CZ" altLang="cs-CZ" sz="1800" b="1" dirty="0" err="1"/>
              <a:t>t</a:t>
            </a:r>
            <a:r>
              <a:rPr lang="cs-CZ" altLang="cs-CZ" sz="1800" b="1" baseline="-25000" dirty="0" err="1"/>
              <a:t>R</a:t>
            </a:r>
            <a:r>
              <a:rPr lang="cs-CZ" altLang="cs-CZ" sz="1800" b="1" dirty="0"/>
              <a:t> –</a:t>
            </a:r>
            <a:r>
              <a:rPr lang="cs-CZ" altLang="cs-CZ" sz="1800" b="1" dirty="0" err="1"/>
              <a:t>t</a:t>
            </a:r>
            <a:r>
              <a:rPr lang="cs-CZ" altLang="cs-CZ" sz="1800" b="1" baseline="-25000" dirty="0" err="1"/>
              <a:t>M</a:t>
            </a:r>
            <a:endParaRPr lang="cs-CZ" altLang="cs-CZ" sz="1800" b="1" baseline="-25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i="1" dirty="0">
                <a:solidFill>
                  <a:srgbClr val="FF0000"/>
                </a:solidFill>
              </a:rPr>
              <a:t>Kapacitní poměr K (faktor) = rozdělovací koeficient</a:t>
            </a:r>
            <a:endParaRPr lang="cs-CZ" altLang="cs-CZ" sz="1800" b="1" dirty="0">
              <a:solidFill>
                <a:srgbClr val="FF0000"/>
              </a:solidFill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>
                <a:solidFill>
                  <a:srgbClr val="FF0000"/>
                </a:solidFill>
              </a:rPr>
              <a:t>pro složku A je poměr množství látky A ve stacionární a mobilní fázi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b="1" dirty="0"/>
              <a:t>Určuje </a:t>
            </a:r>
            <a:r>
              <a:rPr lang="cs-CZ" altLang="cs-CZ" sz="1800" b="1" dirty="0">
                <a:solidFill>
                  <a:srgbClr val="FF0000"/>
                </a:solidFill>
              </a:rPr>
              <a:t>zádrž látky na koloně  </a:t>
            </a:r>
            <a:r>
              <a:rPr lang="cs-CZ" altLang="cs-CZ" sz="1800" b="1" dirty="0"/>
              <a:t>- </a:t>
            </a:r>
            <a:r>
              <a:rPr lang="cs-CZ" altLang="cs-CZ" sz="1800" dirty="0"/>
              <a:t>je ovlivněn složením rozpouštědla, stacionární fází, a teplotou při které dochází k separaci.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/>
              <a:t>vyšší kapacitní faktor  - lepší rozlišení, vyšší čas analýzy (optimálně 2-8) – vývoj metody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67357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08796"/>
            <a:ext cx="8270800" cy="900148"/>
          </a:xfrm>
        </p:spPr>
        <p:txBody>
          <a:bodyPr>
            <a:normAutofit/>
          </a:bodyPr>
          <a:lstStyle/>
          <a:p>
            <a:r>
              <a:rPr lang="cs-CZ" dirty="0" smtClean="0"/>
              <a:t>Kapacitní faktor </a:t>
            </a:r>
            <a:r>
              <a:rPr lang="cs-CZ" dirty="0"/>
              <a:t>(</a:t>
            </a:r>
            <a:r>
              <a:rPr lang="cs-CZ" i="1" dirty="0"/>
              <a:t>k</a:t>
            </a:r>
            <a:r>
              <a:rPr lang="cs-CZ" i="1" dirty="0" smtClean="0"/>
              <a:t>‘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4"/>
            <a:ext cx="8229600" cy="43364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 </a:t>
            </a:r>
            <a:r>
              <a:rPr lang="cs-CZ" dirty="0" smtClean="0"/>
              <a:t>univerzální měření retence</a:t>
            </a:r>
            <a:r>
              <a:rPr lang="en-US" dirty="0" smtClean="0"/>
              <a:t> </a:t>
            </a:r>
            <a:endParaRPr lang="cs-CZ" dirty="0"/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43339" y="2904004"/>
            <a:ext cx="8697144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K</a:t>
            </a:r>
            <a:r>
              <a:rPr lang="en-US" sz="2400" dirty="0" err="1"/>
              <a:t>apacit</a:t>
            </a:r>
            <a:r>
              <a:rPr lang="cs-CZ" sz="2400" dirty="0"/>
              <a:t>ní </a:t>
            </a:r>
            <a:r>
              <a:rPr lang="en-US" sz="2400" dirty="0"/>
              <a:t>fa</a:t>
            </a:r>
            <a:r>
              <a:rPr lang="cs-CZ" sz="2400" dirty="0"/>
              <a:t>k</a:t>
            </a:r>
            <a:r>
              <a:rPr lang="en-US" sz="2400" dirty="0"/>
              <a:t>tor </a:t>
            </a:r>
            <a:r>
              <a:rPr lang="cs-CZ" sz="2400" dirty="0"/>
              <a:t>– srovnání výsledků získaných z různých systémů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400" dirty="0"/>
              <a:t>Je nezávislý na délce kolony a průtoku</a:t>
            </a:r>
            <a:endParaRPr lang="en-US" sz="2400" dirty="0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586" y="1638730"/>
            <a:ext cx="8352928" cy="1287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13472" r="13472"/>
          <a:stretch>
            <a:fillRect/>
          </a:stretch>
        </p:blipFill>
        <p:spPr bwMode="auto">
          <a:xfrm>
            <a:off x="1343627" y="3916795"/>
            <a:ext cx="5904656" cy="123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43132" y="5011991"/>
            <a:ext cx="9057736" cy="7200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sz="2000" b="1" i="1" dirty="0">
                <a:solidFill>
                  <a:srgbClr val="FF0000"/>
                </a:solidFill>
              </a:rPr>
              <a:t>k’ </a:t>
            </a:r>
            <a:r>
              <a:rPr lang="cs-CZ" sz="2000" b="1" i="1" dirty="0">
                <a:solidFill>
                  <a:srgbClr val="FF0000"/>
                </a:solidFill>
              </a:rPr>
              <a:t>závisí na síle interakce analytu mezi mobilní a stacionární fázi</a:t>
            </a:r>
            <a:endParaRPr lang="en-US" sz="2000" b="1" i="1" dirty="0">
              <a:solidFill>
                <a:srgbClr val="FF0000"/>
              </a:solidFill>
            </a:endParaRPr>
          </a:p>
          <a:p>
            <a:pPr lvl="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sz="2000" b="1" i="1" dirty="0">
                <a:solidFill>
                  <a:srgbClr val="FF0000"/>
                </a:solidFill>
              </a:rPr>
              <a:t>ustavení rovnováhy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2286000" y="5732073"/>
            <a:ext cx="4572000" cy="10341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dirty="0"/>
              <a:t>k‘ </a:t>
            </a:r>
            <a:r>
              <a:rPr lang="cs-CZ" dirty="0"/>
              <a:t>≈ </a:t>
            </a:r>
            <a:r>
              <a:rPr lang="en-US" dirty="0"/>
              <a:t>1.0, </a:t>
            </a:r>
            <a:r>
              <a:rPr lang="en-US" dirty="0" err="1"/>
              <a:t>separa</a:t>
            </a:r>
            <a:r>
              <a:rPr lang="cs-CZ" dirty="0" err="1"/>
              <a:t>ce</a:t>
            </a:r>
            <a:r>
              <a:rPr lang="cs-CZ" dirty="0"/>
              <a:t> špatná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dirty="0"/>
              <a:t> k‘ &gt; 30, </a:t>
            </a:r>
            <a:r>
              <a:rPr lang="en-US" dirty="0" err="1"/>
              <a:t>separa</a:t>
            </a:r>
            <a:r>
              <a:rPr lang="cs-CZ" dirty="0" err="1"/>
              <a:t>ce</a:t>
            </a:r>
            <a:r>
              <a:rPr lang="cs-CZ" dirty="0"/>
              <a:t> pomalá</a:t>
            </a:r>
          </a:p>
          <a:p>
            <a:pPr marL="342900" indent="-342900" algn="ctr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en-US" dirty="0"/>
              <a:t>k‘ = 2-10, </a:t>
            </a:r>
            <a:r>
              <a:rPr lang="en-US" dirty="0" err="1"/>
              <a:t>separa</a:t>
            </a:r>
            <a:r>
              <a:rPr lang="cs-CZ" dirty="0" err="1"/>
              <a:t>ce</a:t>
            </a:r>
            <a:r>
              <a:rPr lang="cs-CZ" dirty="0"/>
              <a:t> optimální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Rozdělovací izoterma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5246" y="1101373"/>
            <a:ext cx="8229600" cy="402307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= závislost koncentrace látky ve stacionární fázi na koncentraci látky v mobilní fázi (platí pro konstantní teplotu)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b="1" dirty="0"/>
              <a:t>Rozdělovací koeficient K se:</a:t>
            </a:r>
          </a:p>
          <a:p>
            <a:pPr marL="474139" indent="-474139" defTabSz="395116">
              <a:buFont typeface="Wingdings" panose="05000000000000000000" pitchFamily="2" charset="2"/>
              <a:buAutoNum type="arabicPeriod"/>
              <a:tabLst>
                <a:tab pos="237070" algn="l"/>
              </a:tabLst>
            </a:pPr>
            <a:r>
              <a:rPr lang="cs-CZ" altLang="cs-CZ" sz="2000" dirty="0"/>
              <a:t>Nemění s koncentrací    a) Izoterma je lineární, eluční pás symetrický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r>
              <a:rPr lang="cs-CZ" altLang="cs-CZ" sz="2000" dirty="0"/>
              <a:t>Mění s koncentrací  </a:t>
            </a:r>
            <a:r>
              <a:rPr lang="cs-CZ" altLang="cs-CZ" sz="2000" dirty="0">
                <a:cs typeface="Arial" panose="020B0604020202020204" pitchFamily="34" charset="0"/>
              </a:rPr>
              <a:t>→ eluční pásy nejsou symetrické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Izoterma je zakřivená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b) Konkávní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000" dirty="0"/>
              <a:t>                            c) Konvexní </a:t>
            </a:r>
          </a:p>
          <a:p>
            <a:pPr marL="474139" indent="-474139" defTabSz="395116">
              <a:buNone/>
              <a:tabLst>
                <a:tab pos="237070" algn="l"/>
              </a:tabLst>
            </a:pPr>
            <a:r>
              <a:rPr lang="cs-CZ" altLang="cs-CZ" sz="2600" dirty="0"/>
              <a:t>                                                   </a:t>
            </a: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2600" dirty="0"/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  <a:p>
            <a:pPr marL="474139" indent="-474139" defTabSz="395116">
              <a:buFont typeface="Wingdings" panose="05000000000000000000" pitchFamily="2" charset="2"/>
              <a:buAutoNum type="arabicPeriod" startAt="2"/>
              <a:tabLst>
                <a:tab pos="237070" algn="l"/>
              </a:tabLst>
            </a:pPr>
            <a:endParaRPr lang="cs-CZ" altLang="cs-CZ" sz="1689" dirty="0">
              <a:latin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368" y="2889849"/>
            <a:ext cx="5222635" cy="38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456"/>
            <a:ext cx="9144000" cy="60635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16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812"/>
            <a:ext cx="9144000" cy="604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269"/>
            <a:ext cx="9144000" cy="597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61215" y="1265277"/>
            <a:ext cx="878278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Peak     RT(min)     Height     Area        W0,5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1         4.328      0.957        7.827     0.123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2        14.256      2.547       69.946     0.448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3        17.973      3.563      127.562     0.573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4        20.127      0.657       26.181     0.672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5        28.006      1.949      112.721     0.945</a:t>
            </a:r>
            <a:br>
              <a:rPr lang="en-US" altLang="cs-CZ" sz="2000" b="0" dirty="0">
                <a:latin typeface="+mn-lt"/>
              </a:rPr>
            </a:br>
            <a:r>
              <a:rPr lang="en-US" altLang="cs-CZ" sz="2000" b="0" dirty="0">
                <a:latin typeface="+mn-lt"/>
              </a:rPr>
              <a:t>--------------------------------------------------</a:t>
            </a:r>
            <a:br>
              <a:rPr lang="en-US" altLang="cs-CZ" sz="2000" b="0" dirty="0">
                <a:latin typeface="+mn-lt"/>
              </a:rPr>
            </a:br>
            <a:r>
              <a:rPr lang="cs-CZ" altLang="cs-CZ" sz="2000" dirty="0">
                <a:latin typeface="+mn-lt"/>
              </a:rPr>
              <a:t>kvalitativní informace</a:t>
            </a:r>
            <a:r>
              <a:rPr lang="cs-CZ" altLang="cs-CZ" sz="2000" b="0" dirty="0">
                <a:latin typeface="+mn-lt"/>
              </a:rPr>
              <a:t> : poloha píku - retenční čas → retenční faktor, distribuční konstanta - druh látky (metoda standardů)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dirty="0">
                <a:latin typeface="+mn-lt"/>
              </a:rPr>
              <a:t>kvantitativní informace</a:t>
            </a:r>
            <a:r>
              <a:rPr lang="cs-CZ" altLang="cs-CZ" sz="2000" b="0" dirty="0">
                <a:latin typeface="+mn-lt"/>
              </a:rPr>
              <a:t> :  plocha píku → množství, koncentrace látky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a) metoda kalibrační přímky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b) metoda vnitřního standardu</a:t>
            </a:r>
            <a:br>
              <a:rPr lang="cs-CZ" altLang="cs-CZ" sz="2000" b="0" dirty="0">
                <a:latin typeface="+mn-lt"/>
              </a:rPr>
            </a:br>
            <a:r>
              <a:rPr lang="cs-CZ" altLang="cs-CZ" sz="2000" b="0" dirty="0">
                <a:latin typeface="+mn-lt"/>
              </a:rPr>
              <a:t>c) metoda standardního přídavku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ANALYTICKÁ INFORMACE Z CHROMATOGRAMU</a:t>
            </a:r>
          </a:p>
        </p:txBody>
      </p:sp>
    </p:spTree>
    <p:extLst>
      <p:ext uri="{BB962C8B-B14F-4D97-AF65-F5344CB8AC3E}">
        <p14:creationId xmlns:p14="http://schemas.microsoft.com/office/powerpoint/2010/main" val="22779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036"/>
            <a:ext cx="9144000" cy="598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0768" y="1147633"/>
            <a:ext cx="9179278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Knihy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, S </a:t>
            </a:r>
            <a:r>
              <a:rPr lang="cs-CZ" altLang="cs-CZ" sz="1800" b="0" dirty="0" err="1">
                <a:latin typeface="+mn-lt"/>
              </a:rPr>
              <a:t>Suzane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Nielsen</a:t>
            </a:r>
            <a:r>
              <a:rPr lang="cs-CZ" altLang="cs-CZ" sz="1800" b="0" dirty="0">
                <a:latin typeface="+mn-lt"/>
              </a:rPr>
              <a:t> (2014) ISBN: 978-1-4419-1477-4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Food </a:t>
            </a:r>
            <a:r>
              <a:rPr lang="cs-CZ" altLang="cs-CZ" sz="1800" b="0" dirty="0" err="1">
                <a:latin typeface="+mn-lt"/>
              </a:rPr>
              <a:t>Analysis</a:t>
            </a:r>
            <a:r>
              <a:rPr lang="cs-CZ" altLang="cs-CZ" sz="1800" b="0" dirty="0">
                <a:latin typeface="+mn-lt"/>
              </a:rPr>
              <a:t> by HPLC – </a:t>
            </a:r>
            <a:r>
              <a:rPr lang="cs-CZ" altLang="cs-CZ" sz="1800" b="0" dirty="0" err="1">
                <a:latin typeface="+mn-lt"/>
              </a:rPr>
              <a:t>Nollet</a:t>
            </a:r>
            <a:r>
              <a:rPr lang="cs-CZ" altLang="cs-CZ" sz="1800" b="0" dirty="0">
                <a:latin typeface="+mn-lt"/>
              </a:rPr>
              <a:t> (2000)</a:t>
            </a:r>
          </a:p>
          <a:p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Practical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High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-Performance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Liquid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Chromatography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,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Fourth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edition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Veronika R.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Meyer</a:t>
            </a:r>
            <a:endParaRPr lang="cs-CZ" altLang="cs-CZ" sz="1800" b="0" dirty="0">
              <a:solidFill>
                <a:srgbClr val="FF0000"/>
              </a:solidFill>
              <a:latin typeface="+mn-lt"/>
            </a:endParaRPr>
          </a:p>
          <a:p>
            <a:r>
              <a:rPr lang="cs-CZ" altLang="cs-CZ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Kniha: Moderní HPLC separace v teorii a praxi I a II, Lucie Nováková; Michal Douša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HPLC </a:t>
            </a:r>
            <a:r>
              <a:rPr lang="cs-CZ" altLang="cs-CZ" sz="1800" b="0" dirty="0" err="1">
                <a:latin typeface="+mn-lt"/>
              </a:rPr>
              <a:t>Method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development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L.R.Snyder</a:t>
            </a:r>
            <a:r>
              <a:rPr lang="cs-CZ" altLang="cs-CZ" sz="1800" b="0" dirty="0">
                <a:latin typeface="+mn-lt"/>
              </a:rPr>
              <a:t>, J.J. </a:t>
            </a:r>
            <a:r>
              <a:rPr lang="cs-CZ" altLang="cs-CZ" sz="1800" b="0" dirty="0" err="1">
                <a:latin typeface="+mn-lt"/>
              </a:rPr>
              <a:t>Kirkland</a:t>
            </a:r>
            <a:r>
              <a:rPr lang="cs-CZ" altLang="cs-CZ" sz="1800" b="0" dirty="0">
                <a:latin typeface="+mn-lt"/>
              </a:rPr>
              <a:t>, J. L. </a:t>
            </a:r>
            <a:r>
              <a:rPr lang="cs-CZ" altLang="cs-CZ" sz="1800" b="0" dirty="0" err="1">
                <a:latin typeface="+mn-lt"/>
              </a:rPr>
              <a:t>Glajch</a:t>
            </a:r>
            <a:r>
              <a:rPr lang="cs-CZ" altLang="cs-CZ" sz="1800" b="0" dirty="0">
                <a:latin typeface="+mn-lt"/>
              </a:rPr>
              <a:t> (1997)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HPLC, </a:t>
            </a:r>
            <a:r>
              <a:rPr lang="cs-CZ" altLang="cs-CZ" sz="1800" b="0" dirty="0" err="1">
                <a:latin typeface="+mn-lt"/>
              </a:rPr>
              <a:t>fundamental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principles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Practice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Lough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Wainer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Handbook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– </a:t>
            </a:r>
            <a:r>
              <a:rPr lang="cs-CZ" altLang="cs-CZ" sz="1800" b="0" dirty="0" err="1">
                <a:latin typeface="+mn-lt"/>
              </a:rPr>
              <a:t>Katz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Eksrteen</a:t>
            </a:r>
            <a:r>
              <a:rPr lang="cs-CZ" altLang="cs-CZ" sz="1800" b="0" dirty="0">
                <a:latin typeface="+mn-lt"/>
              </a:rPr>
              <a:t>, </a:t>
            </a:r>
            <a:r>
              <a:rPr lang="cs-CZ" altLang="cs-CZ" sz="1800" b="0" dirty="0" err="1">
                <a:latin typeface="+mn-lt"/>
              </a:rPr>
              <a:t>Schoenmakers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HPLC </a:t>
            </a:r>
            <a:r>
              <a:rPr lang="cs-CZ" altLang="cs-CZ" sz="1800" b="0" dirty="0" err="1">
                <a:latin typeface="+mn-lt"/>
              </a:rPr>
              <a:t>columns</a:t>
            </a:r>
            <a:r>
              <a:rPr lang="cs-CZ" altLang="cs-CZ" sz="1800" b="0" dirty="0">
                <a:latin typeface="+mn-lt"/>
              </a:rPr>
              <a:t> - UWE D. </a:t>
            </a:r>
            <a:r>
              <a:rPr lang="cs-CZ" altLang="cs-CZ" sz="1800" b="0" dirty="0" err="1">
                <a:latin typeface="+mn-lt"/>
              </a:rPr>
              <a:t>Neue</a:t>
            </a:r>
            <a:r>
              <a:rPr lang="cs-CZ" altLang="cs-CZ" sz="1800" b="0" dirty="0">
                <a:latin typeface="+mn-lt"/>
              </a:rPr>
              <a:t>: Tudory, Technology and Praktice. </a:t>
            </a:r>
            <a:r>
              <a:rPr lang="cs-CZ" altLang="cs-CZ" sz="1800" b="0" dirty="0" err="1">
                <a:latin typeface="+mn-lt"/>
              </a:rPr>
              <a:t>Wiley</a:t>
            </a:r>
            <a:r>
              <a:rPr lang="cs-CZ" altLang="cs-CZ" sz="1800" b="0" dirty="0">
                <a:latin typeface="+mn-lt"/>
              </a:rPr>
              <a:t>-VCH, Inc. 1997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A </a:t>
            </a:r>
            <a:r>
              <a:rPr lang="cs-CZ" altLang="cs-CZ" sz="1800" b="0" dirty="0" err="1">
                <a:latin typeface="+mn-lt"/>
              </a:rPr>
              <a:t>global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view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  LC/MS – R. </a:t>
            </a:r>
            <a:r>
              <a:rPr lang="cs-CZ" altLang="cs-CZ" sz="1800" b="0" dirty="0" err="1">
                <a:latin typeface="+mn-lt"/>
              </a:rPr>
              <a:t>Willoughby</a:t>
            </a:r>
            <a:r>
              <a:rPr lang="cs-CZ" altLang="cs-CZ" sz="1800" b="0" dirty="0">
                <a:latin typeface="+mn-lt"/>
              </a:rPr>
              <a:t>; E. </a:t>
            </a:r>
            <a:r>
              <a:rPr lang="cs-CZ" altLang="cs-CZ" sz="1800" b="0" dirty="0" err="1">
                <a:latin typeface="+mn-lt"/>
              </a:rPr>
              <a:t>Sheehan</a:t>
            </a:r>
            <a:r>
              <a:rPr lang="cs-CZ" altLang="cs-CZ" sz="1800" b="0" dirty="0">
                <a:latin typeface="+mn-lt"/>
              </a:rPr>
              <a:t>; S.  </a:t>
            </a:r>
            <a:r>
              <a:rPr lang="cs-CZ" altLang="cs-CZ" sz="1800" b="0" dirty="0" err="1">
                <a:latin typeface="+mn-lt"/>
              </a:rPr>
              <a:t>Mitrovich</a:t>
            </a:r>
            <a:r>
              <a:rPr lang="cs-CZ" altLang="cs-CZ" sz="1800" b="0" dirty="0">
                <a:latin typeface="+mn-lt"/>
              </a:rPr>
              <a:t> (1998) ISBN: 0-9660813-0-7</a:t>
            </a:r>
          </a:p>
          <a:p>
            <a:pPr eaLnBrk="1" hangingPunct="1"/>
            <a:r>
              <a:rPr lang="cs-CZ" altLang="cs-CZ" sz="1800" b="0" dirty="0">
                <a:latin typeface="+mn-lt"/>
              </a:rPr>
              <a:t>LC/MS a </a:t>
            </a:r>
            <a:r>
              <a:rPr lang="cs-CZ" altLang="cs-CZ" sz="1800" b="0" dirty="0" err="1">
                <a:latin typeface="+mn-lt"/>
              </a:rPr>
              <a:t>practical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users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guide</a:t>
            </a:r>
            <a:r>
              <a:rPr lang="cs-CZ" altLang="cs-CZ" sz="1800" b="0" dirty="0">
                <a:latin typeface="+mn-lt"/>
              </a:rPr>
              <a:t> – M. C. </a:t>
            </a:r>
            <a:r>
              <a:rPr lang="cs-CZ" altLang="cs-CZ" sz="1800" b="0" dirty="0" err="1">
                <a:latin typeface="+mn-lt"/>
              </a:rPr>
              <a:t>McMaster</a:t>
            </a:r>
            <a:r>
              <a:rPr lang="cs-CZ" altLang="cs-CZ" sz="1800" b="0" dirty="0">
                <a:latin typeface="+mn-lt"/>
              </a:rPr>
              <a:t> (2005)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– </a:t>
            </a:r>
            <a:r>
              <a:rPr lang="cs-CZ" altLang="cs-CZ" sz="1800" b="0" dirty="0" err="1">
                <a:latin typeface="+mn-lt"/>
              </a:rPr>
              <a:t>Mass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Spectrometry</a:t>
            </a:r>
            <a:r>
              <a:rPr lang="cs-CZ" altLang="cs-CZ" sz="1800" b="0" dirty="0">
                <a:latin typeface="+mn-lt"/>
              </a:rPr>
              <a:t> – W. M. A. </a:t>
            </a:r>
            <a:r>
              <a:rPr lang="cs-CZ" altLang="cs-CZ" sz="1800" b="0" dirty="0" err="1">
                <a:latin typeface="+mn-lt"/>
              </a:rPr>
              <a:t>Niessen</a:t>
            </a:r>
            <a:r>
              <a:rPr lang="cs-CZ" altLang="cs-CZ" sz="1800" b="0" dirty="0">
                <a:latin typeface="+mn-lt"/>
              </a:rPr>
              <a:t> (1999) ISBN: 0-8247-1936-0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Pitfalls</a:t>
            </a:r>
            <a:r>
              <a:rPr lang="cs-CZ" altLang="cs-CZ" sz="1800" b="0" dirty="0">
                <a:latin typeface="+mn-lt"/>
              </a:rPr>
              <a:t> and </a:t>
            </a:r>
            <a:r>
              <a:rPr lang="cs-CZ" altLang="cs-CZ" sz="1800" b="0" dirty="0" err="1">
                <a:latin typeface="+mn-lt"/>
              </a:rPr>
              <a:t>Errors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HPLC in </a:t>
            </a:r>
            <a:r>
              <a:rPr lang="cs-CZ" altLang="cs-CZ" sz="1800" b="0" dirty="0" err="1">
                <a:latin typeface="+mn-lt"/>
              </a:rPr>
              <a:t>Pictures</a:t>
            </a:r>
            <a:r>
              <a:rPr lang="cs-CZ" altLang="cs-CZ" sz="1800" b="0" dirty="0">
                <a:latin typeface="+mn-lt"/>
              </a:rPr>
              <a:t> - V. R. </a:t>
            </a:r>
            <a:r>
              <a:rPr lang="cs-CZ" altLang="cs-CZ" sz="1800" b="0" dirty="0" err="1">
                <a:latin typeface="+mn-lt"/>
              </a:rPr>
              <a:t>Meyer</a:t>
            </a:r>
            <a:r>
              <a:rPr lang="cs-CZ" altLang="cs-CZ" sz="1800" b="0" dirty="0">
                <a:latin typeface="+mn-lt"/>
              </a:rPr>
              <a:t> (2006)</a:t>
            </a:r>
          </a:p>
          <a:p>
            <a:pPr eaLnBrk="1" hangingPunct="1"/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Handbook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of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Food </a:t>
            </a:r>
            <a:r>
              <a:rPr lang="cs-CZ" altLang="cs-CZ" sz="1800" b="0" dirty="0" err="1">
                <a:solidFill>
                  <a:srgbClr val="FF0000"/>
                </a:solidFill>
                <a:latin typeface="+mn-lt"/>
              </a:rPr>
              <a:t>Analysis</a:t>
            </a:r>
            <a:r>
              <a:rPr lang="cs-CZ" altLang="cs-CZ" sz="1800" b="0" dirty="0">
                <a:solidFill>
                  <a:srgbClr val="FF0000"/>
                </a:solidFill>
                <a:latin typeface="+mn-lt"/>
              </a:rPr>
              <a:t>  </a:t>
            </a:r>
            <a:r>
              <a:rPr lang="cs-CZ" altLang="cs-CZ" sz="1800" b="0" dirty="0">
                <a:latin typeface="+mn-lt"/>
              </a:rPr>
              <a:t>- Čajka T. et al (2008)</a:t>
            </a:r>
          </a:p>
          <a:p>
            <a:pPr eaLnBrk="1" hangingPunct="1"/>
            <a:r>
              <a:rPr lang="cs-CZ" altLang="cs-CZ" sz="1800" u="sng" dirty="0">
                <a:solidFill>
                  <a:srgbClr val="FF0000"/>
                </a:solidFill>
                <a:latin typeface="+mn-lt"/>
              </a:rPr>
              <a:t>Časopisy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r>
              <a:rPr lang="cs-CZ" altLang="cs-CZ" sz="1800" b="0" dirty="0">
                <a:latin typeface="+mn-lt"/>
              </a:rPr>
              <a:t> 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Chromatographia</a:t>
            </a:r>
            <a:endParaRPr lang="cs-CZ" altLang="cs-CZ" sz="1800" b="0" dirty="0">
              <a:latin typeface="+mn-lt"/>
            </a:endParaRPr>
          </a:p>
          <a:p>
            <a:pPr eaLnBrk="1" hangingPunct="1"/>
            <a:r>
              <a:rPr lang="cs-CZ" altLang="cs-CZ" sz="1800" b="0" dirty="0">
                <a:latin typeface="+mn-lt"/>
              </a:rPr>
              <a:t>LC-GC International</a:t>
            </a:r>
          </a:p>
          <a:p>
            <a:pPr eaLnBrk="1" hangingPunct="1"/>
            <a:r>
              <a:rPr lang="cs-CZ" altLang="cs-CZ" sz="1800" b="0" dirty="0" err="1">
                <a:latin typeface="+mn-lt"/>
              </a:rPr>
              <a:t>Journal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of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Liquid</a:t>
            </a:r>
            <a:r>
              <a:rPr lang="cs-CZ" altLang="cs-CZ" sz="1800" b="0" dirty="0">
                <a:latin typeface="+mn-lt"/>
              </a:rPr>
              <a:t> </a:t>
            </a:r>
            <a:r>
              <a:rPr lang="cs-CZ" altLang="cs-CZ" sz="1800" b="0" dirty="0" err="1">
                <a:latin typeface="+mn-lt"/>
              </a:rPr>
              <a:t>Chromatography</a:t>
            </a:r>
            <a:endParaRPr lang="cs-CZ" altLang="cs-CZ" sz="1800" b="0" dirty="0">
              <a:latin typeface="+mn-lt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4323" y="651935"/>
            <a:ext cx="8001000" cy="54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3733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09799" y="1058165"/>
            <a:ext cx="4792133" cy="3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422" dirty="0">
                <a:ea typeface="Calibri" pitchFamily="34" charset="0"/>
                <a:cs typeface="Times New Roman" pitchFamily="18" charset="0"/>
                <a:hlinkClick r:id="rId3"/>
              </a:rPr>
              <a:t>http://onlinelibrary.wiley.com/book/10.1002/9780470688427</a:t>
            </a:r>
            <a:endParaRPr lang="cs-CZ" sz="1600" dirty="0"/>
          </a:p>
        </p:txBody>
      </p:sp>
      <p:pic>
        <p:nvPicPr>
          <p:cNvPr id="9221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535" y="5850067"/>
            <a:ext cx="6108930" cy="74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007" y="367379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>
                <a:solidFill>
                  <a:srgbClr val="FF0000"/>
                </a:solidFill>
              </a:rPr>
              <a:t>Literatura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302" y="1"/>
            <a:ext cx="1211193" cy="1709046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550271" y="431979"/>
            <a:ext cx="216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http://www.hplc.cz/</a:t>
            </a:r>
          </a:p>
        </p:txBody>
      </p:sp>
    </p:spTree>
    <p:extLst>
      <p:ext uri="{BB962C8B-B14F-4D97-AF65-F5344CB8AC3E}">
        <p14:creationId xmlns:p14="http://schemas.microsoft.com/office/powerpoint/2010/main" val="169098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>
                <a:latin typeface="Arial" panose="020B0604020202020204" pitchFamily="34" charset="0"/>
              </a:rPr>
              <a:t>Š</a:t>
            </a:r>
            <a:r>
              <a:rPr lang="cs-CZ" altLang="cs-CZ" sz="3733">
                <a:latin typeface="Arial" panose="020B0604020202020204" pitchFamily="34" charset="0"/>
              </a:rPr>
              <a:t>ířka píku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3729" y="1066870"/>
            <a:ext cx="8522424" cy="406584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en-US" altLang="cs-CZ" sz="1600" dirty="0"/>
              <a:t/>
            </a:r>
            <a:br>
              <a:rPr lang="en-US" altLang="cs-CZ" sz="1600" dirty="0"/>
            </a:br>
            <a:r>
              <a:rPr lang="cs-CZ" altLang="cs-CZ" sz="2000" dirty="0"/>
              <a:t>Odráží šířku zóny příslušného analytu v koloně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a) šířka píku při základně </a:t>
            </a:r>
            <a:br>
              <a:rPr lang="cs-CZ" altLang="cs-CZ" sz="2000" dirty="0"/>
            </a:br>
            <a:r>
              <a:rPr lang="cs-CZ" altLang="cs-CZ" sz="2000" dirty="0"/>
              <a:t>   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 b) šířka píku v polovině výšky</a:t>
            </a:r>
            <a:br>
              <a:rPr lang="cs-CZ" altLang="cs-CZ" sz="2000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>c) šířka píku mezi inflexními body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Šířka píku se udává v délkových nebo časových jednotkách [mm, cm, s, min]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plocha píku : </a:t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1444" name="Picture 4" descr="obr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025" y="265475"/>
            <a:ext cx="3296877" cy="2664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7" descr="rov1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2193519"/>
            <a:ext cx="1331912" cy="32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0" y="374791"/>
            <a:ext cx="377026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067" b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     </a:t>
            </a:r>
            <a:endParaRPr lang="en-US" altLang="cs-CZ" sz="1600" b="0">
              <a:latin typeface="Arial" panose="020B0604020202020204" pitchFamily="34" charset="0"/>
            </a:endParaRPr>
          </a:p>
        </p:txBody>
      </p:sp>
      <p:pic>
        <p:nvPicPr>
          <p:cNvPr id="61446" name="Picture 6" descr="http://www.natur.cuni.cz/~pcoufal/images/rov15.gif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288" y="1588285"/>
            <a:ext cx="865012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rov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609" y="2950920"/>
            <a:ext cx="808567" cy="2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9" descr="rov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371" y="3950405"/>
            <a:ext cx="1800578" cy="327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00335" y="4684877"/>
            <a:ext cx="83991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2400" b="1" dirty="0"/>
              <a:t>Účinnost separace ovlivněna šířkou píku</a:t>
            </a:r>
          </a:p>
          <a:p>
            <a:pPr lvl="1"/>
            <a:r>
              <a:rPr lang="cs-CZ" sz="2000" dirty="0"/>
              <a:t>Účinný separační systém – úzké píky</a:t>
            </a:r>
            <a:r>
              <a:rPr lang="en-US" sz="2000" dirty="0"/>
              <a:t> </a:t>
            </a:r>
            <a:endParaRPr lang="cs-CZ" sz="2000" dirty="0"/>
          </a:p>
          <a:p>
            <a:pPr lvl="1"/>
            <a:r>
              <a:rPr lang="cs-CZ" sz="2000" dirty="0"/>
              <a:t>Předpoklad ideální tvar píku  - </a:t>
            </a:r>
            <a:r>
              <a:rPr lang="en-US" sz="2000" dirty="0"/>
              <a:t> </a:t>
            </a:r>
            <a:r>
              <a:rPr lang="cs-CZ" sz="2000" dirty="0"/>
              <a:t>Gaussova křivka </a:t>
            </a:r>
          </a:p>
        </p:txBody>
      </p:sp>
    </p:spTree>
    <p:extLst>
      <p:ext uri="{BB962C8B-B14F-4D97-AF65-F5344CB8AC3E}">
        <p14:creationId xmlns:p14="http://schemas.microsoft.com/office/powerpoint/2010/main" val="294695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43802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Ú</a:t>
            </a:r>
            <a:r>
              <a:rPr lang="cs-CZ" altLang="cs-CZ" sz="3733" dirty="0">
                <a:latin typeface="Arial" panose="020B0604020202020204" pitchFamily="34" charset="0"/>
              </a:rPr>
              <a:t>činnost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kolony</a:t>
            </a:r>
            <a:endParaRPr lang="cs-CZ" altLang="cs-CZ" sz="3733" u="sng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72529" y="1070542"/>
            <a:ext cx="8726923" cy="51763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en-US" altLang="cs-CZ" sz="1600" dirty="0"/>
              <a:t/>
            </a:r>
            <a:br>
              <a:rPr lang="en-US" altLang="cs-CZ" sz="1600" dirty="0"/>
            </a:br>
            <a:r>
              <a:rPr lang="cs-CZ" altLang="cs-CZ" sz="2000" dirty="0"/>
              <a:t>Charakterizuje, jak moc se zóny separovaných látek na koloně </a:t>
            </a:r>
            <a:r>
              <a:rPr lang="cs-CZ" altLang="cs-CZ" sz="2000" b="1" dirty="0"/>
              <a:t>rozšiřují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Mírou účinnosti chromatografické kolony je:</a:t>
            </a:r>
            <a:br>
              <a:rPr lang="cs-CZ" altLang="cs-CZ" sz="2000" dirty="0"/>
            </a:br>
            <a:r>
              <a:rPr lang="cs-CZ" altLang="cs-CZ" sz="2000" dirty="0"/>
              <a:t>a) </a:t>
            </a:r>
            <a:r>
              <a:rPr lang="cs-CZ" altLang="cs-CZ" sz="2000" b="1" dirty="0"/>
              <a:t>počet teoretických pater</a:t>
            </a:r>
            <a:r>
              <a:rPr lang="cs-CZ" altLang="cs-CZ" sz="2000" dirty="0"/>
              <a:t> dané kolony N (n)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       b) </a:t>
            </a:r>
            <a:r>
              <a:rPr lang="cs-CZ" altLang="cs-CZ" sz="2000" b="1" dirty="0"/>
              <a:t>výškový ekvivalent teoretického patra H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 HETP (porovnávání kolon různé délky)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</a:t>
            </a:r>
            <a:br>
              <a:rPr lang="cs-CZ" altLang="cs-CZ" sz="20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endParaRPr lang="cs-CZ" altLang="cs-CZ" sz="2000" dirty="0"/>
          </a:p>
        </p:txBody>
      </p:sp>
      <p:pic>
        <p:nvPicPr>
          <p:cNvPr id="63492" name="Picture 4" descr="obr2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63" y="2022759"/>
            <a:ext cx="3476445" cy="26140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5" descr="rov1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1" y="2268747"/>
            <a:ext cx="2503084" cy="618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Picture 6" descr="rov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92" y="3693875"/>
            <a:ext cx="3073878" cy="62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74083" y="4636775"/>
            <a:ext cx="864764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l-PL" altLang="cs-CZ" sz="2000" b="0" dirty="0">
                <a:latin typeface="+mn-lt"/>
              </a:rPr>
              <a:t>Při srovnávání počtu pater na různých kolonách je nutné znát podmínky za kterých byla měření prováděna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Počet pater je funkcí teploty, lineární viskozity, složení eluentu a vzorku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Vyšší N kolony – lepší separace 2 látek s malým rozdílem v retenci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nezávisí na retenci látky</a:t>
            </a:r>
          </a:p>
          <a:p>
            <a:pPr eaLnBrk="1" hangingPunct="1"/>
            <a:r>
              <a:rPr lang="pl-PL" altLang="cs-CZ" sz="2000" b="0" dirty="0">
                <a:latin typeface="+mn-lt"/>
              </a:rPr>
              <a:t>N závisí na délce kolony</a:t>
            </a:r>
            <a:endParaRPr lang="cs-CZ" altLang="cs-CZ" sz="2000" b="0" dirty="0">
              <a:latin typeface="+mn-lt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5950710" y="1617357"/>
            <a:ext cx="26641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 dirty="0">
                <a:latin typeface="Verdana" panose="020B0604030504040204" pitchFamily="34" charset="0"/>
              </a:rPr>
              <a:t>Band </a:t>
            </a:r>
            <a:r>
              <a:rPr lang="cs-CZ" altLang="cs-CZ" sz="1600" b="0" dirty="0" err="1">
                <a:latin typeface="Verdana" panose="020B0604030504040204" pitchFamily="34" charset="0"/>
              </a:rPr>
              <a:t>broadening</a:t>
            </a:r>
            <a:endParaRPr lang="cs-CZ" altLang="cs-CZ" sz="16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dirty="0"/>
              <a:t>Teorie chromatografických pater </a:t>
            </a:r>
            <a:br>
              <a:rPr lang="cs-CZ" altLang="cs-CZ" sz="3600" dirty="0"/>
            </a:br>
            <a:r>
              <a:rPr lang="cs-CZ" altLang="cs-CZ" sz="3600" dirty="0"/>
              <a:t>(ideální chromatografie)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0550" y="1420552"/>
            <a:ext cx="8588900" cy="533393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1800" b="1" dirty="0">
                <a:latin typeface="Arial" panose="020B0604020202020204" pitchFamily="34" charset="0"/>
              </a:rPr>
              <a:t>Počet teoretických pater: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600" i="1" dirty="0">
                <a:latin typeface="Arial" panose="020B0604020202020204" pitchFamily="34" charset="0"/>
              </a:rPr>
              <a:t>složky vzorku unášené tokem mobilní fáze vstupují do 1. patra kolony nerozdělené. Zde se ustavuje rovnováha mezi stacionární fází a mobilní fází. Po ustavení rovnováhy se změní koncentrace složek v mobilní fázi a roztok dělených látek v mobilní fázi vstupuje do 2.patra, kde se opět ustavuje rovnováha mezi fázemi. Celý proces se mnohonásobně opakuje. </a:t>
            </a:r>
            <a:r>
              <a:rPr lang="cs-CZ" altLang="cs-CZ" sz="1800" dirty="0">
                <a:latin typeface="Arial" panose="020B0604020202020204" pitchFamily="34" charset="0"/>
              </a:rPr>
              <a:t>Na počtu pater kolony je závislá </a:t>
            </a:r>
            <a:r>
              <a:rPr lang="cs-CZ" altLang="cs-CZ" sz="1800" b="1" i="1" dirty="0">
                <a:latin typeface="Arial" panose="020B0604020202020204" pitchFamily="34" charset="0"/>
              </a:rPr>
              <a:t>účinnost separace</a:t>
            </a:r>
            <a:r>
              <a:rPr lang="cs-CZ" altLang="cs-CZ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Zjednodušující předpoklady: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rovnováha mezi fázemi se ustavuje okamžitě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podélná difuse látky je zanedbatelná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sorpční izoterma je zcela lineární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>
                <a:latin typeface="Arial" panose="020B0604020202020204" pitchFamily="34" charset="0"/>
              </a:rPr>
              <a:t>pístový tok mobilní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Odhad počtu teoretických pater 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(pík = Gaussova křivka)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i="1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i="1" dirty="0">
                <a:latin typeface="Arial" panose="020B0604020202020204" pitchFamily="34" charset="0"/>
              </a:rPr>
              <a:t>w je šířka píku při základní linii, w</a:t>
            </a:r>
            <a:r>
              <a:rPr lang="cs-CZ" altLang="cs-CZ" sz="1800" i="1" baseline="-25000" dirty="0">
                <a:latin typeface="Arial" panose="020B0604020202020204" pitchFamily="34" charset="0"/>
              </a:rPr>
              <a:t>1/2</a:t>
            </a:r>
            <a:r>
              <a:rPr lang="cs-CZ" altLang="cs-CZ" sz="1800" i="1" dirty="0">
                <a:latin typeface="Arial" panose="020B0604020202020204" pitchFamily="34" charset="0"/>
              </a:rPr>
              <a:t> je šířka píku v polovině výšky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" y="212428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15817" r="15645"/>
          <a:stretch>
            <a:fillRect/>
          </a:stretch>
        </p:blipFill>
        <p:spPr bwMode="auto">
          <a:xfrm>
            <a:off x="310550" y="5310316"/>
            <a:ext cx="3657562" cy="84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Obrázek 5" descr="et0601-fig-0003-1-ful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480" y="2747149"/>
            <a:ext cx="3051142" cy="358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022" dirty="0">
                <a:latin typeface="Arial" panose="020B0604020202020204" pitchFamily="34" charset="0"/>
              </a:rPr>
              <a:t>Volba a optimalizace chromatografického separačního postupu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310551" y="1386047"/>
            <a:ext cx="8588899" cy="510101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 smtClean="0">
                <a:solidFill>
                  <a:srgbClr val="FF0000"/>
                </a:solidFill>
              </a:rPr>
              <a:t>maximální </a:t>
            </a:r>
            <a:r>
              <a:rPr lang="cs-CZ" altLang="cs-CZ" b="1" dirty="0">
                <a:solidFill>
                  <a:srgbClr val="FF0000"/>
                </a:solidFill>
              </a:rPr>
              <a:t>rozlišení dvou nejbližších </a:t>
            </a:r>
            <a:r>
              <a:rPr lang="cs-CZ" altLang="cs-CZ" b="1" dirty="0" err="1">
                <a:solidFill>
                  <a:srgbClr val="FF0000"/>
                </a:solidFill>
              </a:rPr>
              <a:t>píků</a:t>
            </a:r>
            <a:endParaRPr lang="cs-CZ" altLang="cs-CZ" b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altLang="cs-CZ" b="1" dirty="0" smtClean="0">
                <a:solidFill>
                  <a:srgbClr val="FF0000"/>
                </a:solidFill>
              </a:rPr>
              <a:t>maximální </a:t>
            </a:r>
            <a:r>
              <a:rPr lang="cs-CZ" altLang="cs-CZ" b="1" dirty="0">
                <a:solidFill>
                  <a:srgbClr val="FF0000"/>
                </a:solidFill>
              </a:rPr>
              <a:t>rozlišení při minimální době analýzy</a:t>
            </a:r>
          </a:p>
          <a:p>
            <a:pPr marL="417694" indent="-417694">
              <a:buNone/>
            </a:pPr>
            <a:r>
              <a:rPr lang="cs-CZ" altLang="cs-CZ" sz="1800" dirty="0"/>
              <a:t>Separace je ovlivněna výběrem stacionární fáze, rozměrem kolony a volbou mobilní fáze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Kapacitní faktor </a:t>
            </a:r>
            <a:r>
              <a:rPr lang="cs-CZ" altLang="cs-CZ" sz="1800" b="1" dirty="0" smtClean="0"/>
              <a:t>k</a:t>
            </a:r>
            <a:r>
              <a:rPr lang="cs-CZ" altLang="cs-CZ" sz="1800" dirty="0" smtClean="0"/>
              <a:t>: určuje </a:t>
            </a:r>
            <a:r>
              <a:rPr lang="cs-CZ" altLang="cs-CZ" sz="1800" dirty="0"/>
              <a:t>zadržení molekul vzorku kolonou během separace.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Je ovlivněn složením rozpouštědla, </a:t>
            </a:r>
            <a:r>
              <a:rPr lang="cs-CZ" altLang="cs-CZ" sz="1800" dirty="0" err="1"/>
              <a:t>stac</a:t>
            </a:r>
            <a:r>
              <a:rPr lang="cs-CZ" altLang="cs-CZ" sz="1800" dirty="0"/>
              <a:t>. fází, teplotou separace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vyšší kapacitní faktor  - lepší rozlišení, delší čas analýzy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			dobrá rovnováha  =  kapacitní faktor mezi </a:t>
            </a:r>
            <a:r>
              <a:rPr lang="cs-CZ" altLang="cs-CZ" sz="1800" dirty="0" smtClean="0"/>
              <a:t>2-8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Selektivita (rozdělovací koeficient): </a:t>
            </a:r>
            <a:r>
              <a:rPr lang="cs-CZ" altLang="cs-CZ" sz="1800" dirty="0" smtClean="0"/>
              <a:t>relativní </a:t>
            </a:r>
            <a:r>
              <a:rPr lang="cs-CZ" altLang="cs-CZ" sz="1800" dirty="0"/>
              <a:t>zadržení dvou látek ve směsi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funkcí chromatografického povrchu, povahy složek m. f. a teploty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Účinnost kolony </a:t>
            </a:r>
            <a:endParaRPr lang="cs-CZ" altLang="cs-CZ" sz="18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kolona může být charakterizována účinností nebo </a:t>
            </a:r>
            <a:r>
              <a:rPr lang="cs-CZ" altLang="cs-CZ" sz="1800" b="1" dirty="0"/>
              <a:t>počtem teoretických pater</a:t>
            </a:r>
            <a:r>
              <a:rPr lang="cs-CZ" altLang="cs-CZ" sz="1800" dirty="0"/>
              <a:t> (účinnost daného HPLC systému)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Při srovnávání počtu pater na kolonách z různých zdrojů je nutné srovnat podmínky za kterých byla měření prováděna</a:t>
            </a: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Počet pater</a:t>
            </a:r>
            <a:r>
              <a:rPr lang="cs-CZ" altLang="cs-CZ" sz="1800" dirty="0"/>
              <a:t> </a:t>
            </a:r>
            <a:r>
              <a:rPr lang="cs-CZ" altLang="cs-CZ" sz="1800" dirty="0" err="1"/>
              <a:t>fce</a:t>
            </a:r>
            <a:r>
              <a:rPr lang="cs-CZ" altLang="cs-CZ" sz="1800" dirty="0"/>
              <a:t> teploty, lineární viskozity, složení </a:t>
            </a:r>
            <a:r>
              <a:rPr lang="cs-CZ" altLang="cs-CZ" sz="1800" dirty="0" err="1"/>
              <a:t>eluentu</a:t>
            </a:r>
            <a:r>
              <a:rPr lang="cs-CZ" altLang="cs-CZ" sz="1800" dirty="0"/>
              <a:t> a vzorku.</a:t>
            </a:r>
          </a:p>
        </p:txBody>
      </p:sp>
    </p:spTree>
    <p:extLst>
      <p:ext uri="{BB962C8B-B14F-4D97-AF65-F5344CB8AC3E}">
        <p14:creationId xmlns:p14="http://schemas.microsoft.com/office/powerpoint/2010/main" val="20518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P</a:t>
            </a:r>
            <a:r>
              <a:rPr lang="cs-CZ" altLang="cs-CZ" sz="3733" dirty="0" err="1">
                <a:latin typeface="Arial" panose="020B0604020202020204" pitchFamily="34" charset="0"/>
              </a:rPr>
              <a:t>říčiny</a:t>
            </a:r>
            <a:r>
              <a:rPr lang="cs-CZ" altLang="cs-CZ" sz="3733" dirty="0">
                <a:latin typeface="Arial" panose="020B0604020202020204" pitchFamily="34" charset="0"/>
              </a:rPr>
              <a:t> rozšiřování </a:t>
            </a:r>
            <a:r>
              <a:rPr lang="cs-CZ" altLang="cs-CZ" sz="3733" dirty="0" err="1">
                <a:latin typeface="Arial" panose="020B0604020202020204" pitchFamily="34" charset="0"/>
              </a:rPr>
              <a:t>chromatogr</a:t>
            </a:r>
            <a:r>
              <a:rPr lang="cs-CZ" altLang="cs-CZ" sz="3733" dirty="0">
                <a:latin typeface="Arial" panose="020B0604020202020204" pitchFamily="34" charset="0"/>
              </a:rPr>
              <a:t>. zón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30073" y="1110284"/>
            <a:ext cx="8867954" cy="47732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1. </a:t>
            </a:r>
            <a:r>
              <a:rPr lang="cs-CZ" altLang="cs-CZ" sz="2000" b="1" dirty="0"/>
              <a:t>Vířivá difúze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     - různé molekuly musí urazit různé vzdálenosti</a:t>
            </a:r>
            <a:br>
              <a:rPr lang="cs-CZ" altLang="cs-CZ" sz="2000" dirty="0"/>
            </a:br>
            <a:r>
              <a:rPr lang="cs-CZ" altLang="cs-CZ" sz="2000" dirty="0"/>
              <a:t>2. </a:t>
            </a:r>
            <a:r>
              <a:rPr lang="cs-CZ" altLang="cs-CZ" sz="2000" b="1" dirty="0"/>
              <a:t>Podélná molekulární difúze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molekuly putují z místa o vyšší koncentraci do místa o nižší koncentraci</a:t>
            </a:r>
            <a:br>
              <a:rPr lang="cs-CZ" altLang="cs-CZ" sz="2000" dirty="0"/>
            </a:br>
            <a:r>
              <a:rPr lang="cs-CZ" altLang="cs-CZ" sz="2000" dirty="0"/>
              <a:t>3. </a:t>
            </a:r>
            <a:r>
              <a:rPr lang="cs-CZ" altLang="cs-CZ" sz="2000" b="1" dirty="0"/>
              <a:t>Odpor proti přenosu hmoty ve stacionární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různé molekuly difundují různě hluboko do stacionární fáze</a:t>
            </a:r>
            <a:br>
              <a:rPr lang="cs-CZ" altLang="cs-CZ" sz="2000" dirty="0"/>
            </a:br>
            <a:r>
              <a:rPr lang="cs-CZ" altLang="cs-CZ" sz="2000" dirty="0"/>
              <a:t>4. </a:t>
            </a:r>
            <a:r>
              <a:rPr lang="cs-CZ" altLang="cs-CZ" sz="2000" b="1" dirty="0"/>
              <a:t>Odpor proti přenosu hmoty v mobilní fázi</a:t>
            </a:r>
            <a:r>
              <a:rPr lang="cs-CZ" altLang="cs-CZ" sz="2000" dirty="0"/>
              <a:t> </a:t>
            </a:r>
            <a:br>
              <a:rPr lang="cs-CZ" altLang="cs-CZ" sz="2000" dirty="0"/>
            </a:br>
            <a:r>
              <a:rPr lang="cs-CZ" altLang="cs-CZ" sz="2000" dirty="0"/>
              <a:t>     - rychlostní profil mobilní fáze uvnitř kanálku je parabolický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67588" name="Picture 4" descr="obr2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32" y="3410022"/>
            <a:ext cx="4528868" cy="34479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41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0024" y="416405"/>
            <a:ext cx="8270800" cy="900148"/>
          </a:xfrm>
        </p:spPr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rozšiřování zón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19319" y="1704043"/>
            <a:ext cx="8229600" cy="144015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en-US" sz="2400" b="1" dirty="0"/>
              <a:t>H = H</a:t>
            </a:r>
            <a:r>
              <a:rPr lang="en-US" sz="2400" b="1" baseline="-25000" dirty="0"/>
              <a:t>L </a:t>
            </a:r>
            <a:r>
              <a:rPr lang="en-US" sz="2400" b="1" dirty="0"/>
              <a:t>+ H</a:t>
            </a:r>
            <a:r>
              <a:rPr lang="en-US" sz="2400" b="1" baseline="-25000" dirty="0"/>
              <a:t>S </a:t>
            </a:r>
            <a:r>
              <a:rPr lang="en-US" sz="2400" b="1" dirty="0"/>
              <a:t>+ H</a:t>
            </a:r>
            <a:r>
              <a:rPr lang="en-US" sz="2400" b="1" baseline="-25000" dirty="0"/>
              <a:t>M </a:t>
            </a:r>
            <a:r>
              <a:rPr lang="en-US" sz="2400" b="1" dirty="0"/>
              <a:t>+ H</a:t>
            </a:r>
            <a:r>
              <a:rPr lang="en-US" sz="2400" b="1" baseline="-25000" dirty="0"/>
              <a:t>SM</a:t>
            </a:r>
            <a:endParaRPr lang="en-US" sz="2000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 l="40259" r="39448"/>
          <a:stretch>
            <a:fillRect/>
          </a:stretch>
        </p:blipFill>
        <p:spPr bwMode="auto">
          <a:xfrm>
            <a:off x="4608165" y="2769272"/>
            <a:ext cx="10829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 l="37909" r="38551"/>
          <a:stretch>
            <a:fillRect/>
          </a:stretch>
        </p:blipFill>
        <p:spPr bwMode="auto">
          <a:xfrm>
            <a:off x="5530544" y="3844731"/>
            <a:ext cx="1256223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0" name="Picture 10"/>
          <p:cNvPicPr>
            <a:picLocks noChangeAspect="1" noChangeArrowheads="1"/>
          </p:cNvPicPr>
          <p:nvPr/>
        </p:nvPicPr>
        <p:blipFill>
          <a:blip r:embed="rId5" cstate="print"/>
          <a:srcRect l="33681" r="35473"/>
          <a:stretch>
            <a:fillRect/>
          </a:stretch>
        </p:blipFill>
        <p:spPr bwMode="auto">
          <a:xfrm>
            <a:off x="7133322" y="3844731"/>
            <a:ext cx="16461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72" name="Picture 12"/>
          <p:cNvPicPr>
            <a:picLocks noChangeAspect="1" noChangeArrowheads="1"/>
          </p:cNvPicPr>
          <p:nvPr/>
        </p:nvPicPr>
        <p:blipFill>
          <a:blip r:embed="rId6" cstate="print"/>
          <a:srcRect l="39532" r="38551"/>
          <a:stretch>
            <a:fillRect/>
          </a:stretch>
        </p:blipFill>
        <p:spPr bwMode="auto">
          <a:xfrm>
            <a:off x="7956378" y="2789646"/>
            <a:ext cx="1169611" cy="447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Obdélník 25"/>
          <p:cNvSpPr/>
          <p:nvPr/>
        </p:nvSpPr>
        <p:spPr>
          <a:xfrm>
            <a:off x="239381" y="2006561"/>
            <a:ext cx="420273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Výškový ekvivalent teoretického patra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(H, HETP, Teorie pater) závisí na lineární rychlosti </a:t>
            </a:r>
            <a:r>
              <a:rPr lang="cs-CZ" altLang="cs-CZ" sz="2000" dirty="0" smtClean="0"/>
              <a:t>mobilní fáze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  <a:p>
            <a:pPr marL="542925" indent="-542925"/>
            <a:endParaRPr lang="cs-CZ" b="1" dirty="0"/>
          </a:p>
          <a:p>
            <a:pPr marL="542925" indent="-542925"/>
            <a:r>
              <a:rPr lang="en-US" b="1" dirty="0"/>
              <a:t>H	</a:t>
            </a:r>
            <a:r>
              <a:rPr lang="en-US" dirty="0"/>
              <a:t>Plate equivalent to the theoretical plate (as in Plate Theory)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L </a:t>
            </a:r>
            <a:r>
              <a:rPr lang="en-US" b="1" dirty="0"/>
              <a:t>	</a:t>
            </a:r>
            <a:r>
              <a:rPr lang="en-US" dirty="0"/>
              <a:t>Contribution to the longitudinal diffusion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 </a:t>
            </a:r>
            <a:r>
              <a:rPr lang="en-US" b="1" dirty="0"/>
              <a:t>	</a:t>
            </a:r>
            <a:r>
              <a:rPr lang="en-US" dirty="0"/>
              <a:t>Stationary phase mass transfer contribution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M</a:t>
            </a:r>
            <a:r>
              <a:rPr lang="en-US" b="1" dirty="0"/>
              <a:t>	</a:t>
            </a:r>
            <a:r>
              <a:rPr lang="en-US" dirty="0"/>
              <a:t>Diffusion associated with mobile phase effect</a:t>
            </a:r>
          </a:p>
          <a:p>
            <a:pPr marL="542925" indent="-542925"/>
            <a:r>
              <a:rPr lang="en-US" b="1" dirty="0"/>
              <a:t>H</a:t>
            </a:r>
            <a:r>
              <a:rPr lang="en-US" b="1" baseline="-25000" dirty="0"/>
              <a:t>SM</a:t>
            </a:r>
            <a:r>
              <a:rPr lang="en-US" b="1" dirty="0"/>
              <a:t>	</a:t>
            </a:r>
            <a:r>
              <a:rPr lang="en-US" dirty="0"/>
              <a:t>Diffusion into or mass transfer across a stagnant layer of mobile phase</a:t>
            </a:r>
          </a:p>
        </p:txBody>
      </p:sp>
      <p:pic>
        <p:nvPicPr>
          <p:cNvPr id="40973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15977" y="4869160"/>
            <a:ext cx="5336545" cy="743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ovéPole 27"/>
          <p:cNvSpPr txBox="1"/>
          <p:nvPr/>
        </p:nvSpPr>
        <p:spPr>
          <a:xfrm>
            <a:off x="5149636" y="5684560"/>
            <a:ext cx="288032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Van </a:t>
            </a:r>
            <a:r>
              <a:rPr lang="en-US" dirty="0" err="1"/>
              <a:t>Deemter</a:t>
            </a:r>
            <a:r>
              <a:rPr lang="cs-CZ" dirty="0"/>
              <a:t>ova rovnice</a:t>
            </a:r>
            <a:endParaRPr lang="en-US" dirty="0"/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5691108" y="2420888"/>
            <a:ext cx="609084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>
            <a:endCxn id="40965" idx="0"/>
          </p:cNvCxnSpPr>
          <p:nvPr/>
        </p:nvCxnSpPr>
        <p:spPr>
          <a:xfrm flipH="1">
            <a:off x="6158656" y="2420890"/>
            <a:ext cx="628111" cy="14238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>
            <a:endCxn id="40970" idx="0"/>
          </p:cNvCxnSpPr>
          <p:nvPr/>
        </p:nvCxnSpPr>
        <p:spPr>
          <a:xfrm>
            <a:off x="7524328" y="2573290"/>
            <a:ext cx="432048" cy="127144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endCxn id="40972" idx="0"/>
          </p:cNvCxnSpPr>
          <p:nvPr/>
        </p:nvCxnSpPr>
        <p:spPr>
          <a:xfrm>
            <a:off x="8133412" y="2420888"/>
            <a:ext cx="407770" cy="3687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cs-CZ" dirty="0">
                <a:latin typeface="Arial" panose="020B0604020202020204" pitchFamily="34" charset="0"/>
              </a:rPr>
              <a:t>V</a:t>
            </a:r>
            <a:r>
              <a:rPr lang="cs-CZ" altLang="cs-CZ" dirty="0" err="1">
                <a:latin typeface="Arial" panose="020B0604020202020204" pitchFamily="34" charset="0"/>
              </a:rPr>
              <a:t>liv</a:t>
            </a:r>
            <a:r>
              <a:rPr lang="cs-CZ" altLang="cs-CZ" dirty="0">
                <a:latin typeface="Arial" panose="020B0604020202020204" pitchFamily="34" charset="0"/>
              </a:rPr>
              <a:t> rychlosti mobilní fáze na účinnost kolony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36" y="1342281"/>
            <a:ext cx="8921907" cy="50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9158" y="4872469"/>
            <a:ext cx="4592263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dirty="0">
                <a:latin typeface="+mn-lt"/>
              </a:rPr>
              <a:t>Minimum křivky</a:t>
            </a:r>
            <a:r>
              <a:rPr lang="cs-CZ" altLang="cs-CZ" sz="2000" b="0" dirty="0">
                <a:latin typeface="+mn-lt"/>
              </a:rPr>
              <a:t> odpovídá </a:t>
            </a:r>
            <a:r>
              <a:rPr lang="cs-CZ" altLang="cs-CZ" sz="2000" dirty="0">
                <a:latin typeface="+mn-lt"/>
              </a:rPr>
              <a:t>optimální průtokové rychlosti</a:t>
            </a:r>
            <a:r>
              <a:rPr lang="cs-CZ" altLang="cs-CZ" sz="2000" b="0" dirty="0">
                <a:latin typeface="+mn-lt"/>
              </a:rPr>
              <a:t>, při které daná kolona vykazuje </a:t>
            </a:r>
            <a:r>
              <a:rPr lang="cs-CZ" altLang="cs-CZ" sz="2000" dirty="0">
                <a:latin typeface="+mn-lt"/>
              </a:rPr>
              <a:t>největší účinnost</a:t>
            </a:r>
            <a:r>
              <a:rPr lang="cs-CZ" altLang="cs-CZ" sz="2000" b="0" dirty="0">
                <a:latin typeface="+mn-lt"/>
              </a:rPr>
              <a:t> a tedy minimálně rozšiřuje zóny analytů – </a:t>
            </a:r>
            <a:r>
              <a:rPr lang="cs-CZ" altLang="cs-CZ" sz="2000" dirty="0">
                <a:latin typeface="+mn-lt"/>
              </a:rPr>
              <a:t>band </a:t>
            </a:r>
            <a:r>
              <a:rPr lang="cs-CZ" altLang="cs-CZ" sz="2000" dirty="0" err="1">
                <a:latin typeface="+mn-lt"/>
              </a:rPr>
              <a:t>broadening</a:t>
            </a:r>
            <a:r>
              <a:rPr lang="cs-CZ" altLang="cs-CZ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634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14528"/>
            <a:ext cx="8270800" cy="900148"/>
          </a:xfrm>
        </p:spPr>
        <p:txBody>
          <a:bodyPr/>
          <a:lstStyle/>
          <a:p>
            <a:r>
              <a:rPr lang="cs-CZ" dirty="0" smtClean="0"/>
              <a:t>Separační faktor</a:t>
            </a:r>
            <a:endParaRPr lang="en-US" dirty="0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402201" y="1171449"/>
            <a:ext cx="8507288" cy="13681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 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vyjadřovaná</a:t>
            </a:r>
            <a:r>
              <a:rPr lang="en-US" sz="2000" dirty="0"/>
              <a:t> </a:t>
            </a:r>
            <a:r>
              <a:rPr lang="en-US" sz="2000" dirty="0" err="1"/>
              <a:t>separačním</a:t>
            </a:r>
            <a:r>
              <a:rPr lang="en-US" sz="2000" dirty="0"/>
              <a:t> (</a:t>
            </a:r>
            <a:r>
              <a:rPr lang="en-US" sz="2000" dirty="0" err="1"/>
              <a:t>selektivitním</a:t>
            </a:r>
            <a:r>
              <a:rPr lang="en-US" sz="2000" dirty="0"/>
              <a:t>) </a:t>
            </a:r>
            <a:r>
              <a:rPr lang="en-US" sz="2000" dirty="0" err="1"/>
              <a:t>faktorem</a:t>
            </a:r>
            <a:r>
              <a:rPr lang="en-US" sz="2000" dirty="0"/>
              <a:t> </a:t>
            </a:r>
            <a:endParaRPr lang="cs-CZ" sz="2000" dirty="0"/>
          </a:p>
          <a:p>
            <a:pPr>
              <a:buNone/>
            </a:pPr>
            <a:r>
              <a:rPr lang="en-US" sz="2000" dirty="0" err="1"/>
              <a:t>Měří</a:t>
            </a:r>
            <a:r>
              <a:rPr lang="en-US" sz="2000" dirty="0"/>
              <a:t> </a:t>
            </a:r>
            <a:r>
              <a:rPr lang="en-US" sz="2000" dirty="0" err="1"/>
              <a:t>relativní</a:t>
            </a:r>
            <a:r>
              <a:rPr lang="en-US" sz="2000" dirty="0"/>
              <a:t> </a:t>
            </a:r>
            <a:r>
              <a:rPr lang="en-US" sz="2000" dirty="0" err="1"/>
              <a:t>zadržení</a:t>
            </a:r>
            <a:r>
              <a:rPr lang="en-US" sz="2000" dirty="0"/>
              <a:t> </a:t>
            </a:r>
            <a:r>
              <a:rPr lang="en-US" sz="2000" dirty="0" err="1"/>
              <a:t>dvou</a:t>
            </a:r>
            <a:r>
              <a:rPr lang="en-US" sz="2000" dirty="0"/>
              <a:t> </a:t>
            </a:r>
            <a:r>
              <a:rPr lang="en-US" sz="2000" dirty="0" err="1"/>
              <a:t>látek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směsi</a:t>
            </a:r>
            <a:r>
              <a:rPr lang="en-US" sz="2000" dirty="0"/>
              <a:t>. </a:t>
            </a:r>
            <a:r>
              <a:rPr lang="en-US" sz="2000" dirty="0" err="1"/>
              <a:t>Selektivita</a:t>
            </a:r>
            <a:r>
              <a:rPr lang="en-US" sz="2000" dirty="0"/>
              <a:t> </a:t>
            </a:r>
            <a:r>
              <a:rPr lang="en-US" sz="2000" dirty="0" err="1"/>
              <a:t>kolony</a:t>
            </a:r>
            <a:r>
              <a:rPr lang="en-US" sz="2000" dirty="0"/>
              <a:t> je </a:t>
            </a:r>
            <a:r>
              <a:rPr lang="en-US" sz="2000" dirty="0" err="1"/>
              <a:t>funkcí</a:t>
            </a:r>
            <a:r>
              <a:rPr lang="en-US" sz="2000" dirty="0"/>
              <a:t> </a:t>
            </a:r>
            <a:r>
              <a:rPr lang="en-US" sz="2000" dirty="0" err="1"/>
              <a:t>chromatografického</a:t>
            </a:r>
            <a:r>
              <a:rPr lang="en-US" sz="2000" dirty="0"/>
              <a:t> </a:t>
            </a:r>
            <a:r>
              <a:rPr lang="en-US" sz="2000" dirty="0" err="1"/>
              <a:t>povrchu</a:t>
            </a:r>
            <a:r>
              <a:rPr lang="en-US" sz="2000" dirty="0"/>
              <a:t>, </a:t>
            </a:r>
            <a:r>
              <a:rPr lang="en-US" sz="2000" dirty="0" err="1"/>
              <a:t>povahy</a:t>
            </a:r>
            <a:r>
              <a:rPr lang="en-US" sz="2000" dirty="0"/>
              <a:t> </a:t>
            </a:r>
            <a:r>
              <a:rPr lang="en-US" sz="2000" dirty="0" err="1"/>
              <a:t>složek</a:t>
            </a:r>
            <a:r>
              <a:rPr lang="en-US" sz="2000" dirty="0"/>
              <a:t> </a:t>
            </a:r>
            <a:r>
              <a:rPr lang="en-US" sz="2000" dirty="0" err="1"/>
              <a:t>mobilní</a:t>
            </a:r>
            <a:r>
              <a:rPr lang="en-US" sz="2000" dirty="0"/>
              <a:t> </a:t>
            </a:r>
            <a:r>
              <a:rPr lang="en-US" sz="2000" dirty="0" err="1"/>
              <a:t>fáze</a:t>
            </a:r>
            <a:r>
              <a:rPr lang="en-US" sz="2000" dirty="0"/>
              <a:t> a </a:t>
            </a:r>
            <a:r>
              <a:rPr lang="en-US" sz="2000" dirty="0" err="1"/>
              <a:t>teploty</a:t>
            </a:r>
            <a:r>
              <a:rPr lang="en-US" sz="2000" dirty="0"/>
              <a:t>.</a:t>
            </a:r>
          </a:p>
        </p:txBody>
      </p:sp>
      <p:sp>
        <p:nvSpPr>
          <p:cNvPr id="66" name="Zástupný symbol pro obsah 2"/>
          <p:cNvSpPr txBox="1">
            <a:spLocks/>
          </p:cNvSpPr>
          <p:nvPr/>
        </p:nvSpPr>
        <p:spPr>
          <a:xfrm>
            <a:off x="362325" y="3741162"/>
            <a:ext cx="8229600" cy="13681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r>
              <a:rPr lang="cs-CZ" sz="2000" dirty="0"/>
              <a:t>Hodnota</a:t>
            </a:r>
            <a:r>
              <a:rPr lang="en-US" sz="2000" dirty="0"/>
              <a:t> α &gt; 1.1 </a:t>
            </a:r>
            <a:r>
              <a:rPr lang="cs-CZ" sz="2000" dirty="0"/>
              <a:t>znamená dobrou separaci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</a:pPr>
            <a:endParaRPr lang="en-US" sz="2000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l="34577" r="34577"/>
          <a:stretch>
            <a:fillRect/>
          </a:stretch>
        </p:blipFill>
        <p:spPr bwMode="auto">
          <a:xfrm>
            <a:off x="1215349" y="2571083"/>
            <a:ext cx="1646111" cy="115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3565126" y="2485078"/>
            <a:ext cx="388843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1</a:t>
            </a:r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– </a:t>
            </a:r>
            <a:r>
              <a:rPr lang="cs-CZ" sz="2000" dirty="0"/>
              <a:t>k</a:t>
            </a:r>
            <a:r>
              <a:rPr lang="en-US" sz="2000" dirty="0" err="1"/>
              <a:t>apacit</a:t>
            </a:r>
            <a:r>
              <a:rPr lang="cs-CZ" sz="2000" dirty="0"/>
              <a:t>ní </a:t>
            </a:r>
            <a:r>
              <a:rPr lang="en-US" sz="2000" dirty="0"/>
              <a:t>fa</a:t>
            </a:r>
            <a:r>
              <a:rPr lang="cs-CZ" sz="2000" dirty="0"/>
              <a:t>k</a:t>
            </a:r>
            <a:r>
              <a:rPr lang="en-US" sz="2000" dirty="0"/>
              <a:t>tor </a:t>
            </a:r>
            <a:r>
              <a:rPr lang="cs-CZ" sz="2000" dirty="0"/>
              <a:t>látky </a:t>
            </a:r>
            <a:r>
              <a:rPr lang="en-US" sz="2000" dirty="0"/>
              <a:t>2, </a:t>
            </a:r>
            <a:endParaRPr lang="cs-CZ" sz="2000" dirty="0"/>
          </a:p>
          <a:p>
            <a:pPr>
              <a:spcBef>
                <a:spcPts val="600"/>
              </a:spcBef>
            </a:pP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000" dirty="0"/>
              <a:t>&gt;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k‘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(1) </a:t>
            </a:r>
            <a:endParaRPr lang="en-US" sz="2000" dirty="0"/>
          </a:p>
        </p:txBody>
      </p:sp>
      <p:grpSp>
        <p:nvGrpSpPr>
          <p:cNvPr id="9" name="Skupina 8"/>
          <p:cNvGrpSpPr/>
          <p:nvPr/>
        </p:nvGrpSpPr>
        <p:grpSpPr>
          <a:xfrm>
            <a:off x="1961207" y="4487351"/>
            <a:ext cx="5276329" cy="2242757"/>
            <a:chOff x="536708" y="1126711"/>
            <a:chExt cx="6483564" cy="321342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16505"/>
            <a:stretch>
              <a:fillRect/>
            </a:stretch>
          </p:blipFill>
          <p:spPr bwMode="auto">
            <a:xfrm>
              <a:off x="884352" y="1532012"/>
              <a:ext cx="5487848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1" name="Přímá spojovací čára 10"/>
            <p:cNvCxnSpPr/>
            <p:nvPr/>
          </p:nvCxnSpPr>
          <p:spPr>
            <a:xfrm rot="5400000">
              <a:off x="1413250" y="3622066"/>
              <a:ext cx="959195" cy="5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>
              <a:off x="931168" y="3142303"/>
              <a:ext cx="961678" cy="173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ovéPole 12"/>
            <p:cNvSpPr txBox="1"/>
            <p:nvPr/>
          </p:nvSpPr>
          <p:spPr>
            <a:xfrm>
              <a:off x="1206038" y="2678445"/>
              <a:ext cx="43204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6" name="Přímá spojovací čára 15"/>
            <p:cNvCxnSpPr/>
            <p:nvPr/>
          </p:nvCxnSpPr>
          <p:spPr>
            <a:xfrm rot="16200000" flipH="1">
              <a:off x="2296975" y="3341082"/>
              <a:ext cx="1693354" cy="1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16200000" flipH="1">
              <a:off x="3876383" y="2973998"/>
              <a:ext cx="2255332" cy="2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>
              <a:off x="941120" y="2494404"/>
              <a:ext cx="2202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>
              <a:off x="930072" y="1846332"/>
              <a:ext cx="407397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ovéPole 21"/>
            <p:cNvSpPr txBox="1"/>
            <p:nvPr/>
          </p:nvSpPr>
          <p:spPr>
            <a:xfrm>
              <a:off x="1763689" y="2021484"/>
              <a:ext cx="743920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2627783" y="1372038"/>
              <a:ext cx="676178" cy="485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2555776" y="2157224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4427984" y="1419167"/>
              <a:ext cx="1584175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cxnSp>
          <p:nvCxnSpPr>
            <p:cNvPr id="28" name="Přímá spojovací šipka 27"/>
            <p:cNvCxnSpPr/>
            <p:nvPr/>
          </p:nvCxnSpPr>
          <p:spPr>
            <a:xfrm rot="16200000" flipV="1">
              <a:off x="-271293" y="2688918"/>
              <a:ext cx="2363867" cy="15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ovací šipka 28"/>
            <p:cNvCxnSpPr/>
            <p:nvPr/>
          </p:nvCxnSpPr>
          <p:spPr>
            <a:xfrm>
              <a:off x="931168" y="3871645"/>
              <a:ext cx="5585048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29"/>
            <p:cNvSpPr txBox="1"/>
            <p:nvPr/>
          </p:nvSpPr>
          <p:spPr>
            <a:xfrm rot="16200000">
              <a:off x="12127" y="1651292"/>
              <a:ext cx="1427359" cy="37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31" name="TextovéPole 30"/>
            <p:cNvSpPr txBox="1"/>
            <p:nvPr/>
          </p:nvSpPr>
          <p:spPr>
            <a:xfrm>
              <a:off x="5796136" y="3899149"/>
              <a:ext cx="1224136" cy="4409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840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</a:t>
            </a:r>
            <a:r>
              <a:rPr lang="cs-CZ" dirty="0" err="1" smtClean="0"/>
              <a:t>ozlišení</a:t>
            </a:r>
            <a:r>
              <a:rPr lang="en-US" dirty="0" smtClean="0"/>
              <a:t> </a:t>
            </a:r>
            <a:r>
              <a:rPr lang="en-US" dirty="0"/>
              <a:t>(R</a:t>
            </a:r>
            <a:r>
              <a:rPr lang="en-US" baseline="-25000" dirty="0"/>
              <a:t>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" name="Zástupný symbol pro obsah 2"/>
          <p:cNvSpPr>
            <a:spLocks noGrp="1"/>
          </p:cNvSpPr>
          <p:nvPr>
            <p:ph idx="1"/>
          </p:nvPr>
        </p:nvSpPr>
        <p:spPr>
          <a:xfrm>
            <a:off x="366333" y="1155149"/>
            <a:ext cx="8337444" cy="136815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/>
              <a:t>R</a:t>
            </a:r>
            <a:r>
              <a:rPr lang="cs-CZ" sz="2000" dirty="0" err="1"/>
              <a:t>ozlišení</a:t>
            </a:r>
            <a:r>
              <a:rPr lang="cs-CZ" sz="2000" dirty="0"/>
              <a:t> dvou </a:t>
            </a:r>
            <a:r>
              <a:rPr lang="cs-CZ" sz="2000" dirty="0" err="1"/>
              <a:t>píků</a:t>
            </a:r>
            <a:r>
              <a:rPr lang="cs-CZ" sz="2000" dirty="0"/>
              <a:t> – jak dobře jsou látky separovány</a:t>
            </a:r>
          </a:p>
          <a:p>
            <a:pPr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Parametr charakterizující míru oddělení dvou </a:t>
            </a:r>
            <a:r>
              <a:rPr lang="cs-CZ" alt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píků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(složek 1 a 2)</a:t>
            </a:r>
          </a:p>
          <a:p>
            <a:endParaRPr lang="en-US" sz="2000" dirty="0"/>
          </a:p>
        </p:txBody>
      </p:sp>
      <p:grpSp>
        <p:nvGrpSpPr>
          <p:cNvPr id="111" name="Skupina 110"/>
          <p:cNvGrpSpPr/>
          <p:nvPr/>
        </p:nvGrpSpPr>
        <p:grpSpPr>
          <a:xfrm>
            <a:off x="459900" y="3766955"/>
            <a:ext cx="5021872" cy="2326343"/>
            <a:chOff x="1454060" y="3645025"/>
            <a:chExt cx="6221904" cy="2864444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r="16505"/>
            <a:stretch>
              <a:fillRect/>
            </a:stretch>
          </p:blipFill>
          <p:spPr bwMode="auto">
            <a:xfrm>
              <a:off x="1796637" y="3991473"/>
              <a:ext cx="5258356" cy="2031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10" name="Přímá spojovací čára 9"/>
            <p:cNvCxnSpPr/>
            <p:nvPr/>
          </p:nvCxnSpPr>
          <p:spPr>
            <a:xfrm rot="5400000">
              <a:off x="2353002" y="5778039"/>
              <a:ext cx="819914" cy="5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ovací čára 10"/>
            <p:cNvCxnSpPr/>
            <p:nvPr/>
          </p:nvCxnSpPr>
          <p:spPr>
            <a:xfrm>
              <a:off x="1841495" y="5367940"/>
              <a:ext cx="921462" cy="148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11"/>
            <p:cNvSpPr txBox="1"/>
            <p:nvPr/>
          </p:nvSpPr>
          <p:spPr>
            <a:xfrm>
              <a:off x="2104870" y="4971437"/>
              <a:ext cx="413981" cy="416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0</a:t>
              </a:r>
            </a:p>
          </p:txBody>
        </p:sp>
        <p:cxnSp>
          <p:nvCxnSpPr>
            <p:cNvPr id="13" name="Přímá spojovací čára 12"/>
            <p:cNvCxnSpPr/>
            <p:nvPr/>
          </p:nvCxnSpPr>
          <p:spPr>
            <a:xfrm flipH="1">
              <a:off x="3961456" y="4814122"/>
              <a:ext cx="1" cy="120076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ovací čára 13"/>
            <p:cNvCxnSpPr/>
            <p:nvPr/>
          </p:nvCxnSpPr>
          <p:spPr>
            <a:xfrm rot="16200000" flipH="1">
              <a:off x="4780133" y="5224074"/>
              <a:ext cx="1927845" cy="2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ovací čára 14"/>
            <p:cNvCxnSpPr/>
            <p:nvPr/>
          </p:nvCxnSpPr>
          <p:spPr>
            <a:xfrm>
              <a:off x="1851031" y="4814120"/>
              <a:ext cx="2110425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>
              <a:off x="1840445" y="4260152"/>
              <a:ext cx="3903612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ovéPole 16"/>
            <p:cNvSpPr txBox="1"/>
            <p:nvPr/>
          </p:nvSpPr>
          <p:spPr>
            <a:xfrm>
              <a:off x="2639202" y="4409871"/>
              <a:ext cx="71281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R(1)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3467161" y="3854728"/>
              <a:ext cx="647901" cy="414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t</a:t>
              </a:r>
              <a:r>
                <a:rPr lang="en-US" sz="1600" b="1" baseline="-25000"/>
                <a:t>R(2)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3398165" y="4479238"/>
              <a:ext cx="1517928" cy="376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1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192081" y="3895014"/>
              <a:ext cx="1517928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/>
                <a:t>Component 2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 rot="16200000">
              <a:off x="1034673" y="4064412"/>
              <a:ext cx="1220098" cy="381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/>
                <a:t>signal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6503019" y="6014888"/>
              <a:ext cx="1172945" cy="376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/>
                <a:t>time (t)</a:t>
              </a:r>
            </a:p>
          </p:txBody>
        </p:sp>
        <p:cxnSp>
          <p:nvCxnSpPr>
            <p:cNvPr id="27" name="Přímá spojovací čára 26"/>
            <p:cNvCxnSpPr/>
            <p:nvPr/>
          </p:nvCxnSpPr>
          <p:spPr>
            <a:xfrm>
              <a:off x="3635896" y="5797798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ovací čára 36"/>
            <p:cNvCxnSpPr/>
            <p:nvPr/>
          </p:nvCxnSpPr>
          <p:spPr>
            <a:xfrm>
              <a:off x="3794764" y="6134100"/>
              <a:ext cx="307084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ovéPole 39"/>
            <p:cNvSpPr txBox="1"/>
            <p:nvPr/>
          </p:nvSpPr>
          <p:spPr>
            <a:xfrm>
              <a:off x="3635896" y="609329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b(1)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5403084" y="6094826"/>
              <a:ext cx="961869" cy="4146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/>
                <a:t>W</a:t>
              </a:r>
              <a:r>
                <a:rPr lang="en-US" sz="1600" b="1" baseline="-25000"/>
                <a:t>b(2)</a:t>
              </a:r>
            </a:p>
          </p:txBody>
        </p:sp>
        <p:cxnSp>
          <p:nvCxnSpPr>
            <p:cNvPr id="44" name="Přímá spojovací čára 43"/>
            <p:cNvCxnSpPr/>
            <p:nvPr/>
          </p:nvCxnSpPr>
          <p:spPr>
            <a:xfrm flipH="1">
              <a:off x="3779044" y="5260181"/>
              <a:ext cx="109538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ovací čára 60"/>
            <p:cNvCxnSpPr/>
            <p:nvPr/>
          </p:nvCxnSpPr>
          <p:spPr>
            <a:xfrm>
              <a:off x="4025344" y="5260832"/>
              <a:ext cx="91837" cy="647049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ovací čára 85"/>
            <p:cNvCxnSpPr/>
            <p:nvPr/>
          </p:nvCxnSpPr>
          <p:spPr>
            <a:xfrm>
              <a:off x="3794764" y="5517232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ovací čára 87"/>
            <p:cNvCxnSpPr/>
            <p:nvPr/>
          </p:nvCxnSpPr>
          <p:spPr>
            <a:xfrm>
              <a:off x="4101848" y="5515219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ovací čára 95"/>
            <p:cNvCxnSpPr/>
            <p:nvPr/>
          </p:nvCxnSpPr>
          <p:spPr>
            <a:xfrm>
              <a:off x="5421668" y="5803602"/>
              <a:ext cx="671785" cy="2927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ovací čára 96"/>
            <p:cNvCxnSpPr/>
            <p:nvPr/>
          </p:nvCxnSpPr>
          <p:spPr>
            <a:xfrm>
              <a:off x="5504929" y="6096471"/>
              <a:ext cx="494531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ovací čára 97"/>
            <p:cNvCxnSpPr/>
            <p:nvPr/>
          </p:nvCxnSpPr>
          <p:spPr>
            <a:xfrm flipH="1">
              <a:off x="5483225" y="4956175"/>
              <a:ext cx="133352" cy="9525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Přímá spojovací čára 98"/>
            <p:cNvCxnSpPr/>
            <p:nvPr/>
          </p:nvCxnSpPr>
          <p:spPr>
            <a:xfrm>
              <a:off x="5880844" y="5085184"/>
              <a:ext cx="142131" cy="858416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Přímá spojovací čára 99"/>
            <p:cNvCxnSpPr/>
            <p:nvPr/>
          </p:nvCxnSpPr>
          <p:spPr>
            <a:xfrm>
              <a:off x="5498579" y="5548560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ovací čára 100"/>
            <p:cNvCxnSpPr/>
            <p:nvPr/>
          </p:nvCxnSpPr>
          <p:spPr>
            <a:xfrm>
              <a:off x="5999460" y="5546423"/>
              <a:ext cx="0" cy="616744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14984" r="12687"/>
          <a:stretch>
            <a:fillRect/>
          </a:stretch>
        </p:blipFill>
        <p:spPr bwMode="auto">
          <a:xfrm>
            <a:off x="496143" y="2247583"/>
            <a:ext cx="3859835" cy="1119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" name="Obdélník 115"/>
          <p:cNvSpPr/>
          <p:nvPr/>
        </p:nvSpPr>
        <p:spPr>
          <a:xfrm>
            <a:off x="4536504" y="224039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20725" indent="-720725"/>
            <a:r>
              <a:rPr lang="en-US" sz="1400"/>
              <a:t>t</a:t>
            </a:r>
            <a:r>
              <a:rPr lang="en-US" sz="1400" baseline="-25000"/>
              <a:t>r1</a:t>
            </a:r>
            <a:r>
              <a:rPr lang="en-US" sz="1400"/>
              <a:t>, W</a:t>
            </a:r>
            <a:r>
              <a:rPr lang="en-US" sz="1400" baseline="-25000"/>
              <a:t>b1</a:t>
            </a:r>
            <a:r>
              <a:rPr lang="en-US" sz="1400"/>
              <a:t> 	retention time and baseline width for the first eluting peak</a:t>
            </a:r>
          </a:p>
          <a:p>
            <a:pPr marL="720725" indent="-720725"/>
            <a:r>
              <a:rPr lang="en-US" sz="1400"/>
              <a:t>t</a:t>
            </a:r>
            <a:r>
              <a:rPr lang="en-US" sz="1400" baseline="-25000"/>
              <a:t>r2</a:t>
            </a:r>
            <a:r>
              <a:rPr lang="en-US" sz="1400"/>
              <a:t>, W</a:t>
            </a:r>
            <a:r>
              <a:rPr lang="en-US" sz="1400" baseline="-25000"/>
              <a:t>b2</a:t>
            </a:r>
            <a:r>
              <a:rPr lang="en-US" sz="1400"/>
              <a:t> 	retention time and baseline width for the second eluting peak</a:t>
            </a:r>
          </a:p>
        </p:txBody>
      </p:sp>
      <p:sp>
        <p:nvSpPr>
          <p:cNvPr id="117" name="Obdélník 116"/>
          <p:cNvSpPr/>
          <p:nvPr/>
        </p:nvSpPr>
        <p:spPr>
          <a:xfrm>
            <a:off x="5319749" y="4221090"/>
            <a:ext cx="3563497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R</a:t>
            </a:r>
            <a:r>
              <a:rPr lang="en-US" sz="2000" baseline="-25000" dirty="0"/>
              <a:t>S</a:t>
            </a:r>
            <a:r>
              <a:rPr lang="en-US" sz="2000" dirty="0"/>
              <a:t> </a:t>
            </a:r>
            <a:r>
              <a:rPr lang="cs-CZ" sz="2000" dirty="0"/>
              <a:t>preferováno před </a:t>
            </a:r>
            <a:r>
              <a:rPr lang="en-US" sz="2000" dirty="0"/>
              <a:t>α</a:t>
            </a:r>
            <a:endParaRPr lang="cs-CZ" sz="2000" dirty="0"/>
          </a:p>
          <a:p>
            <a:pPr algn="ctr"/>
            <a:r>
              <a:rPr lang="cs-CZ" sz="2000" dirty="0"/>
              <a:t>Zahrnuje </a:t>
            </a:r>
            <a:r>
              <a:rPr lang="en-US" sz="2000" dirty="0" err="1"/>
              <a:t>reten</a:t>
            </a:r>
            <a:r>
              <a:rPr lang="cs-CZ" sz="2000" dirty="0" err="1"/>
              <a:t>ci</a:t>
            </a:r>
            <a:r>
              <a:rPr lang="en-US" sz="2000" dirty="0"/>
              <a:t> (</a:t>
            </a:r>
            <a:r>
              <a:rPr lang="en-US" sz="2000" dirty="0" err="1"/>
              <a:t>t</a:t>
            </a:r>
            <a:r>
              <a:rPr lang="en-US" sz="2000" baseline="-25000" dirty="0" err="1"/>
              <a:t>r</a:t>
            </a:r>
            <a:r>
              <a:rPr lang="en-US" sz="2000" dirty="0"/>
              <a:t>) </a:t>
            </a:r>
            <a:r>
              <a:rPr lang="cs-CZ" sz="2000" dirty="0"/>
              <a:t>i účinnost kolony </a:t>
            </a:r>
            <a:r>
              <a:rPr lang="en-US" sz="2000" dirty="0"/>
              <a:t>(</a:t>
            </a:r>
            <a:r>
              <a:rPr lang="en-US" sz="2000" dirty="0" err="1"/>
              <a:t>W</a:t>
            </a:r>
            <a:r>
              <a:rPr lang="en-US" sz="2000" baseline="-25000" dirty="0" err="1"/>
              <a:t>b</a:t>
            </a:r>
            <a:r>
              <a:rPr lang="en-US" sz="2000" dirty="0"/>
              <a:t>) </a:t>
            </a:r>
            <a:endParaRPr lang="cs-CZ" sz="2000" dirty="0"/>
          </a:p>
          <a:p>
            <a:pPr algn="ctr"/>
            <a:r>
              <a:rPr lang="cs-CZ" sz="2000" dirty="0"/>
              <a:t>Definuje separaci </a:t>
            </a:r>
            <a:r>
              <a:rPr lang="cs-CZ" sz="2000" dirty="0" err="1"/>
              <a:t>píků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729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>
                <a:latin typeface="Arial" panose="020B0604020202020204" pitchFamily="34" charset="0"/>
              </a:rPr>
              <a:t>R</a:t>
            </a:r>
            <a:r>
              <a:rPr lang="cs-CZ" altLang="cs-CZ" sz="3733">
                <a:latin typeface="Arial" panose="020B0604020202020204" pitchFamily="34" charset="0"/>
              </a:rPr>
              <a:t>ozlišení píků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5277" y="1112810"/>
            <a:ext cx="8744171" cy="475090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417694" indent="-417694">
              <a:buNone/>
            </a:pPr>
            <a:r>
              <a:rPr lang="cs-CZ" altLang="cs-CZ" sz="3200" b="1" dirty="0"/>
              <a:t>Rozlišení</a:t>
            </a:r>
            <a:r>
              <a:rPr lang="cs-CZ" altLang="cs-CZ" sz="3200" dirty="0"/>
              <a:t> </a:t>
            </a:r>
            <a:r>
              <a:rPr lang="cs-CZ" altLang="cs-CZ" sz="3200" dirty="0" smtClean="0"/>
              <a:t>- míra </a:t>
            </a:r>
            <a:r>
              <a:rPr lang="cs-CZ" altLang="cs-CZ" sz="3200" dirty="0"/>
              <a:t>relativní separace </a:t>
            </a:r>
            <a:r>
              <a:rPr lang="cs-CZ" altLang="cs-CZ" sz="3200" dirty="0" smtClean="0"/>
              <a:t>/ </a:t>
            </a:r>
            <a:r>
              <a:rPr lang="cs-CZ" altLang="cs-CZ" sz="3200" dirty="0"/>
              <a:t>vzájemného překrývání dvou sousedních </a:t>
            </a:r>
            <a:r>
              <a:rPr lang="cs-CZ" altLang="cs-CZ" sz="3200" dirty="0" err="1" smtClean="0"/>
              <a:t>píků</a:t>
            </a:r>
            <a:endParaRPr lang="cs-CZ" altLang="cs-CZ" sz="32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buNone/>
            </a:pPr>
            <a:endParaRPr lang="cs-CZ" altLang="cs-CZ" sz="29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	 dostatečné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= 1,5    téměř dokonalé (na base line)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R </a:t>
            </a:r>
            <a:r>
              <a:rPr lang="cs-CZ" altLang="cs-CZ" sz="2900" dirty="0">
                <a:sym typeface="Symbol" panose="05050102010706020507" pitchFamily="18" charset="2"/>
              </a:rPr>
              <a:t></a:t>
            </a:r>
            <a:r>
              <a:rPr lang="cs-CZ" altLang="cs-CZ" sz="2900" dirty="0"/>
              <a:t> 2	 nadbytečné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900" dirty="0"/>
              <a:t>Potřebný počet efektivních pater k dosažení hodnoty rozlišení 1 a 1,5</a:t>
            </a:r>
            <a:endParaRPr lang="cs-CZ" altLang="cs-CZ" sz="2900" dirty="0">
              <a:sym typeface="Symbol" panose="05050102010706020507" pitchFamily="18" charset="2"/>
            </a:endParaRPr>
          </a:p>
          <a:p>
            <a:pPr marL="417694" indent="-417694">
              <a:buNone/>
            </a:pPr>
            <a:r>
              <a:rPr lang="cs-CZ" altLang="cs-CZ" sz="2900" dirty="0"/>
              <a:t/>
            </a:r>
            <a:br>
              <a:rPr lang="cs-CZ" altLang="cs-CZ" sz="2900" dirty="0"/>
            </a:br>
            <a:r>
              <a:rPr lang="en-US" altLang="cs-CZ" sz="2900" dirty="0"/>
              <a:t/>
            </a:r>
            <a:br>
              <a:rPr lang="en-US" altLang="cs-CZ" sz="2900" dirty="0"/>
            </a:br>
            <a:r>
              <a:rPr lang="en-US" altLang="cs-CZ" sz="2900" dirty="0"/>
              <a:t>     </a:t>
            </a:r>
            <a:br>
              <a:rPr lang="en-US" altLang="cs-CZ" sz="2900" dirty="0"/>
            </a:b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en-US" altLang="cs-CZ" sz="2311" dirty="0"/>
              <a:t/>
            </a:r>
            <a:br>
              <a:rPr lang="en-US" altLang="cs-CZ" sz="2311" dirty="0"/>
            </a:br>
            <a:endParaRPr lang="cs-CZ" altLang="cs-CZ" sz="2311" dirty="0"/>
          </a:p>
        </p:txBody>
      </p:sp>
      <p:pic>
        <p:nvPicPr>
          <p:cNvPr id="75780" name="Picture 4" descr="obr30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191" y="1413396"/>
            <a:ext cx="3343257" cy="2287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Picture 5" descr="obr30b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43" y="2334861"/>
            <a:ext cx="1958975" cy="977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2" name="Picture 6" descr="obr30b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50" y="2389894"/>
            <a:ext cx="1905000" cy="92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3" name="Picture 7" descr="rov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1587482"/>
            <a:ext cx="3359387" cy="74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45228"/>
              </p:ext>
            </p:extLst>
          </p:nvPr>
        </p:nvGraphicFramePr>
        <p:xfrm>
          <a:off x="930575" y="4534812"/>
          <a:ext cx="6962423" cy="2047523"/>
        </p:xfrm>
        <a:graphic>
          <a:graphicData uri="http://schemas.openxmlformats.org/drawingml/2006/table">
            <a:tbl>
              <a:tblPr/>
              <a:tblGrid>
                <a:gridCol w="824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8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69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5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1444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</a:t>
                      </a:r>
                      <a:r>
                        <a:rPr kumimoji="0" lang="cs-CZ" sz="16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=1,5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1,005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650 000 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1 450 000 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1 900 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4 400 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256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1,01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163 000 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367 000 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1,15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2 100 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78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1,02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42 000 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94 000 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400 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900 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67"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1,05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7 100 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16 000 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1,5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140 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320 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9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397" y="434139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solidFill>
                  <a:srgbClr val="FF0000"/>
                </a:solidFill>
                <a:latin typeface="Arial" panose="020B0604020202020204" pitchFamily="34" charset="0"/>
              </a:rPr>
              <a:t>Separační (dělící) metody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332" y="1408289"/>
            <a:ext cx="8643668" cy="4655256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  <a:defRPr/>
            </a:pPr>
            <a:r>
              <a:rPr lang="cs-CZ" sz="2133" b="1" dirty="0"/>
              <a:t>Rozdílná distribuce</a:t>
            </a:r>
            <a:r>
              <a:rPr lang="cs-CZ" sz="2133" dirty="0"/>
              <a:t> dělených látek mezi dvě různé </a:t>
            </a:r>
            <a:r>
              <a:rPr lang="cs-CZ" sz="2133" b="1" dirty="0"/>
              <a:t>nemísitelné fáze</a:t>
            </a:r>
            <a:r>
              <a:rPr lang="cs-CZ" sz="2133" dirty="0"/>
              <a:t>.</a:t>
            </a:r>
            <a:br>
              <a:rPr lang="cs-CZ" sz="2133" dirty="0"/>
            </a:br>
            <a:r>
              <a:rPr lang="cs-CZ" sz="2133" dirty="0"/>
              <a:t>Zvyšují </a:t>
            </a:r>
            <a:r>
              <a:rPr lang="cs-CZ" sz="2133" b="1" dirty="0"/>
              <a:t>selektivitu</a:t>
            </a:r>
            <a:r>
              <a:rPr lang="cs-CZ" sz="2133" dirty="0"/>
              <a:t> a </a:t>
            </a:r>
            <a:r>
              <a:rPr lang="cs-CZ" sz="2133" b="1" dirty="0"/>
              <a:t>specifičnost</a:t>
            </a:r>
            <a:r>
              <a:rPr lang="cs-CZ" sz="2133" dirty="0"/>
              <a:t> v analytické chemii.</a:t>
            </a:r>
            <a:br>
              <a:rPr lang="cs-CZ" sz="2133" dirty="0"/>
            </a:br>
            <a:r>
              <a:rPr lang="cs-CZ" sz="2133" dirty="0"/>
              <a:t>Lze je využít pro </a:t>
            </a:r>
            <a:r>
              <a:rPr lang="cs-CZ" sz="2133" b="1" dirty="0"/>
              <a:t>kvalitativní</a:t>
            </a:r>
            <a:r>
              <a:rPr lang="cs-CZ" sz="2133" dirty="0"/>
              <a:t> i </a:t>
            </a:r>
            <a:r>
              <a:rPr lang="cs-CZ" sz="2133" b="1" dirty="0"/>
              <a:t>kvantitativní</a:t>
            </a:r>
            <a:r>
              <a:rPr lang="cs-CZ" sz="2133" dirty="0"/>
              <a:t> analýzu (tj. důkaz, identifikaci a stanovení).</a:t>
            </a:r>
            <a:br>
              <a:rPr lang="cs-CZ" sz="2133" dirty="0"/>
            </a:br>
            <a:r>
              <a:rPr lang="cs-CZ" sz="2133" b="1" dirty="0"/>
              <a:t/>
            </a:r>
            <a:br>
              <a:rPr lang="cs-CZ" sz="2133" b="1" dirty="0"/>
            </a:br>
            <a:r>
              <a:rPr lang="cs-CZ" sz="21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Chromatografie – separace směsí</a:t>
            </a:r>
            <a:r>
              <a:rPr lang="cs-CZ" sz="2133" dirty="0"/>
              <a:t/>
            </a:r>
            <a:br>
              <a:rPr lang="cs-CZ" sz="2133" dirty="0"/>
            </a:br>
            <a:r>
              <a:rPr lang="cs-CZ" sz="2133" dirty="0"/>
              <a:t>      a) plynová (GC) (adsorpční a rozdělovací)</a:t>
            </a:r>
            <a:br>
              <a:rPr lang="cs-CZ" sz="2133" dirty="0"/>
            </a:br>
            <a:r>
              <a:rPr lang="cs-CZ" sz="2133" dirty="0"/>
              <a:t>      b) superkritická fluidní (SFC)</a:t>
            </a:r>
            <a:br>
              <a:rPr lang="cs-CZ" sz="2133" dirty="0"/>
            </a:br>
            <a:r>
              <a:rPr lang="cs-CZ" sz="2133" dirty="0"/>
              <a:t>      c) kapalinová (LC)</a:t>
            </a:r>
            <a:br>
              <a:rPr lang="cs-CZ" sz="2133" dirty="0"/>
            </a:br>
            <a:r>
              <a:rPr lang="cs-CZ" sz="2133" dirty="0"/>
              <a:t>           - kolonová (HPLC)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(adsorpční, rozdělovací, gelová, afinitní a iontově výměnná)</a:t>
            </a:r>
            <a:r>
              <a:rPr lang="cs-CZ" sz="2133" dirty="0"/>
              <a:t/>
            </a:r>
            <a:br>
              <a:rPr lang="cs-CZ" sz="2133" dirty="0"/>
            </a:br>
            <a:r>
              <a:rPr lang="cs-CZ" sz="2133" dirty="0"/>
              <a:t>           - planární (plošná)</a:t>
            </a:r>
            <a:br>
              <a:rPr lang="cs-CZ" sz="2133" dirty="0"/>
            </a:br>
            <a:r>
              <a:rPr lang="cs-CZ" sz="2133" dirty="0"/>
              <a:t>               </a:t>
            </a:r>
            <a:r>
              <a:rPr lang="cs-CZ" sz="2133" i="1" dirty="0"/>
              <a:t>papírová (PC) a tenkovrstvá (TLC)</a:t>
            </a:r>
            <a:r>
              <a:rPr lang="cs-CZ" sz="1689" dirty="0"/>
              <a:t/>
            </a:r>
            <a:br>
              <a:rPr lang="cs-CZ" sz="1689" dirty="0"/>
            </a:br>
            <a:endParaRPr lang="cs-CZ" sz="1689" dirty="0"/>
          </a:p>
        </p:txBody>
      </p:sp>
    </p:spTree>
    <p:extLst>
      <p:ext uri="{BB962C8B-B14F-4D97-AF65-F5344CB8AC3E}">
        <p14:creationId xmlns:p14="http://schemas.microsoft.com/office/powerpoint/2010/main" val="5772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7936"/>
            <a:ext cx="9144000" cy="606213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0694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67" y="608190"/>
            <a:ext cx="8864600" cy="56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0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cs-CZ" sz="3733">
                <a:latin typeface="Arial" panose="020B0604020202020204" pitchFamily="34" charset="0"/>
              </a:rPr>
              <a:t>F</a:t>
            </a:r>
            <a:r>
              <a:rPr lang="cs-CZ" altLang="cs-CZ" sz="3733">
                <a:latin typeface="Arial" panose="020B0604020202020204" pitchFamily="34" charset="0"/>
              </a:rPr>
              <a:t>aktory ovlivňující rozlišení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82541" y="2552970"/>
            <a:ext cx="8563021" cy="496926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u="sng" dirty="0"/>
              <a:t>Faktory ovlivňující selektivitu (hodnotu </a:t>
            </a:r>
            <a:r>
              <a:rPr lang="cs-CZ" altLang="cs-CZ" sz="2000" b="1" u="sng" dirty="0">
                <a:sym typeface="Symbol" panose="05050102010706020507" pitchFamily="18" charset="2"/>
              </a:rPr>
              <a:t></a:t>
            </a:r>
            <a:r>
              <a:rPr lang="cs-CZ" altLang="cs-CZ" sz="2000" b="1" u="sng" dirty="0"/>
              <a:t>)</a:t>
            </a:r>
            <a:endParaRPr lang="cs-CZ" alt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povaha stacionární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rozpustnost dělených látek v mobilní fázi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cs-CZ" sz="2000" dirty="0" err="1"/>
              <a:t>změna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cs-CZ" altLang="cs-CZ" sz="2000" dirty="0"/>
              <a:t>, </a:t>
            </a:r>
            <a:r>
              <a:rPr lang="en-US" altLang="cs-CZ" sz="2000" dirty="0" err="1"/>
              <a:t>rychlost</a:t>
            </a:r>
            <a:r>
              <a:rPr lang="en-US" altLang="cs-CZ" sz="2000" dirty="0"/>
              <a:t> </a:t>
            </a:r>
            <a:r>
              <a:rPr lang="en-US" altLang="cs-CZ" sz="2000" dirty="0" err="1"/>
              <a:t>toku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cs-CZ" altLang="cs-CZ" sz="2000" b="1" u="sng" dirty="0"/>
              <a:t>Faktory ovlivňující retenci </a:t>
            </a:r>
            <a:r>
              <a:rPr lang="en-US" altLang="cs-CZ" sz="2000" b="1" dirty="0" err="1"/>
              <a:t>faktor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kapacity</a:t>
            </a:r>
            <a:r>
              <a:rPr lang="en-US" altLang="cs-CZ" sz="2000" dirty="0"/>
              <a:t> (k ≈ 3 </a:t>
            </a:r>
            <a:r>
              <a:rPr lang="en-US" altLang="cs-CZ" sz="2000" dirty="0" err="1"/>
              <a:t>až</a:t>
            </a:r>
            <a:r>
              <a:rPr lang="en-US" altLang="cs-CZ" sz="2000" dirty="0"/>
              <a:t> 10)</a:t>
            </a:r>
            <a:br>
              <a:rPr lang="en-US" altLang="cs-CZ" sz="2000" dirty="0"/>
            </a:br>
            <a:r>
              <a:rPr lang="cs-CZ" altLang="cs-CZ" sz="2000" dirty="0"/>
              <a:t>druh a množství stacionární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teplota (především v GC, </a:t>
            </a:r>
            <a:r>
              <a:rPr lang="en-US" altLang="cs-CZ" sz="2000" dirty="0"/>
              <a:t>v LC </a:t>
            </a:r>
            <a:r>
              <a:rPr lang="en-US" altLang="cs-CZ" sz="2000" dirty="0" err="1"/>
              <a:t>malý</a:t>
            </a:r>
            <a:r>
              <a:rPr lang="en-US" altLang="cs-CZ" sz="2000" dirty="0"/>
              <a:t> </a:t>
            </a:r>
            <a:r>
              <a:rPr lang="en-US" altLang="cs-CZ" sz="2000" dirty="0" err="1"/>
              <a:t>vliv</a:t>
            </a:r>
            <a:r>
              <a:rPr lang="cs-CZ" altLang="cs-CZ" sz="2000" dirty="0"/>
              <a:t>)</a:t>
            </a:r>
            <a:endParaRPr lang="cs-CZ" altLang="cs-CZ" sz="2000" i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i="1" dirty="0"/>
              <a:t>eluční síla</a:t>
            </a:r>
            <a:r>
              <a:rPr lang="cs-CZ" altLang="cs-CZ" sz="2000" dirty="0"/>
              <a:t> mobilní fáze (v LC), změna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u="sng" dirty="0"/>
              <a:t>Faktory ovlivňující účinnost (počet pater)</a:t>
            </a:r>
            <a:endParaRPr lang="cs-CZ" alt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délka kolony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uspořádání stacionární fáze v koloně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velikost a rovnoměrnost částic stacionární fáze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průtok mobilní fáze (rychlost toku mobilní fáze kolonou)</a:t>
            </a:r>
            <a:endParaRPr lang="cs-CZ" altLang="cs-CZ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8853" y="1168258"/>
            <a:ext cx="5539203" cy="117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3786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cs-CZ" sz="3733" dirty="0">
                <a:latin typeface="Arial" panose="020B0604020202020204" pitchFamily="34" charset="0"/>
              </a:rPr>
              <a:t> K</a:t>
            </a:r>
            <a:r>
              <a:rPr lang="cs-CZ" altLang="cs-CZ" sz="3733" dirty="0" err="1">
                <a:latin typeface="Arial" panose="020B0604020202020204" pitchFamily="34" charset="0"/>
              </a:rPr>
              <a:t>inetika</a:t>
            </a:r>
            <a:r>
              <a:rPr lang="cs-CZ" altLang="cs-CZ" sz="3733" dirty="0">
                <a:latin typeface="Arial" panose="020B0604020202020204" pitchFamily="34" charset="0"/>
              </a:rPr>
              <a:t> a termodynamika separace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95304" y="1265277"/>
            <a:ext cx="8504146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Zóny dělených látek (analytů) se během postupu kolonou </a:t>
            </a:r>
            <a:r>
              <a:rPr lang="cs-CZ" altLang="cs-CZ" sz="2000" b="1" dirty="0"/>
              <a:t>rozšiřují</a:t>
            </a:r>
            <a:r>
              <a:rPr lang="cs-CZ" altLang="cs-CZ" sz="2000" dirty="0"/>
              <a:t>.</a:t>
            </a:r>
            <a:br>
              <a:rPr lang="cs-CZ" altLang="cs-CZ" sz="2000" dirty="0"/>
            </a:br>
            <a:r>
              <a:rPr lang="cs-CZ" altLang="cs-CZ" sz="2000" dirty="0"/>
              <a:t>Zóně analytu v chromatogramu odpovídá </a:t>
            </a:r>
            <a:r>
              <a:rPr lang="cs-CZ" altLang="cs-CZ" sz="2000" b="1" dirty="0"/>
              <a:t>pík</a:t>
            </a:r>
            <a:r>
              <a:rPr lang="cs-CZ" altLang="cs-CZ" sz="2000" dirty="0"/>
              <a:t> neboli </a:t>
            </a:r>
            <a:r>
              <a:rPr lang="cs-CZ" altLang="cs-CZ" sz="2000" b="1" dirty="0"/>
              <a:t>eluční křivka</a:t>
            </a:r>
            <a:r>
              <a:rPr lang="cs-CZ" altLang="cs-CZ" sz="2000" dirty="0"/>
              <a:t>, která charakterizuje </a:t>
            </a:r>
            <a:r>
              <a:rPr lang="cs-CZ" altLang="cs-CZ" sz="2000" b="1" dirty="0"/>
              <a:t>koncentrační profil</a:t>
            </a:r>
            <a:r>
              <a:rPr lang="cs-CZ" altLang="cs-CZ" sz="2000" dirty="0"/>
              <a:t> analytu v zóně.</a:t>
            </a:r>
          </a:p>
          <a:p>
            <a:pPr marL="417694" indent="-417694">
              <a:buNone/>
            </a:pPr>
            <a:r>
              <a:rPr lang="cs-CZ" altLang="cs-CZ" sz="2000" b="1" dirty="0"/>
              <a:t>Termodynamika a kinetika</a:t>
            </a:r>
            <a:r>
              <a:rPr lang="cs-CZ" altLang="cs-CZ" sz="2000" dirty="0"/>
              <a:t> určují, jak moc se sousední píky v chromatogramu překrývají; tj. jak dokonale nebo nedokonale jsou zóny sousedních analytů vzájemně odděleny.</a:t>
            </a:r>
            <a:br>
              <a:rPr lang="cs-CZ" altLang="cs-CZ" sz="2000" dirty="0"/>
            </a:br>
            <a:r>
              <a:rPr lang="cs-CZ" altLang="cs-CZ" sz="2000" dirty="0"/>
              <a:t>ovlivňují </a:t>
            </a:r>
            <a:r>
              <a:rPr lang="cs-CZ" altLang="cs-CZ" sz="2000" b="1" dirty="0"/>
              <a:t>rozlišení </a:t>
            </a:r>
            <a:r>
              <a:rPr lang="cs-CZ" altLang="cs-CZ" sz="2000" dirty="0"/>
              <a:t>sousedních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chromatogramu.</a:t>
            </a:r>
            <a:br>
              <a:rPr lang="cs-CZ" altLang="cs-CZ" sz="2000" dirty="0"/>
            </a:br>
            <a:r>
              <a:rPr lang="en-US" altLang="cs-CZ" sz="2489" dirty="0"/>
              <a:t/>
            </a:r>
            <a:br>
              <a:rPr lang="en-US" altLang="cs-CZ" sz="2489" dirty="0"/>
            </a:br>
            <a:endParaRPr lang="cs-CZ" altLang="cs-CZ" sz="2489" dirty="0"/>
          </a:p>
        </p:txBody>
      </p:sp>
      <p:pic>
        <p:nvPicPr>
          <p:cNvPr id="97284" name="Picture 4" descr="obr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56" y="3847383"/>
            <a:ext cx="3505186" cy="2451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5" descr="obr2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64273"/>
            <a:ext cx="2474295" cy="26488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obr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625" y="4094981"/>
            <a:ext cx="2992403" cy="200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25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49" y="442765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Faktory ovlivňující rozlišení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362311" y="1213517"/>
            <a:ext cx="8781691" cy="3937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b="1" dirty="0"/>
              <a:t>Termodynamika separace</a:t>
            </a:r>
            <a:r>
              <a:rPr lang="cs-CZ" altLang="cs-CZ" sz="2000" dirty="0"/>
              <a:t> se zabývá vlivy, které ovlivňují</a:t>
            </a:r>
            <a:br>
              <a:rPr lang="cs-CZ" altLang="cs-CZ" sz="2000" dirty="0"/>
            </a:br>
            <a:r>
              <a:rPr lang="cs-CZ" altLang="cs-CZ" sz="2000" dirty="0"/>
              <a:t>-velikost interakce mezi sorbentem a analytem</a:t>
            </a:r>
            <a:br>
              <a:rPr lang="cs-CZ" altLang="cs-CZ" sz="2000" dirty="0"/>
            </a:br>
            <a:r>
              <a:rPr lang="cs-CZ" altLang="cs-CZ" sz="2000" dirty="0"/>
              <a:t>-zadržování (retenci) a zpožďování (retardaci) analytů</a:t>
            </a:r>
            <a:br>
              <a:rPr lang="cs-CZ" altLang="cs-CZ" sz="2000" dirty="0"/>
            </a:br>
            <a:r>
              <a:rPr lang="cs-CZ" altLang="cs-CZ" sz="2000" dirty="0"/>
              <a:t>-rychlost migrace analytů kolonou</a:t>
            </a:r>
            <a:br>
              <a:rPr lang="cs-CZ" altLang="cs-CZ" sz="2000" dirty="0"/>
            </a:br>
            <a:r>
              <a:rPr lang="cs-CZ" altLang="cs-CZ" sz="2000" dirty="0"/>
              <a:t>-rozdíl v retenčních časech analytů</a:t>
            </a:r>
            <a:br>
              <a:rPr lang="cs-CZ" altLang="cs-CZ" sz="2000" dirty="0"/>
            </a:br>
            <a:r>
              <a:rPr lang="cs-CZ" altLang="cs-CZ" sz="2000" dirty="0"/>
              <a:t>-dělení analytů od sebe navzájem </a:t>
            </a:r>
            <a:br>
              <a:rPr lang="cs-CZ" altLang="cs-CZ" sz="2000" dirty="0"/>
            </a:br>
            <a:r>
              <a:rPr lang="cs-CZ" altLang="cs-CZ" sz="2000" b="1" dirty="0"/>
              <a:t>Kinetika separace</a:t>
            </a:r>
            <a:r>
              <a:rPr lang="cs-CZ" altLang="cs-CZ" sz="2000" dirty="0"/>
              <a:t> se zabývá vlivy, které ovlivňují</a:t>
            </a:r>
            <a:br>
              <a:rPr lang="cs-CZ" altLang="cs-CZ" sz="2000" dirty="0"/>
            </a:br>
            <a:r>
              <a:rPr lang="cs-CZ" altLang="cs-CZ" sz="2000" dirty="0"/>
              <a:t>-rozšiřování (rozmývání) zón analytů během postupu kolonou</a:t>
            </a:r>
            <a:br>
              <a:rPr lang="cs-CZ" altLang="cs-CZ" sz="2000" dirty="0"/>
            </a:br>
            <a:r>
              <a:rPr lang="cs-CZ" altLang="cs-CZ" sz="2000" dirty="0"/>
              <a:t>-šířky </a:t>
            </a:r>
            <a:r>
              <a:rPr lang="cs-CZ" altLang="cs-CZ" sz="2000" dirty="0" err="1"/>
              <a:t>píků</a:t>
            </a:r>
            <a:r>
              <a:rPr lang="cs-CZ" altLang="cs-CZ" sz="2000" dirty="0"/>
              <a:t> v chromatogramu</a:t>
            </a:r>
            <a:r>
              <a:rPr lang="cs-CZ" altLang="cs-CZ" sz="1689" dirty="0"/>
              <a:t/>
            </a:r>
            <a:br>
              <a:rPr lang="cs-CZ" altLang="cs-CZ" sz="1689" dirty="0"/>
            </a:br>
            <a:r>
              <a:rPr lang="cs-CZ" altLang="cs-CZ" sz="2133" dirty="0"/>
              <a:t/>
            </a:r>
            <a:br>
              <a:rPr lang="cs-CZ" altLang="cs-CZ" sz="2133" dirty="0"/>
            </a:br>
            <a:endParaRPr lang="cs-CZ" altLang="cs-CZ" sz="2133" dirty="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1" y="3715101"/>
            <a:ext cx="6047677" cy="31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98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dirty="0" smtClean="0"/>
              <a:t>LC separace – retenční mechanismy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395111" y="1500012"/>
            <a:ext cx="8336844" cy="1216378"/>
          </a:xfrm>
          <a:prstGeom prst="rect">
            <a:avLst/>
          </a:prstGeom>
        </p:spPr>
        <p:txBody>
          <a:bodyPr/>
          <a:lstStyle/>
          <a:p>
            <a:pPr marL="304804" indent="-304804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1600" dirty="0"/>
              <a:t>Hlavní typy interakcí v kapalinové chromatografii – retence = kombinace mechanismů</a:t>
            </a:r>
          </a:p>
          <a:p>
            <a:pPr marL="304804" indent="-304804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endParaRPr lang="cs-CZ" sz="1778" dirty="0"/>
          </a:p>
          <a:p>
            <a:pPr marL="304804" indent="-304804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endParaRPr lang="cs-CZ" sz="1778" dirty="0"/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" y="2232380"/>
            <a:ext cx="3575756" cy="151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3" y="2238025"/>
            <a:ext cx="2724855" cy="140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1" y="4639733"/>
            <a:ext cx="2597856" cy="134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48" y="4325056"/>
            <a:ext cx="2575277" cy="18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6" name="TextovéPole 9"/>
          <p:cNvSpPr txBox="1">
            <a:spLocks noChangeArrowheads="1"/>
          </p:cNvSpPr>
          <p:nvPr/>
        </p:nvSpPr>
        <p:spPr bwMode="auto">
          <a:xfrm>
            <a:off x="467080" y="2142069"/>
            <a:ext cx="2448277" cy="7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22" dirty="0">
                <a:latin typeface="Arial" panose="020B0604020202020204" pitchFamily="34" charset="0"/>
              </a:rPr>
              <a:t>H</a:t>
            </a:r>
            <a:r>
              <a:rPr lang="en-US" altLang="cs-CZ" sz="1422" dirty="0" err="1">
                <a:latin typeface="Arial" panose="020B0604020202020204" pitchFamily="34" charset="0"/>
              </a:rPr>
              <a:t>ydrofobní</a:t>
            </a:r>
            <a:r>
              <a:rPr lang="en-US" altLang="cs-CZ" sz="1422" dirty="0">
                <a:latin typeface="Arial" panose="020B0604020202020204" pitchFamily="34" charset="0"/>
              </a:rPr>
              <a:t> </a:t>
            </a:r>
            <a:r>
              <a:rPr lang="en-US" altLang="cs-CZ" sz="1422" dirty="0" err="1">
                <a:latin typeface="Arial" panose="020B0604020202020204" pitchFamily="34" charset="0"/>
              </a:rPr>
              <a:t>interakce</a:t>
            </a:r>
            <a:r>
              <a:rPr lang="en-US" altLang="cs-CZ" sz="1422" dirty="0">
                <a:latin typeface="Arial" panose="020B0604020202020204" pitchFamily="34" charset="0"/>
              </a:rPr>
              <a:t> (van der </a:t>
            </a:r>
            <a:r>
              <a:rPr lang="en-US" altLang="cs-CZ" sz="1422" dirty="0" err="1">
                <a:latin typeface="Arial" panose="020B0604020202020204" pitchFamily="34" charset="0"/>
              </a:rPr>
              <a:t>Waalsovy</a:t>
            </a:r>
            <a:r>
              <a:rPr lang="en-US" altLang="cs-CZ" sz="1422" dirty="0">
                <a:latin typeface="Arial" panose="020B0604020202020204" pitchFamily="34" charset="0"/>
              </a:rPr>
              <a:t> </a:t>
            </a:r>
            <a:r>
              <a:rPr lang="en-US" altLang="cs-CZ" sz="1422" dirty="0" err="1">
                <a:latin typeface="Arial" panose="020B0604020202020204" pitchFamily="34" charset="0"/>
              </a:rPr>
              <a:t>síly</a:t>
            </a:r>
            <a:r>
              <a:rPr lang="en-US" altLang="cs-CZ" sz="1422" dirty="0">
                <a:latin typeface="Arial" panose="020B0604020202020204" pitchFamily="34" charset="0"/>
              </a:rPr>
              <a:t>)</a:t>
            </a:r>
            <a:br>
              <a:rPr lang="en-US" altLang="cs-CZ" sz="1422" dirty="0">
                <a:latin typeface="Arial" panose="020B0604020202020204" pitchFamily="34" charset="0"/>
              </a:rPr>
            </a:br>
            <a:endParaRPr lang="cs-CZ" altLang="cs-CZ" sz="1422" dirty="0"/>
          </a:p>
        </p:txBody>
      </p:sp>
      <p:sp>
        <p:nvSpPr>
          <p:cNvPr id="99337" name="TextovéPole 10"/>
          <p:cNvSpPr txBox="1">
            <a:spLocks noChangeArrowheads="1"/>
          </p:cNvSpPr>
          <p:nvPr/>
        </p:nvSpPr>
        <p:spPr bwMode="auto">
          <a:xfrm>
            <a:off x="5868814" y="2140658"/>
            <a:ext cx="2448277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cs-CZ" altLang="cs-CZ" sz="1422"/>
              <a:t>Interakce dipol - dipol</a:t>
            </a:r>
          </a:p>
        </p:txBody>
      </p:sp>
      <p:sp>
        <p:nvSpPr>
          <p:cNvPr id="99338" name="TextovéPole 11"/>
          <p:cNvSpPr txBox="1">
            <a:spLocks noChangeArrowheads="1"/>
          </p:cNvSpPr>
          <p:nvPr/>
        </p:nvSpPr>
        <p:spPr bwMode="auto">
          <a:xfrm>
            <a:off x="251178" y="4659491"/>
            <a:ext cx="2448278" cy="3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422"/>
              <a:t>Vodíková vazba</a:t>
            </a:r>
          </a:p>
        </p:txBody>
      </p:sp>
      <p:sp>
        <p:nvSpPr>
          <p:cNvPr id="99339" name="TextovéPole 12"/>
          <p:cNvSpPr txBox="1">
            <a:spLocks noChangeArrowheads="1"/>
          </p:cNvSpPr>
          <p:nvPr/>
        </p:nvSpPr>
        <p:spPr bwMode="auto">
          <a:xfrm>
            <a:off x="5435601" y="5499103"/>
            <a:ext cx="2448278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cs-CZ" altLang="cs-CZ" sz="1422"/>
              <a:t>Elektrostatické interakce</a:t>
            </a:r>
          </a:p>
          <a:p>
            <a:pPr algn="r" eaLnBrk="1" hangingPunct="1"/>
            <a:r>
              <a:rPr lang="cs-CZ" altLang="cs-CZ" sz="1422"/>
              <a:t>(iontové)</a:t>
            </a:r>
          </a:p>
        </p:txBody>
      </p:sp>
      <p:sp>
        <p:nvSpPr>
          <p:cNvPr id="15" name="Elipsa 14"/>
          <p:cNvSpPr/>
          <p:nvPr/>
        </p:nvSpPr>
        <p:spPr>
          <a:xfrm rot="20097442">
            <a:off x="7982656" y="2648656"/>
            <a:ext cx="193322" cy="396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16" name="Elipsa 15"/>
          <p:cNvSpPr/>
          <p:nvPr/>
        </p:nvSpPr>
        <p:spPr>
          <a:xfrm>
            <a:off x="2030590" y="2933703"/>
            <a:ext cx="1244600" cy="575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17" name="Elipsa 16"/>
          <p:cNvSpPr/>
          <p:nvPr/>
        </p:nvSpPr>
        <p:spPr>
          <a:xfrm rot="21014577">
            <a:off x="8336847" y="4786491"/>
            <a:ext cx="347133" cy="5757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18" name="Elipsa 17"/>
          <p:cNvSpPr/>
          <p:nvPr/>
        </p:nvSpPr>
        <p:spPr>
          <a:xfrm rot="20097442">
            <a:off x="8180214" y="2521659"/>
            <a:ext cx="191911" cy="397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19" name="Elipsa 18"/>
          <p:cNvSpPr/>
          <p:nvPr/>
        </p:nvSpPr>
        <p:spPr>
          <a:xfrm rot="20097442">
            <a:off x="2628901" y="5245101"/>
            <a:ext cx="193322" cy="396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20" name="Elipsa 19"/>
          <p:cNvSpPr/>
          <p:nvPr/>
        </p:nvSpPr>
        <p:spPr>
          <a:xfrm rot="20097442">
            <a:off x="2413002" y="5352345"/>
            <a:ext cx="191911" cy="3965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pic>
        <p:nvPicPr>
          <p:cNvPr id="99346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2" y="3732392"/>
            <a:ext cx="3347156" cy="97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Elipsa 20"/>
          <p:cNvSpPr/>
          <p:nvPr/>
        </p:nvSpPr>
        <p:spPr>
          <a:xfrm rot="933984">
            <a:off x="4509913" y="3873502"/>
            <a:ext cx="802923" cy="7662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22" name="Elipsa 21"/>
          <p:cNvSpPr/>
          <p:nvPr/>
        </p:nvSpPr>
        <p:spPr>
          <a:xfrm>
            <a:off x="4647062" y="4157135"/>
            <a:ext cx="534541" cy="174074"/>
          </a:xfrm>
          <a:prstGeom prst="ellipse">
            <a:avLst/>
          </a:prstGeom>
          <a:noFill/>
          <a:ln w="3175">
            <a:solidFill>
              <a:schemeClr val="accent1">
                <a:shade val="5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600"/>
          </a:p>
        </p:txBody>
      </p:sp>
      <p:sp>
        <p:nvSpPr>
          <p:cNvPr id="99351" name="Obdélník 22"/>
          <p:cNvSpPr>
            <a:spLocks noChangeArrowheads="1"/>
          </p:cNvSpPr>
          <p:nvPr/>
        </p:nvSpPr>
        <p:spPr bwMode="auto">
          <a:xfrm>
            <a:off x="3767666" y="4655256"/>
            <a:ext cx="173797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l-GR" altLang="cs-CZ" sz="2133"/>
              <a:t>π</a:t>
            </a:r>
            <a:r>
              <a:rPr lang="cs-CZ" altLang="cs-CZ" sz="2133"/>
              <a:t>-</a:t>
            </a:r>
            <a:r>
              <a:rPr lang="el-GR" altLang="cs-CZ" sz="2133"/>
              <a:t>π</a:t>
            </a:r>
            <a:r>
              <a:rPr lang="cs-CZ" altLang="cs-CZ" sz="2133"/>
              <a:t> interakce</a:t>
            </a:r>
          </a:p>
        </p:txBody>
      </p:sp>
      <p:sp>
        <p:nvSpPr>
          <p:cNvPr id="3" name="Obdélník 2"/>
          <p:cNvSpPr/>
          <p:nvPr/>
        </p:nvSpPr>
        <p:spPr>
          <a:xfrm>
            <a:off x="4479843" y="3319307"/>
            <a:ext cx="2550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314325">
              <a:spcBef>
                <a:spcPts val="1200"/>
              </a:spcBef>
            </a:pPr>
            <a:r>
              <a:rPr lang="cs-CZ" sz="2000" dirty="0" smtClean="0"/>
              <a:t>Polární interakce</a:t>
            </a:r>
            <a:endParaRPr lang="cs-CZ" sz="2000" dirty="0"/>
          </a:p>
        </p:txBody>
      </p:sp>
      <p:sp>
        <p:nvSpPr>
          <p:cNvPr id="24" name="Obdélník 23"/>
          <p:cNvSpPr/>
          <p:nvPr/>
        </p:nvSpPr>
        <p:spPr>
          <a:xfrm>
            <a:off x="200025" y="5897654"/>
            <a:ext cx="2550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1" indent="-314325">
              <a:spcBef>
                <a:spcPts val="1200"/>
              </a:spcBef>
            </a:pPr>
            <a:r>
              <a:rPr lang="cs-CZ" sz="2000" dirty="0" smtClean="0"/>
              <a:t>Polární interakce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76046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cs-CZ" smtClean="0"/>
              <a:t>Chromatogra</a:t>
            </a:r>
            <a:r>
              <a:rPr lang="cs-CZ" altLang="cs-CZ" smtClean="0"/>
              <a:t>fické </a:t>
            </a:r>
            <a:r>
              <a:rPr lang="en-US" altLang="cs-CZ" smtClean="0"/>
              <a:t>syst</a:t>
            </a:r>
            <a:r>
              <a:rPr lang="cs-CZ" altLang="cs-CZ" smtClean="0"/>
              <a:t>émy</a:t>
            </a:r>
            <a:endParaRPr lang="en-US" altLang="cs-CZ" smtClean="0"/>
          </a:p>
        </p:txBody>
      </p:sp>
      <p:grpSp>
        <p:nvGrpSpPr>
          <p:cNvPr id="100355" name="Skupina 58"/>
          <p:cNvGrpSpPr>
            <a:grpSpLocks/>
          </p:cNvGrpSpPr>
          <p:nvPr/>
        </p:nvGrpSpPr>
        <p:grpSpPr bwMode="auto">
          <a:xfrm>
            <a:off x="4063118" y="1308100"/>
            <a:ext cx="5261504" cy="4864100"/>
            <a:chOff x="3727507" y="944483"/>
            <a:chExt cx="5261774" cy="5472608"/>
          </a:xfrm>
        </p:grpSpPr>
        <p:sp>
          <p:nvSpPr>
            <p:cNvPr id="100364" name="TextovéPole 4"/>
            <p:cNvSpPr txBox="1">
              <a:spLocks noChangeArrowheads="1"/>
            </p:cNvSpPr>
            <p:nvPr/>
          </p:nvSpPr>
          <p:spPr bwMode="auto">
            <a:xfrm rot="16200000">
              <a:off x="2906048" y="4178453"/>
              <a:ext cx="1926729" cy="28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cs-CZ" sz="1244"/>
                <a:t>Molecular weight</a:t>
              </a:r>
            </a:p>
          </p:txBody>
        </p:sp>
        <p:grpSp>
          <p:nvGrpSpPr>
            <p:cNvPr id="100365" name="Skupina 26"/>
            <p:cNvGrpSpPr>
              <a:grpSpLocks/>
            </p:cNvGrpSpPr>
            <p:nvPr/>
          </p:nvGrpSpPr>
          <p:grpSpPr bwMode="auto">
            <a:xfrm>
              <a:off x="4039779" y="944483"/>
              <a:ext cx="4949502" cy="5472608"/>
              <a:chOff x="4014986" y="1700808"/>
              <a:chExt cx="4949502" cy="5472608"/>
            </a:xfrm>
          </p:grpSpPr>
          <p:pic>
            <p:nvPicPr>
              <p:cNvPr id="10037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984" y="3018929"/>
                <a:ext cx="4154487" cy="4154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7" name="Přímá spojovací šipka 16"/>
              <p:cNvCxnSpPr/>
              <p:nvPr/>
            </p:nvCxnSpPr>
            <p:spPr>
              <a:xfrm>
                <a:off x="5220619" y="2013573"/>
                <a:ext cx="252037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0380" name="Skupina 33"/>
              <p:cNvGrpSpPr>
                <a:grpSpLocks/>
              </p:cNvGrpSpPr>
              <p:nvPr/>
            </p:nvGrpSpPr>
            <p:grpSpPr bwMode="auto">
              <a:xfrm>
                <a:off x="4437509" y="2348880"/>
                <a:ext cx="4117529" cy="0"/>
                <a:chOff x="4437509" y="1583081"/>
                <a:chExt cx="4117529" cy="0"/>
              </a:xfrm>
            </p:grpSpPr>
            <p:cxnSp>
              <p:nvCxnSpPr>
                <p:cNvPr id="19" name="Přímá spojovací čára 18"/>
                <p:cNvCxnSpPr/>
                <p:nvPr/>
              </p:nvCxnSpPr>
              <p:spPr>
                <a:xfrm flipH="1">
                  <a:off x="4437411" y="2147375727"/>
                  <a:ext cx="207726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diamond" w="sm" len="sm"/>
                  <a:tailEnd type="diamond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ovací čára 21"/>
                <p:cNvCxnSpPr/>
                <p:nvPr/>
              </p:nvCxnSpPr>
              <p:spPr>
                <a:xfrm flipH="1">
                  <a:off x="6514674" y="2147375727"/>
                  <a:ext cx="2040572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headEnd type="diamond" w="sm" len="sm"/>
                  <a:tailEnd type="diamond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Přímá spojovací čára 23"/>
              <p:cNvCxnSpPr/>
              <p:nvPr/>
            </p:nvCxnSpPr>
            <p:spPr>
              <a:xfrm flipH="1">
                <a:off x="5480276" y="2924881"/>
                <a:ext cx="2044804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sm" len="sm"/>
                <a:tail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82" name="TextovéPole 24"/>
              <p:cNvSpPr txBox="1">
                <a:spLocks noChangeArrowheads="1"/>
              </p:cNvSpPr>
              <p:nvPr/>
            </p:nvSpPr>
            <p:spPr bwMode="auto">
              <a:xfrm>
                <a:off x="5508104" y="2617167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Non-ionic polar</a:t>
                </a:r>
              </a:p>
            </p:txBody>
          </p:sp>
          <p:cxnSp>
            <p:nvCxnSpPr>
              <p:cNvPr id="26" name="Přímá spojovací čára 25"/>
              <p:cNvCxnSpPr/>
              <p:nvPr/>
            </p:nvCxnSpPr>
            <p:spPr>
              <a:xfrm flipH="1">
                <a:off x="4447290" y="2637518"/>
                <a:ext cx="1440818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sm" len="sm"/>
                <a:tail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Přímá spojovací čára 27"/>
              <p:cNvCxnSpPr/>
              <p:nvPr/>
            </p:nvCxnSpPr>
            <p:spPr>
              <a:xfrm flipH="1">
                <a:off x="7111604" y="2637518"/>
                <a:ext cx="1439407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diamond" w="sm" len="sm"/>
                <a:tailEnd type="diamond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85" name="TextovéPole 28"/>
              <p:cNvSpPr txBox="1">
                <a:spLocks noChangeArrowheads="1"/>
              </p:cNvSpPr>
              <p:nvPr/>
            </p:nvSpPr>
            <p:spPr bwMode="auto">
              <a:xfrm>
                <a:off x="4159002" y="2326020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Non-polar</a:t>
                </a:r>
              </a:p>
            </p:txBody>
          </p:sp>
          <p:sp>
            <p:nvSpPr>
              <p:cNvPr id="100386" name="TextovéPole 29"/>
              <p:cNvSpPr txBox="1">
                <a:spLocks noChangeArrowheads="1"/>
              </p:cNvSpPr>
              <p:nvPr/>
            </p:nvSpPr>
            <p:spPr bwMode="auto">
              <a:xfrm>
                <a:off x="6876256" y="2329135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Ionic</a:t>
                </a:r>
              </a:p>
            </p:txBody>
          </p:sp>
          <p:sp>
            <p:nvSpPr>
              <p:cNvPr id="100387" name="TextovéPole 34"/>
              <p:cNvSpPr txBox="1">
                <a:spLocks noChangeArrowheads="1"/>
              </p:cNvSpPr>
              <p:nvPr/>
            </p:nvSpPr>
            <p:spPr bwMode="auto">
              <a:xfrm>
                <a:off x="4466084" y="2041103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Water-insoluble</a:t>
                </a:r>
              </a:p>
            </p:txBody>
          </p:sp>
          <p:sp>
            <p:nvSpPr>
              <p:cNvPr id="100388" name="TextovéPole 35"/>
              <p:cNvSpPr txBox="1">
                <a:spLocks noChangeArrowheads="1"/>
              </p:cNvSpPr>
              <p:nvPr/>
            </p:nvSpPr>
            <p:spPr bwMode="auto">
              <a:xfrm>
                <a:off x="6522566" y="2041798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Water-soluble</a:t>
                </a:r>
              </a:p>
            </p:txBody>
          </p:sp>
          <p:sp>
            <p:nvSpPr>
              <p:cNvPr id="100389" name="TextovéPole 36"/>
              <p:cNvSpPr txBox="1">
                <a:spLocks noChangeArrowheads="1"/>
              </p:cNvSpPr>
              <p:nvPr/>
            </p:nvSpPr>
            <p:spPr bwMode="auto">
              <a:xfrm>
                <a:off x="5501754" y="1700808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/>
                  <a:t>Increasing polarity</a:t>
                </a:r>
              </a:p>
            </p:txBody>
          </p:sp>
          <p:sp>
            <p:nvSpPr>
              <p:cNvPr id="100390" name="TextovéPole 37"/>
              <p:cNvSpPr txBox="1">
                <a:spLocks noChangeArrowheads="1"/>
              </p:cNvSpPr>
              <p:nvPr/>
            </p:nvSpPr>
            <p:spPr bwMode="auto">
              <a:xfrm>
                <a:off x="5508104" y="3044577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 u="sng"/>
                  <a:t>Partition</a:t>
                </a:r>
              </a:p>
            </p:txBody>
          </p:sp>
          <p:sp>
            <p:nvSpPr>
              <p:cNvPr id="100391" name="TextovéPole 38"/>
              <p:cNvSpPr txBox="1">
                <a:spLocks noChangeArrowheads="1"/>
              </p:cNvSpPr>
              <p:nvPr/>
            </p:nvSpPr>
            <p:spPr bwMode="auto">
              <a:xfrm>
                <a:off x="4014986" y="3573016"/>
                <a:ext cx="2016224" cy="319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 u="sng"/>
                  <a:t>Adsorption</a:t>
                </a:r>
              </a:p>
            </p:txBody>
          </p:sp>
          <p:sp>
            <p:nvSpPr>
              <p:cNvPr id="100392" name="TextovéPole 39"/>
              <p:cNvSpPr txBox="1">
                <a:spLocks noChangeArrowheads="1"/>
              </p:cNvSpPr>
              <p:nvPr/>
            </p:nvSpPr>
            <p:spPr bwMode="auto">
              <a:xfrm>
                <a:off x="6948264" y="3501008"/>
                <a:ext cx="2016224" cy="5347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 u="sng"/>
                  <a:t>Ion</a:t>
                </a:r>
              </a:p>
              <a:p>
                <a:pPr algn="ctr" eaLnBrk="1" hangingPunct="1"/>
                <a:r>
                  <a:rPr lang="en-US" altLang="cs-CZ" sz="1244" u="sng"/>
                  <a:t>exchange</a:t>
                </a:r>
              </a:p>
            </p:txBody>
          </p:sp>
          <p:sp>
            <p:nvSpPr>
              <p:cNvPr id="100393" name="TextovéPole 40"/>
              <p:cNvSpPr txBox="1">
                <a:spLocks noChangeArrowheads="1"/>
              </p:cNvSpPr>
              <p:nvPr/>
            </p:nvSpPr>
            <p:spPr bwMode="auto">
              <a:xfrm>
                <a:off x="5517629" y="3464649"/>
                <a:ext cx="936104" cy="65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067"/>
                  <a:t>(Reversed phase partition)</a:t>
                </a:r>
              </a:p>
            </p:txBody>
          </p:sp>
          <p:sp>
            <p:nvSpPr>
              <p:cNvPr id="100394" name="TextovéPole 41"/>
              <p:cNvSpPr txBox="1">
                <a:spLocks noChangeArrowheads="1"/>
              </p:cNvSpPr>
              <p:nvPr/>
            </p:nvSpPr>
            <p:spPr bwMode="auto">
              <a:xfrm>
                <a:off x="6588224" y="3464649"/>
                <a:ext cx="936104" cy="658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067"/>
                  <a:t>(Normal phase partition)</a:t>
                </a:r>
              </a:p>
            </p:txBody>
          </p:sp>
          <p:sp>
            <p:nvSpPr>
              <p:cNvPr id="100395" name="TextovéPole 42"/>
              <p:cNvSpPr txBox="1">
                <a:spLocks noChangeArrowheads="1"/>
              </p:cNvSpPr>
              <p:nvPr/>
            </p:nvSpPr>
            <p:spPr bwMode="auto">
              <a:xfrm>
                <a:off x="5498579" y="5517232"/>
                <a:ext cx="2016224" cy="3192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244" u="sng"/>
                  <a:t>Exclusion</a:t>
                </a:r>
              </a:p>
            </p:txBody>
          </p:sp>
          <p:sp>
            <p:nvSpPr>
              <p:cNvPr id="100396" name="TextovéPole 43"/>
              <p:cNvSpPr txBox="1">
                <a:spLocks noChangeArrowheads="1"/>
              </p:cNvSpPr>
              <p:nvPr/>
            </p:nvSpPr>
            <p:spPr bwMode="auto">
              <a:xfrm>
                <a:off x="4788024" y="5960313"/>
                <a:ext cx="1339577" cy="288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067"/>
                  <a:t>(Gel permeation)</a:t>
                </a:r>
              </a:p>
            </p:txBody>
          </p:sp>
          <p:sp>
            <p:nvSpPr>
              <p:cNvPr id="100397" name="TextovéPole 44"/>
              <p:cNvSpPr txBox="1">
                <a:spLocks noChangeArrowheads="1"/>
              </p:cNvSpPr>
              <p:nvPr/>
            </p:nvSpPr>
            <p:spPr bwMode="auto">
              <a:xfrm>
                <a:off x="6758657" y="5960313"/>
                <a:ext cx="1533376" cy="2886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n-US" altLang="cs-CZ" sz="1067"/>
                  <a:t>(Gel filtration)</a:t>
                </a:r>
              </a:p>
            </p:txBody>
          </p:sp>
        </p:grpSp>
        <p:grpSp>
          <p:nvGrpSpPr>
            <p:cNvPr id="100366" name="Skupina 52"/>
            <p:cNvGrpSpPr>
              <a:grpSpLocks/>
            </p:cNvGrpSpPr>
            <p:nvPr/>
          </p:nvGrpSpPr>
          <p:grpSpPr bwMode="auto">
            <a:xfrm>
              <a:off x="4331593" y="2208877"/>
              <a:ext cx="72008" cy="4208214"/>
              <a:chOff x="395536" y="1741066"/>
              <a:chExt cx="72008" cy="2552030"/>
            </a:xfrm>
          </p:grpSpPr>
          <p:cxnSp>
            <p:nvCxnSpPr>
              <p:cNvPr id="32" name="Přímá spojovací čára 31"/>
              <p:cNvCxnSpPr/>
              <p:nvPr/>
            </p:nvCxnSpPr>
            <p:spPr>
              <a:xfrm rot="5400000">
                <a:off x="-881298" y="3016890"/>
                <a:ext cx="255241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Přímá spojovací čára 47"/>
              <p:cNvCxnSpPr/>
              <p:nvPr/>
            </p:nvCxnSpPr>
            <p:spPr>
              <a:xfrm>
                <a:off x="394908" y="3008706"/>
                <a:ext cx="719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Přímá spojovací čára 48"/>
              <p:cNvCxnSpPr/>
              <p:nvPr/>
            </p:nvCxnSpPr>
            <p:spPr>
              <a:xfrm>
                <a:off x="394908" y="2488788"/>
                <a:ext cx="719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Přímá spojovací čára 49"/>
              <p:cNvCxnSpPr/>
              <p:nvPr/>
            </p:nvCxnSpPr>
            <p:spPr>
              <a:xfrm>
                <a:off x="394908" y="1969834"/>
                <a:ext cx="719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Přímá spojovací čára 50"/>
              <p:cNvCxnSpPr/>
              <p:nvPr/>
            </p:nvCxnSpPr>
            <p:spPr>
              <a:xfrm>
                <a:off x="394908" y="3529587"/>
                <a:ext cx="719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Přímá spojovací čára 51"/>
              <p:cNvCxnSpPr/>
              <p:nvPr/>
            </p:nvCxnSpPr>
            <p:spPr>
              <a:xfrm>
                <a:off x="394908" y="4050468"/>
                <a:ext cx="7197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367" name="TextovéPole 53"/>
            <p:cNvSpPr txBox="1">
              <a:spLocks noChangeArrowheads="1"/>
            </p:cNvSpPr>
            <p:nvPr/>
          </p:nvSpPr>
          <p:spPr bwMode="auto">
            <a:xfrm>
              <a:off x="3952503" y="2420888"/>
              <a:ext cx="913458" cy="3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244"/>
                <a:t>10</a:t>
              </a:r>
              <a:r>
                <a:rPr lang="en-US" altLang="cs-CZ" sz="1244" baseline="30000"/>
                <a:t>2</a:t>
              </a:r>
            </a:p>
          </p:txBody>
        </p:sp>
        <p:sp>
          <p:nvSpPr>
            <p:cNvPr id="100368" name="TextovéPole 54"/>
            <p:cNvSpPr txBox="1">
              <a:spLocks noChangeArrowheads="1"/>
            </p:cNvSpPr>
            <p:nvPr/>
          </p:nvSpPr>
          <p:spPr bwMode="auto">
            <a:xfrm>
              <a:off x="3954194" y="3277364"/>
              <a:ext cx="913458" cy="3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244"/>
                <a:t>10</a:t>
              </a:r>
              <a:r>
                <a:rPr lang="en-US" altLang="cs-CZ" sz="1244" baseline="30000"/>
                <a:t>3</a:t>
              </a:r>
            </a:p>
          </p:txBody>
        </p:sp>
        <p:sp>
          <p:nvSpPr>
            <p:cNvPr id="100369" name="TextovéPole 55"/>
            <p:cNvSpPr txBox="1">
              <a:spLocks noChangeArrowheads="1"/>
            </p:cNvSpPr>
            <p:nvPr/>
          </p:nvSpPr>
          <p:spPr bwMode="auto">
            <a:xfrm>
              <a:off x="3954194" y="4149080"/>
              <a:ext cx="913458" cy="3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244"/>
                <a:t>10</a:t>
              </a:r>
              <a:r>
                <a:rPr lang="en-US" altLang="cs-CZ" sz="1244" baseline="30000"/>
                <a:t>4</a:t>
              </a:r>
            </a:p>
          </p:txBody>
        </p:sp>
        <p:sp>
          <p:nvSpPr>
            <p:cNvPr id="100370" name="TextovéPole 56"/>
            <p:cNvSpPr txBox="1">
              <a:spLocks noChangeArrowheads="1"/>
            </p:cNvSpPr>
            <p:nvPr/>
          </p:nvSpPr>
          <p:spPr bwMode="auto">
            <a:xfrm>
              <a:off x="3954408" y="5008670"/>
              <a:ext cx="913458" cy="3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244"/>
                <a:t>10</a:t>
              </a:r>
              <a:r>
                <a:rPr lang="en-US" altLang="cs-CZ" sz="1244" baseline="30000"/>
                <a:t>5</a:t>
              </a:r>
            </a:p>
          </p:txBody>
        </p:sp>
        <p:sp>
          <p:nvSpPr>
            <p:cNvPr id="100371" name="TextovéPole 57"/>
            <p:cNvSpPr txBox="1">
              <a:spLocks noChangeArrowheads="1"/>
            </p:cNvSpPr>
            <p:nvPr/>
          </p:nvSpPr>
          <p:spPr bwMode="auto">
            <a:xfrm>
              <a:off x="3954408" y="5857527"/>
              <a:ext cx="913458" cy="3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altLang="cs-CZ" sz="1244"/>
                <a:t>10</a:t>
              </a:r>
              <a:r>
                <a:rPr lang="en-US" altLang="cs-CZ" sz="1244" baseline="30000"/>
                <a:t>6</a:t>
              </a:r>
            </a:p>
          </p:txBody>
        </p:sp>
      </p:grpSp>
      <p:sp>
        <p:nvSpPr>
          <p:cNvPr id="62" name="Obousměrná vodorovná šipka 61"/>
          <p:cNvSpPr/>
          <p:nvPr/>
        </p:nvSpPr>
        <p:spPr>
          <a:xfrm>
            <a:off x="4663725" y="3400778"/>
            <a:ext cx="1583267" cy="476956"/>
          </a:xfrm>
          <a:prstGeom prst="leftRightArrow">
            <a:avLst>
              <a:gd name="adj1" fmla="val 100000"/>
              <a:gd name="adj2" fmla="val 46654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rIns="32000" anchor="ctr"/>
          <a:lstStyle/>
          <a:p>
            <a:pPr algn="ctr" eaLnBrk="1" hangingPunct="1">
              <a:defRPr/>
            </a:pPr>
            <a:r>
              <a:rPr lang="en-US" sz="978" dirty="0"/>
              <a:t>Normal phase LC</a:t>
            </a:r>
          </a:p>
        </p:txBody>
      </p:sp>
      <p:sp>
        <p:nvSpPr>
          <p:cNvPr id="63" name="Obousměrná vodorovná šipka 62"/>
          <p:cNvSpPr/>
          <p:nvPr/>
        </p:nvSpPr>
        <p:spPr>
          <a:xfrm>
            <a:off x="5599291" y="3812824"/>
            <a:ext cx="1926167" cy="372533"/>
          </a:xfrm>
          <a:prstGeom prst="leftRightArrow">
            <a:avLst>
              <a:gd name="adj1" fmla="val 100000"/>
              <a:gd name="adj2" fmla="val 46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rIns="32000" anchor="ctr"/>
          <a:lstStyle/>
          <a:p>
            <a:pPr algn="ctr" eaLnBrk="1" hangingPunct="1">
              <a:defRPr/>
            </a:pPr>
            <a:r>
              <a:rPr lang="en-US" sz="978"/>
              <a:t>Reversed phase LC</a:t>
            </a:r>
          </a:p>
        </p:txBody>
      </p:sp>
      <p:sp>
        <p:nvSpPr>
          <p:cNvPr id="46" name="Zástupný symbol pro obsah 10"/>
          <p:cNvSpPr>
            <a:spLocks noGrp="1"/>
          </p:cNvSpPr>
          <p:nvPr>
            <p:ph idx="1"/>
          </p:nvPr>
        </p:nvSpPr>
        <p:spPr>
          <a:xfrm>
            <a:off x="251180" y="1885247"/>
            <a:ext cx="4037189" cy="24045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1778"/>
              <a:t>Selection of chromatographic configuration depends on physico-chemical properties of the analyte:</a:t>
            </a:r>
          </a:p>
          <a:p>
            <a:pPr>
              <a:defRPr/>
            </a:pPr>
            <a:r>
              <a:rPr lang="en-US" sz="1778"/>
              <a:t>Analyte solubility</a:t>
            </a:r>
          </a:p>
          <a:p>
            <a:pPr>
              <a:defRPr/>
            </a:pPr>
            <a:r>
              <a:rPr lang="en-US" sz="1778"/>
              <a:t>Analyte polarity</a:t>
            </a:r>
          </a:p>
          <a:p>
            <a:pPr>
              <a:defRPr/>
            </a:pPr>
            <a:r>
              <a:rPr lang="en-US" sz="1778"/>
              <a:t>Analyte weight</a:t>
            </a:r>
          </a:p>
          <a:p>
            <a:pPr>
              <a:defRPr/>
            </a:pPr>
            <a:endParaRPr lang="en-US" sz="1778"/>
          </a:p>
        </p:txBody>
      </p:sp>
      <p:sp>
        <p:nvSpPr>
          <p:cNvPr id="47" name="Obdélník 46"/>
          <p:cNvSpPr/>
          <p:nvPr/>
        </p:nvSpPr>
        <p:spPr>
          <a:xfrm>
            <a:off x="254127" y="4453117"/>
            <a:ext cx="379664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/>
              <a:t>Only weak interactions with stationary phase are required</a:t>
            </a:r>
          </a:p>
          <a:p>
            <a:pPr algn="ctr" eaLnBrk="1" hangingPunct="1">
              <a:defRPr/>
            </a:pPr>
            <a:r>
              <a:rPr lang="en-US" sz="1600"/>
              <a:t> (analytes have to go throught the column)</a:t>
            </a:r>
          </a:p>
        </p:txBody>
      </p:sp>
      <p:sp>
        <p:nvSpPr>
          <p:cNvPr id="60" name="Obousměrná vodorovná šipka 59"/>
          <p:cNvSpPr/>
          <p:nvPr/>
        </p:nvSpPr>
        <p:spPr>
          <a:xfrm>
            <a:off x="6872111" y="3492503"/>
            <a:ext cx="1299634" cy="365477"/>
          </a:xfrm>
          <a:prstGeom prst="leftRightArrow">
            <a:avLst>
              <a:gd name="adj1" fmla="val 100000"/>
              <a:gd name="adj2" fmla="val 46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rIns="32000" anchor="ctr"/>
          <a:lstStyle/>
          <a:p>
            <a:pPr algn="ctr" eaLnBrk="1" hangingPunct="1">
              <a:defRPr/>
            </a:pPr>
            <a:r>
              <a:rPr lang="en-US" sz="978"/>
              <a:t>HILIC </a:t>
            </a:r>
          </a:p>
        </p:txBody>
      </p:sp>
      <p:sp>
        <p:nvSpPr>
          <p:cNvPr id="64" name="Obousměrná vodorovná šipka 63"/>
          <p:cNvSpPr/>
          <p:nvPr/>
        </p:nvSpPr>
        <p:spPr>
          <a:xfrm>
            <a:off x="7811912" y="3721101"/>
            <a:ext cx="1206500" cy="475544"/>
          </a:xfrm>
          <a:prstGeom prst="leftRightArrow">
            <a:avLst>
              <a:gd name="adj1" fmla="val 100000"/>
              <a:gd name="adj2" fmla="val 466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0" rIns="32000" anchor="ctr"/>
          <a:lstStyle/>
          <a:p>
            <a:pPr algn="ctr" eaLnBrk="1" hangingPunct="1">
              <a:defRPr/>
            </a:pPr>
            <a:r>
              <a:rPr lang="en-US" sz="978"/>
              <a:t>Ion exchange</a:t>
            </a:r>
          </a:p>
        </p:txBody>
      </p:sp>
    </p:spTree>
    <p:extLst>
      <p:ext uri="{BB962C8B-B14F-4D97-AF65-F5344CB8AC3E}">
        <p14:creationId xmlns:p14="http://schemas.microsoft.com/office/powerpoint/2010/main" val="422330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mtClean="0"/>
              <a:t>HPLC systém</a:t>
            </a:r>
          </a:p>
        </p:txBody>
      </p:sp>
      <p:sp>
        <p:nvSpPr>
          <p:cNvPr id="102403" name="TextovéPole 9"/>
          <p:cNvSpPr txBox="1">
            <a:spLocks noChangeArrowheads="1"/>
          </p:cNvSpPr>
          <p:nvPr/>
        </p:nvSpPr>
        <p:spPr bwMode="auto">
          <a:xfrm>
            <a:off x="395111" y="1285523"/>
            <a:ext cx="4261556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/>
              <a:t>Stacionární fáze</a:t>
            </a:r>
          </a:p>
        </p:txBody>
      </p:sp>
      <p:sp>
        <p:nvSpPr>
          <p:cNvPr id="102404" name="Rectangle 2"/>
          <p:cNvSpPr>
            <a:spLocks noChangeArrowheads="1"/>
          </p:cNvSpPr>
          <p:nvPr/>
        </p:nvSpPr>
        <p:spPr bwMode="auto">
          <a:xfrm>
            <a:off x="3" y="2028529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sp>
        <p:nvSpPr>
          <p:cNvPr id="102405" name="Rectangle 3"/>
          <p:cNvSpPr>
            <a:spLocks noChangeArrowheads="1"/>
          </p:cNvSpPr>
          <p:nvPr/>
        </p:nvSpPr>
        <p:spPr bwMode="auto">
          <a:xfrm>
            <a:off x="3" y="1987524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3" y="1987524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3" y="1987524"/>
            <a:ext cx="184731" cy="42056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sp>
        <p:nvSpPr>
          <p:cNvPr id="102408" name="Rectangle 2"/>
          <p:cNvSpPr>
            <a:spLocks noChangeArrowheads="1"/>
          </p:cNvSpPr>
          <p:nvPr/>
        </p:nvSpPr>
        <p:spPr bwMode="auto">
          <a:xfrm>
            <a:off x="362656" y="1775178"/>
            <a:ext cx="2545644" cy="248637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sp>
        <p:nvSpPr>
          <p:cNvPr id="102409" name="Rectangle 3"/>
          <p:cNvSpPr>
            <a:spLocks noChangeArrowheads="1"/>
          </p:cNvSpPr>
          <p:nvPr/>
        </p:nvSpPr>
        <p:spPr bwMode="auto">
          <a:xfrm>
            <a:off x="2902656" y="1775178"/>
            <a:ext cx="5819422" cy="248637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grpSp>
        <p:nvGrpSpPr>
          <p:cNvPr id="102410" name="Group 4"/>
          <p:cNvGrpSpPr>
            <a:grpSpLocks/>
          </p:cNvGrpSpPr>
          <p:nvPr/>
        </p:nvGrpSpPr>
        <p:grpSpPr bwMode="auto">
          <a:xfrm>
            <a:off x="1308100" y="2235203"/>
            <a:ext cx="4114800" cy="2046111"/>
            <a:chOff x="893" y="1055"/>
            <a:chExt cx="2916" cy="1450"/>
          </a:xfrm>
        </p:grpSpPr>
        <p:sp>
          <p:nvSpPr>
            <p:cNvPr id="102426" name="Freeform 5"/>
            <p:cNvSpPr>
              <a:spLocks/>
            </p:cNvSpPr>
            <p:nvPr/>
          </p:nvSpPr>
          <p:spPr bwMode="auto">
            <a:xfrm>
              <a:off x="893" y="1056"/>
              <a:ext cx="1178" cy="1184"/>
            </a:xfrm>
            <a:custGeom>
              <a:avLst/>
              <a:gdLst>
                <a:gd name="T0" fmla="*/ 55 w 1178"/>
                <a:gd name="T1" fmla="*/ 8 h 1184"/>
                <a:gd name="T2" fmla="*/ 123 w 1178"/>
                <a:gd name="T3" fmla="*/ 216 h 1184"/>
                <a:gd name="T4" fmla="*/ 215 w 1178"/>
                <a:gd name="T5" fmla="*/ 444 h 1184"/>
                <a:gd name="T6" fmla="*/ 371 w 1178"/>
                <a:gd name="T7" fmla="*/ 708 h 1184"/>
                <a:gd name="T8" fmla="*/ 627 w 1178"/>
                <a:gd name="T9" fmla="*/ 980 h 1184"/>
                <a:gd name="T10" fmla="*/ 875 w 1178"/>
                <a:gd name="T11" fmla="*/ 1104 h 1184"/>
                <a:gd name="T12" fmla="*/ 1135 w 1178"/>
                <a:gd name="T13" fmla="*/ 1176 h 1184"/>
                <a:gd name="T14" fmla="*/ 1131 w 1178"/>
                <a:gd name="T15" fmla="*/ 1056 h 1184"/>
                <a:gd name="T16" fmla="*/ 1003 w 1178"/>
                <a:gd name="T17" fmla="*/ 488 h 1184"/>
                <a:gd name="T18" fmla="*/ 451 w 1178"/>
                <a:gd name="T19" fmla="*/ 168 h 1184"/>
                <a:gd name="T20" fmla="*/ 55 w 1178"/>
                <a:gd name="T21" fmla="*/ 8 h 118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8"/>
                <a:gd name="T34" fmla="*/ 0 h 1184"/>
                <a:gd name="T35" fmla="*/ 1178 w 1178"/>
                <a:gd name="T36" fmla="*/ 1184 h 118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8" h="1184">
                  <a:moveTo>
                    <a:pt x="55" y="8"/>
                  </a:moveTo>
                  <a:cubicBezTo>
                    <a:pt x="0" y="16"/>
                    <a:pt x="96" y="144"/>
                    <a:pt x="123" y="216"/>
                  </a:cubicBezTo>
                  <a:cubicBezTo>
                    <a:pt x="150" y="288"/>
                    <a:pt x="174" y="362"/>
                    <a:pt x="215" y="444"/>
                  </a:cubicBezTo>
                  <a:cubicBezTo>
                    <a:pt x="256" y="526"/>
                    <a:pt x="302" y="619"/>
                    <a:pt x="371" y="708"/>
                  </a:cubicBezTo>
                  <a:cubicBezTo>
                    <a:pt x="440" y="797"/>
                    <a:pt x="543" y="914"/>
                    <a:pt x="627" y="980"/>
                  </a:cubicBezTo>
                  <a:cubicBezTo>
                    <a:pt x="711" y="1046"/>
                    <a:pt x="790" y="1071"/>
                    <a:pt x="875" y="1104"/>
                  </a:cubicBezTo>
                  <a:cubicBezTo>
                    <a:pt x="960" y="1137"/>
                    <a:pt x="1092" y="1184"/>
                    <a:pt x="1135" y="1176"/>
                  </a:cubicBezTo>
                  <a:cubicBezTo>
                    <a:pt x="1178" y="1168"/>
                    <a:pt x="1153" y="1171"/>
                    <a:pt x="1131" y="1056"/>
                  </a:cubicBezTo>
                  <a:cubicBezTo>
                    <a:pt x="1109" y="941"/>
                    <a:pt x="1116" y="636"/>
                    <a:pt x="1003" y="488"/>
                  </a:cubicBezTo>
                  <a:cubicBezTo>
                    <a:pt x="890" y="340"/>
                    <a:pt x="608" y="249"/>
                    <a:pt x="451" y="168"/>
                  </a:cubicBezTo>
                  <a:cubicBezTo>
                    <a:pt x="294" y="87"/>
                    <a:pt x="110" y="0"/>
                    <a:pt x="55" y="8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427" name="Freeform 6"/>
            <p:cNvSpPr>
              <a:spLocks/>
            </p:cNvSpPr>
            <p:nvPr/>
          </p:nvSpPr>
          <p:spPr bwMode="auto">
            <a:xfrm>
              <a:off x="2595" y="1055"/>
              <a:ext cx="1214" cy="1450"/>
            </a:xfrm>
            <a:custGeom>
              <a:avLst/>
              <a:gdLst>
                <a:gd name="T0" fmla="*/ 57 w 1214"/>
                <a:gd name="T1" fmla="*/ 5 h 1450"/>
                <a:gd name="T2" fmla="*/ 289 w 1214"/>
                <a:gd name="T3" fmla="*/ 57 h 1450"/>
                <a:gd name="T4" fmla="*/ 505 w 1214"/>
                <a:gd name="T5" fmla="*/ 173 h 1450"/>
                <a:gd name="T6" fmla="*/ 721 w 1214"/>
                <a:gd name="T7" fmla="*/ 377 h 1450"/>
                <a:gd name="T8" fmla="*/ 945 w 1214"/>
                <a:gd name="T9" fmla="*/ 661 h 1450"/>
                <a:gd name="T10" fmla="*/ 1125 w 1214"/>
                <a:gd name="T11" fmla="*/ 985 h 1450"/>
                <a:gd name="T12" fmla="*/ 1193 w 1214"/>
                <a:gd name="T13" fmla="*/ 1309 h 1450"/>
                <a:gd name="T14" fmla="*/ 1197 w 1214"/>
                <a:gd name="T15" fmla="*/ 1353 h 1450"/>
                <a:gd name="T16" fmla="*/ 1197 w 1214"/>
                <a:gd name="T17" fmla="*/ 1425 h 1450"/>
                <a:gd name="T18" fmla="*/ 1097 w 1214"/>
                <a:gd name="T19" fmla="*/ 1369 h 1450"/>
                <a:gd name="T20" fmla="*/ 709 w 1214"/>
                <a:gd name="T21" fmla="*/ 941 h 1450"/>
                <a:gd name="T22" fmla="*/ 157 w 1214"/>
                <a:gd name="T23" fmla="*/ 453 h 1450"/>
                <a:gd name="T24" fmla="*/ 17 w 1214"/>
                <a:gd name="T25" fmla="*/ 85 h 1450"/>
                <a:gd name="T26" fmla="*/ 57 w 1214"/>
                <a:gd name="T27" fmla="*/ 5 h 14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14"/>
                <a:gd name="T43" fmla="*/ 0 h 1450"/>
                <a:gd name="T44" fmla="*/ 1214 w 1214"/>
                <a:gd name="T45" fmla="*/ 1450 h 14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14" h="1450">
                  <a:moveTo>
                    <a:pt x="57" y="5"/>
                  </a:moveTo>
                  <a:cubicBezTo>
                    <a:pt x="102" y="0"/>
                    <a:pt x="214" y="29"/>
                    <a:pt x="289" y="57"/>
                  </a:cubicBezTo>
                  <a:cubicBezTo>
                    <a:pt x="364" y="85"/>
                    <a:pt x="433" y="120"/>
                    <a:pt x="505" y="173"/>
                  </a:cubicBezTo>
                  <a:cubicBezTo>
                    <a:pt x="577" y="226"/>
                    <a:pt x="648" y="296"/>
                    <a:pt x="721" y="377"/>
                  </a:cubicBezTo>
                  <a:cubicBezTo>
                    <a:pt x="794" y="458"/>
                    <a:pt x="878" y="560"/>
                    <a:pt x="945" y="661"/>
                  </a:cubicBezTo>
                  <a:cubicBezTo>
                    <a:pt x="1012" y="762"/>
                    <a:pt x="1084" y="877"/>
                    <a:pt x="1125" y="985"/>
                  </a:cubicBezTo>
                  <a:cubicBezTo>
                    <a:pt x="1166" y="1093"/>
                    <a:pt x="1181" y="1248"/>
                    <a:pt x="1193" y="1309"/>
                  </a:cubicBezTo>
                  <a:cubicBezTo>
                    <a:pt x="1205" y="1370"/>
                    <a:pt x="1196" y="1334"/>
                    <a:pt x="1197" y="1353"/>
                  </a:cubicBezTo>
                  <a:cubicBezTo>
                    <a:pt x="1198" y="1372"/>
                    <a:pt x="1214" y="1422"/>
                    <a:pt x="1197" y="1425"/>
                  </a:cubicBezTo>
                  <a:cubicBezTo>
                    <a:pt x="1180" y="1428"/>
                    <a:pt x="1178" y="1450"/>
                    <a:pt x="1097" y="1369"/>
                  </a:cubicBezTo>
                  <a:cubicBezTo>
                    <a:pt x="1016" y="1288"/>
                    <a:pt x="866" y="1094"/>
                    <a:pt x="709" y="941"/>
                  </a:cubicBezTo>
                  <a:cubicBezTo>
                    <a:pt x="552" y="788"/>
                    <a:pt x="272" y="596"/>
                    <a:pt x="157" y="453"/>
                  </a:cubicBezTo>
                  <a:cubicBezTo>
                    <a:pt x="42" y="310"/>
                    <a:pt x="34" y="160"/>
                    <a:pt x="17" y="85"/>
                  </a:cubicBezTo>
                  <a:cubicBezTo>
                    <a:pt x="0" y="10"/>
                    <a:pt x="12" y="10"/>
                    <a:pt x="57" y="5"/>
                  </a:cubicBez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428" name="Rectangle 7"/>
            <p:cNvSpPr>
              <a:spLocks noChangeArrowheads="1"/>
            </p:cNvSpPr>
            <p:nvPr/>
          </p:nvSpPr>
          <p:spPr bwMode="auto">
            <a:xfrm>
              <a:off x="977" y="1063"/>
              <a:ext cx="1668" cy="13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02429" name="Rectangle 8"/>
            <p:cNvSpPr>
              <a:spLocks noChangeArrowheads="1"/>
            </p:cNvSpPr>
            <p:nvPr/>
          </p:nvSpPr>
          <p:spPr bwMode="auto">
            <a:xfrm>
              <a:off x="1228" y="1167"/>
              <a:ext cx="1668" cy="4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02430" name="Rectangle 9"/>
            <p:cNvSpPr>
              <a:spLocks noChangeArrowheads="1"/>
            </p:cNvSpPr>
            <p:nvPr/>
          </p:nvSpPr>
          <p:spPr bwMode="auto">
            <a:xfrm>
              <a:off x="1568" y="1527"/>
              <a:ext cx="1668" cy="4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02431" name="Rectangle 10"/>
            <p:cNvSpPr>
              <a:spLocks noChangeArrowheads="1"/>
            </p:cNvSpPr>
            <p:nvPr/>
          </p:nvSpPr>
          <p:spPr bwMode="auto">
            <a:xfrm>
              <a:off x="2012" y="1807"/>
              <a:ext cx="1564" cy="4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02432" name="Rectangle 11"/>
            <p:cNvSpPr>
              <a:spLocks noChangeArrowheads="1"/>
            </p:cNvSpPr>
            <p:nvPr/>
          </p:nvSpPr>
          <p:spPr bwMode="auto">
            <a:xfrm>
              <a:off x="2032" y="2063"/>
              <a:ext cx="1668" cy="42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02433" name="Rectangle 12"/>
            <p:cNvSpPr>
              <a:spLocks noChangeArrowheads="1"/>
            </p:cNvSpPr>
            <p:nvPr/>
          </p:nvSpPr>
          <p:spPr bwMode="auto">
            <a:xfrm>
              <a:off x="3496" y="2331"/>
              <a:ext cx="268" cy="148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</p:grpSp>
      <p:sp>
        <p:nvSpPr>
          <p:cNvPr id="102411" name="Text Box 13"/>
          <p:cNvSpPr txBox="1">
            <a:spLocks noChangeArrowheads="1"/>
          </p:cNvSpPr>
          <p:nvPr/>
        </p:nvSpPr>
        <p:spPr bwMode="auto">
          <a:xfrm>
            <a:off x="4722991" y="1782236"/>
            <a:ext cx="38946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chemeClr val="bg1"/>
                </a:solidFill>
              </a:rPr>
              <a:t>HYDROPHOBIC</a:t>
            </a:r>
            <a:endParaRPr lang="en-GB" altLang="cs-CZ" sz="3200">
              <a:solidFill>
                <a:schemeClr val="bg1"/>
              </a:solidFill>
            </a:endParaRPr>
          </a:p>
        </p:txBody>
      </p:sp>
      <p:sp>
        <p:nvSpPr>
          <p:cNvPr id="102412" name="Text Box 14"/>
          <p:cNvSpPr txBox="1">
            <a:spLocks noChangeArrowheads="1"/>
          </p:cNvSpPr>
          <p:nvPr/>
        </p:nvSpPr>
        <p:spPr bwMode="auto">
          <a:xfrm>
            <a:off x="1412525" y="2459570"/>
            <a:ext cx="33104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3200"/>
              <a:t>POLAR</a:t>
            </a:r>
            <a:endParaRPr lang="en-GB" altLang="cs-CZ" sz="3200"/>
          </a:p>
        </p:txBody>
      </p:sp>
      <p:sp>
        <p:nvSpPr>
          <p:cNvPr id="102413" name="Text Box 15"/>
          <p:cNvSpPr txBox="1">
            <a:spLocks noChangeArrowheads="1"/>
          </p:cNvSpPr>
          <p:nvPr/>
        </p:nvSpPr>
        <p:spPr bwMode="auto">
          <a:xfrm>
            <a:off x="441681" y="1782236"/>
            <a:ext cx="1888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3200">
                <a:solidFill>
                  <a:schemeClr val="bg1"/>
                </a:solidFill>
              </a:rPr>
              <a:t>IONIC</a:t>
            </a:r>
            <a:endParaRPr lang="en-GB" altLang="cs-CZ" sz="3200">
              <a:solidFill>
                <a:schemeClr val="bg1"/>
              </a:solidFill>
            </a:endParaRPr>
          </a:p>
        </p:txBody>
      </p:sp>
      <p:sp>
        <p:nvSpPr>
          <p:cNvPr id="102414" name="Text Box 16"/>
          <p:cNvSpPr txBox="1">
            <a:spLocks noChangeArrowheads="1"/>
          </p:cNvSpPr>
          <p:nvPr/>
        </p:nvSpPr>
        <p:spPr bwMode="auto">
          <a:xfrm rot="2700000">
            <a:off x="7387874" y="3465005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chemeClr val="bg1"/>
                </a:solidFill>
              </a:rPr>
              <a:t>C</a:t>
            </a:r>
            <a:r>
              <a:rPr lang="cs-CZ" altLang="cs-CZ" sz="3200" baseline="-25000">
                <a:solidFill>
                  <a:schemeClr val="bg1"/>
                </a:solidFill>
              </a:rPr>
              <a:t>18</a:t>
            </a:r>
            <a:endParaRPr lang="en-GB" altLang="cs-CZ" sz="3200" baseline="-25000">
              <a:solidFill>
                <a:schemeClr val="bg1"/>
              </a:solidFill>
            </a:endParaRPr>
          </a:p>
        </p:txBody>
      </p:sp>
      <p:sp>
        <p:nvSpPr>
          <p:cNvPr id="102415" name="Text Box 17"/>
          <p:cNvSpPr txBox="1">
            <a:spLocks noChangeArrowheads="1"/>
          </p:cNvSpPr>
          <p:nvPr/>
        </p:nvSpPr>
        <p:spPr bwMode="auto">
          <a:xfrm rot="2700000">
            <a:off x="6524274" y="3465005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chemeClr val="bg1"/>
                </a:solidFill>
              </a:rPr>
              <a:t>C</a:t>
            </a:r>
            <a:r>
              <a:rPr lang="cs-CZ" altLang="cs-CZ" sz="3200" baseline="-25000">
                <a:solidFill>
                  <a:schemeClr val="bg1"/>
                </a:solidFill>
              </a:rPr>
              <a:t>8</a:t>
            </a:r>
            <a:endParaRPr lang="en-GB" altLang="cs-CZ" sz="3200" baseline="-25000">
              <a:solidFill>
                <a:schemeClr val="bg1"/>
              </a:solidFill>
            </a:endParaRPr>
          </a:p>
        </p:txBody>
      </p:sp>
      <p:sp>
        <p:nvSpPr>
          <p:cNvPr id="102416" name="Text Box 18"/>
          <p:cNvSpPr txBox="1">
            <a:spLocks noChangeArrowheads="1"/>
          </p:cNvSpPr>
          <p:nvPr/>
        </p:nvSpPr>
        <p:spPr bwMode="auto">
          <a:xfrm rot="2700000">
            <a:off x="3247674" y="3480526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cs-CZ" sz="3200">
                <a:solidFill>
                  <a:srgbClr val="000099"/>
                </a:solidFill>
              </a:rPr>
              <a:t>CN</a:t>
            </a:r>
            <a:endParaRPr lang="en-GB" altLang="cs-CZ" sz="3200">
              <a:solidFill>
                <a:srgbClr val="000099"/>
              </a:solidFill>
            </a:endParaRPr>
          </a:p>
        </p:txBody>
      </p:sp>
      <p:sp>
        <p:nvSpPr>
          <p:cNvPr id="102417" name="Text Box 19"/>
          <p:cNvSpPr txBox="1">
            <a:spLocks noChangeArrowheads="1"/>
          </p:cNvSpPr>
          <p:nvPr/>
        </p:nvSpPr>
        <p:spPr bwMode="auto">
          <a:xfrm rot="2700000">
            <a:off x="423336" y="2939383"/>
            <a:ext cx="1075267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cs-CZ" sz="3200">
                <a:solidFill>
                  <a:srgbClr val="000099"/>
                </a:solidFill>
              </a:rPr>
              <a:t>SCX</a:t>
            </a:r>
          </a:p>
          <a:p>
            <a:pPr algn="r" eaLnBrk="1" hangingPunct="1"/>
            <a:r>
              <a:rPr lang="en-US" altLang="cs-CZ" sz="3200">
                <a:solidFill>
                  <a:srgbClr val="000099"/>
                </a:solidFill>
              </a:rPr>
              <a:t>SAX</a:t>
            </a:r>
            <a:endParaRPr lang="en-GB" altLang="cs-CZ" sz="3200">
              <a:solidFill>
                <a:srgbClr val="000099"/>
              </a:solidFill>
            </a:endParaRPr>
          </a:p>
        </p:txBody>
      </p:sp>
      <p:sp>
        <p:nvSpPr>
          <p:cNvPr id="102418" name="Text Box 20"/>
          <p:cNvSpPr txBox="1">
            <a:spLocks noChangeArrowheads="1"/>
          </p:cNvSpPr>
          <p:nvPr/>
        </p:nvSpPr>
        <p:spPr bwMode="auto">
          <a:xfrm rot="2700000">
            <a:off x="2491319" y="3244871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cs-CZ" sz="3200">
                <a:solidFill>
                  <a:srgbClr val="000099"/>
                </a:solidFill>
              </a:rPr>
              <a:t>NH</a:t>
            </a:r>
            <a:r>
              <a:rPr lang="en-US" altLang="cs-CZ" sz="3200" baseline="-25000">
                <a:solidFill>
                  <a:srgbClr val="000099"/>
                </a:solidFill>
              </a:rPr>
              <a:t>2</a:t>
            </a:r>
            <a:endParaRPr lang="en-GB" altLang="cs-CZ" sz="3200" baseline="-25000">
              <a:solidFill>
                <a:srgbClr val="000099"/>
              </a:solidFill>
            </a:endParaRPr>
          </a:p>
        </p:txBody>
      </p:sp>
      <p:sp>
        <p:nvSpPr>
          <p:cNvPr id="102419" name="Text Box 22"/>
          <p:cNvSpPr txBox="1">
            <a:spLocks noChangeArrowheads="1"/>
          </p:cNvSpPr>
          <p:nvPr/>
        </p:nvSpPr>
        <p:spPr bwMode="auto">
          <a:xfrm rot="2700000">
            <a:off x="3716163" y="3052960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cs-CZ" sz="3200">
                <a:solidFill>
                  <a:srgbClr val="000099"/>
                </a:solidFill>
              </a:rPr>
              <a:t>F5</a:t>
            </a:r>
            <a:endParaRPr lang="en-GB" altLang="cs-CZ" sz="3200">
              <a:solidFill>
                <a:srgbClr val="000099"/>
              </a:solidFill>
            </a:endParaRPr>
          </a:p>
        </p:txBody>
      </p:sp>
      <p:sp>
        <p:nvSpPr>
          <p:cNvPr id="102420" name="Rectangle 23"/>
          <p:cNvSpPr>
            <a:spLocks noChangeArrowheads="1"/>
          </p:cNvSpPr>
          <p:nvPr/>
        </p:nvSpPr>
        <p:spPr bwMode="auto">
          <a:xfrm>
            <a:off x="366891" y="1766711"/>
            <a:ext cx="8342489" cy="24934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sp>
        <p:nvSpPr>
          <p:cNvPr id="102421" name="Text Box 26"/>
          <p:cNvSpPr txBox="1">
            <a:spLocks noChangeArrowheads="1"/>
          </p:cNvSpPr>
          <p:nvPr/>
        </p:nvSpPr>
        <p:spPr bwMode="auto">
          <a:xfrm>
            <a:off x="450145" y="4406901"/>
            <a:ext cx="3629378" cy="14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SCX…strong cation exchange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SAX…strong anion exchange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Silica …bare silica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CN…cyanopropyl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NH</a:t>
            </a:r>
            <a:r>
              <a:rPr lang="cs-CZ" altLang="cs-CZ" sz="1778" b="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…amino phase</a:t>
            </a:r>
          </a:p>
        </p:txBody>
      </p:sp>
      <p:sp>
        <p:nvSpPr>
          <p:cNvPr id="102422" name="Rectangle 27"/>
          <p:cNvSpPr>
            <a:spLocks noChangeArrowheads="1"/>
          </p:cNvSpPr>
          <p:nvPr/>
        </p:nvSpPr>
        <p:spPr bwMode="auto">
          <a:xfrm>
            <a:off x="5092703" y="4439356"/>
            <a:ext cx="3913011" cy="146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F5…pentafluorophenyl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Phenyl…butyl-phenyl 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1778" b="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…butyl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1778" b="0" baseline="-2500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…octyl phase</a:t>
            </a:r>
          </a:p>
          <a:p>
            <a:pPr eaLnBrk="1" hangingPunct="1"/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altLang="cs-CZ" sz="1778" b="0" baseline="-250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cs-CZ" altLang="cs-CZ" sz="1778" b="0">
                <a:latin typeface="Arial" panose="020B0604020202020204" pitchFamily="34" charset="0"/>
                <a:cs typeface="Arial" panose="020B0604020202020204" pitchFamily="34" charset="0"/>
              </a:rPr>
              <a:t>…octadecyl phase </a:t>
            </a:r>
            <a:endParaRPr lang="en-GB" altLang="cs-CZ" sz="1778" b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23" name="Text Box 20"/>
          <p:cNvSpPr txBox="1">
            <a:spLocks noChangeArrowheads="1"/>
          </p:cNvSpPr>
          <p:nvPr/>
        </p:nvSpPr>
        <p:spPr bwMode="auto">
          <a:xfrm rot="2700000">
            <a:off x="1866197" y="3436781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000099"/>
                </a:solidFill>
              </a:rPr>
              <a:t>Silica</a:t>
            </a:r>
            <a:endParaRPr lang="en-GB" altLang="cs-CZ" sz="3200" baseline="-25000">
              <a:solidFill>
                <a:srgbClr val="000099"/>
              </a:solidFill>
            </a:endParaRPr>
          </a:p>
        </p:txBody>
      </p:sp>
      <p:sp>
        <p:nvSpPr>
          <p:cNvPr id="102424" name="Text Box 17"/>
          <p:cNvSpPr txBox="1">
            <a:spLocks noChangeArrowheads="1"/>
          </p:cNvSpPr>
          <p:nvPr/>
        </p:nvSpPr>
        <p:spPr bwMode="auto">
          <a:xfrm rot="2700000">
            <a:off x="5660674" y="3436782"/>
            <a:ext cx="10752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chemeClr val="bg1"/>
                </a:solidFill>
              </a:rPr>
              <a:t>C</a:t>
            </a:r>
            <a:r>
              <a:rPr lang="cs-CZ" altLang="cs-CZ" sz="3200" baseline="-25000">
                <a:solidFill>
                  <a:schemeClr val="bg1"/>
                </a:solidFill>
              </a:rPr>
              <a:t>4</a:t>
            </a:r>
            <a:endParaRPr lang="en-GB" altLang="cs-CZ" sz="3200" baseline="-25000">
              <a:solidFill>
                <a:schemeClr val="bg1"/>
              </a:solidFill>
            </a:endParaRPr>
          </a:p>
        </p:txBody>
      </p:sp>
      <p:sp>
        <p:nvSpPr>
          <p:cNvPr id="102425" name="Text Box 17"/>
          <p:cNvSpPr txBox="1">
            <a:spLocks noChangeArrowheads="1"/>
          </p:cNvSpPr>
          <p:nvPr/>
        </p:nvSpPr>
        <p:spPr bwMode="auto">
          <a:xfrm rot="2700000">
            <a:off x="4609397" y="3378925"/>
            <a:ext cx="136313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3200">
                <a:solidFill>
                  <a:srgbClr val="000099"/>
                </a:solidFill>
              </a:rPr>
              <a:t>Phenyl</a:t>
            </a:r>
            <a:endParaRPr lang="en-GB" altLang="cs-CZ" sz="32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2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Systémy HPLC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189781" y="1174841"/>
            <a:ext cx="8859329" cy="48641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FontTx/>
              <a:buAutoNum type="romanUcPeriod"/>
            </a:pPr>
            <a:r>
              <a:rPr lang="cs-CZ" altLang="cs-CZ" sz="1800" b="1" i="1" dirty="0"/>
              <a:t>Systémy s normálními fázemi</a:t>
            </a:r>
            <a:r>
              <a:rPr lang="cs-CZ" altLang="cs-CZ" sz="1800" dirty="0"/>
              <a:t> - polární stacionární fáze, lepší selektivita pro separaci polohových isomerů než systémy s obrácenými fázemi, méně vhodné k dělení látek, které se liší pouze velikostí alkylů, pro vzorky  obsahující středně a málo polární látky </a:t>
            </a:r>
          </a:p>
          <a:p>
            <a:pPr marL="417694" indent="-417694">
              <a:buNone/>
            </a:pPr>
            <a:r>
              <a:rPr lang="cs-CZ" altLang="cs-CZ" sz="1800" dirty="0"/>
              <a:t>x </a:t>
            </a:r>
            <a:r>
              <a:rPr lang="cs-CZ" altLang="cs-CZ" sz="1800" b="1" dirty="0">
                <a:solidFill>
                  <a:srgbClr val="FF0000"/>
                </a:solidFill>
              </a:rPr>
              <a:t>HILIC – polární stacionární fáze (silika, modifikovaná silika, </a:t>
            </a:r>
            <a:r>
              <a:rPr lang="cs-CZ" altLang="cs-CZ" sz="1800" b="1" dirty="0" err="1">
                <a:solidFill>
                  <a:srgbClr val="FF0000"/>
                </a:solidFill>
              </a:rPr>
              <a:t>aminopropyl</a:t>
            </a:r>
            <a:r>
              <a:rPr lang="cs-CZ" altLang="cs-CZ" sz="1800" b="1" dirty="0">
                <a:solidFill>
                  <a:srgbClr val="FF0000"/>
                </a:solidFill>
              </a:rPr>
              <a:t>, CN), polární mobilní fáze (voda, acetonitril) – analyty ionogenní i neionogenní, polární, ve vodě </a:t>
            </a:r>
            <a:r>
              <a:rPr lang="cs-CZ" altLang="cs-CZ" sz="1800" b="1" dirty="0" err="1">
                <a:solidFill>
                  <a:srgbClr val="FF0000"/>
                </a:solidFill>
              </a:rPr>
              <a:t>rozustné</a:t>
            </a:r>
            <a:endParaRPr lang="cs-CZ" altLang="cs-CZ" sz="1800" dirty="0"/>
          </a:p>
          <a:p>
            <a:pPr marL="417694" indent="-417694">
              <a:buNone/>
            </a:pPr>
            <a:r>
              <a:rPr lang="cs-CZ" altLang="cs-CZ" sz="1800" b="1" i="1" dirty="0"/>
              <a:t>II. Systémy s obrácenými fázemi</a:t>
            </a:r>
            <a:r>
              <a:rPr lang="cs-CZ" altLang="cs-CZ" sz="1800" dirty="0"/>
              <a:t> - nepolární či slabě polární fáze chemicky vázané na povrchu anorganického nosiče, nejčastěji </a:t>
            </a:r>
            <a:r>
              <a:rPr lang="cs-CZ" altLang="cs-CZ" sz="1800" dirty="0" err="1"/>
              <a:t>oktadecylovaného</a:t>
            </a:r>
            <a:r>
              <a:rPr lang="cs-CZ" altLang="cs-CZ" sz="1800" dirty="0"/>
              <a:t> či </a:t>
            </a:r>
            <a:r>
              <a:rPr lang="cs-CZ" altLang="cs-CZ" sz="1800" dirty="0" err="1"/>
              <a:t>oktylovaného</a:t>
            </a:r>
            <a:r>
              <a:rPr lang="cs-CZ" altLang="cs-CZ" sz="1800" dirty="0"/>
              <a:t> silikagelu, ale i chemicky vázané fenylové či nitrilové fáze, případně i organické polymerní sorbenty s hydrofobním povrchem.</a:t>
            </a:r>
          </a:p>
          <a:p>
            <a:pPr marL="417694" indent="-417694">
              <a:buNone/>
            </a:pPr>
            <a:r>
              <a:rPr lang="cs-CZ" altLang="cs-CZ" sz="1800" b="1" i="1" dirty="0"/>
              <a:t>III. </a:t>
            </a:r>
            <a:r>
              <a:rPr lang="cs-CZ" altLang="cs-CZ" sz="1800" b="1" i="1" dirty="0" err="1"/>
              <a:t>Iontovýměnná</a:t>
            </a:r>
            <a:r>
              <a:rPr lang="cs-CZ" altLang="cs-CZ" sz="1800" b="1" i="1" dirty="0"/>
              <a:t> chromatografie - </a:t>
            </a:r>
            <a:r>
              <a:rPr lang="cs-CZ" altLang="cs-CZ" sz="1800" dirty="0"/>
              <a:t>používají se měniče iontů s chemicky vázanými </a:t>
            </a:r>
            <a:r>
              <a:rPr lang="cs-CZ" altLang="cs-CZ" sz="1800" dirty="0" err="1"/>
              <a:t>ionto</a:t>
            </a:r>
            <a:r>
              <a:rPr lang="cs-CZ" altLang="cs-CZ" sz="1800" dirty="0"/>
              <a:t> výměnnými skupinami na povrchu silikagelu nebo </a:t>
            </a:r>
            <a:r>
              <a:rPr lang="cs-CZ" altLang="cs-CZ" sz="1800" dirty="0" err="1"/>
              <a:t>ionexy</a:t>
            </a:r>
            <a:r>
              <a:rPr lang="cs-CZ" altLang="cs-CZ" sz="1800" dirty="0"/>
              <a:t> s vhodně modifikovanou organickou polymerní matricí, nejčastěji na bázi styren-</a:t>
            </a:r>
            <a:r>
              <a:rPr lang="cs-CZ" altLang="cs-CZ" sz="1800" dirty="0" err="1"/>
              <a:t>divinylbenzenového</a:t>
            </a:r>
            <a:r>
              <a:rPr lang="cs-CZ" altLang="cs-CZ" sz="1800" dirty="0"/>
              <a:t> kopolymeru či hydrofilních gelů.</a:t>
            </a:r>
          </a:p>
          <a:p>
            <a:pPr marL="417694" indent="-417694">
              <a:buNone/>
            </a:pPr>
            <a:r>
              <a:rPr lang="cs-CZ" altLang="cs-CZ" sz="1800" b="1" i="1" dirty="0"/>
              <a:t>IV. Gelová chromatografie</a:t>
            </a:r>
            <a:r>
              <a:rPr lang="cs-CZ" altLang="cs-CZ" sz="1800" dirty="0"/>
              <a:t> - kolony plněné hydrofilními lipofilními gely s definovanou distribucí velikosti pórů, do nichž mohou molekuly pronikat různě hluboko podle velikosti.</a:t>
            </a:r>
          </a:p>
          <a:p>
            <a:pPr marL="417694" indent="-417694">
              <a:buNone/>
            </a:pPr>
            <a:r>
              <a:rPr lang="cs-CZ" altLang="cs-CZ" sz="1800" b="1" i="1" dirty="0"/>
              <a:t>V. Afinitní chromatografie - </a:t>
            </a:r>
            <a:r>
              <a:rPr lang="cs-CZ" altLang="cs-CZ" sz="1800" dirty="0"/>
              <a:t>využívá </a:t>
            </a:r>
            <a:r>
              <a:rPr lang="cs-CZ" altLang="cs-CZ" sz="1800" dirty="0" err="1"/>
              <a:t>biospecifických</a:t>
            </a:r>
            <a:r>
              <a:rPr lang="cs-CZ" altLang="cs-CZ" sz="1800" dirty="0"/>
              <a:t> interakcí mezi dvojicemi látek.</a:t>
            </a:r>
          </a:p>
        </p:txBody>
      </p:sp>
    </p:spTree>
    <p:extLst>
      <p:ext uri="{BB962C8B-B14F-4D97-AF65-F5344CB8AC3E}">
        <p14:creationId xmlns:p14="http://schemas.microsoft.com/office/powerpoint/2010/main" val="25376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Adsorpční a rozdělovací kapalinová chromatografie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8394" y="1521061"/>
            <a:ext cx="8270801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400" b="1" u="sng" dirty="0"/>
              <a:t>Stacionární fáze</a:t>
            </a:r>
          </a:p>
          <a:p>
            <a:pPr marL="417694" indent="-417694">
              <a:buNone/>
            </a:pPr>
            <a:r>
              <a:rPr lang="cs-CZ" altLang="cs-CZ" sz="2400" dirty="0"/>
              <a:t>tuhé stacionární fáze mohou být z hlediska velikosti a pórovitosti:</a:t>
            </a:r>
          </a:p>
          <a:p>
            <a:pPr marL="417694" indent="-417694"/>
            <a:r>
              <a:rPr lang="cs-CZ" altLang="cs-CZ" sz="2400" dirty="0"/>
              <a:t>klasické pórovité (velikost 25-80 </a:t>
            </a:r>
            <a:r>
              <a:rPr lang="cs-CZ" altLang="cs-CZ" sz="2400" dirty="0">
                <a:sym typeface="Symbol" panose="05050102010706020507" pitchFamily="18" charset="2"/>
              </a:rPr>
              <a:t></a:t>
            </a:r>
            <a:r>
              <a:rPr lang="cs-CZ" altLang="cs-CZ" sz="2400" dirty="0"/>
              <a:t>m)</a:t>
            </a:r>
          </a:p>
          <a:p>
            <a:pPr marL="417694" indent="-417694"/>
            <a:r>
              <a:rPr lang="cs-CZ" altLang="cs-CZ" sz="2400" dirty="0" err="1"/>
              <a:t>pelikulární</a:t>
            </a:r>
            <a:r>
              <a:rPr lang="cs-CZ" altLang="cs-CZ" sz="2400" dirty="0"/>
              <a:t> (film polymerní stacionární fáze je nanesen na povrchu kulové částice anorganického nosiče)</a:t>
            </a:r>
            <a:endParaRPr lang="cs-CZ" altLang="cs-CZ" sz="2400" u="sng" dirty="0"/>
          </a:p>
          <a:p>
            <a:pPr marL="417694" indent="-417694"/>
            <a:r>
              <a:rPr lang="cs-CZ" altLang="cs-CZ" sz="2400" u="sng" dirty="0"/>
              <a:t>povrchově pórovité</a:t>
            </a:r>
            <a:r>
              <a:rPr lang="cs-CZ" altLang="cs-CZ" sz="2400" dirty="0"/>
              <a:t> (na neporézní jádro je nanesena pórovitá vrstva anorganického materiálu případně s chemicky vázanou </a:t>
            </a:r>
            <a:r>
              <a:rPr lang="cs-CZ" altLang="cs-CZ" sz="2400" dirty="0" err="1"/>
              <a:t>stac</a:t>
            </a:r>
            <a:r>
              <a:rPr lang="cs-CZ" altLang="cs-CZ" sz="2400" dirty="0"/>
              <a:t>. fází – průměr 25-80 </a:t>
            </a:r>
            <a:r>
              <a:rPr lang="cs-CZ" altLang="cs-CZ" sz="2400" dirty="0">
                <a:sym typeface="Symbol" panose="05050102010706020507" pitchFamily="18" charset="2"/>
              </a:rPr>
              <a:t></a:t>
            </a:r>
            <a:r>
              <a:rPr lang="cs-CZ" altLang="cs-CZ" sz="2400" dirty="0"/>
              <a:t>m)</a:t>
            </a:r>
            <a:endParaRPr lang="cs-CZ" altLang="cs-CZ" sz="2400" u="sng" dirty="0"/>
          </a:p>
          <a:p>
            <a:pPr marL="417694" indent="-417694"/>
            <a:r>
              <a:rPr lang="cs-CZ" altLang="cs-CZ" sz="2400" u="sng" dirty="0"/>
              <a:t>pórovité </a:t>
            </a:r>
            <a:r>
              <a:rPr lang="cs-CZ" altLang="cs-CZ" sz="2400" u="sng" dirty="0" err="1"/>
              <a:t>mikropartikulární</a:t>
            </a:r>
            <a:r>
              <a:rPr lang="cs-CZ" altLang="cs-CZ" sz="2400" dirty="0"/>
              <a:t> (průměr 2-20 </a:t>
            </a:r>
            <a:r>
              <a:rPr lang="cs-CZ" altLang="cs-CZ" sz="2400" dirty="0">
                <a:sym typeface="Symbol" panose="05050102010706020507" pitchFamily="18" charset="2"/>
              </a:rPr>
              <a:t></a:t>
            </a:r>
            <a:r>
              <a:rPr lang="cs-CZ" altLang="cs-CZ" sz="2400" dirty="0"/>
              <a:t>m): vysoký specifický povrch </a:t>
            </a:r>
            <a:r>
              <a:rPr lang="cs-CZ" altLang="cs-CZ" sz="2400" dirty="0">
                <a:sym typeface="Symbol" panose="05050102010706020507" pitchFamily="18" charset="2"/>
              </a:rPr>
              <a:t></a:t>
            </a:r>
            <a:r>
              <a:rPr lang="cs-CZ" altLang="cs-CZ" sz="2400" dirty="0"/>
              <a:t> vysoká kapacita, retence a účinnost ale u velmi malých částic vysoký odpor</a:t>
            </a:r>
            <a:r>
              <a:rPr lang="cs-CZ" altLang="cs-CZ" sz="2400" dirty="0">
                <a:sym typeface="Symbol" panose="05050102010706020507" pitchFamily="18" charset="2"/>
              </a:rPr>
              <a:t></a:t>
            </a:r>
            <a:r>
              <a:rPr lang="cs-CZ" altLang="cs-CZ" sz="2400" dirty="0"/>
              <a:t> vysoký pracovní tlak</a:t>
            </a:r>
          </a:p>
        </p:txBody>
      </p:sp>
    </p:spTree>
    <p:extLst>
      <p:ext uri="{BB962C8B-B14F-4D97-AF65-F5344CB8AC3E}">
        <p14:creationId xmlns:p14="http://schemas.microsoft.com/office/powerpoint/2010/main" val="759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cs-CZ" sz="3733">
                <a:latin typeface="Arial" panose="020B0604020202020204" pitchFamily="34" charset="0"/>
              </a:rPr>
              <a:t>C</a:t>
            </a:r>
            <a:r>
              <a:rPr lang="cs-CZ" altLang="cs-CZ" sz="3733">
                <a:latin typeface="Arial" panose="020B0604020202020204" pitchFamily="34" charset="0"/>
              </a:rPr>
              <a:t>hromatografie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86266" y="1265277"/>
            <a:ext cx="8712679" cy="5359811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fr-FR" altLang="cs-CZ" sz="444" dirty="0"/>
              <a:t/>
            </a:r>
            <a:br>
              <a:rPr lang="fr-FR" altLang="cs-CZ" sz="444" dirty="0"/>
            </a:br>
            <a:r>
              <a:rPr lang="cs-CZ" altLang="cs-CZ" sz="2000" dirty="0"/>
              <a:t>je </a:t>
            </a:r>
            <a:r>
              <a:rPr lang="cs-CZ" altLang="cs-CZ" sz="2000" b="1" dirty="0"/>
              <a:t>separační</a:t>
            </a:r>
            <a:r>
              <a:rPr lang="cs-CZ" altLang="cs-CZ" sz="2000" dirty="0"/>
              <a:t> (dělící) a současně i </a:t>
            </a:r>
            <a:r>
              <a:rPr lang="cs-CZ" altLang="cs-CZ" sz="2000" b="1" dirty="0"/>
              <a:t>analytická</a:t>
            </a:r>
            <a:r>
              <a:rPr lang="cs-CZ" altLang="cs-CZ" sz="2000" dirty="0"/>
              <a:t> metoda</a:t>
            </a:r>
            <a:br>
              <a:rPr lang="cs-CZ" altLang="cs-CZ" sz="2000" dirty="0"/>
            </a:br>
            <a:r>
              <a:rPr lang="cs-CZ" altLang="cs-CZ" sz="2000" dirty="0"/>
              <a:t>poskytuje </a:t>
            </a:r>
            <a:r>
              <a:rPr lang="cs-CZ" altLang="cs-CZ" sz="2000" b="1" dirty="0"/>
              <a:t>kvalitativní</a:t>
            </a:r>
            <a:r>
              <a:rPr lang="cs-CZ" altLang="cs-CZ" sz="2000" dirty="0"/>
              <a:t> a </a:t>
            </a:r>
            <a:r>
              <a:rPr lang="cs-CZ" altLang="cs-CZ" sz="2000" b="1" dirty="0"/>
              <a:t>kvantitativní</a:t>
            </a:r>
            <a:r>
              <a:rPr lang="cs-CZ" altLang="cs-CZ" sz="2000" dirty="0"/>
              <a:t> informace o vzorku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k separaci látek dochází na základě distribuce mezi 2 fáze: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            </a:t>
            </a:r>
            <a:r>
              <a:rPr lang="cs-CZ" altLang="cs-CZ" sz="2000" dirty="0">
                <a:solidFill>
                  <a:srgbClr val="FF0000"/>
                </a:solidFill>
              </a:rPr>
              <a:t> - </a:t>
            </a:r>
            <a:r>
              <a:rPr lang="cs-CZ" altLang="cs-CZ" sz="2000" b="1" dirty="0">
                <a:solidFill>
                  <a:srgbClr val="FF0000"/>
                </a:solidFill>
              </a:rPr>
              <a:t>mobilní</a:t>
            </a:r>
            <a:r>
              <a:rPr lang="cs-CZ" altLang="cs-CZ" sz="2000" dirty="0">
                <a:solidFill>
                  <a:srgbClr val="FF0000"/>
                </a:solidFill>
              </a:rPr>
              <a:t> (pohyblivou) </a:t>
            </a:r>
            <a:br>
              <a:rPr lang="cs-CZ" altLang="cs-CZ" sz="2000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      - </a:t>
            </a:r>
            <a:r>
              <a:rPr lang="cs-CZ" altLang="cs-CZ" sz="2000" b="1" dirty="0">
                <a:solidFill>
                  <a:srgbClr val="FF0000"/>
                </a:solidFill>
              </a:rPr>
              <a:t>stacionární</a:t>
            </a:r>
            <a:r>
              <a:rPr lang="cs-CZ" altLang="cs-CZ" sz="2000" dirty="0">
                <a:solidFill>
                  <a:srgbClr val="FF0000"/>
                </a:solidFill>
              </a:rPr>
              <a:t> (nepohyblivou)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dělené látky obsažené (rozpuštěné) v mobilní fázi mají různou afinitu ke stacionární fázi a jsou různou měrou ve svém pohybu zadržovány: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>
                <a:solidFill>
                  <a:srgbClr val="FF0000"/>
                </a:solidFill>
              </a:rPr>
              <a:t>      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►</a:t>
            </a:r>
            <a:r>
              <a:rPr lang="cs-CZ" altLang="cs-CZ" sz="2000" dirty="0">
                <a:solidFill>
                  <a:srgbClr val="FF0000"/>
                </a:solidFill>
              </a:rPr>
              <a:t>vykazují různou </a:t>
            </a:r>
            <a:r>
              <a:rPr lang="cs-CZ" altLang="cs-CZ" sz="2000" b="1" i="1" dirty="0">
                <a:solidFill>
                  <a:srgbClr val="FF0000"/>
                </a:solidFill>
              </a:rPr>
              <a:t>retenci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b="1" i="1" dirty="0"/>
              <a:t>různá hlediska dělení chromatografie</a:t>
            </a: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1) povaha mobilní fáze : plynná (GC), kapalná (LC)</a:t>
            </a:r>
            <a:br>
              <a:rPr lang="cs-CZ" altLang="cs-CZ" sz="2000" dirty="0"/>
            </a:br>
            <a:r>
              <a:rPr lang="cs-CZ" altLang="cs-CZ" sz="2000" dirty="0"/>
              <a:t>2) způsob provedení : kolonová (sloupcová), plošná (planární)</a:t>
            </a:r>
            <a:br>
              <a:rPr lang="cs-CZ" altLang="cs-CZ" sz="2000" dirty="0"/>
            </a:br>
            <a:r>
              <a:rPr lang="cs-CZ" altLang="cs-CZ" sz="2000" dirty="0"/>
              <a:t>3) princip separace : rozdělovací, adsorpční, iontově výměnná, gelová,  afinitní</a:t>
            </a:r>
            <a:br>
              <a:rPr lang="cs-CZ" altLang="cs-CZ" sz="2000" dirty="0"/>
            </a:br>
            <a:r>
              <a:rPr lang="cs-CZ" altLang="cs-CZ" sz="2000" dirty="0"/>
              <a:t>4) pracovní způsob : eluční (analytická ch.), frontální, vytěsňovací</a:t>
            </a:r>
            <a:br>
              <a:rPr lang="cs-CZ" altLang="cs-CZ" sz="2000" dirty="0"/>
            </a:br>
            <a:r>
              <a:rPr lang="cs-CZ" altLang="cs-CZ" sz="2000" dirty="0"/>
              <a:t>5) účel : analytická, preparativní (preparační)</a:t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/>
            </a:r>
            <a:br>
              <a:rPr lang="cs-CZ" altLang="cs-CZ" sz="2000" dirty="0"/>
            </a:br>
            <a:endParaRPr lang="cs-CZ" altLang="cs-CZ" sz="2000" dirty="0"/>
          </a:p>
        </p:txBody>
      </p:sp>
      <p:pic>
        <p:nvPicPr>
          <p:cNvPr id="13317" name="Picture 5" descr="eqarrow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42" y="2392964"/>
            <a:ext cx="777875" cy="3222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458474" y="2289088"/>
            <a:ext cx="4277133" cy="53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mobilní</a:t>
            </a:r>
            <a:r>
              <a:rPr lang="cs-CZ" altLang="cs-CZ" sz="2844" b="0" i="1" baseline="-250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844" b="0" i="1" dirty="0">
                <a:solidFill>
                  <a:srgbClr val="FF0000"/>
                </a:solidFill>
                <a:latin typeface="Verdana" panose="020B0604030504040204" pitchFamily="34" charset="0"/>
              </a:rPr>
              <a:t>          </a:t>
            </a:r>
            <a:r>
              <a:rPr lang="cs-CZ" altLang="cs-CZ" sz="2844" b="0" i="1" dirty="0" err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cs-CZ" altLang="cs-CZ" sz="2844" b="0" i="1" baseline="-25000" dirty="0" err="1">
                <a:solidFill>
                  <a:srgbClr val="FF0000"/>
                </a:solidFill>
                <a:latin typeface="Verdana" panose="020B0604030504040204" pitchFamily="34" charset="0"/>
              </a:rPr>
              <a:t>stacionární</a:t>
            </a:r>
            <a:endParaRPr lang="cs-CZ" altLang="cs-CZ" sz="2844" b="0" i="1" baseline="-25000" dirty="0">
              <a:solidFill>
                <a:srgbClr val="FF000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separace</a:t>
            </a:r>
            <a:endParaRPr lang="en-US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78491" y="1484391"/>
            <a:ext cx="6251707" cy="18722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93C09"/>
              </a:buClr>
              <a:buSzPct val="120000"/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SzPct val="134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93C09"/>
              </a:buClr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sz="2400" b="1" dirty="0" err="1"/>
              <a:t>Adsorp</a:t>
            </a:r>
            <a:r>
              <a:rPr lang="cs-CZ" sz="2400" b="1" dirty="0"/>
              <a:t>ční  chromatografie</a:t>
            </a:r>
          </a:p>
          <a:p>
            <a:r>
              <a:rPr lang="cs-CZ" sz="2400" dirty="0"/>
              <a:t>Rozdíly v </a:t>
            </a:r>
            <a:r>
              <a:rPr lang="en-US" sz="2400" dirty="0" err="1"/>
              <a:t>adsor</a:t>
            </a:r>
            <a:r>
              <a:rPr lang="cs-CZ" sz="2400" dirty="0"/>
              <a:t>ční </a:t>
            </a:r>
            <a:r>
              <a:rPr lang="en-US" sz="2400" dirty="0" err="1"/>
              <a:t>affinit</a:t>
            </a:r>
            <a:r>
              <a:rPr lang="cs-CZ" sz="2400" dirty="0"/>
              <a:t>ě složek vzorku </a:t>
            </a:r>
            <a:r>
              <a:rPr lang="en-US" sz="2400" dirty="0" err="1"/>
              <a:t>anorganic</a:t>
            </a:r>
            <a:r>
              <a:rPr lang="cs-CZ" sz="2400" dirty="0" err="1"/>
              <a:t>ké</a:t>
            </a:r>
            <a:r>
              <a:rPr lang="en-US" sz="2400" dirty="0"/>
              <a:t> sorbent</a:t>
            </a:r>
            <a:r>
              <a:rPr lang="cs-CZ" sz="2400" dirty="0"/>
              <a:t>y </a:t>
            </a:r>
            <a:r>
              <a:rPr lang="en-US" sz="2400" dirty="0"/>
              <a:t>Al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  <a:r>
              <a:rPr lang="en-US" sz="2400" baseline="-25000" dirty="0"/>
              <a:t>3</a:t>
            </a:r>
            <a:r>
              <a:rPr lang="en-US" sz="2400" dirty="0"/>
              <a:t>, SiO</a:t>
            </a:r>
            <a:r>
              <a:rPr lang="en-US" sz="2400" baseline="-25000" dirty="0"/>
              <a:t>2</a:t>
            </a:r>
            <a:r>
              <a:rPr lang="cs-CZ" sz="2400" baseline="-25000" dirty="0"/>
              <a:t> </a:t>
            </a:r>
            <a:r>
              <a:rPr lang="cs-CZ" sz="2400" dirty="0" err="1"/>
              <a:t>etc</a:t>
            </a:r>
            <a:r>
              <a:rPr lang="cs-CZ" sz="2400" dirty="0"/>
              <a:t>.</a:t>
            </a:r>
            <a:endParaRPr lang="en-US" sz="2400" dirty="0"/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115000"/>
              <a:defRPr/>
            </a:pPr>
            <a:r>
              <a:rPr lang="cs-CZ" sz="2400" dirty="0"/>
              <a:t>„</a:t>
            </a:r>
            <a:r>
              <a:rPr lang="cs-CZ" sz="2400" dirty="0" err="1"/>
              <a:t>normal</a:t>
            </a:r>
            <a:r>
              <a:rPr lang="cs-CZ" sz="2400" dirty="0"/>
              <a:t> </a:t>
            </a:r>
            <a:r>
              <a:rPr lang="cs-CZ" sz="2400" dirty="0" err="1"/>
              <a:t>phase</a:t>
            </a:r>
            <a:r>
              <a:rPr lang="cs-CZ" sz="2400" dirty="0"/>
              <a:t>“ chromatografie.</a:t>
            </a:r>
          </a:p>
          <a:p>
            <a:endParaRPr lang="cs-CZ" sz="2400" dirty="0"/>
          </a:p>
        </p:txBody>
      </p:sp>
      <p:pic>
        <p:nvPicPr>
          <p:cNvPr id="6" name="Obrázek 5" descr="adsorption chrom.gif"/>
          <p:cNvPicPr>
            <a:picLocks noChangeAspect="1"/>
          </p:cNvPicPr>
          <p:nvPr/>
        </p:nvPicPr>
        <p:blipFill>
          <a:blip r:embed="rId2" cstate="print"/>
          <a:srcRect b="10673"/>
          <a:stretch>
            <a:fillRect/>
          </a:stretch>
        </p:blipFill>
        <p:spPr>
          <a:xfrm>
            <a:off x="6530196" y="1229321"/>
            <a:ext cx="2603748" cy="2448273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278491" y="3896710"/>
            <a:ext cx="6036047" cy="25202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cs-CZ" sz="2400" b="1" dirty="0"/>
              <a:t>Rozdělovací c</a:t>
            </a:r>
            <a:r>
              <a:rPr lang="en-US" sz="2400" b="1" dirty="0" err="1"/>
              <a:t>hromatogra</a:t>
            </a:r>
            <a:r>
              <a:rPr lang="cs-CZ" sz="2400" b="1" dirty="0" err="1"/>
              <a:t>fie</a:t>
            </a:r>
            <a:endParaRPr lang="cs-CZ" sz="2400" b="1" dirty="0"/>
          </a:p>
          <a:p>
            <a:r>
              <a:rPr lang="cs-CZ" sz="2400" dirty="0"/>
              <a:t>Rozdíly v různé rozpustnosti složek mezi mobilní a stacionární fází</a:t>
            </a:r>
          </a:p>
          <a:p>
            <a:r>
              <a:rPr lang="cs-CZ" sz="2400" dirty="0" smtClean="0"/>
              <a:t>normální </a:t>
            </a:r>
            <a:r>
              <a:rPr lang="cs-CZ" sz="2400" dirty="0"/>
              <a:t>i reverzní stacionární fáze </a:t>
            </a:r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11" name="Obrázek 10" descr="partition chrom.gif"/>
          <p:cNvPicPr>
            <a:picLocks noChangeAspect="1"/>
          </p:cNvPicPr>
          <p:nvPr/>
        </p:nvPicPr>
        <p:blipFill>
          <a:blip r:embed="rId3" cstate="print"/>
          <a:srcRect b="11060"/>
          <a:stretch>
            <a:fillRect/>
          </a:stretch>
        </p:blipFill>
        <p:spPr>
          <a:xfrm>
            <a:off x="6381750" y="3896710"/>
            <a:ext cx="2762250" cy="216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12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PLC Column Packing Interactio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89" y="1315158"/>
            <a:ext cx="8207022" cy="50475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468491" y="484161"/>
            <a:ext cx="849771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600" b="0" dirty="0">
                <a:solidFill>
                  <a:srgbClr val="333333"/>
                </a:solidFill>
                <a:latin typeface="Verdana" panose="020B0604030504040204" pitchFamily="34" charset="0"/>
              </a:rPr>
              <a:t>Více než 90% aplikací (HPLC separací) v analýze potravin na</a:t>
            </a:r>
          </a:p>
          <a:p>
            <a:pPr algn="ctr" eaLnBrk="1" hangingPunct="1"/>
            <a:r>
              <a:rPr lang="cs-CZ" altLang="cs-CZ" sz="1600" b="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1600" dirty="0">
                <a:solidFill>
                  <a:srgbClr val="333333"/>
                </a:solidFill>
                <a:latin typeface="Verdana" panose="020B0604030504040204" pitchFamily="34" charset="0"/>
              </a:rPr>
              <a:t>REVERZNÍ STACIONÁRNÍ FÁZI</a:t>
            </a:r>
          </a:p>
          <a:p>
            <a:pPr eaLnBrk="1" hangingPunct="1"/>
            <a:r>
              <a:rPr lang="cs-CZ" altLang="cs-CZ" sz="1600" b="0" dirty="0">
                <a:solidFill>
                  <a:srgbClr val="333333"/>
                </a:solidFill>
                <a:latin typeface="Verdana" panose="020B0604030504040204" pitchFamily="34" charset="0"/>
              </a:rPr>
              <a:t> </a:t>
            </a:r>
            <a:endParaRPr lang="cs-CZ" altLang="cs-CZ" sz="1600" b="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69" y="656169"/>
            <a:ext cx="8390467" cy="554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91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Výběr c</a:t>
            </a:r>
            <a:r>
              <a:rPr lang="en-US" dirty="0" err="1" smtClean="0"/>
              <a:t>hromatogra</a:t>
            </a:r>
            <a:r>
              <a:rPr lang="cs-CZ" dirty="0" err="1" smtClean="0"/>
              <a:t>fického</a:t>
            </a:r>
            <a:r>
              <a:rPr lang="cs-CZ" dirty="0" smtClean="0"/>
              <a:t> </a:t>
            </a:r>
            <a:r>
              <a:rPr lang="en-US" dirty="0" err="1" smtClean="0"/>
              <a:t>syst</a:t>
            </a:r>
            <a:r>
              <a:rPr lang="cs-CZ" dirty="0" err="1" smtClean="0"/>
              <a:t>ému</a:t>
            </a:r>
            <a:endParaRPr lang="en-US" dirty="0"/>
          </a:p>
        </p:txBody>
      </p:sp>
      <p:graphicFrame>
        <p:nvGraphicFramePr>
          <p:cNvPr id="59" name="Tabulk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48502"/>
              </p:ext>
            </p:extLst>
          </p:nvPr>
        </p:nvGraphicFramePr>
        <p:xfrm>
          <a:off x="468155" y="1135879"/>
          <a:ext cx="8136831" cy="3960710"/>
        </p:xfrm>
        <a:graphic>
          <a:graphicData uri="http://schemas.openxmlformats.org/drawingml/2006/table">
            <a:tbl>
              <a:tblPr/>
              <a:tblGrid>
                <a:gridCol w="129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0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0073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b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Normal phase Chromatography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dirty="0" smtClean="0">
                          <a:solidFill>
                            <a:srgbClr val="FFFFFF"/>
                          </a:solidFill>
                          <a:latin typeface="Calibri"/>
                        </a:rPr>
                        <a:t>Reversed Phase Chromatography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HILIC Chromatography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Ion Exchange Chromatography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380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Stationary phase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Polar (silica, alumina, florisil,</a:t>
                      </a:r>
                      <a:r>
                        <a:rPr lang="en-US" sz="1600" b="0" i="0" u="none" strike="noStrike" baseline="0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 MgO</a:t>
                      </a:r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Non-polar modified silica (CN, C8, C18, phenyl)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Polar (silica, modified silica (</a:t>
                      </a:r>
                      <a:r>
                        <a:rPr lang="en-US" sz="1600" b="0" i="0" u="none" strike="noStrike" noProof="0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aminopropyl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 CN))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Ionic (Resins with  bonded ionic groups</a:t>
                      </a: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148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Mobile phase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Non-polar (hexan, dichlormethan, tetrahydrofuran, ethylacetate)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Polar (water, methanol, acetonitrile, tetrahydrofuran)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smtClean="0">
                          <a:solidFill>
                            <a:srgbClr val="000000"/>
                          </a:solidFill>
                          <a:latin typeface="Calibri"/>
                        </a:rPr>
                        <a:t>Polar (water, acetonitrile)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Ionic water (up to 50% organic) with buffers (NaHCO3, NaOH…)</a:t>
                      </a: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109"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1" i="0" u="none" strike="noStrike" noProof="0" smtClean="0">
                          <a:solidFill>
                            <a:srgbClr val="FFFFFF"/>
                          </a:solidFill>
                          <a:latin typeface="Calibri"/>
                        </a:rPr>
                        <a:t>Analytes</a:t>
                      </a:r>
                      <a:endParaRPr lang="en-US" sz="1600" b="1" i="0" u="none" strike="noStrike" noProof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Non-polar and water insoluble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Non-polar and </a:t>
                      </a:r>
                      <a:r>
                        <a:rPr lang="en-US" sz="16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polar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Ionic and non-ionic polar, water soluble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analytes</a:t>
                      </a:r>
                      <a:endParaRPr lang="en-US" sz="16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fontAlgn="ctr"/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Ionic, organic and </a:t>
                      </a:r>
                      <a:r>
                        <a:rPr lang="en-US" sz="16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anorganic</a:t>
                      </a:r>
                      <a:r>
                        <a:rPr lang="en-US" sz="16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bases and acids</a:t>
                      </a:r>
                    </a:p>
                  </a:txBody>
                  <a:tcPr marL="8775" marR="8775" marT="8775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Rectangle 33"/>
          <p:cNvSpPr>
            <a:spLocks noGrp="1" noChangeArrowheads="1"/>
          </p:cNvSpPr>
          <p:nvPr>
            <p:ph sz="quarter" idx="4294967295"/>
          </p:nvPr>
        </p:nvSpPr>
        <p:spPr bwMode="auto">
          <a:xfrm>
            <a:off x="1269927" y="5096591"/>
            <a:ext cx="7629525" cy="15922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None/>
            </a:pPr>
            <a:r>
              <a:rPr lang="fr-FR" altLang="cs-CZ" sz="2000" b="1" u="sng" dirty="0"/>
              <a:t>Podobné se rozpouští v podobném</a:t>
            </a:r>
            <a:endParaRPr lang="cs-CZ" altLang="cs-CZ" sz="2000" b="1" u="sng" dirty="0"/>
          </a:p>
          <a:p>
            <a:pPr marL="417694" indent="-417694"/>
            <a:r>
              <a:rPr lang="fr-FR" altLang="cs-CZ" sz="2000" dirty="0"/>
              <a:t>Nepolární látky se lépe rozpouští v nepolárních rozpouštědlech a adsorbují na nepolární</a:t>
            </a:r>
            <a:r>
              <a:rPr lang="cs-CZ" altLang="cs-CZ" sz="2000" dirty="0"/>
              <a:t>m povrchu</a:t>
            </a:r>
          </a:p>
          <a:p>
            <a:pPr marL="417694" indent="-417694"/>
            <a:r>
              <a:rPr lang="fr-FR" altLang="cs-CZ" sz="2000" dirty="0"/>
              <a:t>Polární látky se lépe rozpouští v polárních rozpouštědlech a adsorbují na polární</a:t>
            </a:r>
            <a:r>
              <a:rPr lang="cs-CZ" altLang="cs-CZ" sz="2000" dirty="0"/>
              <a:t>m povrchu</a:t>
            </a:r>
          </a:p>
          <a:p>
            <a:pPr marL="417694" indent="-417694"/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1997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9850" y="351861"/>
            <a:ext cx="8229600" cy="112606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Chromatografie na polárních stacionárních fázích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9090" y="1477928"/>
            <a:ext cx="8529593" cy="524205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17694" indent="-417694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cs-CZ" altLang="cs-CZ" sz="3800" b="1" dirty="0"/>
              <a:t>= </a:t>
            </a:r>
            <a:r>
              <a:rPr lang="cs-CZ" altLang="cs-CZ" sz="3800" b="1" i="1" dirty="0"/>
              <a:t>chromatografie na normální fázi</a:t>
            </a:r>
            <a:endParaRPr lang="cs-CZ" altLang="cs-CZ" sz="3800" b="1" dirty="0"/>
          </a:p>
          <a:p>
            <a:pPr>
              <a:lnSpc>
                <a:spcPct val="80000"/>
              </a:lnSpc>
            </a:pPr>
            <a:r>
              <a:rPr lang="en-GB" sz="2400" dirty="0" err="1"/>
              <a:t>Adsorp</a:t>
            </a:r>
            <a:r>
              <a:rPr lang="cs-CZ" sz="2400" dirty="0"/>
              <a:t>ční </a:t>
            </a:r>
            <a:r>
              <a:rPr lang="en-GB" sz="2400" dirty="0" err="1"/>
              <a:t>chromatogra</a:t>
            </a:r>
            <a:r>
              <a:rPr lang="cs-CZ" sz="2400" dirty="0" err="1"/>
              <a:t>fie</a:t>
            </a:r>
            <a:r>
              <a:rPr lang="cs-CZ" sz="2400" dirty="0"/>
              <a:t>,</a:t>
            </a:r>
            <a:r>
              <a:rPr lang="en-GB" sz="2400" dirty="0"/>
              <a:t> -OH </a:t>
            </a:r>
            <a:r>
              <a:rPr lang="cs-CZ" sz="2400" dirty="0"/>
              <a:t>na povrchu silikagelu jsou aktivní místa</a:t>
            </a:r>
            <a:r>
              <a:rPr lang="en-GB" sz="2400" dirty="0"/>
              <a:t> (</a:t>
            </a:r>
            <a:r>
              <a:rPr lang="cs-CZ" sz="2400" dirty="0"/>
              <a:t>nebo</a:t>
            </a:r>
            <a:r>
              <a:rPr lang="en-GB" sz="2400" dirty="0"/>
              <a:t> Al</a:t>
            </a:r>
            <a:r>
              <a:rPr lang="en-GB" sz="2400" baseline="30000" dirty="0"/>
              <a:t>3+ </a:t>
            </a:r>
            <a:r>
              <a:rPr lang="en-GB" sz="2400" dirty="0"/>
              <a:t>a O</a:t>
            </a:r>
            <a:r>
              <a:rPr lang="en-GB" sz="2400" baseline="30000" dirty="0"/>
              <a:t>2-</a:t>
            </a:r>
            <a:r>
              <a:rPr lang="en-GB" sz="2400" dirty="0"/>
              <a:t> </a:t>
            </a:r>
            <a:r>
              <a:rPr lang="cs-CZ" sz="2400" dirty="0"/>
              <a:t>pokud je použit oxid hlinitý</a:t>
            </a:r>
            <a:r>
              <a:rPr lang="en-GB" sz="2400" dirty="0"/>
              <a:t>).</a:t>
            </a:r>
          </a:p>
          <a:p>
            <a:pPr>
              <a:lnSpc>
                <a:spcPct val="80000"/>
              </a:lnSpc>
            </a:pPr>
            <a:r>
              <a:rPr lang="en-GB" sz="2400" dirty="0" err="1"/>
              <a:t>Typ</a:t>
            </a:r>
            <a:r>
              <a:rPr lang="cs-CZ" sz="2400" dirty="0"/>
              <a:t>y </a:t>
            </a:r>
            <a:r>
              <a:rPr lang="en-GB" sz="2400" dirty="0" err="1"/>
              <a:t>intera</a:t>
            </a:r>
            <a:r>
              <a:rPr lang="cs-CZ" sz="2400" dirty="0" err="1"/>
              <a:t>kcí</a:t>
            </a:r>
            <a:r>
              <a:rPr lang="cs-CZ" sz="2400" dirty="0"/>
              <a:t>: </a:t>
            </a:r>
            <a:r>
              <a:rPr lang="en-GB" sz="2400" dirty="0"/>
              <a:t> </a:t>
            </a:r>
            <a:r>
              <a:rPr lang="en-GB" sz="2400" i="1" dirty="0"/>
              <a:t>dipole-induced dipole</a:t>
            </a:r>
            <a:r>
              <a:rPr lang="en-GB" sz="2400" dirty="0"/>
              <a:t>, </a:t>
            </a:r>
            <a:r>
              <a:rPr lang="en-GB" sz="2400" i="1" dirty="0"/>
              <a:t>dipole-dipole</a:t>
            </a:r>
            <a:r>
              <a:rPr lang="en-GB" sz="2400" dirty="0"/>
              <a:t>, </a:t>
            </a:r>
            <a:r>
              <a:rPr lang="en-GB" sz="2400" i="1" dirty="0"/>
              <a:t>hydrogen bonding</a:t>
            </a:r>
            <a:r>
              <a:rPr lang="en-GB" sz="2400" dirty="0"/>
              <a:t>, </a:t>
            </a:r>
            <a:r>
              <a:rPr lang="en-GB" sz="2400" i="1" dirty="0"/>
              <a:t>π-complex bonding</a:t>
            </a:r>
            <a:endParaRPr lang="cs-CZ" sz="2400" i="1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Vysokou afinitu k polární stacionární fázi mají polární analyty (největší retence). </a:t>
            </a:r>
          </a:p>
          <a:p>
            <a:r>
              <a:rPr lang="en-GB" sz="2400" dirty="0" err="1"/>
              <a:t>Adsorp</a:t>
            </a:r>
            <a:r>
              <a:rPr lang="cs-CZ" sz="2400" dirty="0"/>
              <a:t>ční síla </a:t>
            </a:r>
            <a:r>
              <a:rPr lang="en-GB" sz="2400" dirty="0"/>
              <a:t>(</a:t>
            </a:r>
            <a:r>
              <a:rPr lang="en-GB" sz="2400" i="1" dirty="0"/>
              <a:t>k</a:t>
            </a:r>
            <a:r>
              <a:rPr lang="en-GB" sz="2400" dirty="0"/>
              <a:t>) </a:t>
            </a:r>
            <a:r>
              <a:rPr lang="cs-CZ" sz="2400" dirty="0"/>
              <a:t>roste v následujícím pořadí</a:t>
            </a:r>
            <a:r>
              <a:rPr lang="en-GB" sz="2400" dirty="0"/>
              <a:t>: </a:t>
            </a:r>
          </a:p>
          <a:p>
            <a:pPr marL="360363" lvl="1" indent="0">
              <a:buNone/>
            </a:pPr>
            <a:r>
              <a:rPr lang="en-GB" i="1" dirty="0"/>
              <a:t>saturated hydrocarbons &lt; olefins &lt; aromatic ≈ halogenated compounds &lt; </a:t>
            </a:r>
            <a:r>
              <a:rPr lang="en-GB" i="1" dirty="0" err="1"/>
              <a:t>suphides</a:t>
            </a:r>
            <a:r>
              <a:rPr lang="en-GB" i="1" dirty="0"/>
              <a:t> &lt; ethers &lt; nitro compounds &lt; esters ≈ aldehydes ≈ ketones &lt; alcohols ≈ amines &lt; </a:t>
            </a:r>
            <a:r>
              <a:rPr lang="en-GB" i="1" dirty="0" err="1"/>
              <a:t>suphones</a:t>
            </a:r>
            <a:r>
              <a:rPr lang="en-GB" i="1" dirty="0"/>
              <a:t> &lt; </a:t>
            </a:r>
            <a:r>
              <a:rPr lang="en-GB" i="1" dirty="0" err="1"/>
              <a:t>suphoxides</a:t>
            </a:r>
            <a:r>
              <a:rPr lang="en-GB" i="1" dirty="0"/>
              <a:t> &lt; amides &lt; carboxylic acids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Mobilní fáze je nepolární rozpouštědlo nebo směs několika nepolárních rozpouštědel.</a:t>
            </a:r>
            <a:endParaRPr lang="cs-CZ" altLang="cs-CZ" sz="2400" i="1" dirty="0"/>
          </a:p>
          <a:p>
            <a:pPr>
              <a:lnSpc>
                <a:spcPct val="80000"/>
              </a:lnSpc>
            </a:pPr>
            <a:r>
              <a:rPr lang="cs-CZ" altLang="cs-CZ" sz="2400" i="1" dirty="0"/>
              <a:t>Eluční sílu</a:t>
            </a:r>
            <a:r>
              <a:rPr lang="cs-CZ" altLang="cs-CZ" sz="2400" dirty="0"/>
              <a:t> mobilní fáze lze odhadnout podle postavení příslušného rozpouštědla v tzv. </a:t>
            </a:r>
            <a:r>
              <a:rPr lang="cs-CZ" altLang="cs-CZ" sz="2400" i="1" dirty="0" err="1"/>
              <a:t>eluotropní</a:t>
            </a:r>
            <a:r>
              <a:rPr lang="cs-CZ" altLang="cs-CZ" sz="2400" i="1" dirty="0"/>
              <a:t> řadě</a:t>
            </a:r>
            <a:r>
              <a:rPr lang="cs-CZ" altLang="cs-CZ" sz="2400" dirty="0"/>
              <a:t> rozpouštědel – viz. dále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Retenci látek na polárním adsorbentu lze ovlivnit nejen druhem mobilní fáze, ale také </a:t>
            </a:r>
            <a:r>
              <a:rPr lang="cs-CZ" altLang="cs-CZ" sz="2400" i="1" dirty="0"/>
              <a:t>aktivitou adsorbentu</a:t>
            </a:r>
            <a:r>
              <a:rPr lang="cs-CZ" altLang="cs-CZ" sz="2400" dirty="0"/>
              <a:t>, která souvisí se zbytkovým obsahem vody  adsorbentu.</a:t>
            </a:r>
          </a:p>
        </p:txBody>
      </p:sp>
    </p:spTree>
    <p:extLst>
      <p:ext uri="{BB962C8B-B14F-4D97-AF65-F5344CB8AC3E}">
        <p14:creationId xmlns:p14="http://schemas.microsoft.com/office/powerpoint/2010/main" val="361361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15715" name="Picture 3" descr="Elution Order - Reversed Phas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1" y="612422"/>
            <a:ext cx="7776633" cy="47822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826913" y="5471640"/>
            <a:ext cx="62906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>
                <a:latin typeface="Verdana" panose="020B0604030504040204" pitchFamily="34" charset="0"/>
              </a:rPr>
              <a:t>Polární látky jsou eluovány později než nepolární (lypofilní)</a:t>
            </a:r>
          </a:p>
        </p:txBody>
      </p:sp>
    </p:spTree>
    <p:extLst>
      <p:ext uri="{BB962C8B-B14F-4D97-AF65-F5344CB8AC3E}">
        <p14:creationId xmlns:p14="http://schemas.microsoft.com/office/powerpoint/2010/main" val="20849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378">
                <a:latin typeface="Arial" panose="020B0604020202020204" pitchFamily="34" charset="0"/>
              </a:rPr>
              <a:t>Nepolární REVERZNÍ stacionární fáze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5826" y="1431986"/>
            <a:ext cx="8433624" cy="473635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nepolární sorbenty: uhlí, polyamidy, polystyreny</a:t>
            </a:r>
          </a:p>
          <a:p>
            <a:pPr marL="417694" indent="-417694">
              <a:buNone/>
            </a:pPr>
            <a:endParaRPr lang="cs-CZ" altLang="cs-CZ" sz="2000" i="1" dirty="0"/>
          </a:p>
          <a:p>
            <a:pPr marL="417694" indent="-417694">
              <a:buNone/>
            </a:pPr>
            <a:r>
              <a:rPr lang="cs-CZ" altLang="cs-CZ" sz="2000" i="1" dirty="0"/>
              <a:t>nepolární chemicky vázané fáze</a:t>
            </a:r>
            <a:r>
              <a:rPr lang="cs-CZ" altLang="cs-CZ" sz="2000" dirty="0"/>
              <a:t>, které vznikají </a:t>
            </a:r>
            <a:r>
              <a:rPr lang="cs-CZ" altLang="cs-CZ" sz="2000" dirty="0" err="1"/>
              <a:t>chem</a:t>
            </a:r>
            <a:r>
              <a:rPr lang="cs-CZ" altLang="cs-CZ" sz="2000" dirty="0"/>
              <a:t>. modifikací silikagelu (tj. kovalentní vazbou hydrofobních skupin na </a:t>
            </a:r>
            <a:r>
              <a:rPr lang="cs-CZ" altLang="cs-CZ" sz="2000" dirty="0" err="1"/>
              <a:t>silanolové</a:t>
            </a:r>
            <a:r>
              <a:rPr lang="cs-CZ" altLang="cs-CZ" sz="2000" dirty="0"/>
              <a:t> skupiny povrchu); nejčastěji požívané typy jsou:</a:t>
            </a:r>
          </a:p>
          <a:p>
            <a:pPr marL="417694" indent="-417694"/>
            <a:r>
              <a:rPr lang="cs-CZ" altLang="cs-CZ" sz="2000" dirty="0" err="1"/>
              <a:t>oktadecylovaný</a:t>
            </a:r>
            <a:r>
              <a:rPr lang="cs-CZ" altLang="cs-CZ" sz="2000" dirty="0"/>
              <a:t> silikagel (SiC18)</a:t>
            </a:r>
          </a:p>
          <a:p>
            <a:pPr marL="417694" indent="-417694"/>
            <a:r>
              <a:rPr lang="cs-CZ" altLang="cs-CZ" sz="2000" dirty="0" err="1"/>
              <a:t>oktylovaný</a:t>
            </a:r>
            <a:r>
              <a:rPr lang="cs-CZ" altLang="cs-CZ" sz="2000" dirty="0"/>
              <a:t> silikagel (SiC8)</a:t>
            </a:r>
          </a:p>
          <a:p>
            <a:pPr marL="417694" indent="-417694"/>
            <a:r>
              <a:rPr lang="cs-CZ" altLang="cs-CZ" sz="2000" dirty="0"/>
              <a:t>silikagel </a:t>
            </a:r>
            <a:r>
              <a:rPr lang="cs-CZ" altLang="cs-CZ" sz="2000" dirty="0" err="1"/>
              <a:t>hydrofobizovaný</a:t>
            </a:r>
            <a:r>
              <a:rPr lang="cs-CZ" altLang="cs-CZ" sz="2000" dirty="0"/>
              <a:t> vazbou fenylové skupiny (</a:t>
            </a:r>
            <a:r>
              <a:rPr lang="cs-CZ" altLang="cs-CZ" sz="2000" dirty="0" err="1"/>
              <a:t>SiPhe</a:t>
            </a:r>
            <a:r>
              <a:rPr lang="cs-CZ" altLang="cs-CZ" sz="2000" dirty="0"/>
              <a:t>)</a:t>
            </a:r>
          </a:p>
          <a:p>
            <a:pPr marL="417694" indent="-417694"/>
            <a:endParaRPr lang="cs-CZ" altLang="cs-CZ" sz="2000" dirty="0"/>
          </a:p>
          <a:p>
            <a:pPr marL="417694" indent="-417694"/>
            <a:r>
              <a:rPr lang="cs-CZ" altLang="cs-CZ" sz="2000" dirty="0"/>
              <a:t>                                       ………a další – viz. dále</a:t>
            </a:r>
          </a:p>
        </p:txBody>
      </p:sp>
    </p:spTree>
    <p:extLst>
      <p:ext uri="{BB962C8B-B14F-4D97-AF65-F5344CB8AC3E}">
        <p14:creationId xmlns:p14="http://schemas.microsoft.com/office/powerpoint/2010/main" val="331377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9062" y="418092"/>
            <a:ext cx="8246533" cy="116981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Chromatografie na nepolárních stacionárních fázích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484" y="1587901"/>
            <a:ext cx="8229600" cy="402307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= </a:t>
            </a:r>
            <a:r>
              <a:rPr lang="cs-CZ" altLang="cs-CZ" sz="2000" b="1" i="1" dirty="0"/>
              <a:t>chromatografie na obrácené (reverzní) fázi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b="1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Na nepolární stacionární fázi (např. na </a:t>
            </a:r>
            <a:r>
              <a:rPr lang="cs-CZ" altLang="cs-CZ" sz="2000" dirty="0" err="1"/>
              <a:t>oktadecylovaném</a:t>
            </a:r>
            <a:r>
              <a:rPr lang="cs-CZ" altLang="cs-CZ" sz="2000" dirty="0"/>
              <a:t> silikagelu) je chování analytů opačné vzhledem k chování na silikagelu. Jako </a:t>
            </a:r>
            <a:r>
              <a:rPr lang="cs-CZ" altLang="cs-CZ" sz="2000" u="sng" dirty="0"/>
              <a:t>mobilní fáze</a:t>
            </a:r>
            <a:r>
              <a:rPr lang="cs-CZ" altLang="cs-CZ" sz="2000" dirty="0"/>
              <a:t> se používá </a:t>
            </a:r>
            <a:r>
              <a:rPr lang="cs-CZ" altLang="cs-CZ" sz="2000" u="sng" dirty="0"/>
              <a:t>směs polárních rozpouštědel</a:t>
            </a:r>
            <a:r>
              <a:rPr lang="cs-CZ" altLang="cs-CZ" sz="2000" dirty="0"/>
              <a:t>: voda-metanol, voda-acetonitril, voda-</a:t>
            </a:r>
            <a:r>
              <a:rPr lang="cs-CZ" altLang="cs-CZ" sz="2000" dirty="0" err="1"/>
              <a:t>isopropylalkohol</a:t>
            </a:r>
            <a:r>
              <a:rPr lang="cs-CZ" altLang="cs-CZ" sz="2000" dirty="0"/>
              <a:t>…, vodná složka může obsahovat rozpuštěnou látku (sůl, kyselinu…)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Chromatografie na obrácené fázi je dnes mnohem častěji aplikována, než chromatografie na normální fázi. Důvodem jsou menší problémy (vyšší teploty varu a menší hořlavost rozpouštědel).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Optimálního rozlišení a přijatelné doby analýzy se dosahuje použitím </a:t>
            </a:r>
            <a:r>
              <a:rPr lang="cs-CZ" altLang="cs-CZ" sz="2000" i="1" dirty="0"/>
              <a:t>gradientové eluce</a:t>
            </a:r>
            <a:r>
              <a:rPr lang="cs-CZ" altLang="cs-CZ" sz="2000" dirty="0"/>
              <a:t> (v tomto případě dochází ke zvýšení eluční síly mobilní fáze zvýšením podílu méně polární složky a snížením obsahu vody v mobilní fázi)</a:t>
            </a:r>
          </a:p>
        </p:txBody>
      </p:sp>
    </p:spTree>
    <p:extLst>
      <p:ext uri="{BB962C8B-B14F-4D97-AF65-F5344CB8AC3E}">
        <p14:creationId xmlns:p14="http://schemas.microsoft.com/office/powerpoint/2010/main" val="19154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cs-CZ" altLang="cs-CZ" sz="3600" dirty="0"/>
              <a:t>Parametry mobilní fáze, ovlivňující retenci a separaci</a:t>
            </a:r>
            <a:br>
              <a:rPr lang="cs-CZ" altLang="cs-CZ" sz="3600" dirty="0"/>
            </a:br>
            <a:endParaRPr lang="cs-CZ" altLang="cs-CZ" sz="36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52093" y="5472144"/>
            <a:ext cx="8270801" cy="10408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/>
            </a:r>
            <a:br>
              <a:rPr lang="cs-CZ" altLang="cs-CZ" sz="2000" dirty="0"/>
            </a:br>
            <a:r>
              <a:rPr lang="cs-CZ" altLang="cs-CZ" sz="2000" dirty="0"/>
              <a:t>organické molekuly jsou separovány na základě jejich stupně </a:t>
            </a:r>
            <a:r>
              <a:rPr lang="cs-CZ" altLang="cs-CZ" sz="2000" dirty="0" err="1"/>
              <a:t>hydrofobicity</a:t>
            </a:r>
            <a:r>
              <a:rPr lang="cs-CZ" altLang="cs-CZ" sz="2000" dirty="0"/>
              <a:t>. Více lipofilní – později </a:t>
            </a:r>
            <a:r>
              <a:rPr lang="cs-CZ" altLang="cs-CZ" sz="2000" dirty="0" err="1"/>
              <a:t>eluované</a:t>
            </a:r>
            <a:r>
              <a:rPr lang="cs-CZ" altLang="cs-CZ" sz="2000" dirty="0"/>
              <a:t> </a:t>
            </a:r>
          </a:p>
        </p:txBody>
      </p:sp>
      <p:pic>
        <p:nvPicPr>
          <p:cNvPr id="121860" name="Picture 4" descr="Elution Order - Reversed Phas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3" y="1473350"/>
            <a:ext cx="6697663" cy="4119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1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2229558" y="1792086"/>
            <a:ext cx="184731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GB" altLang="cs-CZ" sz="2133"/>
          </a:p>
        </p:txBody>
      </p:sp>
      <p:pic>
        <p:nvPicPr>
          <p:cNvPr id="123907" name="Picture 3" descr="HPLC Separation Type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92" y="1253069"/>
            <a:ext cx="7773811" cy="473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324556" y="548925"/>
            <a:ext cx="86402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1600">
                <a:latin typeface="Verdana" panose="020B0604030504040204" pitchFamily="34" charset="0"/>
              </a:rPr>
              <a:t>Separace</a:t>
            </a:r>
            <a:r>
              <a:rPr lang="cs-CZ" altLang="cs-CZ" sz="1600" b="0">
                <a:latin typeface="Verdana" panose="020B0604030504040204" pitchFamily="34" charset="0"/>
              </a:rPr>
              <a:t> – interakce, které ovlivňují relativní retenční čas jednotlivých složek vzorku</a:t>
            </a:r>
          </a:p>
        </p:txBody>
      </p:sp>
    </p:spTree>
    <p:extLst>
      <p:ext uri="{BB962C8B-B14F-4D97-AF65-F5344CB8AC3E}">
        <p14:creationId xmlns:p14="http://schemas.microsoft.com/office/powerpoint/2010/main" val="4813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mtClean="0"/>
              <a:t>Typy chromatografie</a:t>
            </a:r>
          </a:p>
        </p:txBody>
      </p:sp>
      <p:pic>
        <p:nvPicPr>
          <p:cNvPr id="15363" name="Obrázek 4" descr="6961977_paper_chromat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0" y="1316569"/>
            <a:ext cx="1595967" cy="14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Obdélník 5"/>
          <p:cNvSpPr>
            <a:spLocks noChangeArrowheads="1"/>
          </p:cNvSpPr>
          <p:nvPr/>
        </p:nvSpPr>
        <p:spPr bwMode="auto">
          <a:xfrm>
            <a:off x="35279" y="2853267"/>
            <a:ext cx="2304344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Paper (PC)</a:t>
            </a:r>
          </a:p>
        </p:txBody>
      </p:sp>
      <p:pic>
        <p:nvPicPr>
          <p:cNvPr id="15365" name="Obrázek 6" descr="tlc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6" y="1339147"/>
            <a:ext cx="1591733" cy="138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Obdélník 7"/>
          <p:cNvSpPr>
            <a:spLocks noChangeArrowheads="1"/>
          </p:cNvSpPr>
          <p:nvPr/>
        </p:nvSpPr>
        <p:spPr bwMode="auto">
          <a:xfrm>
            <a:off x="3381025" y="2854678"/>
            <a:ext cx="2487789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Thin Layer (TLC)</a:t>
            </a:r>
          </a:p>
        </p:txBody>
      </p:sp>
      <p:sp>
        <p:nvSpPr>
          <p:cNvPr id="15367" name="Obdélník 8"/>
          <p:cNvSpPr>
            <a:spLocks noChangeArrowheads="1"/>
          </p:cNvSpPr>
          <p:nvPr/>
        </p:nvSpPr>
        <p:spPr bwMode="auto">
          <a:xfrm>
            <a:off x="7074257" y="2788355"/>
            <a:ext cx="1370888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cs-CZ" altLang="cs-CZ" sz="2133"/>
              <a:t>Gas (GC) </a:t>
            </a:r>
          </a:p>
        </p:txBody>
      </p:sp>
      <p:pic>
        <p:nvPicPr>
          <p:cNvPr id="15368" name="Obrázek 9" descr="GC-789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80" y="1220614"/>
            <a:ext cx="2408767" cy="148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Obrázek 10" descr="HPLC_bi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8" y="3664658"/>
            <a:ext cx="2592212" cy="15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Obdélník 11"/>
          <p:cNvSpPr>
            <a:spLocks noChangeArrowheads="1"/>
          </p:cNvSpPr>
          <p:nvPr/>
        </p:nvSpPr>
        <p:spPr bwMode="auto">
          <a:xfrm>
            <a:off x="830802" y="5413022"/>
            <a:ext cx="1606530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FF0000"/>
              </a:buClr>
              <a:buSzPct val="115000"/>
            </a:pPr>
            <a:r>
              <a:rPr lang="cs-CZ" altLang="cs-CZ" sz="2133"/>
              <a:t>Liquid (LC)</a:t>
            </a:r>
          </a:p>
        </p:txBody>
      </p:sp>
      <p:sp>
        <p:nvSpPr>
          <p:cNvPr id="15371" name="Obdélník 12"/>
          <p:cNvSpPr>
            <a:spLocks noChangeArrowheads="1"/>
          </p:cNvSpPr>
          <p:nvPr/>
        </p:nvSpPr>
        <p:spPr bwMode="auto">
          <a:xfrm>
            <a:off x="6423378" y="5453947"/>
            <a:ext cx="2541412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/>
              <a:t>Supercritical Fluid (SFC)</a:t>
            </a:r>
          </a:p>
        </p:txBody>
      </p:sp>
      <p:pic>
        <p:nvPicPr>
          <p:cNvPr id="15372" name="Obrázek 13" descr="SFC bt1103watersec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378" y="3509434"/>
            <a:ext cx="2140656" cy="19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3376440" y="4581129"/>
            <a:ext cx="237626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1600" dirty="0" err="1"/>
              <a:t>Chromatography</a:t>
            </a:r>
            <a:endParaRPr lang="cs-CZ" sz="1600" dirty="0"/>
          </a:p>
        </p:txBody>
      </p:sp>
      <p:cxnSp>
        <p:nvCxnSpPr>
          <p:cNvPr id="17" name="Přímá spojovací šipka 16"/>
          <p:cNvCxnSpPr>
            <a:endCxn id="15364" idx="3"/>
          </p:cNvCxnSpPr>
          <p:nvPr/>
        </p:nvCxnSpPr>
        <p:spPr>
          <a:xfrm flipH="1" flipV="1">
            <a:off x="2339625" y="3057878"/>
            <a:ext cx="1944511" cy="1522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šipka 17"/>
          <p:cNvCxnSpPr/>
          <p:nvPr/>
        </p:nvCxnSpPr>
        <p:spPr>
          <a:xfrm flipV="1">
            <a:off x="4572000" y="3183467"/>
            <a:ext cx="0" cy="127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4859869" y="3016958"/>
            <a:ext cx="1563511" cy="156351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šipka 23"/>
          <p:cNvCxnSpPr/>
          <p:nvPr/>
        </p:nvCxnSpPr>
        <p:spPr>
          <a:xfrm>
            <a:off x="5753101" y="4786489"/>
            <a:ext cx="561622" cy="56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ovací šipka 26"/>
          <p:cNvCxnSpPr/>
          <p:nvPr/>
        </p:nvCxnSpPr>
        <p:spPr>
          <a:xfrm flipH="1">
            <a:off x="2873024" y="4786489"/>
            <a:ext cx="503767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4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Iontově výměnná chromatografie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5929" y="1040989"/>
            <a:ext cx="8468129" cy="49116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dirty="0"/>
              <a:t>S</a:t>
            </a:r>
            <a:r>
              <a:rPr lang="en-US" sz="2000" dirty="0" err="1"/>
              <a:t>epara</a:t>
            </a:r>
            <a:r>
              <a:rPr lang="cs-CZ" sz="2000" dirty="0" err="1"/>
              <a:t>ce</a:t>
            </a:r>
            <a:r>
              <a:rPr lang="cs-CZ" sz="2000" dirty="0"/>
              <a:t> založena na rozdílech v </a:t>
            </a:r>
            <a:r>
              <a:rPr lang="en-US" sz="2000" dirty="0"/>
              <a:t>ion-exchange </a:t>
            </a:r>
            <a:r>
              <a:rPr lang="en-US" sz="2000" dirty="0" err="1" smtClean="0"/>
              <a:t>afinit</a:t>
            </a:r>
            <a:r>
              <a:rPr lang="cs-CZ" sz="2000" dirty="0"/>
              <a:t>ě složek vzorku.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/>
              <a:t> </a:t>
            </a:r>
            <a:r>
              <a:rPr lang="cs-CZ" altLang="cs-CZ" sz="2000" dirty="0"/>
              <a:t>Měniče iontů (</a:t>
            </a:r>
            <a:r>
              <a:rPr lang="cs-CZ" altLang="cs-CZ" sz="2000" dirty="0" err="1"/>
              <a:t>ionexy</a:t>
            </a:r>
            <a:r>
              <a:rPr lang="cs-CZ" altLang="cs-CZ" sz="2000" dirty="0"/>
              <a:t>) jsou stacionární fáze na bázi silikagelu nebo organických polymerů (styren-</a:t>
            </a:r>
            <a:r>
              <a:rPr lang="cs-CZ" altLang="cs-CZ" sz="2000" dirty="0" err="1"/>
              <a:t>divinylbenzenové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methakrylátové</a:t>
            </a:r>
            <a:r>
              <a:rPr lang="cs-CZ" altLang="cs-CZ" sz="2000" dirty="0"/>
              <a:t> polymery) s kovalentně vázanými polárními funkčními skupinami (kyselými nebo bazickými), které mohou vlastní </a:t>
            </a:r>
            <a:r>
              <a:rPr lang="cs-CZ" altLang="cs-CZ" sz="2000" dirty="0" smtClean="0"/>
              <a:t>proti iont </a:t>
            </a:r>
            <a:r>
              <a:rPr lang="cs-CZ" altLang="cs-CZ" sz="2000" dirty="0"/>
              <a:t>vyměňovat s iontem v mobilní fázi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katexy</a:t>
            </a:r>
            <a:r>
              <a:rPr lang="cs-CZ" altLang="cs-CZ" sz="2000" dirty="0"/>
              <a:t> (měniče kationtů)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/>
              <a:t>silně kyselé: funkční skupiny –</a:t>
            </a:r>
            <a:r>
              <a:rPr lang="en-US" sz="2000" dirty="0"/>
              <a:t>SO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cs-CZ" altLang="cs-CZ" sz="2000" dirty="0"/>
              <a:t> H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(v H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cyklu)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/>
              <a:t>slabě kyselé: funkční skupiny –COO</a:t>
            </a:r>
            <a:r>
              <a:rPr lang="cs-CZ" altLang="cs-CZ" sz="2000" baseline="30000" dirty="0"/>
              <a:t>-</a:t>
            </a:r>
            <a:r>
              <a:rPr lang="cs-CZ" altLang="cs-CZ" sz="2000" dirty="0"/>
              <a:t> H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(v H</a:t>
            </a:r>
            <a:r>
              <a:rPr lang="cs-CZ" altLang="cs-CZ" sz="2000" baseline="30000" dirty="0"/>
              <a:t>+</a:t>
            </a:r>
            <a:r>
              <a:rPr lang="cs-CZ" altLang="cs-CZ" sz="2000" dirty="0"/>
              <a:t> cyklu)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 err="1"/>
              <a:t>anexy</a:t>
            </a:r>
            <a:r>
              <a:rPr lang="cs-CZ" altLang="cs-CZ" sz="2000" dirty="0"/>
              <a:t> (měniče aniontů)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/>
              <a:t>silně bazické: funkční skupiny –CH2–N+R3 Cl- (v Cl- cyklu)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2000" dirty="0"/>
              <a:t>slabě bazické: funkční skupiny např. –NH+R2 Cl- (v Cl- cyklu)</a:t>
            </a:r>
          </a:p>
          <a:p>
            <a:pPr marL="417694" indent="-417694">
              <a:lnSpc>
                <a:spcPct val="80000"/>
              </a:lnSpc>
            </a:pPr>
            <a:endParaRPr lang="cs-CZ" altLang="cs-CZ" sz="2000" dirty="0"/>
          </a:p>
        </p:txBody>
      </p:sp>
      <p:pic>
        <p:nvPicPr>
          <p:cNvPr id="4" name="Obrázek 3" descr="primer_T_Ion_Exchange_CHromatograph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8582" y="4481428"/>
            <a:ext cx="3254579" cy="2281705"/>
          </a:xfrm>
          <a:prstGeom prst="rect">
            <a:avLst/>
          </a:prstGeom>
        </p:spPr>
      </p:pic>
      <p:pic>
        <p:nvPicPr>
          <p:cNvPr id="5" name="Obrázek 4" descr="ionex chr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2727" y="4474967"/>
            <a:ext cx="2441275" cy="228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1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8355" y="400838"/>
            <a:ext cx="8229600" cy="116981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Stanovení anorganických iontů iontovou chromatografií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694" y="1751644"/>
            <a:ext cx="8229600" cy="443653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u="sng" dirty="0"/>
              <a:t>Detekce</a:t>
            </a:r>
            <a:r>
              <a:rPr lang="cs-CZ" altLang="cs-CZ" sz="2200" dirty="0"/>
              <a:t>: vodivostní, vodivostní se supresorem,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spektrofotometrická (</a:t>
            </a:r>
            <a:r>
              <a:rPr lang="cs-CZ" altLang="cs-CZ" sz="2200" dirty="0" err="1"/>
              <a:t>pokolonová</a:t>
            </a:r>
            <a:r>
              <a:rPr lang="cs-CZ" altLang="cs-CZ" sz="2200" dirty="0"/>
              <a:t> </a:t>
            </a:r>
            <a:r>
              <a:rPr lang="cs-CZ" altLang="cs-CZ" sz="2200" dirty="0" err="1"/>
              <a:t>derivatizace</a:t>
            </a:r>
            <a:r>
              <a:rPr lang="cs-CZ" altLang="cs-CZ" sz="2200" dirty="0"/>
              <a:t>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nepřímá spektrofotometrická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200" u="sng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u="sng" dirty="0"/>
              <a:t>Kationty</a:t>
            </a:r>
            <a:r>
              <a:rPr lang="cs-CZ" altLang="cs-CZ" sz="2200" dirty="0"/>
              <a:t>: dělení na katexu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    Ni, </a:t>
            </a:r>
            <a:r>
              <a:rPr lang="cs-CZ" altLang="cs-CZ" sz="2200" dirty="0" err="1"/>
              <a:t>Mn</a:t>
            </a:r>
            <a:r>
              <a:rPr lang="cs-CZ" altLang="cs-CZ" sz="2200" dirty="0"/>
              <a:t>, Co, </a:t>
            </a:r>
            <a:r>
              <a:rPr lang="cs-CZ" altLang="cs-CZ" sz="2200" dirty="0" err="1"/>
              <a:t>Cu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Fe</a:t>
            </a:r>
            <a:r>
              <a:rPr lang="cs-CZ" altLang="cs-CZ" sz="2200" dirty="0"/>
              <a:t>, </a:t>
            </a:r>
            <a:r>
              <a:rPr lang="cs-CZ" altLang="cs-CZ" sz="2200" dirty="0" err="1"/>
              <a:t>Zn</a:t>
            </a:r>
            <a:r>
              <a:rPr lang="cs-CZ" altLang="cs-CZ" sz="2200" dirty="0"/>
              <a:t> lze dělit na </a:t>
            </a:r>
            <a:r>
              <a:rPr lang="cs-CZ" altLang="cs-CZ" sz="2200" dirty="0" err="1"/>
              <a:t>anexu</a:t>
            </a:r>
            <a:r>
              <a:rPr lang="cs-CZ" altLang="cs-CZ" sz="2200" dirty="0"/>
              <a:t> ve formě </a:t>
            </a:r>
            <a:r>
              <a:rPr lang="cs-CZ" altLang="cs-CZ" sz="2200" dirty="0" err="1" smtClean="0"/>
              <a:t>chlorkomplexů</a:t>
            </a:r>
            <a:r>
              <a:rPr lang="cs-CZ" altLang="cs-CZ" sz="2200" dirty="0" smtClean="0"/>
              <a:t> </a:t>
            </a:r>
            <a:r>
              <a:rPr lang="cs-CZ" altLang="cs-CZ" sz="2200" dirty="0"/>
              <a:t>(postupná eluce roztoky </a:t>
            </a:r>
            <a:r>
              <a:rPr lang="cs-CZ" altLang="cs-CZ" sz="2200" dirty="0" err="1"/>
              <a:t>HCl</a:t>
            </a:r>
            <a:r>
              <a:rPr lang="cs-CZ" altLang="cs-CZ" sz="2200" dirty="0"/>
              <a:t> s klesající koncentrací)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u="sng" dirty="0"/>
              <a:t>Anionty</a:t>
            </a:r>
            <a:r>
              <a:rPr lang="cs-CZ" altLang="cs-CZ" sz="2200" dirty="0"/>
              <a:t>: dělení na </a:t>
            </a:r>
            <a:r>
              <a:rPr lang="cs-CZ" altLang="cs-CZ" sz="2200" dirty="0" err="1"/>
              <a:t>anexu</a:t>
            </a:r>
            <a:r>
              <a:rPr lang="cs-CZ" altLang="cs-CZ" sz="2200" dirty="0"/>
              <a:t>, eluce roztokem </a:t>
            </a:r>
            <a:r>
              <a:rPr lang="cs-CZ" altLang="cs-CZ" sz="2200" dirty="0" err="1"/>
              <a:t>NaOH</a:t>
            </a:r>
            <a:r>
              <a:rPr lang="cs-CZ" altLang="cs-CZ" sz="2200" dirty="0"/>
              <a:t> (gradient) nebo NaHCO</a:t>
            </a:r>
            <a:r>
              <a:rPr lang="cs-CZ" altLang="cs-CZ" sz="2200" baseline="-25000" dirty="0"/>
              <a:t>3</a:t>
            </a:r>
            <a:r>
              <a:rPr lang="cs-CZ" altLang="cs-CZ" sz="2200" dirty="0"/>
              <a:t>+Na</a:t>
            </a:r>
            <a:r>
              <a:rPr lang="cs-CZ" altLang="cs-CZ" sz="2200" baseline="-25000" dirty="0"/>
              <a:t>2</a:t>
            </a:r>
            <a:r>
              <a:rPr lang="cs-CZ" altLang="cs-CZ" sz="2200" dirty="0"/>
              <a:t>CO</a:t>
            </a:r>
            <a:r>
              <a:rPr lang="cs-CZ" altLang="cs-CZ" sz="2200" baseline="-25000" dirty="0"/>
              <a:t>3</a:t>
            </a:r>
          </a:p>
          <a:p>
            <a:pPr marL="417694" indent="-417694">
              <a:lnSpc>
                <a:spcPct val="80000"/>
              </a:lnSpc>
            </a:pPr>
            <a:endParaRPr lang="cs-CZ" altLang="cs-CZ" sz="22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Typy látek, které mohou být stanoveny metodou iontové chromatografie: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Anorganické ionty jako Cl-, Br-, SO42- </a:t>
            </a:r>
            <a:r>
              <a:rPr lang="cs-CZ" altLang="cs-CZ" sz="2200" dirty="0" err="1"/>
              <a:t>etc</a:t>
            </a:r>
            <a:r>
              <a:rPr lang="cs-CZ" altLang="cs-CZ" sz="2200" dirty="0"/>
              <a:t>. </a:t>
            </a:r>
            <a:endParaRPr lang="en-GB" altLang="cs-CZ" sz="22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Anorganické kationty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Organické kyseliny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Organické báze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200" dirty="0"/>
              <a:t>Ionogenní </a:t>
            </a:r>
            <a:r>
              <a:rPr lang="cs-CZ" altLang="cs-CZ" sz="2200" dirty="0" err="1"/>
              <a:t>organo</a:t>
            </a:r>
            <a:r>
              <a:rPr lang="cs-CZ" altLang="cs-CZ" sz="2200" dirty="0"/>
              <a:t>-kovové sloučeniny 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1600" baseline="-25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3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16885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Iontově výměnná chromatografie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985" y="1146942"/>
            <a:ext cx="8592467" cy="46482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u="sng" dirty="0"/>
              <a:t>Typické aplikace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b="1" u="sng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Organické látky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/>
              <a:t>Téměř všechny nabité molekuly (velké proteiny – malé nukleotidy), bílkoviny, peptidy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/>
              <a:t>stanovení aminokyselin (detekce </a:t>
            </a:r>
            <a:r>
              <a:rPr lang="cs-CZ" altLang="cs-CZ" sz="1800" dirty="0" err="1"/>
              <a:t>pokolonovou</a:t>
            </a:r>
            <a:r>
              <a:rPr lang="cs-CZ" altLang="cs-CZ" sz="1800" dirty="0"/>
              <a:t> </a:t>
            </a:r>
            <a:r>
              <a:rPr lang="cs-CZ" altLang="cs-CZ" sz="1800" dirty="0" err="1"/>
              <a:t>derivatizací</a:t>
            </a:r>
            <a:r>
              <a:rPr lang="cs-CZ" altLang="cs-CZ" sz="1800" dirty="0"/>
              <a:t> s ninhydrinem…)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/>
              <a:t>dělení peptidů a bílkovin (podle isoelektrického bodu)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/>
              <a:t>stanovení monosacharidů a oligosacharidů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</a:pPr>
            <a:r>
              <a:rPr lang="cs-CZ" altLang="cs-CZ" sz="1800" dirty="0"/>
              <a:t>další látky (hydrofilní vitaminy, organické kyseliny, nukleotidy…)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18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b="1" dirty="0"/>
              <a:t>Základní princip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Přitažlivé síly mezi molekulami nesoucími nabité skupiny opačného znaménka jsou v HPLC používány dvěma způsoby: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Ion </a:t>
            </a:r>
            <a:r>
              <a:rPr lang="cs-CZ" altLang="cs-CZ" sz="1800" dirty="0" err="1"/>
              <a:t>Pairing</a:t>
            </a:r>
            <a:r>
              <a:rPr lang="cs-CZ" altLang="cs-CZ" sz="1800" dirty="0"/>
              <a:t>  - malé molekuly, technika může být použita  ve spojení s reverzní chromatografií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1800" dirty="0"/>
              <a:t>Ion Exchange </a:t>
            </a:r>
            <a:r>
              <a:rPr lang="cs-CZ" altLang="cs-CZ" sz="1800" dirty="0" err="1"/>
              <a:t>Chromatography</a:t>
            </a:r>
            <a:r>
              <a:rPr lang="cs-CZ" altLang="cs-CZ" sz="1800" dirty="0"/>
              <a:t> – nabité částice (matrice) se reversibilně naváží na molekuly vzorku (bílkoviny …). </a:t>
            </a:r>
            <a:r>
              <a:rPr lang="cs-CZ" altLang="cs-CZ" sz="1800" dirty="0" err="1"/>
              <a:t>Desorbce</a:t>
            </a:r>
            <a:r>
              <a:rPr lang="cs-CZ" altLang="cs-CZ" sz="1800" dirty="0"/>
              <a:t> je docíleno zvýšením koncentrace solí nebo alternativně pomocí pH mobilní fáze. Iontové měniče obsahující </a:t>
            </a:r>
            <a:r>
              <a:rPr lang="cs-CZ" altLang="cs-CZ" sz="1800" dirty="0" err="1"/>
              <a:t>diethyl</a:t>
            </a:r>
            <a:r>
              <a:rPr lang="cs-CZ" altLang="cs-CZ" sz="1800" dirty="0"/>
              <a:t> </a:t>
            </a:r>
            <a:r>
              <a:rPr lang="cs-CZ" altLang="cs-CZ" sz="1800" dirty="0" err="1"/>
              <a:t>aminoethyl</a:t>
            </a:r>
            <a:r>
              <a:rPr lang="cs-CZ" altLang="cs-CZ" sz="1800" dirty="0"/>
              <a:t> (DEAE) nebo </a:t>
            </a:r>
            <a:r>
              <a:rPr lang="cs-CZ" altLang="cs-CZ" sz="1800" dirty="0" err="1"/>
              <a:t>karboxymethyl</a:t>
            </a:r>
            <a:r>
              <a:rPr lang="cs-CZ" altLang="cs-CZ" sz="1800" dirty="0"/>
              <a:t> (CM) skupiny jsou nejčastěji používány v biochemii. </a:t>
            </a:r>
          </a:p>
        </p:txBody>
      </p:sp>
    </p:spTree>
    <p:extLst>
      <p:ext uri="{BB962C8B-B14F-4D97-AF65-F5344CB8AC3E}">
        <p14:creationId xmlns:p14="http://schemas.microsoft.com/office/powerpoint/2010/main" val="23233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32099" name="Picture 3" descr="Ion Exchange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1" y="804334"/>
            <a:ext cx="8352367" cy="51350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8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endParaRPr lang="cs-CZ" altLang="cs-CZ" smtClean="0"/>
          </a:p>
        </p:txBody>
      </p:sp>
      <p:pic>
        <p:nvPicPr>
          <p:cNvPr id="1341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12" y="612424"/>
            <a:ext cx="8964788" cy="4250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684391" y="5090125"/>
            <a:ext cx="788528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Pořadí eluce při </a:t>
            </a:r>
            <a:r>
              <a:rPr lang="cs-CZ" altLang="cs-CZ" sz="2000" b="0" dirty="0" err="1">
                <a:latin typeface="+mn-lt"/>
              </a:rPr>
              <a:t>iontoměničové</a:t>
            </a:r>
            <a:r>
              <a:rPr lang="cs-CZ" altLang="cs-CZ" sz="2000" b="0" dirty="0">
                <a:latin typeface="+mn-lt"/>
              </a:rPr>
              <a:t> chromatografii je určeno hustotou náboje (náboj/</a:t>
            </a:r>
            <a:r>
              <a:rPr lang="cs-CZ" altLang="cs-CZ" sz="2000" b="0" dirty="0" err="1">
                <a:latin typeface="+mn-lt"/>
              </a:rPr>
              <a:t>radius</a:t>
            </a:r>
            <a:r>
              <a:rPr lang="cs-CZ" altLang="cs-CZ" sz="2000" b="0" dirty="0">
                <a:latin typeface="+mn-lt"/>
              </a:rPr>
              <a:t>) hydratovaného iontu </a:t>
            </a:r>
          </a:p>
        </p:txBody>
      </p:sp>
    </p:spTree>
    <p:extLst>
      <p:ext uri="{BB962C8B-B14F-4D97-AF65-F5344CB8AC3E}">
        <p14:creationId xmlns:p14="http://schemas.microsoft.com/office/powerpoint/2010/main" val="20827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3" y="651936"/>
            <a:ext cx="8001000" cy="43772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540458" y="5120388"/>
            <a:ext cx="80433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V organických kyselinách a bázích je eluční pořadí určeno jejich </a:t>
            </a:r>
            <a:r>
              <a:rPr lang="cs-CZ" altLang="cs-CZ" sz="2000" b="0" dirty="0" err="1">
                <a:latin typeface="+mn-lt"/>
              </a:rPr>
              <a:t>pKa</a:t>
            </a:r>
            <a:r>
              <a:rPr lang="cs-CZ" altLang="cs-CZ" sz="2000" b="0" dirty="0">
                <a:latin typeface="+mn-lt"/>
              </a:rPr>
              <a:t> nebo </a:t>
            </a:r>
            <a:r>
              <a:rPr lang="cs-CZ" altLang="cs-CZ" sz="2000" b="0" dirty="0" err="1">
                <a:latin typeface="+mn-lt"/>
              </a:rPr>
              <a:t>pKb</a:t>
            </a:r>
            <a:r>
              <a:rPr lang="cs-CZ" altLang="cs-CZ" sz="2000" b="0" dirty="0">
                <a:latin typeface="+mn-lt"/>
              </a:rPr>
              <a:t> (síla kyseliny nebo báze). </a:t>
            </a:r>
          </a:p>
          <a:p>
            <a:pPr eaLnBrk="1" hangingPunct="1"/>
            <a:endParaRPr lang="cs-CZ" altLang="cs-CZ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658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Chirální stacionární fáze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8191" y="1265276"/>
            <a:ext cx="8511261" cy="491168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Výměna ligandů </a:t>
            </a:r>
            <a:endParaRPr lang="en-GB" altLang="cs-CZ" sz="18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p-Donor </a:t>
            </a:r>
            <a:r>
              <a:rPr lang="cs-CZ" altLang="cs-CZ" sz="1800" dirty="0" smtClean="0"/>
              <a:t>p-akceptor </a:t>
            </a:r>
            <a:endParaRPr lang="cs-CZ" altLang="cs-CZ" sz="18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 err="1"/>
              <a:t>Chiral</a:t>
            </a:r>
            <a:r>
              <a:rPr lang="cs-CZ" altLang="cs-CZ" sz="1800" dirty="0"/>
              <a:t> Host-</a:t>
            </a:r>
            <a:r>
              <a:rPr lang="cs-CZ" altLang="cs-CZ" sz="1800" dirty="0" err="1"/>
              <a:t>guest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cyclodextrin</a:t>
            </a:r>
            <a:r>
              <a:rPr lang="cs-CZ" altLang="cs-CZ" sz="1800" dirty="0"/>
              <a:t>) </a:t>
            </a:r>
            <a:endParaRPr lang="en-GB" altLang="cs-CZ" sz="18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 smtClean="0"/>
              <a:t>Imobilizované </a:t>
            </a:r>
            <a:r>
              <a:rPr lang="cs-CZ" altLang="cs-CZ" sz="1800" dirty="0"/>
              <a:t>bílkoviny </a:t>
            </a:r>
            <a:endParaRPr lang="en-GB" altLang="cs-CZ" sz="18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 smtClean="0"/>
              <a:t>Imobilizované </a:t>
            </a:r>
            <a:r>
              <a:rPr lang="cs-CZ" altLang="cs-CZ" sz="1800" dirty="0"/>
              <a:t>polysacharidy </a:t>
            </a:r>
          </a:p>
          <a:p>
            <a:pPr marL="417694" indent="-417694">
              <a:lnSpc>
                <a:spcPct val="80000"/>
              </a:lnSpc>
            </a:pPr>
            <a:endParaRPr lang="cs-CZ" altLang="cs-CZ" sz="18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/>
              <a:t>Stereoizomery - jedinečná konfigurace - </a:t>
            </a:r>
            <a:r>
              <a:rPr lang="cs-CZ" altLang="cs-CZ" sz="1800" dirty="0" err="1"/>
              <a:t>enantiomery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diastereomery</a:t>
            </a:r>
            <a:endParaRPr lang="cs-CZ" altLang="cs-CZ" sz="18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/>
              <a:t>Chirální molekula - má zrcadlový obraz, který se s ní nekryje - </a:t>
            </a:r>
            <a:r>
              <a:rPr lang="cs-CZ" altLang="cs-CZ" sz="1800" dirty="0" err="1"/>
              <a:t>enantiomer</a:t>
            </a:r>
            <a:r>
              <a:rPr lang="cs-CZ" altLang="cs-CZ" sz="1800" dirty="0"/>
              <a:t>.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1800" dirty="0" err="1"/>
              <a:t>Enenatiomery</a:t>
            </a:r>
            <a:r>
              <a:rPr lang="cs-CZ" altLang="cs-CZ" sz="1800" dirty="0"/>
              <a:t> =  optické izomery (antipody)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Separace </a:t>
            </a:r>
            <a:r>
              <a:rPr lang="cs-CZ" altLang="cs-CZ" sz="1800" dirty="0" err="1"/>
              <a:t>enantiomerů</a:t>
            </a:r>
            <a:r>
              <a:rPr lang="cs-CZ" altLang="cs-CZ" sz="1800" dirty="0"/>
              <a:t>  - chirální chromatografie: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Separace derivátu, který se získá reakcí chirální molekuly s chirálním derivatizačním činidlem – chirální </a:t>
            </a:r>
            <a:r>
              <a:rPr lang="cs-CZ" altLang="cs-CZ" sz="1800" dirty="0" err="1"/>
              <a:t>derivatizace</a:t>
            </a:r>
            <a:endParaRPr lang="cs-CZ" altLang="cs-CZ" sz="18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Separace </a:t>
            </a:r>
            <a:r>
              <a:rPr lang="cs-CZ" altLang="cs-CZ" sz="1800" dirty="0" err="1"/>
              <a:t>diastereomerů</a:t>
            </a:r>
            <a:r>
              <a:rPr lang="cs-CZ" altLang="cs-CZ" sz="1800" dirty="0"/>
              <a:t> pomocí konvenční HPLC  - nepřímá metoda chirální separace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1800" dirty="0"/>
              <a:t>Přímé metody chirální separace - tvorba přechodných </a:t>
            </a:r>
            <a:r>
              <a:rPr lang="cs-CZ" altLang="cs-CZ" sz="1800" dirty="0" err="1"/>
              <a:t>diastereomerních</a:t>
            </a:r>
            <a:r>
              <a:rPr lang="cs-CZ" altLang="cs-CZ" sz="1800" dirty="0"/>
              <a:t> komplexů mezi chirálním selektorem a chirálním </a:t>
            </a:r>
            <a:r>
              <a:rPr lang="cs-CZ" altLang="cs-CZ" sz="1800" dirty="0" err="1"/>
              <a:t>solutem</a:t>
            </a:r>
            <a:r>
              <a:rPr lang="cs-CZ" altLang="cs-CZ" sz="1800" dirty="0"/>
              <a:t> (na stacionární nebo mobilní fázi) </a:t>
            </a:r>
          </a:p>
        </p:txBody>
      </p:sp>
      <p:pic>
        <p:nvPicPr>
          <p:cNvPr id="138244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7" y="1438277"/>
            <a:ext cx="2987675" cy="181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3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Afinitní chromatografie</a:t>
            </a:r>
          </a:p>
        </p:txBody>
      </p:sp>
      <p:pic>
        <p:nvPicPr>
          <p:cNvPr id="140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79" y="950482"/>
            <a:ext cx="7071550" cy="33524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114256" y="4184820"/>
            <a:ext cx="813646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 sz="1600" b="0" dirty="0">
              <a:latin typeface="Verdana" panose="020B0604030504040204" pitchFamily="34" charset="0"/>
            </a:endParaRPr>
          </a:p>
          <a:p>
            <a:pPr eaLnBrk="1" hangingPunct="1"/>
            <a:r>
              <a:rPr lang="cs-CZ" altLang="cs-CZ" sz="2000" b="0" dirty="0">
                <a:latin typeface="+mn-lt"/>
              </a:rPr>
              <a:t>Vysoce specifická chromatografie – molekuly jsou rozpoznávány činidlem vázaným na stacionární fázi a vytěsňovány  rozpouštědlem. </a:t>
            </a:r>
          </a:p>
          <a:p>
            <a:pPr eaLnBrk="1" hangingPunct="1"/>
            <a:r>
              <a:rPr lang="cs-CZ" altLang="cs-CZ" sz="2000" b="0" dirty="0">
                <a:latin typeface="+mn-lt"/>
              </a:rPr>
              <a:t>Princip klíč – zámek podobný jako u reaktivity enzymů</a:t>
            </a:r>
          </a:p>
        </p:txBody>
      </p:sp>
      <p:pic>
        <p:nvPicPr>
          <p:cNvPr id="5" name="Obrázek 4" descr="affinity chrom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9866" y="5081480"/>
            <a:ext cx="3114135" cy="177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Vylučovací chromatografie</a:t>
            </a:r>
          </a:p>
        </p:txBody>
      </p:sp>
      <p:pic>
        <p:nvPicPr>
          <p:cNvPr id="1423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62" y="978804"/>
            <a:ext cx="6945968" cy="32929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308847" y="4303457"/>
            <a:ext cx="587629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sz="2000" b="0" dirty="0">
                <a:latin typeface="+mn-lt"/>
              </a:rPr>
              <a:t>Separace podle hydrodynamického objemu molekul </a:t>
            </a:r>
          </a:p>
          <a:p>
            <a:r>
              <a:rPr lang="cs-CZ" sz="2000" b="0" dirty="0">
                <a:latin typeface="+mn-lt"/>
              </a:rPr>
              <a:t>porézní neadsorbující materiál s póry přibližně stejné velikosti jako rozměry molekul, které mají být </a:t>
            </a:r>
            <a:r>
              <a:rPr lang="cs-CZ" sz="2000" b="0" dirty="0" smtClean="0">
                <a:latin typeface="+mn-lt"/>
              </a:rPr>
              <a:t>odděleny – vylučovací limit.</a:t>
            </a:r>
            <a:endParaRPr lang="cs-CZ" sz="2000" b="0" dirty="0">
              <a:latin typeface="+mn-lt"/>
            </a:endParaRPr>
          </a:p>
          <a:p>
            <a:r>
              <a:rPr lang="cs-CZ" altLang="cs-CZ" sz="2000" b="0" dirty="0">
                <a:latin typeface="+mn-lt"/>
              </a:rPr>
              <a:t>Separace molekul na základě jejich molekulové velikost – molekulové síto. Větší molekuly (větší molekulová hmotnost) se </a:t>
            </a:r>
            <a:r>
              <a:rPr lang="cs-CZ" altLang="cs-CZ" sz="2000" b="0" dirty="0" err="1">
                <a:latin typeface="+mn-lt"/>
              </a:rPr>
              <a:t>eluují</a:t>
            </a:r>
            <a:r>
              <a:rPr lang="cs-CZ" altLang="cs-CZ" sz="2000" b="0" dirty="0">
                <a:latin typeface="+mn-lt"/>
              </a:rPr>
              <a:t> dříve</a:t>
            </a:r>
          </a:p>
          <a:p>
            <a:endParaRPr lang="cs-CZ" altLang="cs-CZ" sz="2000" b="0" dirty="0">
              <a:latin typeface="+mn-lt"/>
            </a:endParaRPr>
          </a:p>
        </p:txBody>
      </p:sp>
      <p:pic>
        <p:nvPicPr>
          <p:cNvPr id="5" name="Obrázek 4" descr="Pore_size_schemat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4271705"/>
            <a:ext cx="2771800" cy="243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Gelová chromatografie</a:t>
            </a:r>
          </a:p>
        </p:txBody>
      </p:sp>
      <p:pic>
        <p:nvPicPr>
          <p:cNvPr id="144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0" y="1442654"/>
            <a:ext cx="7749822" cy="3793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411382" y="5413098"/>
            <a:ext cx="83789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Systém je kalibrován použitím standardů o známé molekulové hmotnosti. Neznámé molekuly  - určení jejich velikostní distribuce z kalibrační křivky. Retenční čas je úměrný logaritmu molekulové hmotnosti</a:t>
            </a:r>
          </a:p>
        </p:txBody>
      </p:sp>
    </p:spTree>
    <p:extLst>
      <p:ext uri="{BB962C8B-B14F-4D97-AF65-F5344CB8AC3E}">
        <p14:creationId xmlns:p14="http://schemas.microsoft.com/office/powerpoint/2010/main" val="26491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fr-FR" altLang="cs-CZ" sz="3733">
                <a:latin typeface="Arial" panose="020B0604020202020204" pitchFamily="34" charset="0"/>
              </a:rPr>
              <a:t>P</a:t>
            </a:r>
            <a:r>
              <a:rPr lang="cs-CZ" altLang="cs-CZ" sz="3733">
                <a:latin typeface="Arial" panose="020B0604020202020204" pitchFamily="34" charset="0"/>
              </a:rPr>
              <a:t>řehled chromatogr. technik</a:t>
            </a:r>
            <a:r>
              <a:rPr lang="cs-CZ" altLang="cs-CZ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1706" y="1265277"/>
            <a:ext cx="8652294" cy="4959137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fr-FR" altLang="cs-CZ" sz="1800" b="1" dirty="0"/>
              <a:t>Mobilní fáze : plyn (plynová chromatografie) GC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r>
              <a:rPr lang="cs-CZ" altLang="cs-CZ" sz="1800" i="1" dirty="0"/>
              <a:t>  </a:t>
            </a:r>
            <a:r>
              <a:rPr lang="fr-FR" altLang="cs-CZ" sz="1800" i="1" dirty="0"/>
              <a:t>  kapalina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 plynová rozdělovací chromatografie GLC</a:t>
            </a:r>
            <a:br>
              <a:rPr lang="fr-FR" altLang="cs-CZ" sz="1800" dirty="0"/>
            </a:br>
            <a:r>
              <a:rPr lang="fr-FR" altLang="cs-CZ" sz="1800" dirty="0"/>
              <a:t> </a:t>
            </a:r>
            <a:r>
              <a:rPr lang="cs-CZ" altLang="cs-CZ" sz="1800" dirty="0"/>
              <a:t>                               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- </a:t>
            </a:r>
            <a:r>
              <a:rPr lang="fr-FR" altLang="cs-CZ" sz="1800" dirty="0"/>
              <a:t>plynová adsorpční chromatografie GSC</a:t>
            </a:r>
            <a:br>
              <a:rPr lang="fr-FR" altLang="cs-CZ" sz="1800" dirty="0"/>
            </a:b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b="1" dirty="0"/>
              <a:t>Mobilní fáze : kapalina (kapalinová chromatografie) LC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u="sng" dirty="0"/>
              <a:t>Kolonová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   kapalinová rozdělovací chromatografie LLC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</a:t>
            </a:r>
            <a:r>
              <a:rPr lang="fr-FR" altLang="cs-CZ" sz="1800" dirty="0"/>
              <a:t> gelová permeační chromatografie GPC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  </a:t>
            </a:r>
            <a:r>
              <a:rPr lang="fr-FR" altLang="cs-CZ" sz="1800" dirty="0"/>
              <a:t> kapalinová adsorpční chromatografie LSC</a:t>
            </a:r>
            <a:br>
              <a:rPr lang="fr-FR" altLang="cs-CZ" sz="1800" dirty="0"/>
            </a:br>
            <a:r>
              <a:rPr lang="fr-FR" altLang="cs-CZ" sz="1800" dirty="0"/>
              <a:t>   </a:t>
            </a:r>
            <a:r>
              <a:rPr lang="cs-CZ" altLang="cs-CZ" sz="1800" dirty="0"/>
              <a:t>                     </a:t>
            </a:r>
            <a:r>
              <a:rPr lang="fr-FR" altLang="cs-CZ" sz="1800" dirty="0"/>
              <a:t> iontově výměnná chromatografie IEC</a:t>
            </a:r>
            <a:br>
              <a:rPr lang="fr-FR" altLang="cs-CZ" sz="1800" dirty="0"/>
            </a:br>
            <a:r>
              <a:rPr lang="fr-FR" altLang="cs-CZ" sz="1800" u="sng" dirty="0"/>
              <a:t>Planární</a:t>
            </a:r>
            <a:r>
              <a:rPr lang="fr-FR" altLang="cs-CZ" sz="1800" dirty="0"/>
              <a:t/>
            </a:r>
            <a:br>
              <a:rPr lang="fr-FR" altLang="cs-CZ" sz="1800" dirty="0"/>
            </a:br>
            <a:r>
              <a:rPr lang="fr-FR" altLang="cs-CZ" sz="1800" i="1" dirty="0"/>
              <a:t>Stacionární fáze</a:t>
            </a:r>
            <a:br>
              <a:rPr lang="fr-FR" altLang="cs-CZ" sz="1800" i="1" dirty="0"/>
            </a:br>
            <a:r>
              <a:rPr lang="fr-FR" altLang="cs-CZ" sz="1800" i="1" dirty="0"/>
              <a:t>  kapalina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 papírová rozdělovací chromatografie PC</a:t>
            </a:r>
            <a:br>
              <a:rPr lang="fr-FR" altLang="cs-CZ" sz="1800" dirty="0"/>
            </a:br>
            <a:r>
              <a:rPr lang="fr-FR" altLang="cs-CZ" sz="1800" dirty="0"/>
              <a:t>    </a:t>
            </a:r>
            <a:r>
              <a:rPr lang="cs-CZ" altLang="cs-CZ" sz="1800" dirty="0"/>
              <a:t>                  </a:t>
            </a:r>
            <a:r>
              <a:rPr lang="fr-FR" altLang="cs-CZ" sz="1800" dirty="0"/>
              <a:t>tenkovrstvá rozdělovací chromatografie TLC</a:t>
            </a:r>
            <a:br>
              <a:rPr lang="fr-FR" altLang="cs-CZ" sz="1800" dirty="0"/>
            </a:br>
            <a:r>
              <a:rPr lang="fr-FR" altLang="cs-CZ" sz="1800" dirty="0"/>
              <a:t>  </a:t>
            </a:r>
            <a:r>
              <a:rPr lang="fr-FR" altLang="cs-CZ" sz="1800" i="1" dirty="0"/>
              <a:t>tuhá látka</a:t>
            </a:r>
            <a:r>
              <a:rPr lang="cs-CZ" altLang="cs-CZ" sz="1800" i="1" dirty="0"/>
              <a:t> </a:t>
            </a:r>
            <a:r>
              <a:rPr lang="fr-FR" altLang="cs-CZ" sz="1800" dirty="0"/>
              <a:t>   tenkovrstvá adsorpční chromatografie TLC</a:t>
            </a: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186971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2"/>
          <p:cNvGrpSpPr>
            <a:grpSpLocks/>
          </p:cNvGrpSpPr>
          <p:nvPr/>
        </p:nvGrpSpPr>
        <p:grpSpPr bwMode="auto">
          <a:xfrm>
            <a:off x="0" y="2163237"/>
            <a:ext cx="9144000" cy="2411589"/>
            <a:chOff x="0" y="1794"/>
            <a:chExt cx="6480" cy="1709"/>
          </a:xfrm>
        </p:grpSpPr>
        <p:sp>
          <p:nvSpPr>
            <p:cNvPr id="146458" name="Rectangle 3"/>
            <p:cNvSpPr>
              <a:spLocks noChangeArrowheads="1"/>
            </p:cNvSpPr>
            <p:nvPr/>
          </p:nvSpPr>
          <p:spPr bwMode="auto">
            <a:xfrm>
              <a:off x="0" y="1794"/>
              <a:ext cx="6480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grpSp>
          <p:nvGrpSpPr>
            <p:cNvPr id="146459" name="Group 4"/>
            <p:cNvGrpSpPr>
              <a:grpSpLocks/>
            </p:cNvGrpSpPr>
            <p:nvPr/>
          </p:nvGrpSpPr>
          <p:grpSpPr bwMode="auto">
            <a:xfrm>
              <a:off x="0" y="1794"/>
              <a:ext cx="6480" cy="1709"/>
              <a:chOff x="0" y="3318"/>
              <a:chExt cx="6480" cy="1709"/>
            </a:xfrm>
          </p:grpSpPr>
          <p:sp>
            <p:nvSpPr>
              <p:cNvPr id="146460" name="Rectangle 5"/>
              <p:cNvSpPr>
                <a:spLocks noChangeArrowheads="1"/>
              </p:cNvSpPr>
              <p:nvPr/>
            </p:nvSpPr>
            <p:spPr bwMode="auto">
              <a:xfrm>
                <a:off x="0" y="3318"/>
                <a:ext cx="6480" cy="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GB" altLang="cs-CZ" sz="2133"/>
              </a:p>
            </p:txBody>
          </p:sp>
          <p:sp>
            <p:nvSpPr>
              <p:cNvPr id="146461" name="Rectangle 6"/>
              <p:cNvSpPr>
                <a:spLocks noChangeArrowheads="1"/>
              </p:cNvSpPr>
              <p:nvPr/>
            </p:nvSpPr>
            <p:spPr bwMode="auto">
              <a:xfrm>
                <a:off x="0" y="3318"/>
                <a:ext cx="6480" cy="1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cs-CZ" altLang="cs-CZ" sz="8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 </a:t>
                </a:r>
                <a:r>
                  <a:rPr lang="cs-CZ" altLang="cs-CZ" sz="152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 </a:t>
                </a:r>
                <a:r>
                  <a:rPr lang="cs-CZ" altLang="cs-CZ" sz="889" b="0">
                    <a:solidFill>
                      <a:srgbClr val="3A4F74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                                                                                                                                 </a:t>
                </a:r>
              </a:p>
            </p:txBody>
          </p:sp>
        </p:grpSp>
      </p:grpSp>
      <p:sp>
        <p:nvSpPr>
          <p:cNvPr id="146435" name="Text Box 7"/>
          <p:cNvSpPr txBox="1">
            <a:spLocks noChangeArrowheads="1"/>
          </p:cNvSpPr>
          <p:nvPr/>
        </p:nvSpPr>
        <p:spPr bwMode="auto">
          <a:xfrm>
            <a:off x="852313" y="787403"/>
            <a:ext cx="829168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VYSOKOÚČINNÁ KAPALINOVÁ CHROMATOGRAFIE</a:t>
            </a:r>
            <a:endParaRPr lang="en-GB" altLang="cs-CZ" sz="320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46436" name="Group 8"/>
          <p:cNvGrpSpPr>
            <a:grpSpLocks/>
          </p:cNvGrpSpPr>
          <p:nvPr/>
        </p:nvGrpSpPr>
        <p:grpSpPr bwMode="auto">
          <a:xfrm>
            <a:off x="1117600" y="1871134"/>
            <a:ext cx="7010400" cy="4145844"/>
            <a:chOff x="792" y="1056"/>
            <a:chExt cx="4968" cy="2938"/>
          </a:xfrm>
        </p:grpSpPr>
        <p:pic>
          <p:nvPicPr>
            <p:cNvPr id="146447" name="Picture 9" descr="Structure of an HPLC unit with pre-colum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056"/>
              <a:ext cx="4896" cy="2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6448" name="Rectangle 10"/>
            <p:cNvSpPr>
              <a:spLocks noChangeArrowheads="1"/>
            </p:cNvSpPr>
            <p:nvPr/>
          </p:nvSpPr>
          <p:spPr bwMode="auto">
            <a:xfrm>
              <a:off x="792" y="2064"/>
              <a:ext cx="1176" cy="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49" name="Rectangle 11"/>
            <p:cNvSpPr>
              <a:spLocks noChangeArrowheads="1"/>
            </p:cNvSpPr>
            <p:nvPr/>
          </p:nvSpPr>
          <p:spPr bwMode="auto">
            <a:xfrm>
              <a:off x="2880" y="1104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0" name="Rectangle 12"/>
            <p:cNvSpPr>
              <a:spLocks noChangeArrowheads="1"/>
            </p:cNvSpPr>
            <p:nvPr/>
          </p:nvSpPr>
          <p:spPr bwMode="auto">
            <a:xfrm>
              <a:off x="3504" y="1920"/>
              <a:ext cx="912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1" name="Rectangle 13"/>
            <p:cNvSpPr>
              <a:spLocks noChangeArrowheads="1"/>
            </p:cNvSpPr>
            <p:nvPr/>
          </p:nvSpPr>
          <p:spPr bwMode="auto">
            <a:xfrm>
              <a:off x="3552" y="2544"/>
              <a:ext cx="1104" cy="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2" name="Rectangle 14"/>
            <p:cNvSpPr>
              <a:spLocks noChangeArrowheads="1"/>
            </p:cNvSpPr>
            <p:nvPr/>
          </p:nvSpPr>
          <p:spPr bwMode="auto">
            <a:xfrm>
              <a:off x="3936" y="3696"/>
              <a:ext cx="664" cy="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3" name="Rectangle 15"/>
            <p:cNvSpPr>
              <a:spLocks noChangeArrowheads="1"/>
            </p:cNvSpPr>
            <p:nvPr/>
          </p:nvSpPr>
          <p:spPr bwMode="auto">
            <a:xfrm>
              <a:off x="5216" y="3304"/>
              <a:ext cx="488" cy="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4" name="Rectangle 16"/>
            <p:cNvSpPr>
              <a:spLocks noChangeArrowheads="1"/>
            </p:cNvSpPr>
            <p:nvPr/>
          </p:nvSpPr>
          <p:spPr bwMode="auto">
            <a:xfrm>
              <a:off x="3208" y="2736"/>
              <a:ext cx="176" cy="6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5" name="Rectangle 17"/>
            <p:cNvSpPr>
              <a:spLocks noChangeArrowheads="1"/>
            </p:cNvSpPr>
            <p:nvPr/>
          </p:nvSpPr>
          <p:spPr bwMode="auto">
            <a:xfrm>
              <a:off x="2480" y="2056"/>
              <a:ext cx="58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6" name="Rectangle 18"/>
            <p:cNvSpPr>
              <a:spLocks noChangeArrowheads="1"/>
            </p:cNvSpPr>
            <p:nvPr/>
          </p:nvSpPr>
          <p:spPr bwMode="auto">
            <a:xfrm>
              <a:off x="1864" y="1784"/>
              <a:ext cx="424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  <p:sp>
          <p:nvSpPr>
            <p:cNvPr id="146457" name="Rectangle 19"/>
            <p:cNvSpPr>
              <a:spLocks noChangeArrowheads="1"/>
            </p:cNvSpPr>
            <p:nvPr/>
          </p:nvSpPr>
          <p:spPr bwMode="auto">
            <a:xfrm>
              <a:off x="1664" y="3648"/>
              <a:ext cx="704" cy="2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cs-CZ" sz="2133"/>
            </a:p>
          </p:txBody>
        </p:sp>
      </p:grpSp>
      <p:sp>
        <p:nvSpPr>
          <p:cNvPr id="146437" name="Text Box 20"/>
          <p:cNvSpPr txBox="1">
            <a:spLocks noChangeArrowheads="1"/>
          </p:cNvSpPr>
          <p:nvPr/>
        </p:nvSpPr>
        <p:spPr bwMode="auto">
          <a:xfrm>
            <a:off x="4007556" y="2109611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Stříkačka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38" name="Text Box 21"/>
          <p:cNvSpPr txBox="1">
            <a:spLocks noChangeArrowheads="1"/>
          </p:cNvSpPr>
          <p:nvPr/>
        </p:nvSpPr>
        <p:spPr bwMode="auto">
          <a:xfrm>
            <a:off x="3262489" y="3249789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Nástřik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39" name="Text Box 22"/>
          <p:cNvSpPr txBox="1">
            <a:spLocks noChangeArrowheads="1"/>
          </p:cNvSpPr>
          <p:nvPr/>
        </p:nvSpPr>
        <p:spPr bwMode="auto">
          <a:xfrm>
            <a:off x="2314222" y="2820811"/>
            <a:ext cx="1219200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Pumpa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0" name="Text Box 23"/>
          <p:cNvSpPr txBox="1">
            <a:spLocks noChangeArrowheads="1"/>
          </p:cNvSpPr>
          <p:nvPr/>
        </p:nvSpPr>
        <p:spPr bwMode="auto">
          <a:xfrm>
            <a:off x="1377247" y="3294945"/>
            <a:ext cx="1286933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Směšovací komora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1" name="Text Box 24"/>
          <p:cNvSpPr txBox="1">
            <a:spLocks noChangeArrowheads="1"/>
          </p:cNvSpPr>
          <p:nvPr/>
        </p:nvSpPr>
        <p:spPr bwMode="auto">
          <a:xfrm>
            <a:off x="2043289" y="5530145"/>
            <a:ext cx="1580444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Rozpouštědla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2" name="Text Box 25"/>
          <p:cNvSpPr txBox="1">
            <a:spLocks noChangeArrowheads="1"/>
          </p:cNvSpPr>
          <p:nvPr/>
        </p:nvSpPr>
        <p:spPr bwMode="auto">
          <a:xfrm rot="16200000">
            <a:off x="3849512" y="4552722"/>
            <a:ext cx="1580444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Kolona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3" name="Text Box 26"/>
          <p:cNvSpPr txBox="1">
            <a:spLocks noChangeArrowheads="1"/>
          </p:cNvSpPr>
          <p:nvPr/>
        </p:nvSpPr>
        <p:spPr bwMode="auto">
          <a:xfrm>
            <a:off x="4933244" y="3136900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Předkolona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4" name="Text Box 27"/>
          <p:cNvSpPr txBox="1">
            <a:spLocks noChangeArrowheads="1"/>
          </p:cNvSpPr>
          <p:nvPr/>
        </p:nvSpPr>
        <p:spPr bwMode="auto">
          <a:xfrm>
            <a:off x="5012267" y="4130323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Těsnění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5" name="Text Box 28"/>
          <p:cNvSpPr txBox="1">
            <a:spLocks noChangeArrowheads="1"/>
          </p:cNvSpPr>
          <p:nvPr/>
        </p:nvSpPr>
        <p:spPr bwMode="auto">
          <a:xfrm>
            <a:off x="5441244" y="5609167"/>
            <a:ext cx="1343378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Detektor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6446" name="Text Box 29"/>
          <p:cNvSpPr txBox="1">
            <a:spLocks noChangeArrowheads="1"/>
          </p:cNvSpPr>
          <p:nvPr/>
        </p:nvSpPr>
        <p:spPr bwMode="auto">
          <a:xfrm>
            <a:off x="7032978" y="4277078"/>
            <a:ext cx="13433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Záznamové zařízení</a:t>
            </a:r>
            <a:endParaRPr lang="en-GB" altLang="cs-CZ" sz="1778">
              <a:solidFill>
                <a:srgbClr val="FF00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/>
              <a:t>HPLC systém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57" y="1220614"/>
            <a:ext cx="6577188" cy="483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8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990"/>
            <a:ext cx="9144000" cy="6048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15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71495"/>
            <a:ext cx="8229600" cy="121214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Jednotlivé části kapalinového chromatografu a jejich funkce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660" y="1583641"/>
            <a:ext cx="8255000" cy="422768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Důležitý požadavek: </a:t>
            </a:r>
            <a:r>
              <a:rPr lang="cs-CZ" altLang="cs-CZ" sz="2000" b="1" dirty="0">
                <a:solidFill>
                  <a:srgbClr val="FF0000"/>
                </a:solidFill>
              </a:rPr>
              <a:t>minimální mrtvý objem aparatury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Spojovací kapiláry</a:t>
            </a:r>
            <a:r>
              <a:rPr lang="cs-CZ" altLang="cs-CZ" sz="2000" dirty="0"/>
              <a:t> z nerezavějící oceli nebo </a:t>
            </a:r>
            <a:r>
              <a:rPr lang="cs-CZ" altLang="cs-CZ" sz="2000" dirty="0" err="1"/>
              <a:t>PEEKu</a:t>
            </a:r>
            <a:r>
              <a:rPr lang="cs-CZ" altLang="cs-CZ" sz="2000" dirty="0"/>
              <a:t> -spojují čerpadlo s </a:t>
            </a:r>
            <a:r>
              <a:rPr lang="cs-CZ" altLang="cs-CZ" sz="2000" dirty="0" err="1"/>
              <a:t>předkolonou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předkolonu</a:t>
            </a:r>
            <a:r>
              <a:rPr lang="cs-CZ" altLang="cs-CZ" sz="2000" dirty="0"/>
              <a:t> s kolonou, kolonu s detektorem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Moderní analytická HPLC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kratší kolony (3 - 30 cm)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menší vnitřní průměr (0,5 – 4,6 mm)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vysoká účinnosti (</a:t>
            </a:r>
            <a:r>
              <a:rPr lang="en-US" altLang="cs-CZ" sz="2000" dirty="0"/>
              <a:t>&gt;</a:t>
            </a:r>
            <a:r>
              <a:rPr lang="cs-CZ" altLang="cs-CZ" sz="2000" dirty="0"/>
              <a:t> 40 000 teoretických pater/m)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použití náplní s malými částicemi (střední průměr 1 - 10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m)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s úzkou distribucí velikostí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práce při vyšších tlacích (40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 a více – 400 bar)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možnost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 dosažení přijatelného průtoku a doby analýzy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</a:t>
            </a:r>
            <a:r>
              <a:rPr lang="cs-CZ" altLang="cs-CZ" sz="2000" dirty="0" err="1"/>
              <a:t>eluát</a:t>
            </a:r>
            <a:r>
              <a:rPr lang="cs-CZ" altLang="cs-CZ" sz="2000" dirty="0"/>
              <a:t> z kolony prochází detektorem s průtočnou celou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malého vnitřního objemu (obvykle 0,5 - 15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signál (odezva) je úměrný koncentraci či hmotnosti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     separovaných látek v průtočné cele</a:t>
            </a:r>
          </a:p>
        </p:txBody>
      </p:sp>
      <p:sp>
        <p:nvSpPr>
          <p:cNvPr id="150532" name="Obdélník 1"/>
          <p:cNvSpPr>
            <a:spLocks noChangeArrowheads="1"/>
          </p:cNvSpPr>
          <p:nvPr/>
        </p:nvSpPr>
        <p:spPr bwMode="auto">
          <a:xfrm>
            <a:off x="5901266" y="2809523"/>
            <a:ext cx="2831224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1 bar = 100 000 pascalů</a:t>
            </a:r>
          </a:p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              100 k pascalů</a:t>
            </a:r>
          </a:p>
          <a:p>
            <a:pPr eaLnBrk="1" hangingPunct="1"/>
            <a:endParaRPr lang="en-US" altLang="cs-CZ" sz="21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533" name="Obdélník 4"/>
          <p:cNvSpPr>
            <a:spLocks noChangeArrowheads="1"/>
          </p:cNvSpPr>
          <p:nvPr/>
        </p:nvSpPr>
        <p:spPr bwMode="auto">
          <a:xfrm>
            <a:off x="6801558" y="3608211"/>
            <a:ext cx="1895327" cy="42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133">
                <a:latin typeface="Calibri" panose="020F0502020204030204" pitchFamily="34" charset="0"/>
                <a:cs typeface="Calibri" panose="020F0502020204030204" pitchFamily="34" charset="0"/>
              </a:rPr>
              <a:t>1 bar = 14,5 psi</a:t>
            </a:r>
            <a:endParaRPr lang="en-US" altLang="cs-CZ" sz="2133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3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/>
            <a:endParaRPr lang="cs-CZ" altLang="cs-CZ" smtClean="0"/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3" y="1267940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 sz="1600" b="0">
              <a:latin typeface="Arial" panose="020B0604020202020204" pitchFamily="34" charset="0"/>
            </a:endParaRPr>
          </a:p>
        </p:txBody>
      </p:sp>
      <p:pic>
        <p:nvPicPr>
          <p:cNvPr id="152580" name="Picture 4" descr="http://www.agsci.ubc.ca/fnh/courses/food302/chromato/hplc_ove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56" y="484012"/>
            <a:ext cx="8496300" cy="599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5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Zásobník(y) mobilní fáze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839" y="1431986"/>
            <a:ext cx="8364612" cy="474497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buNone/>
            </a:pPr>
            <a:r>
              <a:rPr lang="cs-CZ" altLang="cs-CZ" sz="2000" u="sng" dirty="0"/>
              <a:t>Zásobník(y) mobilní fáze</a:t>
            </a:r>
          </a:p>
          <a:p>
            <a:pPr marL="417694" indent="-417694">
              <a:buNone/>
            </a:pPr>
            <a:r>
              <a:rPr lang="cs-CZ" altLang="cs-CZ" sz="2000" dirty="0"/>
              <a:t>zpravidla skleněné láhve s přívodní kapilárou z PTFE a filtrační fritou  </a:t>
            </a:r>
          </a:p>
          <a:p>
            <a:pPr marL="417694" indent="-417694">
              <a:buNone/>
            </a:pPr>
            <a:r>
              <a:rPr lang="cs-CZ" altLang="cs-CZ" sz="2000" dirty="0"/>
              <a:t>     (200 – 2000 ml)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probublávání heliem (odstranění rozpuštěných plynů), elektrický </a:t>
            </a:r>
            <a:r>
              <a:rPr lang="cs-CZ" altLang="cs-CZ" sz="2000" dirty="0" err="1"/>
              <a:t>degasser</a:t>
            </a:r>
            <a:endParaRPr lang="cs-CZ" altLang="cs-CZ" sz="2000" dirty="0"/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Obvykle 2 – 4 zásobníky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Binární x kvartérní pumpa</a:t>
            </a:r>
          </a:p>
          <a:p>
            <a:pPr marL="417694" indent="-417694">
              <a:buNone/>
            </a:pPr>
            <a:endParaRPr lang="cs-CZ" altLang="cs-CZ" sz="2000" dirty="0"/>
          </a:p>
          <a:p>
            <a:pPr marL="417694" indent="-417694">
              <a:buNone/>
            </a:pPr>
            <a:r>
              <a:rPr lang="cs-CZ" altLang="cs-CZ" sz="2000" dirty="0"/>
              <a:t>Mobilní fáze musí být odplyněna a přefiltrována (odstranění rozpuštěných plynů a částic)   </a:t>
            </a:r>
            <a:r>
              <a:rPr lang="cs-CZ" altLang="cs-CZ" sz="2000" b="1" dirty="0">
                <a:solidFill>
                  <a:srgbClr val="FF0000"/>
                </a:solidFill>
              </a:rPr>
              <a:t>UPLC – vyšší nároky na čistotu 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mobilní </a:t>
            </a:r>
            <a:r>
              <a:rPr lang="cs-CZ" altLang="cs-CZ" sz="2000" b="1" dirty="0">
                <a:solidFill>
                  <a:srgbClr val="FF0000"/>
                </a:solidFill>
              </a:rPr>
              <a:t>fáze</a:t>
            </a:r>
          </a:p>
          <a:p>
            <a:pPr marL="417694" indent="-417694">
              <a:buNone/>
            </a:pPr>
            <a:r>
              <a:rPr lang="cs-CZ" altLang="cs-CZ" sz="2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897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Vysokotlaké čerpadlo - pumpa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684" y="1265275"/>
            <a:ext cx="8660921" cy="498887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417694" indent="-417694">
              <a:lnSpc>
                <a:spcPct val="80000"/>
              </a:lnSpc>
              <a:buNone/>
            </a:pPr>
            <a:endParaRPr lang="cs-CZ" altLang="cs-CZ" sz="711" b="1" dirty="0">
              <a:latin typeface="Arial" panose="020B0604020202020204" pitchFamily="34" charset="0"/>
            </a:endParaRP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Č</a:t>
            </a:r>
            <a:r>
              <a:rPr lang="en-US" altLang="cs-CZ" sz="2000" b="1" dirty="0" err="1"/>
              <a:t>erpadla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nebo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lineární</a:t>
            </a:r>
            <a:r>
              <a:rPr lang="en-US" altLang="cs-CZ" sz="2000" b="1" dirty="0"/>
              <a:t> </a:t>
            </a:r>
            <a:r>
              <a:rPr lang="en-US" altLang="cs-CZ" sz="2000" b="1" dirty="0" err="1"/>
              <a:t>dávkovače</a:t>
            </a:r>
            <a:r>
              <a:rPr lang="en-US" altLang="cs-CZ" sz="2000" b="1" dirty="0"/>
              <a:t/>
            </a:r>
            <a:br>
              <a:rPr lang="en-US" altLang="cs-CZ" sz="2000" b="1" dirty="0"/>
            </a:br>
            <a:endParaRPr lang="cs-CZ" altLang="cs-CZ" sz="2000" dirty="0"/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 err="1"/>
              <a:t>isokratická</a:t>
            </a:r>
            <a:r>
              <a:rPr lang="cs-CZ" altLang="cs-CZ" sz="2000" dirty="0"/>
              <a:t> (pro </a:t>
            </a:r>
            <a:r>
              <a:rPr lang="cs-CZ" altLang="cs-CZ" sz="2000" i="1" dirty="0" err="1"/>
              <a:t>isokratickou</a:t>
            </a:r>
            <a:r>
              <a:rPr lang="cs-CZ" altLang="cs-CZ" sz="2000" i="1" dirty="0"/>
              <a:t> eluci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</a:pPr>
            <a:r>
              <a:rPr lang="cs-CZ" altLang="cs-CZ" sz="2000" dirty="0"/>
              <a:t>gradientová (pro </a:t>
            </a:r>
            <a:r>
              <a:rPr lang="cs-CZ" altLang="cs-CZ" sz="2000" i="1" dirty="0"/>
              <a:t>gradientovou eluci,</a:t>
            </a:r>
            <a:r>
              <a:rPr lang="cs-CZ" altLang="cs-CZ" sz="2000" dirty="0"/>
              <a:t> eluci s programovaným složením mobilní fáze: binární, ternární, kvarterní)</a:t>
            </a:r>
          </a:p>
          <a:p>
            <a:pPr marL="417694" indent="-417694">
              <a:lnSpc>
                <a:spcPct val="80000"/>
              </a:lnSpc>
              <a:buNone/>
            </a:pPr>
            <a:endParaRPr lang="cs-CZ" altLang="cs-CZ" sz="2000" dirty="0"/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b="1" dirty="0"/>
              <a:t>Požadavky na kvalitní čerpadlo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solidFill>
                  <a:srgbClr val="FF0000"/>
                </a:solidFill>
              </a:rPr>
              <a:t>stálý průtok </a:t>
            </a:r>
            <a:r>
              <a:rPr lang="cs-CZ" altLang="cs-CZ" sz="2000" dirty="0"/>
              <a:t>(</a:t>
            </a:r>
            <a:r>
              <a:rPr lang="cs-CZ" altLang="cs-CZ" sz="2000" i="1" dirty="0"/>
              <a:t>0,01</a:t>
            </a:r>
            <a:r>
              <a:rPr lang="cs-CZ" altLang="cs-CZ" sz="2000" dirty="0"/>
              <a:t>  </a:t>
            </a:r>
            <a:r>
              <a:rPr lang="cs-CZ" altLang="cs-CZ" sz="2000" b="1" dirty="0"/>
              <a:t>0,05-2</a:t>
            </a:r>
            <a:r>
              <a:rPr lang="cs-CZ" altLang="cs-CZ" sz="2000" dirty="0"/>
              <a:t>   </a:t>
            </a:r>
            <a:r>
              <a:rPr lang="cs-CZ" altLang="cs-CZ" sz="2000" i="1" dirty="0"/>
              <a:t>10</a:t>
            </a:r>
            <a:r>
              <a:rPr lang="cs-CZ" altLang="cs-CZ" sz="2000" dirty="0"/>
              <a:t> ml/min)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minimální tlakové pulsy – tlumič pulzů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chemická inertnost materiálů (ocel, PEEK)</a:t>
            </a:r>
          </a:p>
          <a:p>
            <a:pPr>
              <a:lnSpc>
                <a:spcPct val="80000"/>
              </a:lnSpc>
            </a:pPr>
            <a:r>
              <a:rPr lang="en-US" altLang="cs-CZ" sz="2000" dirty="0" err="1"/>
              <a:t>tlak</a:t>
            </a:r>
            <a:r>
              <a:rPr lang="en-US" altLang="cs-CZ" sz="2000" dirty="0"/>
              <a:t> </a:t>
            </a:r>
            <a:r>
              <a:rPr lang="en-US" altLang="cs-CZ" sz="2000" dirty="0" err="1"/>
              <a:t>mobilní</a:t>
            </a:r>
            <a:r>
              <a:rPr lang="en-US" altLang="cs-CZ" sz="2000" dirty="0"/>
              <a:t> </a:t>
            </a:r>
            <a:r>
              <a:rPr lang="en-US" altLang="cs-CZ" sz="2000" dirty="0" err="1"/>
              <a:t>fáze</a:t>
            </a:r>
            <a:r>
              <a:rPr lang="en-US" altLang="cs-CZ" sz="2000" dirty="0"/>
              <a:t> </a:t>
            </a:r>
            <a:r>
              <a:rPr lang="cs-CZ" altLang="cs-CZ" sz="2000" dirty="0"/>
              <a:t>až do </a:t>
            </a:r>
            <a:r>
              <a:rPr lang="cs-CZ" altLang="cs-CZ" sz="2000" b="1" dirty="0"/>
              <a:t>1000 (1200) barů </a:t>
            </a:r>
            <a:r>
              <a:rPr lang="en-US" altLang="cs-CZ" sz="2000" dirty="0"/>
              <a:t/>
            </a:r>
            <a:br>
              <a:rPr lang="en-US" altLang="cs-CZ" sz="2000" dirty="0"/>
            </a:br>
            <a:r>
              <a:rPr lang="cs-CZ" altLang="cs-CZ" sz="2000" dirty="0"/>
              <a:t>automatické vypnutí při překročení nastaveného tlakového limitu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přesná tvorba gradientu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výstup bez pulzování tlaku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reprodukovatelnost do </a:t>
            </a:r>
            <a:r>
              <a:rPr lang="en-US" altLang="cs-CZ" sz="2000" dirty="0"/>
              <a:t>0</a:t>
            </a:r>
            <a:r>
              <a:rPr lang="cs-CZ" altLang="cs-CZ" sz="2000" dirty="0"/>
              <a:t>,</a:t>
            </a:r>
            <a:r>
              <a:rPr lang="en-US" altLang="cs-CZ" sz="2000" dirty="0"/>
              <a:t>5% </a:t>
            </a:r>
            <a:r>
              <a:rPr lang="cs-CZ" altLang="cs-CZ" sz="2000" dirty="0"/>
              <a:t>(</a:t>
            </a:r>
            <a:r>
              <a:rPr lang="cs-CZ" altLang="cs-CZ" sz="2000" dirty="0" err="1"/>
              <a:t>preasure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ripple</a:t>
            </a:r>
            <a:r>
              <a:rPr lang="cs-CZ" altLang="cs-CZ" sz="2000" dirty="0"/>
              <a:t>)</a:t>
            </a:r>
          </a:p>
          <a:p>
            <a:pPr marL="417694" indent="-417694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cs-CZ" altLang="cs-CZ" sz="1689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0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51" y="353684"/>
            <a:ext cx="8531917" cy="544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67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96" y="399771"/>
            <a:ext cx="8276138" cy="522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53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556"/>
              <a:t>Použití statického mixeru v HPLC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88191" y="1354348"/>
            <a:ext cx="8511261" cy="4822616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Statický mixer se používá k míchání mobilních fází při použití nízkotlakého i vysokotlakého gradientu. U nízkotlakého gradientu se mixer zařazuje před vysokotlakou část před vstupem do chromatografické pumpy. U vysokotlakého gradientu se mixer zařazuje do vysokotlaké části HPLC systému za chromatografické pumpy.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Při výběru statického mixeru pro míchání mobilních fází jde především o kompromis mezi mrtvým objemem statického mixeru, šumem, který mixer vyvolá na základní linii a definicí gradientu (strmost gradientu a druh gradientu).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Na mixer jsou kladeny požadavky</a:t>
            </a:r>
            <a:r>
              <a:rPr lang="cs-CZ" altLang="cs-CZ" sz="2000" dirty="0"/>
              <a:t>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a)      pro všechny dané průtoky zvýšení účinnosti promísení mobilní fáze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b)      snížení šumu na základní linii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c)      snížení zpoždění gradientu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d)      mrtvý objem systému minimální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 </a:t>
            </a: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2880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5" y="1054100"/>
            <a:ext cx="8218311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en-US" dirty="0" err="1" smtClean="0"/>
              <a:t>Typy</a:t>
            </a:r>
            <a:r>
              <a:rPr lang="en-US" dirty="0" smtClean="0"/>
              <a:t> </a:t>
            </a:r>
            <a:r>
              <a:rPr lang="en-US" dirty="0" err="1"/>
              <a:t>chromatografie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97662" y="417883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4800" dirty="0"/>
              <a:t>Vysokotlaký gradient</a:t>
            </a:r>
          </a:p>
        </p:txBody>
      </p:sp>
      <p:graphicFrame>
        <p:nvGraphicFramePr>
          <p:cNvPr id="743427" name="Group 3"/>
          <p:cNvGraphicFramePr>
            <a:graphicFrameLocks noGrp="1"/>
          </p:cNvGraphicFramePr>
          <p:nvPr>
            <p:ph idx="1"/>
          </p:nvPr>
        </p:nvGraphicFramePr>
        <p:xfrm>
          <a:off x="628652" y="1477963"/>
          <a:ext cx="8270677" cy="2755904"/>
        </p:xfrm>
        <a:graphic>
          <a:graphicData uri="http://schemas.openxmlformats.org/drawingml/2006/table">
            <a:tbl>
              <a:tblPr/>
              <a:tblGrid>
                <a:gridCol w="4652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82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8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 mobilní fáze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l/min)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Objem mixeru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0-5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5-10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10-25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25-50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50-150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150-500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1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088" marR="91088" marT="40644" marB="406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90628" y="4692713"/>
            <a:ext cx="8270800" cy="900148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2000" b="0" dirty="0">
                <a:latin typeface="+mn-lt"/>
              </a:rPr>
              <a:t>Při použití vysokotlakého gradientu je nutné vybrat takový objem mixeru, aby byl jeho objem nižší než je průtok mobilní fáze (ml/min). To zajistí minimální šum na základní linii, mrtvý objem je snížen na minimum a zpoždění gradientu je minimální. Jako příklad jsou uvedeny objemy mixerů pro definované průtoky mobilní fáze.</a:t>
            </a:r>
            <a:r>
              <a:rPr lang="cs-CZ" altLang="cs-CZ" sz="2000" dirty="0">
                <a:latin typeface="+mn-lt"/>
              </a:rPr>
              <a:t/>
            </a:r>
            <a:br>
              <a:rPr lang="cs-CZ" altLang="cs-CZ" sz="2000" dirty="0">
                <a:latin typeface="+mn-lt"/>
              </a:rPr>
            </a:br>
            <a:endParaRPr lang="cs-CZ" alt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658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b="1" smtClean="0"/>
              <a:t>Nízkotlaký gradient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9037" y="4666432"/>
            <a:ext cx="8270801" cy="101510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cs-CZ" altLang="cs-CZ" sz="2000" dirty="0"/>
              <a:t>V tomto případě je požadovaný objem mixeru stanoven rychlostí nebo frekvencí gradientového ventilu na vstupu do vysokotlakého systému HPLC. Doporučuje se takový objem mixeru, který odpovídá průtoku mobilní fáze </a:t>
            </a:r>
          </a:p>
        </p:txBody>
      </p:sp>
      <p:graphicFrame>
        <p:nvGraphicFramePr>
          <p:cNvPr id="744452" name="Group 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15735653"/>
              </p:ext>
            </p:extLst>
          </p:nvPr>
        </p:nvGraphicFramePr>
        <p:xfrm>
          <a:off x="760142" y="1582261"/>
          <a:ext cx="7883878" cy="2767189"/>
        </p:xfrm>
        <a:graphic>
          <a:graphicData uri="http://schemas.openxmlformats.org/drawingml/2006/table">
            <a:tbl>
              <a:tblPr/>
              <a:tblGrid>
                <a:gridCol w="4435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8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422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Průtok mobilní fáze (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l/min)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Objem mixeru (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Times New Roman" pitchFamily="18" charset="0"/>
                          <a:cs typeface="Tahoma" pitchFamily="34" charset="0"/>
                        </a:rPr>
                        <a:t>m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l)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0-25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25-50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50-150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150-500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250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789"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&gt;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500</a:t>
                      </a:r>
                      <a:endParaRPr kumimoji="0" lang="cs-CZ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umanst521 BT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81280" marR="81280" marT="40640" marB="406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30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STANOVENÍ POMOCÍ LC</a:t>
            </a:r>
            <a:endParaRPr lang="en-GB" altLang="cs-CZ" sz="3200">
              <a:solidFill>
                <a:srgbClr val="000099"/>
              </a:solidFill>
              <a:latin typeface="Humanst521 CE" pitchFamily="34" charset="0"/>
            </a:endParaRPr>
          </a:p>
        </p:txBody>
      </p:sp>
      <p:pic>
        <p:nvPicPr>
          <p:cNvPr id="163843" name="Picture 3" descr="vials3"/>
          <p:cNvPicPr>
            <a:picLocks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1"/>
          <a:stretch>
            <a:fillRect/>
          </a:stretch>
        </p:blipFill>
        <p:spPr bwMode="auto">
          <a:xfrm>
            <a:off x="843844" y="162277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1955801" y="1580444"/>
            <a:ext cx="6838244" cy="34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Nástřik</a:t>
            </a:r>
            <a:endParaRPr lang="cs-CZ" altLang="cs-CZ" sz="2133" b="0">
              <a:latin typeface="Humanst521 CE" pitchFamily="34" charset="0"/>
            </a:endParaRPr>
          </a:p>
        </p:txBody>
      </p: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1952978" y="2799644"/>
            <a:ext cx="6838244" cy="7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en-US" altLang="cs-CZ" sz="2489">
                <a:solidFill>
                  <a:srgbClr val="000099"/>
                </a:solidFill>
                <a:latin typeface="Humanst521 CE" pitchFamily="34" charset="0"/>
              </a:rPr>
              <a:t>Separace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HPLC, RRLC, UPLC</a:t>
            </a:r>
          </a:p>
        </p:txBody>
      </p:sp>
      <p:pic>
        <p:nvPicPr>
          <p:cNvPr id="163846" name="Picture 6" descr="Tof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8260" r="8559"/>
          <a:stretch>
            <a:fillRect/>
          </a:stretch>
        </p:blipFill>
        <p:spPr bwMode="auto">
          <a:xfrm>
            <a:off x="843844" y="403154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7" name="Text Box 7"/>
          <p:cNvSpPr txBox="1">
            <a:spLocks noChangeArrowheads="1"/>
          </p:cNvSpPr>
          <p:nvPr/>
        </p:nvSpPr>
        <p:spPr bwMode="auto">
          <a:xfrm>
            <a:off x="1952978" y="3984978"/>
            <a:ext cx="6838244" cy="100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Detekce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Konvenční a hmotnostně-spektrometrické detektory</a:t>
            </a:r>
          </a:p>
        </p:txBody>
      </p:sp>
      <p:pic>
        <p:nvPicPr>
          <p:cNvPr id="163848" name="Picture 8" descr="GC_optimization1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89" y="5243689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49" name="Text Box 9"/>
          <p:cNvSpPr txBox="1">
            <a:spLocks noChangeArrowheads="1"/>
          </p:cNvSpPr>
          <p:nvPr/>
        </p:nvSpPr>
        <p:spPr bwMode="auto">
          <a:xfrm>
            <a:off x="1952978" y="5215467"/>
            <a:ext cx="6838244" cy="70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Monotype Sorts" pitchFamily="2" charset="2"/>
              <a:buChar char="x"/>
            </a:pPr>
            <a:r>
              <a:rPr lang="cs-CZ" altLang="cs-CZ" sz="2489">
                <a:solidFill>
                  <a:srgbClr val="000099"/>
                </a:solidFill>
                <a:latin typeface="Humanst521 CE" pitchFamily="34" charset="0"/>
              </a:rPr>
              <a:t>Kvantifikace</a:t>
            </a:r>
            <a:endParaRPr lang="en-US" altLang="cs-CZ" sz="2489" b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>
                <a:latin typeface="Humanst521 CE" pitchFamily="34" charset="0"/>
              </a:rPr>
              <a:t>Matriční efekty</a:t>
            </a:r>
          </a:p>
        </p:txBody>
      </p:sp>
      <p:pic>
        <p:nvPicPr>
          <p:cNvPr id="163850" name="Picture 10" descr="shodexColumn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56" y="2846212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2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Nástřikové zařízení (injektor)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19179" y="1265277"/>
            <a:ext cx="8494009" cy="4699037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spcBef>
                <a:spcPct val="0"/>
              </a:spcBef>
              <a:buNone/>
            </a:pPr>
            <a:r>
              <a:rPr lang="cs-CZ" altLang="cs-CZ" sz="2000" dirty="0"/>
              <a:t>Šesticestný dávkovací ventil se smyčkou definovaného nebo volitelného objemu </a:t>
            </a:r>
          </a:p>
          <a:p>
            <a:pPr marL="417694" indent="-417694">
              <a:spcBef>
                <a:spcPct val="0"/>
              </a:spcBef>
              <a:buNone/>
            </a:pPr>
            <a:r>
              <a:rPr lang="cs-CZ" altLang="cs-CZ" sz="2000" b="1" dirty="0"/>
              <a:t>Nastřikovaný objem</a:t>
            </a:r>
            <a:r>
              <a:rPr lang="cs-CZ" altLang="cs-CZ" sz="2000" dirty="0"/>
              <a:t> (řídí se rozměry kolony)</a:t>
            </a:r>
          </a:p>
          <a:p>
            <a:pPr marL="417694" indent="-417694">
              <a:spcBef>
                <a:spcPct val="0"/>
              </a:spcBef>
              <a:buFontTx/>
              <a:buChar char="o"/>
            </a:pPr>
            <a:r>
              <a:rPr lang="cs-CZ" altLang="cs-CZ" sz="2000" dirty="0"/>
              <a:t>analytické aplikace 5-100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 (0,1 – 5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l)</a:t>
            </a:r>
          </a:p>
          <a:p>
            <a:pPr marL="417694" indent="-417694">
              <a:spcBef>
                <a:spcPct val="0"/>
              </a:spcBef>
              <a:buFontTx/>
              <a:buChar char="o"/>
            </a:pPr>
            <a:r>
              <a:rPr lang="cs-CZ" altLang="cs-CZ" sz="2000" dirty="0" err="1"/>
              <a:t>semipreparativní</a:t>
            </a:r>
            <a:r>
              <a:rPr lang="cs-CZ" altLang="cs-CZ" sz="2000" dirty="0"/>
              <a:t> a preparativní účely 200 </a:t>
            </a:r>
            <a:r>
              <a:rPr lang="cs-CZ" altLang="cs-CZ" sz="2000" dirty="0">
                <a:sym typeface="Symbol" panose="05050102010706020507" pitchFamily="18" charset="2"/>
              </a:rPr>
              <a:t></a:t>
            </a:r>
            <a:r>
              <a:rPr lang="cs-CZ" altLang="cs-CZ" sz="2000" dirty="0"/>
              <a:t>l – 10 ml  </a:t>
            </a:r>
            <a:r>
              <a:rPr lang="cs-CZ" altLang="cs-CZ" sz="1511" dirty="0">
                <a:latin typeface="Arial" panose="020B0604020202020204" pitchFamily="34" charset="0"/>
              </a:rPr>
              <a:t>  </a:t>
            </a:r>
            <a:r>
              <a:rPr lang="cs-CZ" altLang="cs-CZ" sz="2489" dirty="0"/>
              <a:t>   </a:t>
            </a:r>
          </a:p>
        </p:txBody>
      </p:sp>
      <p:graphicFrame>
        <p:nvGraphicFramePr>
          <p:cNvPr id="686084" name="Group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98922259"/>
              </p:ext>
            </p:extLst>
          </p:nvPr>
        </p:nvGraphicFramePr>
        <p:xfrm>
          <a:off x="628651" y="3051375"/>
          <a:ext cx="7272867" cy="2743833"/>
        </p:xfrm>
        <a:graphic>
          <a:graphicData uri="http://schemas.openxmlformats.org/drawingml/2006/table">
            <a:tbl>
              <a:tblPr/>
              <a:tblGrid>
                <a:gridCol w="13941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01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Nasávání vzorku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atmosférického tlaku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 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vzorek je nastřikován ze stříkačky do smyčky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mobil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fáze se pohybuje z pumpy do kolony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3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Nást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ř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ik vzorku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Za vysokého tlaku</a:t>
                      </a:r>
                      <a:r>
                        <a:rPr kumimoji="0" lang="en-US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: 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ventil se přepne z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"load" 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do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"inject" 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pozice</a:t>
                      </a: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 </a:t>
                      </a:r>
                      <a:b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- mobil</a:t>
                      </a:r>
                      <a:r>
                        <a:rPr kumimoji="0" lang="cs-CZ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ní fáze prochází smyčkou a vnáší  vzorek do kolony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81280" marR="81280" marT="40640" marB="4064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4882" name="Picture 18" descr="http://www.agsci.ubc.ca/fnh/courses/food302/chromato/hplc_val1.jpg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8" y="2445457"/>
            <a:ext cx="2232378" cy="17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83" name="Picture 19" descr="http://www.agsci.ubc.ca/fnh/courses/food302/chromato/hplc_val2.jpg"/>
          <p:cNvPicPr>
            <a:picLocks noChangeAspect="1" noChangeArrowheads="1"/>
          </p:cNvPicPr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9" y="4196646"/>
            <a:ext cx="2232378" cy="168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2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03" y="376565"/>
            <a:ext cx="8762899" cy="601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703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570091" y="632128"/>
            <a:ext cx="829168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VYSOKOÚČINNÁ KAPALINOVÁ CHROMATOGRAFIE</a:t>
            </a:r>
            <a:endParaRPr lang="en-GB" altLang="cs-CZ" sz="3200" dirty="0">
              <a:solidFill>
                <a:srgbClr val="00009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891822" y="1935087"/>
            <a:ext cx="7648222" cy="160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3675" indent="-193675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  <a:tab pos="76200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High</a:t>
            </a:r>
            <a:r>
              <a:rPr lang="cs-CZ" altLang="cs-CZ" sz="2489" i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Performance </a:t>
            </a: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Liquid</a:t>
            </a:r>
            <a:r>
              <a:rPr lang="cs-CZ" altLang="cs-CZ" sz="2489" i="1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cs-CZ" altLang="cs-CZ" sz="2489" i="1" dirty="0" err="1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Chromatography</a:t>
            </a:r>
            <a:r>
              <a:rPr lang="cs-CZ" altLang="cs-CZ" sz="2489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(HPLC)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Separace látek v koloně, která obsahuje: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stacionární (nepohyblivou) fázi (sorbent)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mobilní (pohyblivou) fázi (</a:t>
            </a:r>
            <a:r>
              <a:rPr lang="cs-CZ" altLang="cs-CZ" sz="2133" b="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eluent</a:t>
            </a:r>
            <a:r>
              <a:rPr lang="cs-CZ" altLang="cs-CZ" sz="2133" b="0" dirty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n-US" altLang="cs-CZ" sz="2133" b="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6" b="11337"/>
          <a:stretch>
            <a:fillRect/>
          </a:stretch>
        </p:blipFill>
        <p:spPr bwMode="auto">
          <a:xfrm>
            <a:off x="1381081" y="3718438"/>
            <a:ext cx="4538133" cy="24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31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Volba analytické kolony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717" y="1144121"/>
            <a:ext cx="8717766" cy="4049889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Důležitá pro separační postup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Firmy doporučují různé postupy výběru vhodné stacionární fáze v závislosti na vlastnostech analyzovaného vzorku (rozpustnost, polarita)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Faktory limitující výběr vhodné kolony a její náplně jsou: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vysoká účinnost separace a symetrický tvar píku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dlouhodobá životnost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reprodukovatelnost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rychlost separace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-  citlivost kolony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 - selektivita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Obecně platí</a:t>
            </a:r>
            <a:r>
              <a:rPr lang="cs-CZ" altLang="cs-CZ" sz="2000" dirty="0"/>
              <a:t> : 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delší kolona,</a:t>
            </a:r>
            <a:r>
              <a:rPr lang="cs-CZ" altLang="cs-CZ" sz="2000" dirty="0"/>
              <a:t> tím lepší rozlišení a větší spotřeba mobilní fáze, zvyšuje se účinnost separace - počet pater, doba analýzy a pracovní tlak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kratší kolona,</a:t>
            </a:r>
            <a:r>
              <a:rPr lang="cs-CZ" altLang="cs-CZ" sz="2000" dirty="0"/>
              <a:t> tím rychlejší separace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větší je </a:t>
            </a:r>
            <a:r>
              <a:rPr lang="cs-CZ" altLang="cs-CZ" sz="2000" b="1" dirty="0" smtClean="0"/>
              <a:t>průměr </a:t>
            </a:r>
            <a:r>
              <a:rPr lang="cs-CZ" altLang="cs-CZ" sz="2000" b="1" dirty="0"/>
              <a:t>kolony,</a:t>
            </a:r>
            <a:r>
              <a:rPr lang="cs-CZ" altLang="cs-CZ" sz="2000" dirty="0"/>
              <a:t> tím větší kapacita kolony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čím užší kolona,</a:t>
            </a:r>
            <a:r>
              <a:rPr lang="cs-CZ" altLang="cs-CZ" sz="2000" dirty="0"/>
              <a:t> tím vyšší </a:t>
            </a:r>
            <a:r>
              <a:rPr lang="cs-CZ" altLang="cs-CZ" sz="2000" dirty="0" err="1"/>
              <a:t>mass</a:t>
            </a:r>
            <a:r>
              <a:rPr lang="cs-CZ" altLang="cs-CZ" sz="2000" dirty="0"/>
              <a:t> sensitivity, menší spotřeba rozpouštědel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(př. kolona s  průměrem  3.9 má o  30 %  větší účinnost než kolona s průměrem 4.6)</a:t>
            </a:r>
          </a:p>
        </p:txBody>
      </p:sp>
    </p:spTree>
    <p:extLst>
      <p:ext uri="{BB962C8B-B14F-4D97-AF65-F5344CB8AC3E}">
        <p14:creationId xmlns:p14="http://schemas.microsoft.com/office/powerpoint/2010/main" val="37719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2" y="5373514"/>
            <a:ext cx="1786467" cy="74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Zdroj: R.E. Majors, </a:t>
            </a:r>
            <a:r>
              <a:rPr lang="en-US" altLang="cs-CZ" sz="1422">
                <a:solidFill>
                  <a:schemeClr val="bg2"/>
                </a:solidFill>
                <a:latin typeface="Humanst521 Cn CE" pitchFamily="34" charset="0"/>
              </a:rPr>
              <a:t>LC GC Europe</a:t>
            </a:r>
            <a:r>
              <a:rPr lang="cs-CZ" altLang="cs-CZ" sz="1422">
                <a:solidFill>
                  <a:schemeClr val="bg2"/>
                </a:solidFill>
                <a:latin typeface="Humanst521 Cn CE" pitchFamily="34" charset="0"/>
              </a:rPr>
              <a:t> 19(6) 352-362</a:t>
            </a:r>
            <a:endParaRPr lang="en-GB" altLang="cs-CZ" sz="1422">
              <a:solidFill>
                <a:schemeClr val="bg2"/>
              </a:solidFill>
              <a:latin typeface="Humanst521 Cn CE" pitchFamily="34" charset="0"/>
            </a:endParaRPr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VELIKOST ČÁSTIC V HPLC (Vývoj)</a:t>
            </a:r>
          </a:p>
        </p:txBody>
      </p:sp>
      <p:pic>
        <p:nvPicPr>
          <p:cNvPr id="171012" name="Picture 4" descr="i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" t="15088" r="14925" b="5658"/>
          <a:stretch>
            <a:fillRect/>
          </a:stretch>
        </p:blipFill>
        <p:spPr bwMode="auto">
          <a:xfrm>
            <a:off x="2730793" y="2465359"/>
            <a:ext cx="5161844" cy="403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177347" y="1552224"/>
            <a:ext cx="7138811" cy="9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  <a:tab pos="3241675" algn="l"/>
                <a:tab pos="51466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latin typeface="Humanst521 Cn CE" pitchFamily="34" charset="0"/>
              </a:rPr>
              <a:t>Rok	Velikost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Nejčastější</a:t>
            </a:r>
            <a:r>
              <a:rPr lang="en-US" altLang="cs-CZ" sz="1778">
                <a:latin typeface="Humanst521 Cn CE" pitchFamily="34" charset="0"/>
              </a:rPr>
              <a:t>	 </a:t>
            </a:r>
            <a:r>
              <a:rPr lang="cs-CZ" altLang="cs-CZ" sz="1778">
                <a:latin typeface="Humanst521 Cn CE" pitchFamily="34" charset="0"/>
              </a:rPr>
              <a:t>Počet pater</a:t>
            </a:r>
            <a:r>
              <a:rPr lang="en-US" altLang="cs-CZ" sz="1778">
                <a:latin typeface="Humanst521 Cn CE" pitchFamily="34" charset="0"/>
              </a:rPr>
              <a:t>/15 cm</a:t>
            </a:r>
          </a:p>
          <a:p>
            <a:pPr eaLnBrk="1" hangingPunct="1"/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částic </a:t>
            </a:r>
            <a:r>
              <a:rPr lang="en-US" altLang="cs-CZ" sz="1778">
                <a:latin typeface="Humanst521 Cn CE" pitchFamily="34" charset="0"/>
              </a:rPr>
              <a:t>	</a:t>
            </a:r>
            <a:r>
              <a:rPr lang="cs-CZ" altLang="cs-CZ" sz="1778">
                <a:latin typeface="Humanst521 Cn CE" pitchFamily="34" charset="0"/>
              </a:rPr>
              <a:t>velikost</a:t>
            </a:r>
            <a:endParaRPr lang="en-GB" altLang="cs-CZ" sz="1778">
              <a:latin typeface="Humanst521 Cn CE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" y="2250725"/>
            <a:ext cx="2142067" cy="26928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533"/>
              </a:spcBef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Parametr částic: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Velikost (průměr), 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Tvar (pravidelný, nepravidelný)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Typ (porézní, neporézní)</a:t>
            </a:r>
          </a:p>
          <a:p>
            <a:pPr marL="237070" lvl="1" indent="-237070">
              <a:spcBef>
                <a:spcPts val="533"/>
              </a:spcBef>
              <a:buClr>
                <a:srgbClr val="FF0000"/>
              </a:buClr>
              <a:buSzPct val="120000"/>
              <a:buFont typeface="Arial" pitchFamily="34" charset="0"/>
              <a:buChar char="•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Průměr pórů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tabLst>
                <a:tab pos="237070" algn="l"/>
              </a:tabLst>
              <a:defRPr/>
            </a:pPr>
            <a:r>
              <a:rPr lang="cs-CZ" sz="1422" dirty="0">
                <a:latin typeface="Arial" pitchFamily="34" charset="0"/>
                <a:cs typeface="Arial" pitchFamily="34" charset="0"/>
              </a:rPr>
              <a:t>Plocha aktivního povrchu</a:t>
            </a:r>
          </a:p>
          <a:p>
            <a:pPr marL="237070" indent="-237070">
              <a:spcBef>
                <a:spcPts val="533"/>
              </a:spcBef>
              <a:buClr>
                <a:srgbClr val="FF0000"/>
              </a:buClr>
              <a:buSzPct val="120000"/>
              <a:buFont typeface="Wingdings" pitchFamily="2" charset="2"/>
              <a:buChar char="§"/>
              <a:defRPr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60609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Nadpis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3200">
                <a:latin typeface="Arial" panose="020B0604020202020204" pitchFamily="34" charset="0"/>
                <a:cs typeface="Arial" panose="020B0604020202020204" pitchFamily="34" charset="0"/>
              </a:rPr>
              <a:t>Velikost částic a separační účinnost</a:t>
            </a:r>
            <a:endParaRPr lang="en-GB" altLang="cs-CZ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035" name="Zástupný symbol pro obsah 2"/>
          <p:cNvSpPr>
            <a:spLocks noGrp="1"/>
          </p:cNvSpPr>
          <p:nvPr>
            <p:ph idx="1"/>
          </p:nvPr>
        </p:nvSpPr>
        <p:spPr bwMode="auto">
          <a:xfrm>
            <a:off x="330679" y="1156420"/>
            <a:ext cx="8382000" cy="44802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000" dirty="0">
                <a:cs typeface="Arial" panose="020B0604020202020204" pitchFamily="34" charset="0"/>
              </a:rPr>
              <a:t>Menší částice – lepší separace x vyšší tlak na koloně (</a:t>
            </a:r>
            <a:r>
              <a:rPr lang="cs-CZ" altLang="cs-CZ" sz="2000" dirty="0" err="1">
                <a:cs typeface="Arial" panose="020B0604020202020204" pitchFamily="34" charset="0"/>
              </a:rPr>
              <a:t>back</a:t>
            </a:r>
            <a:r>
              <a:rPr lang="cs-CZ" altLang="cs-CZ" sz="2000" dirty="0">
                <a:cs typeface="Arial" panose="020B0604020202020204" pitchFamily="34" charset="0"/>
              </a:rPr>
              <a:t> </a:t>
            </a:r>
            <a:r>
              <a:rPr lang="cs-CZ" altLang="cs-CZ" sz="2000" dirty="0" err="1">
                <a:cs typeface="Arial" panose="020B0604020202020204" pitchFamily="34" charset="0"/>
              </a:rPr>
              <a:t>preassure</a:t>
            </a:r>
            <a:r>
              <a:rPr lang="cs-CZ" altLang="cs-CZ" sz="2000" dirty="0">
                <a:cs typeface="Arial" panose="020B0604020202020204" pitchFamily="34" charset="0"/>
              </a:rPr>
              <a:t>)</a:t>
            </a:r>
          </a:p>
          <a:p>
            <a:r>
              <a:rPr lang="cs-CZ" altLang="cs-CZ" sz="2000" dirty="0">
                <a:cs typeface="Arial" panose="020B0604020202020204" pitchFamily="34" charset="0"/>
              </a:rPr>
              <a:t>Průtok významně ovlivňuje účinnost kolony a dobu analýzy</a:t>
            </a:r>
          </a:p>
          <a:p>
            <a:r>
              <a:rPr lang="cs-CZ" altLang="cs-CZ" sz="2000" dirty="0">
                <a:cs typeface="Arial" panose="020B0604020202020204" pitchFamily="34" charset="0"/>
              </a:rPr>
              <a:t>Menší částice – optimální separace v širokém rozmezí průtoků</a:t>
            </a:r>
            <a:endParaRPr lang="en-GB" altLang="cs-CZ" sz="2000" dirty="0">
              <a:cs typeface="Arial" panose="020B0604020202020204" pitchFamily="34" charset="0"/>
            </a:endParaRPr>
          </a:p>
        </p:txBody>
      </p:sp>
      <p:pic>
        <p:nvPicPr>
          <p:cNvPr id="1720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549" y="2371148"/>
            <a:ext cx="6891867" cy="395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05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68"/>
          <a:stretch>
            <a:fillRect/>
          </a:stretch>
        </p:blipFill>
        <p:spPr bwMode="auto">
          <a:xfrm>
            <a:off x="324556" y="1818923"/>
            <a:ext cx="6426200" cy="406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 Box 3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6774747" y="1920525"/>
            <a:ext cx="2201333" cy="173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</a:rPr>
              <a:t>Zvýšení rychlosti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78">
                <a:latin typeface="Humanst521 CE" pitchFamily="34" charset="0"/>
              </a:rPr>
              <a:t>Použití malých částic a vyšší lineární rychlosti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1778">
                <a:latin typeface="Humanst521 CE" pitchFamily="34" charset="0"/>
              </a:rPr>
              <a:t>Zrychlení: 5–10</a:t>
            </a:r>
            <a:r>
              <a:rPr lang="cs-CZ" altLang="cs-CZ" sz="1778">
                <a:latin typeface="Humanst521 CE" pitchFamily="34" charset="0"/>
                <a:sym typeface="Symbol" panose="05050102010706020507" pitchFamily="18" charset="2"/>
              </a:rPr>
              <a:t></a:t>
            </a:r>
            <a:endParaRPr lang="en-GB" altLang="cs-CZ" sz="1778">
              <a:latin typeface="Humanst521 CE" pitchFamily="34" charset="0"/>
            </a:endParaRP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5717822" y="5603523"/>
            <a:ext cx="34261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4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Srovnání GLC a HPLC</a:t>
            </a:r>
            <a:r>
              <a:rPr lang="cs-CZ" altLang="cs-CZ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7603" y="1337096"/>
            <a:ext cx="8681849" cy="449321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plynová chromatografie</a:t>
            </a:r>
            <a:endParaRPr lang="cs-CZ" altLang="cs-CZ" sz="2000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dokonalejší a rychlejší separace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kapalinová chromatografie</a:t>
            </a:r>
            <a:r>
              <a:rPr lang="cs-CZ" altLang="cs-CZ" sz="2000" dirty="0"/>
              <a:t>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ovlivnění selektivity separace nejen volbou stacionární, ale i mobilní fáze (dvě nebo i více složek)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při gradientové eluci je možno složení mobilní fáze v průběhu separace měnit (kontinuálně nebo skokem - zlepšení separace složitých vzorků, obsahujících látky se značnými rozdíly distribuce mezi oběma fázemi)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větší rozmanitost volby stacionárních fází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nižší separační teploty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vhodná pro široké spektrum sloučenin a to i včetně netěkavých a termolabilních</a:t>
            </a:r>
            <a:endParaRPr lang="cs-CZ" altLang="cs-CZ" sz="2000" b="1" dirty="0"/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b="1" dirty="0"/>
              <a:t>HPLC detektory</a:t>
            </a:r>
            <a:r>
              <a:rPr lang="cs-CZ" altLang="cs-CZ" sz="2000" dirty="0"/>
              <a:t> 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- možnosti nastřikovat větší objemy vzorku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  <a:defRPr/>
            </a:pPr>
            <a:r>
              <a:rPr lang="cs-CZ" altLang="cs-CZ" sz="2000" dirty="0"/>
              <a:t>Větší výběr, většinou nedestruktivní - možné řazení detektorů, MS na konci</a:t>
            </a:r>
          </a:p>
          <a:p>
            <a:pPr marL="417694" indent="-417694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altLang="cs-CZ" sz="2000" dirty="0"/>
              <a:t>Moderní techniky přípravy vzorků jako extrakce na pevnou fázi nebo superkritická fluidní extrakce zvyšují citlivost HPLC analýzy až na hladiny </a:t>
            </a:r>
            <a:r>
              <a:rPr lang="cs-CZ" altLang="cs-CZ" sz="2000" dirty="0" err="1"/>
              <a:t>ppb</a:t>
            </a:r>
            <a:r>
              <a:rPr lang="cs-CZ" altLang="cs-CZ" sz="2000" dirty="0"/>
              <a:t>  či </a:t>
            </a:r>
            <a:r>
              <a:rPr lang="cs-CZ" altLang="cs-CZ" sz="2000" dirty="0" err="1"/>
              <a:t>ppt</a:t>
            </a: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83451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HPLC </a:t>
            </a:r>
            <a:r>
              <a:rPr lang="cs-CZ" dirty="0" smtClean="0"/>
              <a:t>s</a:t>
            </a:r>
            <a:r>
              <a:rPr lang="en-GB" dirty="0" err="1" smtClean="0"/>
              <a:t>ystém</a:t>
            </a:r>
            <a:r>
              <a:rPr lang="cs-CZ" dirty="0" smtClean="0"/>
              <a:t> - kolona</a:t>
            </a:r>
            <a:endParaRPr lang="en-GB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27931" y="1347505"/>
            <a:ext cx="7750175" cy="2808311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b="1" dirty="0">
                <a:latin typeface="Arial" charset="0"/>
              </a:rPr>
              <a:t>Column is the most important for chromatographic separation: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r>
              <a:rPr lang="en-GB" dirty="0">
                <a:latin typeface="Arial" charset="0"/>
              </a:rPr>
              <a:t>Stationary phase selection depends on sample/</a:t>
            </a:r>
            <a:r>
              <a:rPr lang="en-GB" dirty="0" err="1">
                <a:latin typeface="Arial" charset="0"/>
              </a:rPr>
              <a:t>analyte</a:t>
            </a:r>
            <a:r>
              <a:rPr lang="en-GB" dirty="0">
                <a:latin typeface="Arial" charset="0"/>
              </a:rPr>
              <a:t> properties (solubility, polarity, etc.)</a:t>
            </a:r>
          </a:p>
          <a:p>
            <a:pPr marL="469900" indent="-469900">
              <a:spcBef>
                <a:spcPts val="600"/>
              </a:spcBef>
              <a:buClr>
                <a:srgbClr val="FF0000"/>
              </a:buClr>
              <a:buSzPct val="115000"/>
            </a:pPr>
            <a:r>
              <a:rPr lang="en-GB" b="1" dirty="0">
                <a:latin typeface="Arial" charset="0"/>
              </a:rPr>
              <a:t>Factors for the selection of appropriate column and sorbent: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Separation efficiency, peak </a:t>
            </a:r>
            <a:r>
              <a:rPr lang="en-GB" dirty="0" err="1">
                <a:latin typeface="Arial" charset="0"/>
              </a:rPr>
              <a:t>symetry</a:t>
            </a:r>
            <a:endParaRPr lang="en-GB" dirty="0">
              <a:latin typeface="Arial" charset="0"/>
            </a:endParaRP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Column lifetime, stability of the bonded phase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Reproducibility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Time of analysis</a:t>
            </a:r>
          </a:p>
          <a:p>
            <a:pPr marL="361950" indent="-361950">
              <a:spcBef>
                <a:spcPts val="600"/>
              </a:spcBef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dirty="0">
                <a:latin typeface="Arial" charset="0"/>
              </a:rPr>
              <a:t>Selectivity</a:t>
            </a:r>
          </a:p>
          <a:p>
            <a:pPr marL="469900" indent="-469900">
              <a:lnSpc>
                <a:spcPct val="80000"/>
              </a:lnSpc>
              <a:spcBef>
                <a:spcPts val="600"/>
              </a:spcBef>
              <a:buClr>
                <a:srgbClr val="FF0000"/>
              </a:buClr>
              <a:buSzPct val="115000"/>
              <a:defRPr/>
            </a:pPr>
            <a:endParaRPr lang="en-GB" sz="2000" b="1" dirty="0"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95536" y="4581128"/>
            <a:ext cx="26642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</a:t>
            </a:r>
            <a:r>
              <a:rPr lang="en-GB" sz="1600" b="1" dirty="0" err="1">
                <a:latin typeface="Arial" charset="0"/>
              </a:rPr>
              <a:t>lenght</a:t>
            </a:r>
            <a:r>
              <a:rPr lang="en-GB" sz="1600" b="1" dirty="0">
                <a:latin typeface="Arial" charset="0"/>
              </a:rPr>
              <a:t>: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Resolution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  <a:p>
            <a:pPr marL="266700" indent="-26670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Analysis time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4752528" y="4589376"/>
            <a:ext cx="23397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indent="-469900">
              <a:buClr>
                <a:srgbClr val="FF0000"/>
              </a:buClr>
              <a:buSzPct val="115000"/>
              <a:defRPr/>
            </a:pPr>
            <a:r>
              <a:rPr lang="en-GB" sz="1600" b="1" dirty="0">
                <a:latin typeface="Arial" charset="0"/>
              </a:rPr>
              <a:t>Column diameter: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Back pressure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Mass sensitivity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 err="1">
                <a:solidFill>
                  <a:schemeClr val="tx2"/>
                </a:solidFill>
                <a:latin typeface="Arial" charset="0"/>
              </a:rPr>
              <a:t>Separtion</a:t>
            </a:r>
            <a:r>
              <a:rPr lang="en-GB" sz="1600" dirty="0">
                <a:solidFill>
                  <a:schemeClr val="tx2"/>
                </a:solidFill>
                <a:latin typeface="Arial" charset="0"/>
              </a:rPr>
              <a:t> efficiency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tx2"/>
                </a:solidFill>
                <a:latin typeface="Arial" charset="0"/>
              </a:rPr>
              <a:t>Column capacity</a:t>
            </a:r>
          </a:p>
          <a:p>
            <a:pPr marL="361950" indent="-361950">
              <a:buClr>
                <a:srgbClr val="FF0000"/>
              </a:buClr>
              <a:buSzPct val="115000"/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rgbClr val="FF0000"/>
                </a:solidFill>
                <a:latin typeface="Arial" charset="0"/>
              </a:rPr>
              <a:t>Mobile phase consumption</a:t>
            </a:r>
          </a:p>
        </p:txBody>
      </p:sp>
      <p:sp>
        <p:nvSpPr>
          <p:cNvPr id="15" name="Pravá složená závorka 14"/>
          <p:cNvSpPr/>
          <p:nvPr/>
        </p:nvSpPr>
        <p:spPr>
          <a:xfrm>
            <a:off x="2474243" y="4786353"/>
            <a:ext cx="360040" cy="1512168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ovéPole 15"/>
          <p:cNvSpPr txBox="1"/>
          <p:nvPr/>
        </p:nvSpPr>
        <p:spPr>
          <a:xfrm>
            <a:off x="2987824" y="5237450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Increase with lenght</a:t>
            </a:r>
            <a:endParaRPr lang="en-GB" sz="1600" b="1" dirty="0"/>
          </a:p>
        </p:txBody>
      </p:sp>
      <p:sp>
        <p:nvSpPr>
          <p:cNvPr id="18" name="Pravá složená závorka 17"/>
          <p:cNvSpPr/>
          <p:nvPr/>
        </p:nvSpPr>
        <p:spPr>
          <a:xfrm>
            <a:off x="7092280" y="5688544"/>
            <a:ext cx="288032" cy="701032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ovéPole 18"/>
          <p:cNvSpPr txBox="1"/>
          <p:nvPr/>
        </p:nvSpPr>
        <p:spPr>
          <a:xfrm>
            <a:off x="7442795" y="5732795"/>
            <a:ext cx="1512168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Increase with diameter</a:t>
            </a:r>
            <a:endParaRPr lang="en-GB" sz="16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7452320" y="4940707"/>
            <a:ext cx="151216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/>
              <a:t>Decrease with diameter</a:t>
            </a:r>
            <a:endParaRPr lang="en-GB" sz="1600" b="1" dirty="0"/>
          </a:p>
        </p:txBody>
      </p:sp>
      <p:sp>
        <p:nvSpPr>
          <p:cNvPr id="21" name="Pravá složená závorka 20"/>
          <p:cNvSpPr/>
          <p:nvPr/>
        </p:nvSpPr>
        <p:spPr>
          <a:xfrm>
            <a:off x="7092280" y="4877408"/>
            <a:ext cx="288032" cy="701032"/>
          </a:xfrm>
          <a:prstGeom prst="rightBrace">
            <a:avLst>
              <a:gd name="adj1" fmla="val 40079"/>
              <a:gd name="adj2" fmla="val 5000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95528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Spotřeba rozpouštědel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417694" indent="-417694">
              <a:buNone/>
            </a:pPr>
            <a:r>
              <a:rPr lang="cs-CZ" altLang="cs-CZ" sz="2000" dirty="0"/>
              <a:t>Použití úzkých </a:t>
            </a:r>
            <a:r>
              <a:rPr lang="cs-CZ" altLang="cs-CZ" sz="2000" dirty="0" smtClean="0"/>
              <a:t>kolon </a:t>
            </a:r>
            <a:r>
              <a:rPr lang="cs-CZ" altLang="cs-CZ" sz="2000" dirty="0"/>
              <a:t>vede k úsporám použitých rozpouštědel</a:t>
            </a:r>
          </a:p>
          <a:p>
            <a:pPr marL="417694" indent="-417694">
              <a:buNone/>
            </a:pPr>
            <a:r>
              <a:rPr lang="cs-CZ" altLang="cs-CZ" sz="2000" dirty="0"/>
              <a:t>Relativní spotřeba rozpouštědel </a:t>
            </a:r>
          </a:p>
          <a:p>
            <a:pPr marL="417694" indent="-417694"/>
            <a:endParaRPr lang="cs-CZ" altLang="cs-CZ" sz="1600" dirty="0"/>
          </a:p>
        </p:txBody>
      </p:sp>
      <p:pic>
        <p:nvPicPr>
          <p:cNvPr id="174084" name="Picture 4" descr="solvent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16" y="2729663"/>
            <a:ext cx="5616575" cy="308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07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Analytická kolona</a:t>
            </a:r>
          </a:p>
        </p:txBody>
      </p:sp>
      <p:pic>
        <p:nvPicPr>
          <p:cNvPr id="176131" name="Picture 3" descr="msen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40" y="1537060"/>
            <a:ext cx="3353794" cy="21249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6132" name="Picture 4" descr="nrwf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7" y="4021087"/>
            <a:ext cx="4276668" cy="203109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3" name="Rectangle 5"/>
          <p:cNvSpPr>
            <a:spLocks noChangeArrowheads="1"/>
          </p:cNvSpPr>
          <p:nvPr/>
        </p:nvSpPr>
        <p:spPr bwMode="auto">
          <a:xfrm>
            <a:off x="4859867" y="4949400"/>
            <a:ext cx="428413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800" b="0" i="1" dirty="0">
                <a:latin typeface="+mn-lt"/>
              </a:rPr>
              <a:t>15 cm dlouhá kolona, různý vnitřní průměr, nástřik 1 </a:t>
            </a:r>
            <a:r>
              <a:rPr lang="en-US" altLang="cs-CZ" sz="1800" b="0" i="1" dirty="0">
                <a:latin typeface="+mn-lt"/>
              </a:rPr>
              <a:t>µ</a:t>
            </a:r>
            <a:r>
              <a:rPr lang="cs-CZ" altLang="cs-CZ" sz="1800" b="0" i="1" dirty="0">
                <a:latin typeface="+mn-lt"/>
              </a:rPr>
              <a:t>l směsi uhlovodíků (širší kolona – může být větší nastřikovaný objem) </a:t>
            </a:r>
          </a:p>
        </p:txBody>
      </p:sp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4859866" y="1472328"/>
            <a:ext cx="40395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Užší kolona - vyšší </a:t>
            </a:r>
            <a:r>
              <a:rPr lang="cs-CZ" altLang="cs-CZ" sz="2000" b="0" dirty="0" err="1">
                <a:latin typeface="+mn-lt"/>
              </a:rPr>
              <a:t>mass</a:t>
            </a:r>
            <a:r>
              <a:rPr lang="cs-CZ" altLang="cs-CZ" sz="2000" b="0" dirty="0">
                <a:latin typeface="+mn-lt"/>
              </a:rPr>
              <a:t> sensitivity</a:t>
            </a:r>
          </a:p>
        </p:txBody>
      </p:sp>
      <p:sp>
        <p:nvSpPr>
          <p:cNvPr id="176135" name="Rectangle 7"/>
          <p:cNvSpPr>
            <a:spLocks noChangeArrowheads="1"/>
          </p:cNvSpPr>
          <p:nvPr/>
        </p:nvSpPr>
        <p:spPr bwMode="auto">
          <a:xfrm>
            <a:off x="4787900" y="3877736"/>
            <a:ext cx="40110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2000" b="0" dirty="0">
                <a:latin typeface="+mn-lt"/>
              </a:rPr>
              <a:t>Užší kolona - vyšší citlivost stanovení </a:t>
            </a:r>
          </a:p>
          <a:p>
            <a:pPr eaLnBrk="1" hangingPunct="1"/>
            <a:r>
              <a:rPr lang="cs-CZ" altLang="cs-CZ" sz="2000" b="0" i="1" dirty="0">
                <a:latin typeface="+mn-lt"/>
              </a:rPr>
              <a:t>(užší a vyšší píky)</a:t>
            </a:r>
          </a:p>
        </p:txBody>
      </p:sp>
    </p:spTree>
    <p:extLst>
      <p:ext uri="{BB962C8B-B14F-4D97-AF65-F5344CB8AC3E}">
        <p14:creationId xmlns:p14="http://schemas.microsoft.com/office/powerpoint/2010/main" val="234563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5190" y="478474"/>
            <a:ext cx="8229600" cy="1016000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200" dirty="0">
                <a:latin typeface="Arial" panose="020B0604020202020204" pitchFamily="34" charset="0"/>
              </a:rPr>
              <a:t>Miniaturizace systémů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3684" y="1181820"/>
            <a:ext cx="8790317" cy="4214111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běžně kolony s  vnitřním průměrem  1,7 – 4,6 mm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miniaturizace - modifikace laboratorního vybavení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užití mikro-detektorových cel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snížení objemů nastřikovaných do systémů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použití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kolon (3.2 a 2.1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) v </a:t>
            </a:r>
            <a:r>
              <a:rPr lang="cs-CZ" altLang="cs-CZ" sz="2000" dirty="0" err="1"/>
              <a:t>isokratickém</a:t>
            </a:r>
            <a:r>
              <a:rPr lang="cs-CZ" altLang="cs-CZ" sz="2000" dirty="0"/>
              <a:t> i gradientovém režimu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Výhody: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menší chromatografické zředění analytu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větší </a:t>
            </a:r>
            <a:r>
              <a:rPr lang="cs-CZ" altLang="cs-CZ" sz="2000" dirty="0" err="1"/>
              <a:t>kompatibila</a:t>
            </a:r>
            <a:r>
              <a:rPr lang="cs-CZ" altLang="cs-CZ" sz="2000" dirty="0"/>
              <a:t> a možnost připojení </a:t>
            </a:r>
            <a:r>
              <a:rPr lang="cs-CZ" altLang="cs-CZ" sz="2000" dirty="0" err="1"/>
              <a:t>hyphenated</a:t>
            </a:r>
            <a:r>
              <a:rPr lang="cs-CZ" altLang="cs-CZ" sz="2000" dirty="0"/>
              <a:t> technik -   (např.  MS detektoru)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malá spotřeba rozpouštědel - nižší náklady 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- šetrnost k životnímu prostředí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Zavádění </a:t>
            </a:r>
            <a:r>
              <a:rPr lang="cs-CZ" altLang="cs-CZ" sz="2000" dirty="0" err="1"/>
              <a:t>mikrokolon</a:t>
            </a:r>
            <a:r>
              <a:rPr lang="cs-CZ" altLang="cs-CZ" sz="2000" dirty="0"/>
              <a:t>: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a </a:t>
            </a:r>
            <a:r>
              <a:rPr lang="cs-CZ" altLang="cs-CZ" sz="2000" dirty="0" err="1"/>
              <a:t>micro</a:t>
            </a:r>
            <a:r>
              <a:rPr lang="cs-CZ" altLang="cs-CZ" sz="2000" dirty="0"/>
              <a:t>-bore</a:t>
            </a:r>
          </a:p>
          <a:p>
            <a:pPr marL="417694" indent="-417694">
              <a:lnSpc>
                <a:spcPct val="80000"/>
              </a:lnSpc>
              <a:buNone/>
            </a:pPr>
            <a:r>
              <a:rPr lang="cs-CZ" altLang="cs-CZ" sz="2000" dirty="0"/>
              <a:t>předpoklad - srovnatelná účinnost a srovnatelné nastřikované množství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poměru signálu k šumu (nepřímo úměrný ploše kolony a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.) </a:t>
            </a:r>
            <a:r>
              <a:rPr lang="cs-CZ" altLang="cs-CZ" sz="2000" dirty="0">
                <a:sym typeface="Symbol" panose="05050102010706020507" pitchFamily="18" charset="2"/>
              </a:rPr>
              <a:t></a:t>
            </a:r>
            <a:r>
              <a:rPr lang="cs-CZ" altLang="cs-CZ" sz="2000" dirty="0"/>
              <a:t> zvýšení citlivosti detektoru</a:t>
            </a:r>
          </a:p>
        </p:txBody>
      </p:sp>
    </p:spTree>
    <p:extLst>
      <p:ext uri="{BB962C8B-B14F-4D97-AF65-F5344CB8AC3E}">
        <p14:creationId xmlns:p14="http://schemas.microsoft.com/office/powerpoint/2010/main" val="296150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425512"/>
            <a:ext cx="8270800" cy="900148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cs-CZ" altLang="cs-CZ" sz="3378" dirty="0">
                <a:latin typeface="Arial" panose="020B0604020202020204" pitchFamily="34" charset="0"/>
              </a:rPr>
              <a:t>Parametry, ovlivňující účinnost systému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189" y="1325662"/>
            <a:ext cx="8511263" cy="5006129"/>
          </a:xfrm>
          <a:solidFill>
            <a:srgbClr val="FFFFFF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cs-CZ" altLang="cs-CZ" sz="2000" b="1" u="sng" dirty="0"/>
              <a:t>Vliv nastřikovaného množství 1,  5 a 10  </a:t>
            </a:r>
            <a:r>
              <a:rPr lang="cs-CZ" altLang="cs-CZ" sz="2000" b="1" u="sng" dirty="0">
                <a:sym typeface="Symbol" panose="05050102010706020507" pitchFamily="18" charset="2"/>
              </a:rPr>
              <a:t></a:t>
            </a:r>
            <a:r>
              <a:rPr lang="cs-CZ" altLang="cs-CZ" sz="2000" b="1" u="sng" dirty="0"/>
              <a:t>l do kolon o: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průměru      4.6         3.2        2.1       mm </a:t>
            </a:r>
            <a:r>
              <a:rPr lang="cs-CZ" altLang="cs-CZ" sz="2000" b="1" dirty="0" err="1"/>
              <a:t>i.d</a:t>
            </a:r>
            <a:r>
              <a:rPr lang="cs-CZ" altLang="cs-CZ" sz="2000" b="1" dirty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průtoku       1.0         </a:t>
            </a:r>
            <a:r>
              <a:rPr lang="cs-CZ" altLang="cs-CZ" sz="2000" b="1" dirty="0" smtClean="0"/>
              <a:t>0.5        </a:t>
            </a:r>
            <a:r>
              <a:rPr lang="cs-CZ" altLang="cs-CZ" sz="2000" b="1" dirty="0"/>
              <a:t>0.20     ml/mim</a:t>
            </a: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rozšiřování tvaru </a:t>
            </a:r>
            <a:r>
              <a:rPr lang="cs-CZ" altLang="cs-CZ" sz="2000" b="1" dirty="0" err="1"/>
              <a:t>píků</a:t>
            </a:r>
            <a:r>
              <a:rPr lang="cs-CZ" altLang="cs-CZ" sz="2000" dirty="0"/>
              <a:t>  ("band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")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2.1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 výrazné,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velmi  výrazné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3.2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není výrazné, 10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významné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kolona 4.6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   není výrazně ovlivněna nastřikovaným objemem</a:t>
            </a: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endParaRPr lang="cs-CZ" altLang="cs-CZ" sz="2000" b="1" u="sng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u="sng" dirty="0"/>
              <a:t>Vliv objemu cely detektoru na účinnost systému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klasický detektor s celou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x detektor s </a:t>
            </a:r>
            <a:r>
              <a:rPr lang="cs-CZ" altLang="cs-CZ" sz="2000" dirty="0" err="1"/>
              <a:t>mikrocelou</a:t>
            </a:r>
            <a:r>
              <a:rPr lang="cs-CZ" altLang="cs-CZ" sz="2000" dirty="0"/>
              <a:t> 0.5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</a:t>
            </a:r>
            <a:endParaRPr lang="cs-CZ" altLang="cs-CZ" sz="2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b="1" dirty="0"/>
              <a:t>rozšiřování </a:t>
            </a:r>
            <a:r>
              <a:rPr lang="cs-CZ" altLang="cs-CZ" sz="2000" b="1" dirty="0" err="1"/>
              <a:t>píků</a:t>
            </a:r>
            <a:r>
              <a:rPr lang="cs-CZ" altLang="cs-CZ" sz="2000" dirty="0"/>
              <a:t> (band </a:t>
            </a:r>
            <a:r>
              <a:rPr lang="cs-CZ" altLang="cs-CZ" sz="2000" dirty="0" err="1"/>
              <a:t>broadening</a:t>
            </a:r>
            <a:r>
              <a:rPr lang="cs-CZ" altLang="cs-CZ" sz="2000" dirty="0"/>
              <a:t>) pro celu o objemu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asi 100 x vyšší než 0,5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</a:t>
            </a:r>
          </a:p>
          <a:p>
            <a:pPr marL="0" indent="0">
              <a:lnSpc>
                <a:spcPct val="80000"/>
              </a:lnSpc>
              <a:buNone/>
            </a:pPr>
            <a:endParaRPr lang="cs-CZ" altLang="cs-CZ" sz="2000" dirty="0"/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2000" dirty="0"/>
              <a:t>Při záměně konvenční detektorové cely 15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</a:t>
            </a:r>
            <a:r>
              <a:rPr lang="cs-CZ" altLang="cs-CZ" sz="2000" b="1" dirty="0" err="1"/>
              <a:t>mikrocelou</a:t>
            </a:r>
            <a:r>
              <a:rPr lang="cs-CZ" altLang="cs-CZ" sz="2000" dirty="0"/>
              <a:t> 0,5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 a </a:t>
            </a:r>
            <a:r>
              <a:rPr lang="cs-CZ" altLang="cs-CZ" sz="2000" b="1" dirty="0"/>
              <a:t>nastřikování malých objemů</a:t>
            </a:r>
            <a:r>
              <a:rPr lang="cs-CZ" altLang="cs-CZ" sz="2000" dirty="0"/>
              <a:t> (1-5 </a:t>
            </a:r>
            <a:r>
              <a:rPr lang="en-US" altLang="cs-CZ" sz="2000" dirty="0">
                <a:cs typeface="Arial" panose="020B0604020202020204" pitchFamily="34" charset="0"/>
              </a:rPr>
              <a:t>µ</a:t>
            </a:r>
            <a:r>
              <a:rPr lang="cs-CZ" altLang="cs-CZ" sz="2000" dirty="0"/>
              <a:t>l) vykazují </a:t>
            </a:r>
            <a:r>
              <a:rPr lang="cs-CZ" altLang="cs-CZ" sz="2000" dirty="0" err="1"/>
              <a:t>small</a:t>
            </a:r>
            <a:r>
              <a:rPr lang="cs-CZ" altLang="cs-CZ" sz="2000" dirty="0"/>
              <a:t>-bore kolony 2.1 a 3.2 mm </a:t>
            </a:r>
            <a:r>
              <a:rPr lang="cs-CZ" altLang="cs-CZ" sz="2000" dirty="0" err="1"/>
              <a:t>i.d</a:t>
            </a:r>
            <a:r>
              <a:rPr lang="cs-CZ" altLang="cs-CZ" sz="2000" dirty="0"/>
              <a:t>. uspokojivou výtěžnost</a:t>
            </a:r>
            <a:r>
              <a:rPr lang="cs-CZ" altLang="cs-CZ" sz="1600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0899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724619" y="1580444"/>
            <a:ext cx="8137159" cy="463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93675" indent="-193675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6763" indent="-293688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HPLC (H</a:t>
            </a:r>
            <a:r>
              <a:rPr lang="en-US" altLang="cs-CZ" sz="2489" dirty="0" err="1">
                <a:solidFill>
                  <a:srgbClr val="000099"/>
                </a:solidFill>
                <a:latin typeface="Humanst521 CE" pitchFamily="34" charset="0"/>
              </a:rPr>
              <a:t>igh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-performance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cs-CZ" altLang="cs-CZ" sz="2489" dirty="0" err="1">
                <a:solidFill>
                  <a:srgbClr val="000099"/>
                </a:solidFill>
                <a:latin typeface="Humanst521 CE" pitchFamily="34" charset="0"/>
              </a:rPr>
              <a:t>High-pressure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 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3–10 µm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400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RRLC 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Rapid Resolution LC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1,8 µm (porézní směsné)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600 bar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Monotype Sorts" pitchFamily="2" charset="2"/>
              <a:buChar char="x"/>
            </a:pPr>
            <a:r>
              <a:rPr lang="cs-CZ" altLang="cs-CZ" sz="2489" dirty="0" smtClean="0">
                <a:solidFill>
                  <a:srgbClr val="000099"/>
                </a:solidFill>
                <a:latin typeface="Humanst521 CE" pitchFamily="34" charset="0"/>
              </a:rPr>
              <a:t>UPLC, U-HPLC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(</a:t>
            </a:r>
            <a:r>
              <a:rPr lang="en-US" altLang="cs-CZ" sz="2489" dirty="0">
                <a:solidFill>
                  <a:srgbClr val="000099"/>
                </a:solidFill>
                <a:latin typeface="Humanst521 CE" pitchFamily="34" charset="0"/>
              </a:rPr>
              <a:t>Ultra Performance </a:t>
            </a:r>
            <a:r>
              <a:rPr lang="cs-CZ" altLang="cs-CZ" sz="2489" dirty="0">
                <a:solidFill>
                  <a:srgbClr val="000099"/>
                </a:solidFill>
                <a:latin typeface="Humanst521 CE" pitchFamily="34" charset="0"/>
              </a:rPr>
              <a:t>LC)</a:t>
            </a:r>
            <a:endParaRPr lang="en-US" altLang="cs-CZ" sz="2489" b="0" dirty="0">
              <a:solidFill>
                <a:srgbClr val="000099"/>
              </a:solidFill>
              <a:latin typeface="Humanst521 CE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Částice: 1,7 µm (porézní uniformní)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cs-CZ" altLang="cs-CZ" sz="2489" b="0" dirty="0">
                <a:latin typeface="Humanst521 CE" pitchFamily="34" charset="0"/>
              </a:rPr>
              <a:t>Tlak: do 1000 bar (1200 bar)</a:t>
            </a:r>
          </a:p>
        </p:txBody>
      </p:sp>
    </p:spTree>
    <p:extLst>
      <p:ext uri="{BB962C8B-B14F-4D97-AF65-F5344CB8AC3E}">
        <p14:creationId xmlns:p14="http://schemas.microsoft.com/office/powerpoint/2010/main" val="344127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</a:t>
            </a:r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 b="17622"/>
          <a:stretch>
            <a:fillRect/>
          </a:stretch>
        </p:blipFill>
        <p:spPr bwMode="auto">
          <a:xfrm>
            <a:off x="567267" y="1954391"/>
            <a:ext cx="8150578" cy="376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49580" y="2068691"/>
            <a:ext cx="2805289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1,20 mL/min, 40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149580" y="3270958"/>
            <a:ext cx="2761545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1,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0</a:t>
            </a:r>
            <a:r>
              <a:rPr lang="en-US" altLang="cs-CZ" sz="1778">
                <a:solidFill>
                  <a:srgbClr val="6699FF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40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1,1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149578" y="4460525"/>
            <a:ext cx="2816578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1,8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4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0 mL/min,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95 °C</a:t>
            </a:r>
          </a:p>
          <a:p>
            <a:pPr eaLnBrk="1" hangingPunct="1"/>
            <a:r>
              <a:rPr lang="cs-CZ" altLang="cs-CZ" sz="1778">
                <a:solidFill>
                  <a:srgbClr val="FF0000"/>
                </a:solidFill>
                <a:latin typeface="Humanst521 CE" pitchFamily="34" charset="0"/>
                <a:sym typeface="Symbol" panose="05050102010706020507" pitchFamily="18" charset="2"/>
              </a:rPr>
              <a:t>0,4 min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7008990" y="2057400"/>
            <a:ext cx="2132188" cy="63953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CC3399"/>
                </a:solidFill>
                <a:latin typeface="Humanst521 CE" pitchFamily="34" charset="0"/>
              </a:rPr>
              <a:t>HPLC</a:t>
            </a:r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, 40 °C</a:t>
            </a:r>
          </a:p>
          <a:p>
            <a:pPr eaLnBrk="1" hangingPunct="1"/>
            <a:r>
              <a:rPr lang="cs-CZ" altLang="cs-CZ" sz="1778">
                <a:solidFill>
                  <a:srgbClr val="CC3399"/>
                </a:solidFill>
                <a:latin typeface="Humanst521 Cn CE" pitchFamily="34" charset="0"/>
              </a:rPr>
              <a:t>Šířka píku: 3,4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4" name="Text Box 8"/>
          <p:cNvSpPr txBox="1">
            <a:spLocks noChangeArrowheads="1"/>
          </p:cNvSpPr>
          <p:nvPr/>
        </p:nvSpPr>
        <p:spPr bwMode="auto">
          <a:xfrm>
            <a:off x="7008990" y="3259669"/>
            <a:ext cx="2132188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, 40 °C</a:t>
            </a:r>
          </a:p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10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 rychleji</a:t>
            </a:r>
          </a:p>
          <a:p>
            <a:pPr eaLnBrk="1" hangingPunct="1"/>
            <a:r>
              <a:rPr lang="cs-CZ" altLang="cs-CZ" sz="1778">
                <a:solidFill>
                  <a:srgbClr val="6699FF"/>
                </a:solidFill>
                <a:latin typeface="Humanst521 Cn CE" pitchFamily="34" charset="0"/>
              </a:rPr>
              <a:t>Šířka píku: 0,5 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7008989" y="4449236"/>
            <a:ext cx="2352322" cy="9131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E" pitchFamily="34" charset="0"/>
              </a:rPr>
              <a:t>RRLC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, 95 °C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27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 rychleji</a:t>
            </a:r>
          </a:p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Šířka píku: 197 ms</a:t>
            </a:r>
            <a:endParaRPr lang="en-GB" altLang="cs-CZ" sz="1778">
              <a:solidFill>
                <a:srgbClr val="FF0000"/>
              </a:solidFill>
              <a:latin typeface="Humanst521 CE" pitchFamily="34" charset="0"/>
            </a:endParaRP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5715000" y="5878689"/>
            <a:ext cx="34261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Agilent, www.agilent.com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8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22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579969" y="1316569"/>
          <a:ext cx="4096455" cy="4096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r:id="rId3" imgW="9525" imgH="9525" progId="CorelDRAW.Graphic.11">
                  <p:embed/>
                </p:oleObj>
              </mc:Choice>
              <mc:Fallback>
                <p:oleObj r:id="rId3" imgW="9525" imgH="9525" progId="CorelDRAW.Graphic.11">
                  <p:embed/>
                  <p:pic>
                    <p:nvPicPr>
                      <p:cNvPr id="1843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969" y="1316569"/>
                        <a:ext cx="4096455" cy="4096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0355" name="Text Box 3"/>
          <p:cNvSpPr txBox="1">
            <a:spLocks noChangeArrowheads="1"/>
          </p:cNvSpPr>
          <p:nvPr/>
        </p:nvSpPr>
        <p:spPr bwMode="auto">
          <a:xfrm>
            <a:off x="4600223" y="2012244"/>
            <a:ext cx="1419578" cy="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</a:t>
            </a:r>
          </a:p>
        </p:txBody>
      </p:sp>
      <p:sp>
        <p:nvSpPr>
          <p:cNvPr id="184324" name="Line 4"/>
          <p:cNvSpPr>
            <a:spLocks noChangeShapeType="1"/>
          </p:cNvSpPr>
          <p:nvPr/>
        </p:nvSpPr>
        <p:spPr bwMode="auto">
          <a:xfrm flipV="1">
            <a:off x="468489" y="5733345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25" name="Line 5"/>
          <p:cNvSpPr>
            <a:spLocks noChangeShapeType="1"/>
          </p:cNvSpPr>
          <p:nvPr/>
        </p:nvSpPr>
        <p:spPr bwMode="auto">
          <a:xfrm>
            <a:off x="468489" y="5477934"/>
            <a:ext cx="0" cy="7676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26" name="Line 6"/>
          <p:cNvSpPr>
            <a:spLocks noChangeShapeType="1"/>
          </p:cNvSpPr>
          <p:nvPr/>
        </p:nvSpPr>
        <p:spPr bwMode="auto">
          <a:xfrm flipV="1">
            <a:off x="2123723" y="5477933"/>
            <a:ext cx="0" cy="383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740359" name="Rectangle 7"/>
          <p:cNvSpPr>
            <a:spLocks noChangeArrowheads="1"/>
          </p:cNvSpPr>
          <p:nvPr/>
        </p:nvSpPr>
        <p:spPr bwMode="auto">
          <a:xfrm>
            <a:off x="684392" y="5439836"/>
            <a:ext cx="997389" cy="256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 10 min</a:t>
            </a:r>
          </a:p>
        </p:txBody>
      </p:sp>
      <p:sp>
        <p:nvSpPr>
          <p:cNvPr id="740360" name="Text Box 8"/>
          <p:cNvSpPr txBox="1">
            <a:spLocks noChangeArrowheads="1"/>
          </p:cNvSpPr>
          <p:nvPr/>
        </p:nvSpPr>
        <p:spPr bwMode="auto">
          <a:xfrm>
            <a:off x="3996267" y="5669844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067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HPLC 50 min</a:t>
            </a:r>
          </a:p>
        </p:txBody>
      </p:sp>
      <p:sp>
        <p:nvSpPr>
          <p:cNvPr id="184329" name="Line 9"/>
          <p:cNvSpPr>
            <a:spLocks noChangeShapeType="1"/>
          </p:cNvSpPr>
          <p:nvPr/>
        </p:nvSpPr>
        <p:spPr bwMode="auto">
          <a:xfrm flipV="1">
            <a:off x="468489" y="5988756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0" name="Line 10"/>
          <p:cNvSpPr>
            <a:spLocks noChangeShapeType="1"/>
          </p:cNvSpPr>
          <p:nvPr/>
        </p:nvSpPr>
        <p:spPr bwMode="auto">
          <a:xfrm flipV="1">
            <a:off x="2123723" y="5988756"/>
            <a:ext cx="16566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1" name="Line 11"/>
          <p:cNvSpPr>
            <a:spLocks noChangeShapeType="1"/>
          </p:cNvSpPr>
          <p:nvPr/>
        </p:nvSpPr>
        <p:spPr bwMode="auto">
          <a:xfrm flipV="1">
            <a:off x="3780370" y="5988756"/>
            <a:ext cx="1655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2" name="Line 12"/>
          <p:cNvSpPr>
            <a:spLocks noChangeShapeType="1"/>
          </p:cNvSpPr>
          <p:nvPr/>
        </p:nvSpPr>
        <p:spPr bwMode="auto">
          <a:xfrm flipV="1">
            <a:off x="5435600" y="5988756"/>
            <a:ext cx="165523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3" name="Line 13"/>
          <p:cNvSpPr>
            <a:spLocks noChangeShapeType="1"/>
          </p:cNvSpPr>
          <p:nvPr/>
        </p:nvSpPr>
        <p:spPr bwMode="auto">
          <a:xfrm flipV="1">
            <a:off x="7093658" y="5988756"/>
            <a:ext cx="16552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4" name="Line 14"/>
          <p:cNvSpPr>
            <a:spLocks noChangeShapeType="1"/>
          </p:cNvSpPr>
          <p:nvPr/>
        </p:nvSpPr>
        <p:spPr bwMode="auto">
          <a:xfrm flipV="1">
            <a:off x="8748889" y="5734756"/>
            <a:ext cx="0" cy="5108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4335" name="Text Box 15"/>
          <p:cNvSpPr txBox="1">
            <a:spLocks noChangeArrowheads="1"/>
          </p:cNvSpPr>
          <p:nvPr/>
        </p:nvSpPr>
        <p:spPr bwMode="auto">
          <a:xfrm>
            <a:off x="6199014" y="3039533"/>
            <a:ext cx="2592211" cy="91294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Průtok 0,3 ml/min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cs-CZ" sz="2133">
                <a:solidFill>
                  <a:srgbClr val="000099"/>
                </a:solidFill>
                <a:latin typeface="Humanst521 CE" pitchFamily="34" charset="0"/>
              </a:rPr>
              <a:t>(oba systémy)</a:t>
            </a:r>
            <a:endParaRPr lang="en-GB" altLang="cs-CZ" sz="2133">
              <a:solidFill>
                <a:srgbClr val="000099"/>
              </a:solidFill>
              <a:latin typeface="Humanst521 CE" pitchFamily="34" charset="0"/>
            </a:endParaRPr>
          </a:p>
        </p:txBody>
      </p:sp>
      <p:sp>
        <p:nvSpPr>
          <p:cNvPr id="184336" name="Text Box 16"/>
          <p:cNvSpPr txBox="1">
            <a:spLocks noChangeArrowheads="1"/>
          </p:cNvSpPr>
          <p:nvPr/>
        </p:nvSpPr>
        <p:spPr bwMode="auto">
          <a:xfrm>
            <a:off x="849491" y="787403"/>
            <a:ext cx="829168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857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</a:tabLs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y"/>
            </a:pPr>
            <a:r>
              <a:rPr lang="cs-CZ" altLang="cs-CZ" sz="3200">
                <a:solidFill>
                  <a:srgbClr val="000099"/>
                </a:solidFill>
                <a:latin typeface="Humanst521 CE" pitchFamily="34" charset="0"/>
              </a:rPr>
              <a:t>RYCHLÁ LC REZIDUÍ PESTICIDŮ</a:t>
            </a:r>
          </a:p>
        </p:txBody>
      </p:sp>
      <p:sp>
        <p:nvSpPr>
          <p:cNvPr id="740369" name="Text Box 17"/>
          <p:cNvSpPr txBox="1">
            <a:spLocks noChangeArrowheads="1"/>
          </p:cNvSpPr>
          <p:nvPr/>
        </p:nvSpPr>
        <p:spPr bwMode="auto">
          <a:xfrm>
            <a:off x="2098325" y="4159955"/>
            <a:ext cx="1837267" cy="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2844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umanst521 CE" pitchFamily="34" charset="0"/>
              </a:rPr>
              <a:t>UPLC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6268158" y="1775178"/>
            <a:ext cx="2723823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</a:rPr>
              <a:t>4,6 mm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sym typeface="Symbol" panose="05050102010706020507" pitchFamily="18" charset="2"/>
              </a:rPr>
              <a:t> 150 mm, 5 </a:t>
            </a:r>
            <a:r>
              <a:rPr lang="en-US" altLang="cs-CZ" sz="1778">
                <a:solidFill>
                  <a:srgbClr val="CC3399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</a:p>
        </p:txBody>
      </p:sp>
      <p:sp>
        <p:nvSpPr>
          <p:cNvPr id="184339" name="Rectangle 19"/>
          <p:cNvSpPr>
            <a:spLocks noChangeArrowheads="1"/>
          </p:cNvSpPr>
          <p:nvPr/>
        </p:nvSpPr>
        <p:spPr bwMode="auto">
          <a:xfrm>
            <a:off x="6262513" y="4358923"/>
            <a:ext cx="2787943" cy="36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2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,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</a:rPr>
              <a:t>1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</a:rPr>
              <a:t> mm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 50 mm, </a:t>
            </a:r>
            <a:r>
              <a:rPr lang="cs-CZ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1,7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sym typeface="Symbol" panose="05050102010706020507" pitchFamily="18" charset="2"/>
              </a:rPr>
              <a:t> </a:t>
            </a:r>
            <a:r>
              <a:rPr lang="en-US" altLang="cs-CZ" sz="1778">
                <a:solidFill>
                  <a:srgbClr val="00CC66"/>
                </a:solidFill>
                <a:latin typeface="Humanst521 Cn CE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µm</a:t>
            </a:r>
            <a:endParaRPr lang="en-GB" altLang="cs-CZ" sz="1778">
              <a:solidFill>
                <a:srgbClr val="00CC66"/>
              </a:solidFill>
              <a:latin typeface="Humanst521 Cn CE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4340" name="Text Box 20"/>
          <p:cNvSpPr txBox="1">
            <a:spLocks noChangeArrowheads="1"/>
          </p:cNvSpPr>
          <p:nvPr/>
        </p:nvSpPr>
        <p:spPr bwMode="auto">
          <a:xfrm>
            <a:off x="5421491" y="5195711"/>
            <a:ext cx="3722511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altLang="cs-CZ" sz="1778">
                <a:solidFill>
                  <a:schemeClr val="bg2"/>
                </a:solidFill>
                <a:latin typeface="Humanst521 Cn CE" pitchFamily="34" charset="0"/>
              </a:rPr>
              <a:t>Zdroj: T. Kovalczuk, VŠCHT Praha</a:t>
            </a:r>
            <a:endParaRPr lang="en-GB" altLang="cs-CZ" sz="1778">
              <a:solidFill>
                <a:schemeClr val="bg2"/>
              </a:solidFill>
              <a:latin typeface="Humanst521 Cn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7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>
                <a:latin typeface="Arial" panose="020B0604020202020204" pitchFamily="34" charset="0"/>
              </a:rPr>
              <a:t>Analytická kolona</a:t>
            </a:r>
            <a:r>
              <a:rPr lang="cs-CZ" altLang="cs-CZ" smtClean="0"/>
              <a:t> 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166" y="1265275"/>
            <a:ext cx="8649284" cy="4561204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b="1" dirty="0"/>
              <a:t>Materiál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Kovové - kvalitní antikorozní ocel, titanová ocel - bezešvé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borosilikátové sklo - speciálně tvrzené,  ocelový plášť (pracovní tlaky nižší 10 - 20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PEEK (</a:t>
            </a:r>
            <a:r>
              <a:rPr lang="cs-CZ" altLang="cs-CZ" sz="2000" dirty="0" err="1"/>
              <a:t>polyetheretherketon</a:t>
            </a:r>
            <a:r>
              <a:rPr lang="cs-CZ" altLang="cs-CZ" sz="2000" dirty="0"/>
              <a:t>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odolává vysokým tlakům (až 60 </a:t>
            </a:r>
            <a:r>
              <a:rPr lang="cs-CZ" altLang="cs-CZ" sz="2000" dirty="0" err="1"/>
              <a:t>MPa</a:t>
            </a:r>
            <a:r>
              <a:rPr lang="cs-CZ" altLang="cs-CZ" sz="2000" dirty="0"/>
              <a:t>) i chemickému působení mobilní fáze a separovaných látek (nesmí působit katalyticky) – </a:t>
            </a:r>
            <a:r>
              <a:rPr lang="cs-CZ" altLang="cs-CZ" sz="2000" dirty="0">
                <a:solidFill>
                  <a:srgbClr val="0070C0"/>
                </a:solidFill>
              </a:rPr>
              <a:t>Nově tlakové spojky – vyšší pracovní tlak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u="sng" dirty="0" err="1"/>
              <a:t>Předkolona</a:t>
            </a:r>
            <a:endParaRPr lang="cs-CZ" altLang="cs-CZ" sz="2000" u="sng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má ochrannou funkci, chrání kolonu před látkami s velmi silnou retencí; může a nemusí být instalována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alt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Trubice o délce (0,5) 5 až 30 cm a vnitřním průměru 1,7 -  4,6 mm naplněné sorbentem o průměru </a:t>
            </a:r>
            <a:r>
              <a:rPr lang="cs-CZ" altLang="cs-CZ" sz="2000" dirty="0" smtClean="0"/>
              <a:t>částic  </a:t>
            </a:r>
            <a:r>
              <a:rPr lang="cs-CZ" altLang="cs-CZ" sz="2000" dirty="0"/>
              <a:t>1,7, 2,6,  3 , 5 nebo 10 </a:t>
            </a:r>
            <a:r>
              <a:rPr lang="cs-CZ" altLang="cs-CZ" sz="2000" dirty="0" err="1"/>
              <a:t>μm</a:t>
            </a:r>
            <a:r>
              <a:rPr lang="cs-CZ" altLang="cs-CZ" sz="2000" dirty="0"/>
              <a:t>, který je držen v kolně pomocí frit. Větší průměry a délky u preparativních kolon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altLang="cs-CZ" sz="2000" dirty="0"/>
              <a:t>Menší vnitřní průměr – vyšší rozlišení, kratší čas analýzy </a:t>
            </a:r>
          </a:p>
        </p:txBody>
      </p:sp>
    </p:spTree>
    <p:extLst>
      <p:ext uri="{BB962C8B-B14F-4D97-AF65-F5344CB8AC3E}">
        <p14:creationId xmlns:p14="http://schemas.microsoft.com/office/powerpoint/2010/main" val="5324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8687" y="451775"/>
            <a:ext cx="8270800" cy="900148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280" tIns="40640" rIns="81280" bIns="40640" numCol="1" rtlCol="0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cs-CZ" altLang="cs-CZ" sz="3733" dirty="0">
                <a:latin typeface="Arial" panose="020B0604020202020204" pitchFamily="34" charset="0"/>
              </a:rPr>
              <a:t>Konstrukce kolon</a:t>
            </a:r>
          </a:p>
        </p:txBody>
      </p:sp>
      <p:pic>
        <p:nvPicPr>
          <p:cNvPr id="187395" name="Picture 3" descr="HPLC Column Construc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2837" y="2327277"/>
            <a:ext cx="4762500" cy="3000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403737" y="5472007"/>
            <a:ext cx="835377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cs-CZ" altLang="cs-CZ" sz="1600" b="0" dirty="0">
                <a:latin typeface="Arial" panose="020B0604020202020204" pitchFamily="34" charset="0"/>
              </a:rPr>
              <a:t>Kolona – trubice obsahující stacionární fázi </a:t>
            </a:r>
          </a:p>
          <a:p>
            <a:pPr eaLnBrk="1" hangingPunct="1"/>
            <a:r>
              <a:rPr lang="cs-CZ" altLang="cs-CZ" sz="1600" b="0" dirty="0">
                <a:latin typeface="Arial" panose="020B0604020202020204" pitchFamily="34" charset="0"/>
              </a:rPr>
              <a:t>Stacionární fáze interaguje různými způsoby se složkami vzorku tak jak putují kolonou v mobilní fázi</a:t>
            </a:r>
          </a:p>
        </p:txBody>
      </p:sp>
    </p:spTree>
    <p:extLst>
      <p:ext uri="{BB962C8B-B14F-4D97-AF65-F5344CB8AC3E}">
        <p14:creationId xmlns:p14="http://schemas.microsoft.com/office/powerpoint/2010/main" val="17620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4639</TotalTime>
  <Words>9085</Words>
  <Application>Microsoft Office PowerPoint</Application>
  <PresentationFormat>Předvádění na obrazovce (4:3)</PresentationFormat>
  <Paragraphs>1087</Paragraphs>
  <Slides>111</Slides>
  <Notes>87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111</vt:i4>
      </vt:variant>
    </vt:vector>
  </HeadingPairs>
  <TitlesOfParts>
    <vt:vector size="126" baseType="lpstr">
      <vt:lpstr>Arial</vt:lpstr>
      <vt:lpstr>Arial Narrow</vt:lpstr>
      <vt:lpstr>Calibri</vt:lpstr>
      <vt:lpstr>Calibri Light</vt:lpstr>
      <vt:lpstr>Humanst521 BT</vt:lpstr>
      <vt:lpstr>Humanst521 CE</vt:lpstr>
      <vt:lpstr>Humanst521 Cn CE</vt:lpstr>
      <vt:lpstr>Monotype Sorts</vt:lpstr>
      <vt:lpstr>Symbol</vt:lpstr>
      <vt:lpstr>Tahoma</vt:lpstr>
      <vt:lpstr>Times New Roman</vt:lpstr>
      <vt:lpstr>Verdana</vt:lpstr>
      <vt:lpstr>Wingdings</vt:lpstr>
      <vt:lpstr>Motiv Office</vt:lpstr>
      <vt:lpstr>CorelDRAW.Graphic.11</vt:lpstr>
      <vt:lpstr>HPLC v analýze potravin a přírodních produktů </vt:lpstr>
      <vt:lpstr> Obsah předmětu </vt:lpstr>
      <vt:lpstr> Literatura </vt:lpstr>
      <vt:lpstr>Separační (dělící) metody</vt:lpstr>
      <vt:lpstr>Chromatografie</vt:lpstr>
      <vt:lpstr>Typy chromatografie</vt:lpstr>
      <vt:lpstr>Přehled chromatogr. technik </vt:lpstr>
      <vt:lpstr> Typy chromatografie </vt:lpstr>
      <vt:lpstr>Srovnání GLC a HPLC </vt:lpstr>
      <vt:lpstr>Prezentace aplikace PowerPoint</vt:lpstr>
      <vt:lpstr>HPLC</vt:lpstr>
      <vt:lpstr>Základní pojmy</vt:lpstr>
      <vt:lpstr>Separace</vt:lpstr>
      <vt:lpstr>Separace (dělení)</vt:lpstr>
      <vt:lpstr>Separace</vt:lpstr>
      <vt:lpstr>Klasifikace chromatografických metod</vt:lpstr>
      <vt:lpstr>Separační mechanismy</vt:lpstr>
      <vt:lpstr>Separační principy</vt:lpstr>
      <vt:lpstr>Teorie chromatografie</vt:lpstr>
      <vt:lpstr> Základní pojmy </vt:lpstr>
      <vt:lpstr>Teorie chromatografie</vt:lpstr>
      <vt:lpstr>Základní pojmy </vt:lpstr>
      <vt:lpstr>Kapacitní faktor (k‘)</vt:lpstr>
      <vt:lpstr>Rozdělovací izoterma</vt:lpstr>
      <vt:lpstr>Prezentace aplikace PowerPoint</vt:lpstr>
      <vt:lpstr>Prezentace aplikace PowerPoint</vt:lpstr>
      <vt:lpstr>Prezentace aplikace PowerPoint</vt:lpstr>
      <vt:lpstr>ANALYTICKÁ INFORMACE Z CHROMATOGRAMU</vt:lpstr>
      <vt:lpstr>Prezentace aplikace PowerPoint</vt:lpstr>
      <vt:lpstr>Šířka píku</vt:lpstr>
      <vt:lpstr>Účinnost chromatogr. kolony</vt:lpstr>
      <vt:lpstr>Teorie chromatografických pater  (ideální chromatografie)</vt:lpstr>
      <vt:lpstr>Volba a optimalizace chromatografického separačního postupu</vt:lpstr>
      <vt:lpstr>Příčiny rozšiřování chromatogr. zón</vt:lpstr>
      <vt:lpstr>Vliv rychlosti mobilní fáze na rozšiřování zón</vt:lpstr>
      <vt:lpstr>Vliv rychlosti mobilní fáze na účinnost kolony</vt:lpstr>
      <vt:lpstr>Separační faktor</vt:lpstr>
      <vt:lpstr>Rozlišení (RS)</vt:lpstr>
      <vt:lpstr>Rozlišení píků</vt:lpstr>
      <vt:lpstr>Prezentace aplikace PowerPoint</vt:lpstr>
      <vt:lpstr>Prezentace aplikace PowerPoint</vt:lpstr>
      <vt:lpstr>Faktory ovlivňující rozlišení</vt:lpstr>
      <vt:lpstr> Kinetika a termodynamika separace</vt:lpstr>
      <vt:lpstr>Faktory ovlivňující rozlišení</vt:lpstr>
      <vt:lpstr>LC separace – retenční mechanismy</vt:lpstr>
      <vt:lpstr>Chromatografické systémy</vt:lpstr>
      <vt:lpstr>HPLC systém</vt:lpstr>
      <vt:lpstr>Systémy HPLC</vt:lpstr>
      <vt:lpstr>Adsorpční a rozdělovací kapalinová chromatografie</vt:lpstr>
      <vt:lpstr>Princip separace</vt:lpstr>
      <vt:lpstr>Prezentace aplikace PowerPoint</vt:lpstr>
      <vt:lpstr>Prezentace aplikace PowerPoint</vt:lpstr>
      <vt:lpstr>Výběr chromatografického systému</vt:lpstr>
      <vt:lpstr>Chromatografie na polárních stacionárních fázích</vt:lpstr>
      <vt:lpstr>Prezentace aplikace PowerPoint</vt:lpstr>
      <vt:lpstr>Nepolární REVERZNÍ stacionární fáze</vt:lpstr>
      <vt:lpstr>Chromatografie na nepolárních stacionárních fázích</vt:lpstr>
      <vt:lpstr>Parametry mobilní fáze, ovlivňující retenci a separaci </vt:lpstr>
      <vt:lpstr>Prezentace aplikace PowerPoint</vt:lpstr>
      <vt:lpstr>Iontově výměnná chromatografie</vt:lpstr>
      <vt:lpstr>Stanovení anorganických iontů iontovou chromatografií</vt:lpstr>
      <vt:lpstr>Iontově výměnná chromatografie</vt:lpstr>
      <vt:lpstr>Prezentace aplikace PowerPoint</vt:lpstr>
      <vt:lpstr>Prezentace aplikace PowerPoint</vt:lpstr>
      <vt:lpstr>Prezentace aplikace PowerPoint</vt:lpstr>
      <vt:lpstr>Chirální stacionární fáze</vt:lpstr>
      <vt:lpstr>Afinitní chromatografie</vt:lpstr>
      <vt:lpstr>Vylučovací chromatografie</vt:lpstr>
      <vt:lpstr>Gelová chromatografie</vt:lpstr>
      <vt:lpstr>Prezentace aplikace PowerPoint</vt:lpstr>
      <vt:lpstr>HPLC systém</vt:lpstr>
      <vt:lpstr>Prezentace aplikace PowerPoint</vt:lpstr>
      <vt:lpstr>Jednotlivé části kapalinového chromatografu a jejich funkce</vt:lpstr>
      <vt:lpstr>Prezentace aplikace PowerPoint</vt:lpstr>
      <vt:lpstr>Zásobník(y) mobilní fáze</vt:lpstr>
      <vt:lpstr>Vysokotlaké čerpadlo - pumpa</vt:lpstr>
      <vt:lpstr>Prezentace aplikace PowerPoint</vt:lpstr>
      <vt:lpstr>Prezentace aplikace PowerPoint</vt:lpstr>
      <vt:lpstr>Použití statického mixeru v HPLC</vt:lpstr>
      <vt:lpstr>Vysokotlaký gradient</vt:lpstr>
      <vt:lpstr>Nízkotlaký gradient</vt:lpstr>
      <vt:lpstr>Prezentace aplikace PowerPoint</vt:lpstr>
      <vt:lpstr>Nástřikové zařízení (injektor)</vt:lpstr>
      <vt:lpstr>Prezentace aplikace PowerPoint</vt:lpstr>
      <vt:lpstr>Prezentace aplikace PowerPoint</vt:lpstr>
      <vt:lpstr>Volba analytické kolony</vt:lpstr>
      <vt:lpstr>Prezentace aplikace PowerPoint</vt:lpstr>
      <vt:lpstr>Velikost částic a separační účinnost</vt:lpstr>
      <vt:lpstr>Prezentace aplikace PowerPoint</vt:lpstr>
      <vt:lpstr>HPLC systém - kolona</vt:lpstr>
      <vt:lpstr>Spotřeba rozpouštědel</vt:lpstr>
      <vt:lpstr>Analytická kolona</vt:lpstr>
      <vt:lpstr>Miniaturizace systémů</vt:lpstr>
      <vt:lpstr>Parametry, ovlivňující účinnost systému</vt:lpstr>
      <vt:lpstr>Prezentace aplikace PowerPoint</vt:lpstr>
      <vt:lpstr>Prezentace aplikace PowerPoint</vt:lpstr>
      <vt:lpstr>Prezentace aplikace PowerPoint</vt:lpstr>
      <vt:lpstr>Analytická kolona </vt:lpstr>
      <vt:lpstr>Konstrukce kolon</vt:lpstr>
      <vt:lpstr>Vyráběné náplně</vt:lpstr>
      <vt:lpstr>Stacionární fáze užívané v HPLC</vt:lpstr>
      <vt:lpstr>Stacionární fáze užívané v HPLC</vt:lpstr>
      <vt:lpstr>Sorbenty s chemicky vázanými fázemi</vt:lpstr>
      <vt:lpstr>Náplň kolon</vt:lpstr>
      <vt:lpstr>Prezentace aplikace PowerPoint</vt:lpstr>
      <vt:lpstr>Skladování kolon</vt:lpstr>
      <vt:lpstr>7 základních kritérií při výběru HPLC provozních parametrů</vt:lpstr>
      <vt:lpstr>Automatizace v chromatografii</vt:lpstr>
      <vt:lpstr>Automatizace v chromatografii</vt:lpstr>
      <vt:lpstr>"on-line" systémy spojené s přípravou vzorků </vt:lpstr>
      <vt:lpstr>"on-line" systémy spojené s přípravou vzorků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Pulkrabova Jana</dc:creator>
  <cp:lastModifiedBy>Schulzova Vera</cp:lastModifiedBy>
  <cp:revision>70</cp:revision>
  <cp:lastPrinted>2019-02-26T16:56:29Z</cp:lastPrinted>
  <dcterms:created xsi:type="dcterms:W3CDTF">2014-09-16T12:28:36Z</dcterms:created>
  <dcterms:modified xsi:type="dcterms:W3CDTF">2020-03-04T11:52:25Z</dcterms:modified>
</cp:coreProperties>
</file>